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9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FFCDE-87CC-4DF7-9400-1F0D7E41BFD7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8A1CA-7CF4-4E2F-ADB3-6AAEEF49E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A17E-3A85-3D23-CD8B-9FFEE1928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03393-577F-8860-ED79-99F73171B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88FB-645B-8219-592C-ADD0019E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BF93-D33F-481E-8AF8-C71B07492BAD}" type="datetime1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D99E-456A-79A0-8274-99F58CFD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FD68-8632-A916-04D1-3552B455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1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0BA4-956C-2EEB-F51B-4387695E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AB762-5D62-8C3A-9062-77262534D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4EC1-D7FA-5FD7-8CF9-D90FC228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628-8686-4B7B-9318-E90C31F8ECF4}" type="datetime1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5867F-2C4E-62DA-70C8-011DF7E1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0CF2-79C6-40FF-C7DF-E9977106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5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5D625-345F-6822-F24A-22254EBE0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E6874-520B-E801-C282-3D075042C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5CB6C-BDF7-406B-6C05-5EEC4052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6C4C-8AE3-4B68-BF4B-1EE57BCE6DE9}" type="datetime1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3CD3-F216-926B-AC14-99898D9A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F373C-490A-2A60-2616-6DE97DE3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3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55E9-900F-7A81-E05F-D6E3AECA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4B0C-8035-5B84-B494-CE80A33A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A0EB-18D6-7A62-C909-3291694D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F147-6605-4252-BD3D-D8B510179734}" type="datetime1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5C70-1BF4-A32C-1612-13251733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B1A2-1E57-695E-6972-F5006BFA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2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53ED-F9B6-85EA-8115-A659C655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0E426-D3E1-AFDD-A945-A1959DEBB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C01E-31E8-10B4-8CDC-ABF6185B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EE99-9D74-474B-B899-7B85CA286E12}" type="datetime1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30E8A-C304-6135-2345-6B38B0C9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7351-BB5A-1059-AB14-8DB6E1B7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2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DA71-9D7C-FB0C-C115-1D84C51E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E8CB-C6FA-4250-8DDA-A1FB48B13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1F83D-2C0B-A77D-4992-845F049A3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866E0-0975-8034-89AF-92914E77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D1F-1BA5-4FD1-B875-7C336515412F}" type="datetime1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DBA23-4461-4C94-CC5D-FCA4FA73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CE47B-3231-8A27-B41E-2FC18734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9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1E98-6FF4-3F86-497B-CD5D021A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E7DA5-F6AC-7DFB-E80F-CE74558BC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FCD0C-F24D-B036-CE73-85B4576DC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ECF77-9B94-6986-28D3-1E63CEBE2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A43D7-E419-A761-C217-B21536740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0EF9C-B631-7509-3D8E-65F85ED1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9177-E13E-4D61-A0DC-2CE22919A2EC}" type="datetime1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C18CF-B5BF-1BE4-49D4-A86EEAF0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192BA-B534-7022-7BE0-110AE2F3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6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4076-B3A2-0FA7-7D85-A7BF2248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41CC9-27DB-F6E1-01EE-D04D9EDF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F4A0-AC65-4F24-81AF-C95B3F790DC0}" type="datetime1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D0523-881C-A9E1-9C28-735BFE52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BA4B1-F662-E5EF-D9D5-9BC86581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2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BDFF2-9213-F337-31A4-8ACE78C1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9696-A01A-40BB-9896-435CD0937673}" type="datetime1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4281A-1FF1-B912-0201-DBC10B41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DC2A5-BDB4-ECAD-DC5A-CE625036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9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35F8-7F31-3AE1-2944-B037CE95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7CDD-BDE1-2526-F09C-4D6FC06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41184-540D-8269-DAFC-CBB73247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8B0DE-0D86-AC2B-4479-44FBF656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473D-26C3-473D-922E-D20DB1F9545F}" type="datetime1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34D1D-C543-A113-70C6-519447CA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2C9EC-B179-A5C3-61C0-55A3B7F8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7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A40E-4EE6-F18C-D394-E2E3E124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E7343-7194-4BF9-08DE-656086DB6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D381-5034-28D9-5AE0-74D745931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E496B-ECF3-D90F-C8A5-B5A1B1BD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0180-D356-4E82-8017-5C0E8132848A}" type="datetime1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3EF12-D459-8BF2-4BD0-F254BEA2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99048-11D7-F2E7-8812-B29011CF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50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0F58B-9D7A-8349-C4EC-88659FE1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C75E-A413-865B-A2AF-69DAF462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D561-FBDC-8587-16BE-3E5E1D51B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1286-29D2-4E3A-B303-033C40A518CF}" type="datetime1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C05A5-54B2-A6BD-0A87-4A3B6D69C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Tx Lines, Waveguides &amp; Antennas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49238-0A30-BFFC-0E9A-758140227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7EDD38-5890-1A4A-3579-489842509A1D}"/>
              </a:ext>
            </a:extLst>
          </p:cNvPr>
          <p:cNvPicPr/>
          <p:nvPr/>
        </p:nvPicPr>
        <p:blipFill rotWithShape="1">
          <a:blip r:embed="rId2"/>
          <a:srcRect b="9249"/>
          <a:stretch/>
        </p:blipFill>
        <p:spPr bwMode="auto">
          <a:xfrm>
            <a:off x="807983" y="1344846"/>
            <a:ext cx="2057400" cy="335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E9EBE-D3A9-EBFD-B074-AAF83764A417}"/>
              </a:ext>
            </a:extLst>
          </p:cNvPr>
          <p:cNvCxnSpPr>
            <a:cxnSpLocks/>
          </p:cNvCxnSpPr>
          <p:nvPr/>
        </p:nvCxnSpPr>
        <p:spPr>
          <a:xfrm>
            <a:off x="3394841" y="3352800"/>
            <a:ext cx="81534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1013E8-93B2-ADAF-3646-DA212A9EE06F}"/>
              </a:ext>
            </a:extLst>
          </p:cNvPr>
          <p:cNvSpPr txBox="1"/>
          <p:nvPr/>
        </p:nvSpPr>
        <p:spPr>
          <a:xfrm>
            <a:off x="3238500" y="2684686"/>
            <a:ext cx="853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TRANSMISSION LINES,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WAVEGUIDES, AND ANTENNAS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12A36-E10E-60D4-90E5-FEB1140A8F5C}"/>
              </a:ext>
            </a:extLst>
          </p:cNvPr>
          <p:cNvSpPr txBox="1"/>
          <p:nvPr/>
        </p:nvSpPr>
        <p:spPr>
          <a:xfrm>
            <a:off x="3238500" y="222302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UE22EC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351B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0FF2E-A9B4-B145-AC3C-8D109B82525D}"/>
              </a:ext>
            </a:extLst>
          </p:cNvPr>
          <p:cNvSpPr txBox="1"/>
          <p:nvPr/>
        </p:nvSpPr>
        <p:spPr>
          <a:xfrm>
            <a:off x="3238499" y="3497317"/>
            <a:ext cx="8309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Prajeesha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19041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36EE20-A86A-ABA5-F411-2D74574B390D}"/>
              </a:ext>
            </a:extLst>
          </p:cNvPr>
          <p:cNvPicPr/>
          <p:nvPr/>
        </p:nvPicPr>
        <p:blipFill rotWithShape="1">
          <a:blip r:embed="rId2"/>
          <a:srcRect b="9249"/>
          <a:stretch/>
        </p:blipFill>
        <p:spPr bwMode="auto">
          <a:xfrm>
            <a:off x="11049000" y="304800"/>
            <a:ext cx="762000" cy="129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605DC-F3DF-729D-DD6E-F673DF3C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3544-0F4E-4018-B303-D90E36539646}" type="datetime1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95959-3BB1-F4C8-0A24-FC698A6C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4519A-DA69-4A87-1A59-1D6428A8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2</a:t>
            </a:fld>
            <a:endParaRPr lang="en-IN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3D6B98-64CB-7A35-70C4-2D85F14B6E0F}"/>
              </a:ext>
            </a:extLst>
          </p:cNvPr>
          <p:cNvCxnSpPr>
            <a:cxnSpLocks/>
          </p:cNvCxnSpPr>
          <p:nvPr/>
        </p:nvCxnSpPr>
        <p:spPr>
          <a:xfrm>
            <a:off x="533400" y="838200"/>
            <a:ext cx="10134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F23DDB-457B-93BA-D55F-43D02AB6FE34}"/>
              </a:ext>
            </a:extLst>
          </p:cNvPr>
          <p:cNvSpPr txBox="1"/>
          <p:nvPr/>
        </p:nvSpPr>
        <p:spPr>
          <a:xfrm>
            <a:off x="509752" y="304800"/>
            <a:ext cx="8405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CIRCUITED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41C32-C10E-E5D9-3C5B-FB77A3E2E8AD}"/>
              </a:ext>
            </a:extLst>
          </p:cNvPr>
          <p:cNvSpPr txBox="1"/>
          <p:nvPr/>
        </p:nvSpPr>
        <p:spPr>
          <a:xfrm>
            <a:off x="838200" y="1204592"/>
            <a:ext cx="9677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first the transmission line circuit where a line is terminated in a short circuit, ZL = 0.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reflection coefficient for a short circuit load is </a:t>
            </a:r>
            <a:r>
              <a:rPr lang="az-Cyrl-AZ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=−1 , then the standing wave ratio is infinite.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67C262-7EE2-D187-71C5-F8417C787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93878"/>
            <a:ext cx="4311635" cy="1598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21A1AA-E99D-8DBC-A876-5CCAB840D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655" y="3276600"/>
            <a:ext cx="7058324" cy="2581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BA0C02-3D36-9658-AE76-913A8F479149}"/>
              </a:ext>
            </a:extLst>
          </p:cNvPr>
          <p:cNvSpPr txBox="1"/>
          <p:nvPr/>
        </p:nvSpPr>
        <p:spPr>
          <a:xfrm>
            <a:off x="905086" y="3323138"/>
            <a:ext cx="334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below equation </a:t>
            </a:r>
          </a:p>
        </p:txBody>
      </p:sp>
    </p:spTree>
    <p:extLst>
      <p:ext uri="{BB962C8B-B14F-4D97-AF65-F5344CB8AC3E}">
        <p14:creationId xmlns:p14="http://schemas.microsoft.com/office/powerpoint/2010/main" val="174755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B7A23-0AA9-7C3F-A60F-9C2B20145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990232-1A72-548F-9769-805AAA565F1E}"/>
              </a:ext>
            </a:extLst>
          </p:cNvPr>
          <p:cNvPicPr/>
          <p:nvPr/>
        </p:nvPicPr>
        <p:blipFill rotWithShape="1">
          <a:blip r:embed="rId2"/>
          <a:srcRect b="9249"/>
          <a:stretch/>
        </p:blipFill>
        <p:spPr bwMode="auto">
          <a:xfrm>
            <a:off x="11049000" y="304800"/>
            <a:ext cx="762000" cy="129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CD41A-F66D-0C5D-07F4-1C4CBA3D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F75-FD4E-446F-92A7-F90BFDEB6F7E}" type="datetime1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DE48A-5B3E-5A0F-1839-E428F747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9785F-794A-B88F-F470-E9682569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3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C92B5B-673E-143B-C2B8-241F27D45559}"/>
              </a:ext>
            </a:extLst>
          </p:cNvPr>
          <p:cNvCxnSpPr>
            <a:cxnSpLocks/>
          </p:cNvCxnSpPr>
          <p:nvPr/>
        </p:nvCxnSpPr>
        <p:spPr>
          <a:xfrm>
            <a:off x="533400" y="838200"/>
            <a:ext cx="10134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E89622-6A06-2A21-BDA4-FC0E4963481C}"/>
              </a:ext>
            </a:extLst>
          </p:cNvPr>
          <p:cNvSpPr txBox="1"/>
          <p:nvPr/>
        </p:nvSpPr>
        <p:spPr>
          <a:xfrm>
            <a:off x="509752" y="304800"/>
            <a:ext cx="8405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CIRCUITED 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052896-3277-8A25-3DD4-BFF05AB32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77" y="909936"/>
            <a:ext cx="6787446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BC750C-CB01-6EB4-9F72-61614C3AE5D5}"/>
              </a:ext>
            </a:extLst>
          </p:cNvPr>
          <p:cNvSpPr txBox="1"/>
          <p:nvPr/>
        </p:nvSpPr>
        <p:spPr>
          <a:xfrm>
            <a:off x="906518" y="2814936"/>
            <a:ext cx="9677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shows that V = 0 at the load (as expected, for a short circuit), while the current is a maximum there.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7CFB3-8971-1C92-067B-73B5FED041E9}"/>
              </a:ext>
            </a:extLst>
          </p:cNvPr>
          <p:cNvSpPr txBox="1"/>
          <p:nvPr/>
        </p:nvSpPr>
        <p:spPr>
          <a:xfrm>
            <a:off x="961697" y="38925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V(− )/I(− ), the input impedance 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260394-F301-B5F0-A9C1-988095458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81" y="3794183"/>
            <a:ext cx="2310174" cy="7065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F8654B-50FC-6129-6FAB-75545858AD73}"/>
              </a:ext>
            </a:extLst>
          </p:cNvPr>
          <p:cNvSpPr txBox="1"/>
          <p:nvPr/>
        </p:nvSpPr>
        <p:spPr>
          <a:xfrm>
            <a:off x="990600" y="4630515"/>
            <a:ext cx="1036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seen to be purely imaginary for any length and to take on all values between +j∞ and −j∞.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95B73F-28FC-C3D8-7E05-1E7CC07B0E99}"/>
              </a:ext>
            </a:extLst>
          </p:cNvPr>
          <p:cNvSpPr txBox="1"/>
          <p:nvPr/>
        </p:nvSpPr>
        <p:spPr>
          <a:xfrm>
            <a:off x="990600" y="5485275"/>
            <a:ext cx="990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also shows that the impedance is periodic in repeating for multiples of λ/2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4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A34AE-71F9-E7BA-A227-2379A878A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DEC327-A327-20B5-8F71-EC1E26747078}"/>
              </a:ext>
            </a:extLst>
          </p:cNvPr>
          <p:cNvPicPr/>
          <p:nvPr/>
        </p:nvPicPr>
        <p:blipFill rotWithShape="1">
          <a:blip r:embed="rId2"/>
          <a:srcRect b="9249"/>
          <a:stretch/>
        </p:blipFill>
        <p:spPr bwMode="auto">
          <a:xfrm>
            <a:off x="11049000" y="304800"/>
            <a:ext cx="762000" cy="129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A4F44-1520-2303-E0E0-ACC65E64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9994-DCEA-4A39-9F91-CDD97FA95C9B}" type="datetime1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A585F-B03C-9454-DD16-F329CD30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6F5DE-9B2D-F01B-DADC-D353483E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4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B6E73-AABA-F191-8893-902A46B1A490}"/>
              </a:ext>
            </a:extLst>
          </p:cNvPr>
          <p:cNvCxnSpPr>
            <a:cxnSpLocks/>
          </p:cNvCxnSpPr>
          <p:nvPr/>
        </p:nvCxnSpPr>
        <p:spPr>
          <a:xfrm>
            <a:off x="533400" y="838200"/>
            <a:ext cx="10134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A6920C-977D-AC99-DAEE-FD2BFDE511E9}"/>
              </a:ext>
            </a:extLst>
          </p:cNvPr>
          <p:cNvSpPr txBox="1"/>
          <p:nvPr/>
        </p:nvSpPr>
        <p:spPr>
          <a:xfrm>
            <a:off x="509752" y="304800"/>
            <a:ext cx="8405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CIRCUITED 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E18C18-6254-7B13-4907-B6934D19C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93" y="1105722"/>
            <a:ext cx="5591503" cy="5165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FAAB1E-FADD-A709-18BA-0F2E490F2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195865"/>
            <a:ext cx="4997593" cy="2971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CC5158-5DC5-F64B-4BA5-85491B75305C}"/>
              </a:ext>
            </a:extLst>
          </p:cNvPr>
          <p:cNvSpPr txBox="1"/>
          <p:nvPr/>
        </p:nvSpPr>
        <p:spPr>
          <a:xfrm>
            <a:off x="6438900" y="4687580"/>
            <a:ext cx="4914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Voltage, (b) current, and (c) impedance (Rin = 0or∞) variation along a short-circuited transmission line.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0EAC7-9733-3556-082B-D792DA22B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3B6356-6430-60F7-3C1C-E4DD73A571F8}"/>
              </a:ext>
            </a:extLst>
          </p:cNvPr>
          <p:cNvPicPr/>
          <p:nvPr/>
        </p:nvPicPr>
        <p:blipFill rotWithShape="1">
          <a:blip r:embed="rId2"/>
          <a:srcRect b="9249"/>
          <a:stretch/>
        </p:blipFill>
        <p:spPr bwMode="auto">
          <a:xfrm>
            <a:off x="11049000" y="304800"/>
            <a:ext cx="762000" cy="129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B7ABF-08FC-41B0-449C-737E2FF9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423-172A-47D6-9738-E6E48909B00B}" type="datetime1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E9C69-4876-2826-B80E-127A01A4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92DAC-6606-3958-39CB-0008203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5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9EDFCB-0164-F587-51C7-E013E6795F65}"/>
              </a:ext>
            </a:extLst>
          </p:cNvPr>
          <p:cNvCxnSpPr>
            <a:cxnSpLocks/>
          </p:cNvCxnSpPr>
          <p:nvPr/>
        </p:nvCxnSpPr>
        <p:spPr>
          <a:xfrm>
            <a:off x="533400" y="838200"/>
            <a:ext cx="10134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B33E694-1863-60F3-B422-6AF9D2551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923" y="4115019"/>
            <a:ext cx="6343554" cy="220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F21727-557E-14E6-3E9F-BC569886E84B}"/>
              </a:ext>
            </a:extLst>
          </p:cNvPr>
          <p:cNvSpPr txBox="1"/>
          <p:nvPr/>
        </p:nvSpPr>
        <p:spPr>
          <a:xfrm>
            <a:off x="509752" y="304800"/>
            <a:ext cx="8405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CIRCUITED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54FD4-DD30-BB6B-F8BC-DBA84FA796FC}"/>
              </a:ext>
            </a:extLst>
          </p:cNvPr>
          <p:cNvSpPr txBox="1"/>
          <p:nvPr/>
        </p:nvSpPr>
        <p:spPr>
          <a:xfrm>
            <a:off x="533400" y="110700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open-circuited line where ZL =∞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FD99C4-694D-D4A8-3EB6-018F3F42E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740788"/>
            <a:ext cx="3361860" cy="9116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CAF651-BCDA-C9B9-109F-1C07FCB9FD17}"/>
              </a:ext>
            </a:extLst>
          </p:cNvPr>
          <p:cNvSpPr txBox="1"/>
          <p:nvPr/>
        </p:nvSpPr>
        <p:spPr>
          <a:xfrm>
            <a:off x="578068" y="2656570"/>
            <a:ext cx="107757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the numerator and denominator of the above equation by ZL and allowing ZL →∞shows that the reflection coefficient for this case is </a:t>
            </a:r>
            <a:r>
              <a:rPr lang="az-Cyrl-AZ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 and the standing wave ratio is again infinite.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8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AAD7A-60A1-B29B-F988-08A264E39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07DD48-C5CE-F554-AA78-68ECFD204EC2}"/>
              </a:ext>
            </a:extLst>
          </p:cNvPr>
          <p:cNvPicPr/>
          <p:nvPr/>
        </p:nvPicPr>
        <p:blipFill rotWithShape="1">
          <a:blip r:embed="rId2"/>
          <a:srcRect b="9249"/>
          <a:stretch/>
        </p:blipFill>
        <p:spPr bwMode="auto">
          <a:xfrm>
            <a:off x="11049000" y="304800"/>
            <a:ext cx="762000" cy="129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0F868-38C2-77E5-A3C9-74492911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F75-FD4E-446F-92A7-F90BFDEB6F7E}" type="datetime1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81278-EAE2-BCC8-626F-3A600EEB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AE5DB-5C1A-CFBE-21E8-3A9FCE92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6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7AAC9D-1E8F-F591-C8BB-4AB2CBE1EEE3}"/>
              </a:ext>
            </a:extLst>
          </p:cNvPr>
          <p:cNvCxnSpPr>
            <a:cxnSpLocks/>
          </p:cNvCxnSpPr>
          <p:nvPr/>
        </p:nvCxnSpPr>
        <p:spPr>
          <a:xfrm>
            <a:off x="533400" y="838200"/>
            <a:ext cx="10134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194183-38FA-BBD2-D34A-168BCE92EC59}"/>
              </a:ext>
            </a:extLst>
          </p:cNvPr>
          <p:cNvSpPr txBox="1"/>
          <p:nvPr/>
        </p:nvSpPr>
        <p:spPr>
          <a:xfrm>
            <a:off x="509752" y="304800"/>
            <a:ext cx="8405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CIRCUITED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A735F-7009-33E7-0BDA-16EE74A6D17D}"/>
              </a:ext>
            </a:extLst>
          </p:cNvPr>
          <p:cNvSpPr txBox="1"/>
          <p:nvPr/>
        </p:nvSpPr>
        <p:spPr>
          <a:xfrm>
            <a:off x="685800" y="12308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voltage and current on the line are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FF5E5-BC28-39F3-961F-04D0A8C8F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697788"/>
            <a:ext cx="5622638" cy="152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F9EBB7-0A0D-ED0B-BC6E-A87C5F7E850C}"/>
              </a:ext>
            </a:extLst>
          </p:cNvPr>
          <p:cNvSpPr txBox="1"/>
          <p:nvPr/>
        </p:nvSpPr>
        <p:spPr>
          <a:xfrm>
            <a:off x="685800" y="3429000"/>
            <a:ext cx="1036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shows that now I = 0 at the load, as expected for an open circuit, while the voltage is maximum. The input impedance 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AE9932-019D-4203-4B75-64D22C2F8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992" y="4331842"/>
            <a:ext cx="2923215" cy="693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1F0ACC-9B1F-F934-7BE4-6E124A8C96A1}"/>
              </a:ext>
            </a:extLst>
          </p:cNvPr>
          <p:cNvSpPr txBox="1"/>
          <p:nvPr/>
        </p:nvSpPr>
        <p:spPr>
          <a:xfrm>
            <a:off x="914400" y="5318141"/>
            <a:ext cx="6934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also purely imaginary for any length, 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9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1B7BC-4179-975B-4A50-7F0027608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60AACF-82C8-1994-9075-F6C3E993BE3A}"/>
              </a:ext>
            </a:extLst>
          </p:cNvPr>
          <p:cNvPicPr/>
          <p:nvPr/>
        </p:nvPicPr>
        <p:blipFill rotWithShape="1">
          <a:blip r:embed="rId2"/>
          <a:srcRect b="9249"/>
          <a:stretch/>
        </p:blipFill>
        <p:spPr bwMode="auto">
          <a:xfrm>
            <a:off x="11049000" y="304800"/>
            <a:ext cx="762000" cy="129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10CAB-66B3-6E7B-9964-B67DA21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9994-DCEA-4A39-9F91-CDD97FA95C9B}" type="datetime1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5A05A-ABEA-ED1A-0348-22F7CDE4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77D34-632D-F5BD-240D-91BB4926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7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0BD439-252E-0C92-A884-DA03B73B4AD2}"/>
              </a:ext>
            </a:extLst>
          </p:cNvPr>
          <p:cNvCxnSpPr>
            <a:cxnSpLocks/>
          </p:cNvCxnSpPr>
          <p:nvPr/>
        </p:nvCxnSpPr>
        <p:spPr>
          <a:xfrm>
            <a:off x="533400" y="838200"/>
            <a:ext cx="10134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B01F39D-EE68-7FFB-2635-6E8DC6AD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3" y="1029147"/>
            <a:ext cx="5713686" cy="5327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3A70B6-CD98-D674-BF28-2BECD28E0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179" y="1143000"/>
            <a:ext cx="5112321" cy="32003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D17509-932E-D3F5-0794-ED9AB384C319}"/>
              </a:ext>
            </a:extLst>
          </p:cNvPr>
          <p:cNvSpPr txBox="1"/>
          <p:nvPr/>
        </p:nvSpPr>
        <p:spPr>
          <a:xfrm>
            <a:off x="509752" y="304800"/>
            <a:ext cx="8405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CIRCUITED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CAA2E-6526-8454-C614-32E9E456B68F}"/>
              </a:ext>
            </a:extLst>
          </p:cNvPr>
          <p:cNvSpPr txBox="1"/>
          <p:nvPr/>
        </p:nvSpPr>
        <p:spPr>
          <a:xfrm>
            <a:off x="6004868" y="488646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Voltage, (b) current, and (c) impedance (Rin = 0or∞) variation along an open-circuited transmission line.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8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0EAC7-9733-3556-082B-D792DA22B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3B6356-6430-60F7-3C1C-E4DD73A571F8}"/>
              </a:ext>
            </a:extLst>
          </p:cNvPr>
          <p:cNvPicPr/>
          <p:nvPr/>
        </p:nvPicPr>
        <p:blipFill rotWithShape="1">
          <a:blip r:embed="rId2"/>
          <a:srcRect b="9249"/>
          <a:stretch/>
        </p:blipFill>
        <p:spPr bwMode="auto">
          <a:xfrm>
            <a:off x="11049000" y="304800"/>
            <a:ext cx="762000" cy="129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B7ABF-08FC-41B0-449C-737E2FF9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423-172A-47D6-9738-E6E48909B00B}" type="datetime1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E9C69-4876-2826-B80E-127A01A4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92DAC-6606-3958-39CB-0008203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8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EDFF41-25A5-9394-8DA4-CA212D8C8694}"/>
              </a:ext>
            </a:extLst>
          </p:cNvPr>
          <p:cNvCxnSpPr>
            <a:cxnSpLocks/>
          </p:cNvCxnSpPr>
          <p:nvPr/>
        </p:nvCxnSpPr>
        <p:spPr>
          <a:xfrm>
            <a:off x="533400" y="838200"/>
            <a:ext cx="10134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C49B34-861E-A184-F197-CA919AFC9010}"/>
              </a:ext>
            </a:extLst>
          </p:cNvPr>
          <p:cNvSpPr txBox="1"/>
          <p:nvPr/>
        </p:nvSpPr>
        <p:spPr>
          <a:xfrm>
            <a:off x="509752" y="304800"/>
            <a:ext cx="8405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HALF WAVELENGTH LINE</a:t>
            </a: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F54E4-9F1A-4FA5-F292-83AC354FBA28}"/>
              </a:ext>
            </a:extLst>
          </p:cNvPr>
          <p:cNvSpPr txBox="1"/>
          <p:nvPr/>
        </p:nvSpPr>
        <p:spPr>
          <a:xfrm>
            <a:off x="685800" y="1143000"/>
            <a:ext cx="8153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terminated transmission lines of some special lengths.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= λ/2,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41F84-9184-44A9-3B82-0B9AC1CF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32544"/>
            <a:ext cx="1316477" cy="533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284546-3FF1-12F2-4F42-B25BE65E42FB}"/>
              </a:ext>
            </a:extLst>
          </p:cNvPr>
          <p:cNvSpPr txBox="1"/>
          <p:nvPr/>
        </p:nvSpPr>
        <p:spPr>
          <a:xfrm>
            <a:off x="827690" y="2673945"/>
            <a:ext cx="96117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half-wavelength line (or any multiple of λ/2) does not alter or transform the load impedance, regardless of its characteristic impedance.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4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397E8-8A87-4383-3790-6E3DF93B6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BEDCA6-3AC0-069F-94DA-6FF5C7691930}"/>
              </a:ext>
            </a:extLst>
          </p:cNvPr>
          <p:cNvPicPr/>
          <p:nvPr/>
        </p:nvPicPr>
        <p:blipFill rotWithShape="1">
          <a:blip r:embed="rId2"/>
          <a:srcRect b="9249"/>
          <a:stretch/>
        </p:blipFill>
        <p:spPr bwMode="auto">
          <a:xfrm>
            <a:off x="11049000" y="304800"/>
            <a:ext cx="762000" cy="129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730BB-5615-4604-D158-BDFBA9CE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9994-DCEA-4A39-9F91-CDD97FA95C9B}" type="datetime1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3DE5D-3AC6-5C50-F51F-EE17CAF3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D5996-B545-FC14-F01A-C45FB988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9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785A9F-F87A-550F-3D9C-7A0878C1C446}"/>
              </a:ext>
            </a:extLst>
          </p:cNvPr>
          <p:cNvCxnSpPr>
            <a:cxnSpLocks/>
          </p:cNvCxnSpPr>
          <p:nvPr/>
        </p:nvCxnSpPr>
        <p:spPr>
          <a:xfrm>
            <a:off x="533400" y="838200"/>
            <a:ext cx="10134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D71156-A573-54DC-A8A2-164D0415FC71}"/>
              </a:ext>
            </a:extLst>
          </p:cNvPr>
          <p:cNvSpPr txBox="1"/>
          <p:nvPr/>
        </p:nvSpPr>
        <p:spPr>
          <a:xfrm>
            <a:off x="533400" y="28377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QUARTER-WAVELENGTH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DCC6D-1C89-640C-21C8-6FE8E2A6DAF7}"/>
              </a:ext>
            </a:extLst>
          </p:cNvPr>
          <p:cNvSpPr txBox="1"/>
          <p:nvPr/>
        </p:nvSpPr>
        <p:spPr>
          <a:xfrm>
            <a:off x="685800" y="1184701"/>
            <a:ext cx="9448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line is a quarter-wavelength long or, more generally, l = λ/4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/2, for n = 1, 2, 3,..., shows that the input impedance is given by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C68653-9567-FC7E-4169-232A73FD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80" y="2164326"/>
            <a:ext cx="1973445" cy="9803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1E0D8A-A9AB-0821-E33E-C41595B893BC}"/>
              </a:ext>
            </a:extLst>
          </p:cNvPr>
          <p:cNvSpPr txBox="1"/>
          <p:nvPr/>
        </p:nvSpPr>
        <p:spPr>
          <a:xfrm>
            <a:off x="685800" y="3293312"/>
            <a:ext cx="922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line is known as a quarter-wave transformer because it has the effect of transforming the load impedance in an inverse manner, depending on the characteristic impedance of the line.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1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494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Prajeesha Rajan</dc:creator>
  <cp:lastModifiedBy>Prajeesha Rajan</cp:lastModifiedBy>
  <cp:revision>10</cp:revision>
  <dcterms:created xsi:type="dcterms:W3CDTF">2024-12-31T14:11:31Z</dcterms:created>
  <dcterms:modified xsi:type="dcterms:W3CDTF">2025-01-04T05:20:20Z</dcterms:modified>
</cp:coreProperties>
</file>