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73" d="100"/>
          <a:sy n="73" d="100"/>
        </p:scale>
        <p:origin x="9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FFCDE-87CC-4DF7-9400-1F0D7E41BFD7}" type="datetimeFigureOut">
              <a:rPr lang="en-IN" smtClean="0"/>
              <a:t>04-01-2025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8A1CA-7CF4-4E2F-ADB3-6AAEEF49E3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5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BA17E-3A85-3D23-CD8B-9FFEE1928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03393-577F-8860-ED79-99F73171B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A88FB-645B-8219-592C-ADD0019E7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BF93-D33F-481E-8AF8-C71B07492BAD}" type="datetime1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1D99E-456A-79A0-8274-99F58CFD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Tx Lines, Waveguides &amp; Antennas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6FD68-8632-A916-04D1-3552B455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4F52-B394-4A0C-BC43-4413032BC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11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0BA4-956C-2EEB-F51B-4387695E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AB762-5D62-8C3A-9062-77262534D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D4EC1-D7FA-5FD7-8CF9-D90FC228E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8628-8686-4B7B-9318-E90C31F8ECF4}" type="datetime1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5867F-2C4E-62DA-70C8-011DF7E1E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Tx Lines, Waveguides &amp; Antennas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00CF2-79C6-40FF-C7DF-E9977106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4F52-B394-4A0C-BC43-4413032BC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75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5D625-345F-6822-F24A-22254EBE01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E6874-520B-E801-C282-3D075042C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5CB6C-BDF7-406B-6C05-5EEC4052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96C4C-8AE3-4B68-BF4B-1EE57BCE6DE9}" type="datetime1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F3CD3-F216-926B-AC14-99898D9A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Tx Lines, Waveguides &amp; Antennas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F373C-490A-2A60-2616-6DE97DE3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4F52-B394-4A0C-BC43-4413032BC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13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55E9-900F-7A81-E05F-D6E3AECA4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94B0C-8035-5B84-B494-CE80A33A6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FA0EB-18D6-7A62-C909-3291694D1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4F147-6605-4252-BD3D-D8B510179734}" type="datetime1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95C70-1BF4-A32C-1612-13251733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Tx Lines, Waveguides &amp; Antennas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AB1A2-1E57-695E-6972-F5006BFA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4F52-B394-4A0C-BC43-4413032BC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12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53ED-F9B6-85EA-8115-A659C655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0E426-D3E1-AFDD-A945-A1959DEBB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0C01E-31E8-10B4-8CDC-ABF6185B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2EE99-9D74-474B-B899-7B85CA286E12}" type="datetime1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30E8A-C304-6135-2345-6B38B0C9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Tx Lines, Waveguides &amp; Antennas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77351-BB5A-1059-AB14-8DB6E1B7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4F52-B394-4A0C-BC43-4413032BC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23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5DA71-9D7C-FB0C-C115-1D84C51E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FE8CB-C6FA-4250-8DDA-A1FB48B13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1F83D-2C0B-A77D-4992-845F049A3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866E0-0975-8034-89AF-92914E77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AD1F-1BA5-4FD1-B875-7C336515412F}" type="datetime1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DBA23-4461-4C94-CC5D-FCA4FA731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Tx Lines, Waveguides &amp; Antennas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CE47B-3231-8A27-B41E-2FC18734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4F52-B394-4A0C-BC43-4413032BC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9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51E98-6FF4-3F86-497B-CD5D021AD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E7DA5-F6AC-7DFB-E80F-CE74558BC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FCD0C-F24D-B036-CE73-85B4576DC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ECF77-9B94-6986-28D3-1E63CEBE26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EA43D7-E419-A761-C217-B21536740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50EF9C-B631-7509-3D8E-65F85ED1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C9177-E13E-4D61-A0DC-2CE22919A2EC}" type="datetime1">
              <a:rPr lang="en-IN" smtClean="0"/>
              <a:t>04-01-2025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C18CF-B5BF-1BE4-49D4-A86EEAF09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Tx Lines, Waveguides &amp; Antennas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192BA-B534-7022-7BE0-110AE2F3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4F52-B394-4A0C-BC43-4413032BC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16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24076-B3A2-0FA7-7D85-A7BF2248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C41CC9-27DB-F6E1-01EE-D04D9EDFD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F4A0-AC65-4F24-81AF-C95B3F790DC0}" type="datetime1">
              <a:rPr lang="en-IN" smtClean="0"/>
              <a:t>04-01-2025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D0523-881C-A9E1-9C28-735BFE52E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Tx Lines, Waveguides &amp; Antennas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BA4B1-F662-E5EF-D9D5-9BC86581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4F52-B394-4A0C-BC43-4413032BC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42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0BDFF2-9213-F337-31A4-8ACE78C10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9696-A01A-40BB-9896-435CD0937673}" type="datetime1">
              <a:rPr lang="en-IN" smtClean="0"/>
              <a:t>04-01-2025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4281A-1FF1-B912-0201-DBC10B414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Tx Lines, Waveguides &amp; Antennas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DC2A5-BDB4-ECAD-DC5A-CE6250364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4F52-B394-4A0C-BC43-4413032BC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39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35F8-7F31-3AE1-2944-B037CE95B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B7CDD-BDE1-2526-F09C-4D6FC06B9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41184-540D-8269-DAFC-CBB732475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8B0DE-0D86-AC2B-4479-44FBF6560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7473D-26C3-473D-922E-D20DB1F9545F}" type="datetime1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34D1D-C543-A113-70C6-519447CA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Tx Lines, Waveguides &amp; Antennas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2C9EC-B179-A5C3-61C0-55A3B7F8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4F52-B394-4A0C-BC43-4413032BC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87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1A40E-4EE6-F18C-D394-E2E3E1248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5E7343-7194-4BF9-08DE-656086DB6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FD381-5034-28D9-5AE0-74D745931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E496B-ECF3-D90F-C8A5-B5A1B1BD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30180-D356-4E82-8017-5C0E8132848A}" type="datetime1">
              <a:rPr lang="en-IN" smtClean="0"/>
              <a:t>04-01-2025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3EF12-D459-8BF2-4BD0-F254BEA2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Tx Lines, Waveguides &amp; Antennas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99048-11D7-F2E7-8812-B29011CFA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4F52-B394-4A0C-BC43-4413032BC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50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C0F58B-9D7A-8349-C4EC-88659FE11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9C75E-A413-865B-A2AF-69DAF4623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6D561-FBDC-8587-16BE-3E5E1D51B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E1286-29D2-4E3A-B303-033C40A518CF}" type="datetime1">
              <a:rPr lang="en-IN" smtClean="0"/>
              <a:t>04-01-2025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C05A5-54B2-A6BD-0A87-4A3B6D69C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Tx Lines, Waveguides &amp; Antennas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49238-0A30-BFFC-0E9A-758140227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A4F52-B394-4A0C-BC43-4413032BC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90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7EDD38-5890-1A4A-3579-489842509A1D}"/>
              </a:ext>
            </a:extLst>
          </p:cNvPr>
          <p:cNvPicPr/>
          <p:nvPr/>
        </p:nvPicPr>
        <p:blipFill rotWithShape="1">
          <a:blip r:embed="rId2"/>
          <a:srcRect b="9249"/>
          <a:stretch/>
        </p:blipFill>
        <p:spPr bwMode="auto">
          <a:xfrm>
            <a:off x="807983" y="1344846"/>
            <a:ext cx="2057400" cy="3352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E9EBE-D3A9-EBFD-B074-AAF83764A417}"/>
              </a:ext>
            </a:extLst>
          </p:cNvPr>
          <p:cNvCxnSpPr>
            <a:cxnSpLocks/>
          </p:cNvCxnSpPr>
          <p:nvPr/>
        </p:nvCxnSpPr>
        <p:spPr>
          <a:xfrm>
            <a:off x="3394841" y="3352800"/>
            <a:ext cx="815340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21013E8-93B2-ADAF-3646-DA212A9EE06F}"/>
              </a:ext>
            </a:extLst>
          </p:cNvPr>
          <p:cNvSpPr txBox="1"/>
          <p:nvPr/>
        </p:nvSpPr>
        <p:spPr>
          <a:xfrm>
            <a:off x="3238500" y="2684686"/>
            <a:ext cx="8534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effectLst/>
                <a:latin typeface="Times New Roman" panose="02020603050405020304" pitchFamily="18" charset="0"/>
                <a:ea typeface="Verdana" panose="020B0604030504040204" pitchFamily="34" charset="0"/>
              </a:rPr>
              <a:t>TRANSMISSION LINES,</a:t>
            </a: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N" sz="2400" b="1" dirty="0">
                <a:effectLst/>
                <a:latin typeface="Times New Roman" panose="02020603050405020304" pitchFamily="18" charset="0"/>
                <a:ea typeface="Verdana" panose="020B0604030504040204" pitchFamily="34" charset="0"/>
              </a:rPr>
              <a:t>WAVEGUIDES, AND ANTENNAS</a:t>
            </a:r>
            <a:endParaRPr lang="en-I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A12A36-E10E-60D4-90E5-FEB1140A8F5C}"/>
              </a:ext>
            </a:extLst>
          </p:cNvPr>
          <p:cNvSpPr txBox="1"/>
          <p:nvPr/>
        </p:nvSpPr>
        <p:spPr>
          <a:xfrm>
            <a:off x="3238500" y="222302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UE22EC</a:t>
            </a:r>
            <a:r>
              <a:rPr lang="en-IN" sz="2400" b="1" dirty="0">
                <a:effectLst/>
                <a:latin typeface="Times New Roman" panose="02020603050405020304" pitchFamily="18" charset="0"/>
                <a:ea typeface="Verdana" panose="020B0604030504040204" pitchFamily="34" charset="0"/>
              </a:rPr>
              <a:t>351B</a:t>
            </a:r>
            <a:endParaRPr lang="en-IN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B0FF2E-A9B4-B145-AC3C-8D109B82525D}"/>
              </a:ext>
            </a:extLst>
          </p:cNvPr>
          <p:cNvSpPr txBox="1"/>
          <p:nvPr/>
        </p:nvSpPr>
        <p:spPr>
          <a:xfrm>
            <a:off x="3238499" y="3497317"/>
            <a:ext cx="8309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Prajeesha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and Communication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119041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0EAC7-9733-3556-082B-D792DA22B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3B6356-6430-60F7-3C1C-E4DD73A571F8}"/>
              </a:ext>
            </a:extLst>
          </p:cNvPr>
          <p:cNvPicPr/>
          <p:nvPr/>
        </p:nvPicPr>
        <p:blipFill rotWithShape="1">
          <a:blip r:embed="rId2"/>
          <a:srcRect b="9249"/>
          <a:stretch/>
        </p:blipFill>
        <p:spPr bwMode="auto">
          <a:xfrm>
            <a:off x="11049000" y="304800"/>
            <a:ext cx="762000" cy="1295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AB7ABF-08FC-41B0-449C-737E2FF9B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1423-172A-47D6-9738-E6E48909B00B}" type="datetime1">
              <a:rPr lang="en-IN" smtClean="0"/>
              <a:t>04-01-2025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E9C69-4876-2826-B80E-127A01A4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Tx Lines, Waveguides &amp; Antennas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92DAC-6606-3958-39CB-00082030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4F52-B394-4A0C-BC43-4413032BC009}" type="slidenum">
              <a:rPr lang="en-IN" smtClean="0"/>
              <a:t>2</a:t>
            </a:fld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EDFF41-25A5-9394-8DA4-CA212D8C8694}"/>
              </a:ext>
            </a:extLst>
          </p:cNvPr>
          <p:cNvCxnSpPr>
            <a:cxnSpLocks/>
          </p:cNvCxnSpPr>
          <p:nvPr/>
        </p:nvCxnSpPr>
        <p:spPr>
          <a:xfrm>
            <a:off x="533400" y="838200"/>
            <a:ext cx="101346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457AC81-19DC-D467-9F28-715772C9B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817614"/>
            <a:ext cx="6223858" cy="26593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661826-0CC4-B07F-8EB3-B717876B7C80}"/>
              </a:ext>
            </a:extLst>
          </p:cNvPr>
          <p:cNvSpPr txBox="1"/>
          <p:nvPr/>
        </p:nvSpPr>
        <p:spPr>
          <a:xfrm>
            <a:off x="447970" y="995992"/>
            <a:ext cx="9677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voltage and current waves on the line can be written as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33B43D-C19C-BB22-3096-28A3E42DE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1554487"/>
            <a:ext cx="3962400" cy="14859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D4EDF8F-8CEA-E8F6-E559-DCBE7B7FA804}"/>
              </a:ext>
            </a:extLst>
          </p:cNvPr>
          <p:cNvSpPr txBox="1"/>
          <p:nvPr/>
        </p:nvSpPr>
        <p:spPr>
          <a:xfrm>
            <a:off x="447970" y="3013501"/>
            <a:ext cx="109820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voltage and current on the line consist of a superposition of an incident and a reflected wave, such waves are called standing waves.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C7DD61-E345-242C-3D96-963DB2E14DB2}"/>
              </a:ext>
            </a:extLst>
          </p:cNvPr>
          <p:cNvSpPr txBox="1"/>
          <p:nvPr/>
        </p:nvSpPr>
        <p:spPr>
          <a:xfrm>
            <a:off x="458480" y="35947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Verdana" panose="020B0604030504040204" pitchFamily="34" charset="0"/>
              </a:rPr>
              <a:t>POWER FLOW IN Tx. LINES</a:t>
            </a:r>
            <a:endParaRPr lang="en-IN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08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397E8-8A87-4383-3790-6E3DF93B6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BEDCA6-3AC0-069F-94DA-6FF5C7691930}"/>
              </a:ext>
            </a:extLst>
          </p:cNvPr>
          <p:cNvPicPr/>
          <p:nvPr/>
        </p:nvPicPr>
        <p:blipFill rotWithShape="1">
          <a:blip r:embed="rId2"/>
          <a:srcRect b="9249"/>
          <a:stretch/>
        </p:blipFill>
        <p:spPr bwMode="auto">
          <a:xfrm>
            <a:off x="11049000" y="304800"/>
            <a:ext cx="762000" cy="1295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B730BB-5615-4604-D158-BDFBA9CE7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9994-DCEA-4A39-9F91-CDD97FA95C9B}" type="datetime1">
              <a:rPr lang="en-IN" smtClean="0"/>
              <a:t>04-01-2025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3DE5D-3AC6-5C50-F51F-EE17CAF3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Tx Lines, Waveguides &amp; Antennas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D5996-B545-FC14-F01A-C45FB988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4F52-B394-4A0C-BC43-4413032BC009}" type="slidenum">
              <a:rPr lang="en-IN" smtClean="0"/>
              <a:t>3</a:t>
            </a:fld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785A9F-F87A-550F-3D9C-7A0878C1C446}"/>
              </a:ext>
            </a:extLst>
          </p:cNvPr>
          <p:cNvCxnSpPr>
            <a:cxnSpLocks/>
          </p:cNvCxnSpPr>
          <p:nvPr/>
        </p:nvCxnSpPr>
        <p:spPr>
          <a:xfrm>
            <a:off x="533400" y="838200"/>
            <a:ext cx="101346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F0D408-8DA1-685F-E096-6D9D2D5A9443}"/>
              </a:ext>
            </a:extLst>
          </p:cNvPr>
          <p:cNvSpPr txBox="1"/>
          <p:nvPr/>
        </p:nvSpPr>
        <p:spPr>
          <a:xfrm>
            <a:off x="458480" y="35947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Verdana" panose="020B0604030504040204" pitchFamily="34" charset="0"/>
              </a:rPr>
              <a:t>POWER FLOW IN Tx. LINES</a:t>
            </a:r>
            <a:endParaRPr lang="en-IN" sz="24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7ACF9-89DD-716D-AEE0-F2609BB4F16B}"/>
              </a:ext>
            </a:extLst>
          </p:cNvPr>
          <p:cNvSpPr txBox="1"/>
          <p:nvPr/>
        </p:nvSpPr>
        <p:spPr>
          <a:xfrm>
            <a:off x="800100" y="2120873"/>
            <a:ext cx="9601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time-average power flow along the line at the point z: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153FC3-C9D1-7E1A-F825-EACB856A4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844742"/>
            <a:ext cx="9078837" cy="8692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20902A9-4942-C34C-7424-C9006CA9FA00}"/>
              </a:ext>
            </a:extLst>
          </p:cNvPr>
          <p:cNvSpPr txBox="1"/>
          <p:nvPr/>
        </p:nvSpPr>
        <p:spPr>
          <a:xfrm>
            <a:off x="800100" y="3994789"/>
            <a:ext cx="10134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middle two terms in the brackets are of the form A−A∗= 2j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{A} and so are purely imaginary. This simplifies the result to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7B5E6B-E038-7185-4C5D-EC095E5C1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4882994"/>
            <a:ext cx="3317789" cy="10453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107DB1A-A435-F1AF-315F-EE1C4F1E4DD3}"/>
              </a:ext>
            </a:extLst>
          </p:cNvPr>
          <p:cNvSpPr txBox="1"/>
          <p:nvPr/>
        </p:nvSpPr>
        <p:spPr>
          <a:xfrm>
            <a:off x="838200" y="1149478"/>
            <a:ext cx="96800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Assumes that the generator is matched so that there is no re-reflection of the reflected wave from z &lt; 0.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01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1B88B-9203-C2EF-D44C-0810EA032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8920BE-D2AB-1180-C43A-9BADB6E7327C}"/>
              </a:ext>
            </a:extLst>
          </p:cNvPr>
          <p:cNvPicPr/>
          <p:nvPr/>
        </p:nvPicPr>
        <p:blipFill rotWithShape="1">
          <a:blip r:embed="rId2"/>
          <a:srcRect b="9249"/>
          <a:stretch/>
        </p:blipFill>
        <p:spPr bwMode="auto">
          <a:xfrm>
            <a:off x="11049000" y="304800"/>
            <a:ext cx="762000" cy="1295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2E818-134F-7626-8AC2-E1452D43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61423-172A-47D6-9738-E6E48909B00B}" type="datetime1">
              <a:rPr lang="en-IN" smtClean="0"/>
              <a:t>04-01-2025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43CAEE-5EC1-CA89-9F96-274E4F8D5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Tx Lines, Waveguides &amp; Antennas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24DD5-7EAA-4EA3-630D-237FFE14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4F52-B394-4A0C-BC43-4413032BC009}" type="slidenum">
              <a:rPr lang="en-IN" smtClean="0"/>
              <a:t>4</a:t>
            </a:fld>
            <a:endParaRPr lang="en-I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E2B63D-66EB-5E42-B132-0C85762315D5}"/>
              </a:ext>
            </a:extLst>
          </p:cNvPr>
          <p:cNvCxnSpPr>
            <a:cxnSpLocks/>
          </p:cNvCxnSpPr>
          <p:nvPr/>
        </p:nvCxnSpPr>
        <p:spPr>
          <a:xfrm>
            <a:off x="533400" y="838200"/>
            <a:ext cx="1013460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A653E92-E836-2016-0693-F523D893C6BB}"/>
              </a:ext>
            </a:extLst>
          </p:cNvPr>
          <p:cNvSpPr txBox="1"/>
          <p:nvPr/>
        </p:nvSpPr>
        <p:spPr>
          <a:xfrm>
            <a:off x="458480" y="35947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Verdana" panose="020B0604030504040204" pitchFamily="34" charset="0"/>
              </a:rPr>
              <a:t>POWER FLOW IN Tx. LINES</a:t>
            </a:r>
            <a:endParaRPr lang="en-IN" sz="24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956BE5-B986-6E27-7EE5-450CFADAA223}"/>
              </a:ext>
            </a:extLst>
          </p:cNvPr>
          <p:cNvSpPr txBox="1"/>
          <p:nvPr/>
        </p:nvSpPr>
        <p:spPr>
          <a:xfrm>
            <a:off x="685800" y="1271892"/>
            <a:ext cx="99822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power flow is constant at any point on the line and the total power delivered to the load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Pavg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equal to the incident power minus the reflected power.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Pavg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	              -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az-Cyrl-AZ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maximum power is delivered to the load, while no power is delivered for | </a:t>
            </a:r>
            <a:r>
              <a:rPr lang="az-Cyrl-AZ" sz="24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|=1.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F1614B-D427-A5A2-06AD-DDF564A09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822" y="2756812"/>
            <a:ext cx="1631156" cy="381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10A63A-EEC5-4D93-2626-B9D5DFAC2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2756812"/>
            <a:ext cx="1976439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14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229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Prajeesha Rajan</dc:creator>
  <cp:lastModifiedBy>Prajeesha Rajan</cp:lastModifiedBy>
  <cp:revision>5</cp:revision>
  <dcterms:created xsi:type="dcterms:W3CDTF">2024-12-31T14:11:31Z</dcterms:created>
  <dcterms:modified xsi:type="dcterms:W3CDTF">2025-01-04T05:55:04Z</dcterms:modified>
</cp:coreProperties>
</file>