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88" r:id="rId6"/>
    <p:sldId id="277"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2" d="100"/>
          <a:sy n="82" d="100"/>
        </p:scale>
        <p:origin x="72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1/29/2024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72720" y="2713968"/>
            <a:ext cx="8900160" cy="1828193"/>
          </a:xfrm>
        </p:spPr>
        <p:txBody>
          <a:bodyPr wrap="square" lIns="0" tIns="0" rIns="0" bIns="0" anchor="t">
            <a:spAutoFit/>
          </a:bodyPr>
          <a:lstStyle/>
          <a:p>
            <a:r>
              <a:rPr lang="en-US" b="1" dirty="0">
                <a:solidFill>
                  <a:schemeClr val="bg1"/>
                </a:solidFill>
              </a:rPr>
              <a:t>LA Crime Analysis</a:t>
            </a:r>
            <a:br>
              <a:rPr lang="en-US" dirty="0">
                <a:solidFill>
                  <a:schemeClr val="bg1"/>
                </a:solidFill>
              </a:rPr>
            </a:br>
            <a:r>
              <a:rPr lang="en-IN" sz="2400" b="1" dirty="0">
                <a:solidFill>
                  <a:srgbClr val="FFC000"/>
                </a:solidFill>
                <a:effectLst/>
                <a:latin typeface="Century Gothic" panose="020B0502020202020204" pitchFamily="34" charset="0"/>
                <a:ea typeface="Calibri" panose="020F0502020204030204" pitchFamily="34" charset="0"/>
              </a:rPr>
              <a:t>Unveiling The Underlying Crime Trends, Patterns, And Understanding Impact Of Major Events Like Covid, Elections Using Data-driven Techniques.</a:t>
            </a:r>
            <a:endParaRPr lang="en-US" dirty="0">
              <a:solidFill>
                <a:srgbClr val="FFC000"/>
              </a:solidFill>
              <a:latin typeface="Century Gothic" panose="020B0502020202020204" pitchFamily="34" charset="0"/>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0"/>
            <a:ext cx="2607364" cy="2631440"/>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64314" y="266566"/>
            <a:ext cx="3541486" cy="1999122"/>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663629" y="787707"/>
            <a:ext cx="1047619" cy="1056025"/>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907DF7F4-F811-1844-C80A-A9B97ACD0352}"/>
              </a:ext>
            </a:extLst>
          </p:cNvPr>
          <p:cNvSpPr txBox="1"/>
          <p:nvPr/>
        </p:nvSpPr>
        <p:spPr>
          <a:xfrm>
            <a:off x="9174480" y="4674242"/>
            <a:ext cx="2699658" cy="1384995"/>
          </a:xfrm>
          <a:prstGeom prst="rect">
            <a:avLst/>
          </a:prstGeom>
          <a:noFill/>
        </p:spPr>
        <p:txBody>
          <a:bodyPr wrap="square" rtlCol="0">
            <a:spAutoFit/>
          </a:bodyPr>
          <a:lstStyle/>
          <a:p>
            <a:r>
              <a:rPr lang="en-IN" sz="2800" b="1" dirty="0">
                <a:solidFill>
                  <a:schemeClr val="bg1"/>
                </a:solidFill>
                <a:latin typeface="+mj-lt"/>
              </a:rPr>
              <a:t>Shri</a:t>
            </a:r>
            <a:r>
              <a:rPr lang="en-IN" sz="2800" b="1" dirty="0">
                <a:solidFill>
                  <a:schemeClr val="bg1"/>
                </a:solidFill>
              </a:rPr>
              <a:t> </a:t>
            </a:r>
            <a:r>
              <a:rPr lang="en-IN" sz="2800" b="1" dirty="0">
                <a:solidFill>
                  <a:schemeClr val="bg1"/>
                </a:solidFill>
                <a:latin typeface="+mj-lt"/>
              </a:rPr>
              <a:t>Krishna</a:t>
            </a:r>
          </a:p>
          <a:p>
            <a:r>
              <a:rPr lang="en-IN" sz="2800" b="1" dirty="0">
                <a:solidFill>
                  <a:schemeClr val="bg1"/>
                </a:solidFill>
              </a:rPr>
              <a:t>DS5B-2133</a:t>
            </a:r>
          </a:p>
          <a:p>
            <a:r>
              <a:rPr lang="en-IN" sz="2800" b="1" dirty="0">
                <a:solidFill>
                  <a:schemeClr val="bg1"/>
                </a:solidFill>
              </a:rPr>
              <a:t>M.Sc (D.S.A)</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0000"/>
                <a:lumOff val="40000"/>
              </a:schemeClr>
            </a:gs>
            <a:gs pos="74000">
              <a:schemeClr val="accent3">
                <a:lumMod val="40000"/>
                <a:lumOff val="60000"/>
              </a:schemeClr>
            </a:gs>
            <a:gs pos="25000">
              <a:schemeClr val="accent3">
                <a:lumMod val="60000"/>
                <a:lumOff val="40000"/>
              </a:schemeClr>
            </a:gs>
            <a:gs pos="100000">
              <a:schemeClr val="accent3">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DA8F-43CF-747A-D8D5-9B7FE543DA9C}"/>
              </a:ext>
            </a:extLst>
          </p:cNvPr>
          <p:cNvSpPr>
            <a:spLocks noGrp="1"/>
          </p:cNvSpPr>
          <p:nvPr>
            <p:ph type="title"/>
          </p:nvPr>
        </p:nvSpPr>
        <p:spPr>
          <a:xfrm>
            <a:off x="636588" y="104775"/>
            <a:ext cx="10515600" cy="1325563"/>
          </a:xfrm>
        </p:spPr>
        <p:txBody>
          <a:bodyPr>
            <a:normAutofit/>
          </a:bodyPr>
          <a:lstStyle/>
          <a:p>
            <a:r>
              <a:rPr lang="en-US" sz="3600" dirty="0">
                <a:latin typeface="Arial Black" panose="020B0A04020102020204" pitchFamily="34" charset="0"/>
              </a:rPr>
              <a:t>UNDERSTANDING PART 1 &amp; 2 CRIMES:</a:t>
            </a:r>
            <a:endParaRPr lang="en-IN" sz="3600" dirty="0">
              <a:latin typeface="Arial Black" panose="020B0A04020102020204" pitchFamily="34" charset="0"/>
            </a:endParaRPr>
          </a:p>
        </p:txBody>
      </p:sp>
      <p:sp>
        <p:nvSpPr>
          <p:cNvPr id="3" name="Text Placeholder 2">
            <a:extLst>
              <a:ext uri="{FF2B5EF4-FFF2-40B4-BE49-F238E27FC236}">
                <a16:creationId xmlns:a16="http://schemas.microsoft.com/office/drawing/2014/main" id="{17556959-9EBB-7CD0-A49B-25323E98FCF3}"/>
              </a:ext>
            </a:extLst>
          </p:cNvPr>
          <p:cNvSpPr>
            <a:spLocks noGrp="1"/>
          </p:cNvSpPr>
          <p:nvPr>
            <p:ph type="body" idx="1"/>
          </p:nvPr>
        </p:nvSpPr>
        <p:spPr>
          <a:xfrm>
            <a:off x="839788" y="1822572"/>
            <a:ext cx="5157787" cy="823912"/>
          </a:xfrm>
        </p:spPr>
        <p:txBody>
          <a:bodyPr>
            <a:noAutofit/>
          </a:bodyPr>
          <a:lstStyle/>
          <a:p>
            <a:r>
              <a:rPr lang="en-US" sz="1600" u="sng" dirty="0">
                <a:latin typeface="Aptos" panose="020B0004020202020204" pitchFamily="34" charset="0"/>
              </a:rPr>
              <a:t>Part 1 Crimes:</a:t>
            </a:r>
          </a:p>
          <a:p>
            <a:r>
              <a:rPr lang="en-US" sz="1600" b="0" dirty="0"/>
              <a:t>Part 1 crimes, also known as index crimes, are considered serious offenses and are tracked by the FBI's Uniform Crime Reporting (UCR) program. Part 1 crimes have a higher priority for law enforcement</a:t>
            </a:r>
            <a:endParaRPr lang="en-IN" sz="1600" b="0" dirty="0"/>
          </a:p>
        </p:txBody>
      </p:sp>
      <p:pic>
        <p:nvPicPr>
          <p:cNvPr id="9" name="Content Placeholder 8">
            <a:extLst>
              <a:ext uri="{FF2B5EF4-FFF2-40B4-BE49-F238E27FC236}">
                <a16:creationId xmlns:a16="http://schemas.microsoft.com/office/drawing/2014/main" id="{BE4D061F-5A54-C66B-9B03-6C9C6C2E0A5F}"/>
              </a:ext>
            </a:extLst>
          </p:cNvPr>
          <p:cNvPicPr>
            <a:picLocks noGrp="1" noChangeAspect="1"/>
          </p:cNvPicPr>
          <p:nvPr>
            <p:ph sz="half" idx="2"/>
          </p:nvPr>
        </p:nvPicPr>
        <p:blipFill>
          <a:blip r:embed="rId2"/>
          <a:stretch>
            <a:fillRect/>
          </a:stretch>
        </p:blipFill>
        <p:spPr>
          <a:xfrm>
            <a:off x="355600" y="3038718"/>
            <a:ext cx="5641975" cy="3575442"/>
          </a:xfrm>
          <a:prstGeom prst="rect">
            <a:avLst/>
          </a:prstGeom>
        </p:spPr>
      </p:pic>
      <p:pic>
        <p:nvPicPr>
          <p:cNvPr id="10" name="Content Placeholder 9">
            <a:extLst>
              <a:ext uri="{FF2B5EF4-FFF2-40B4-BE49-F238E27FC236}">
                <a16:creationId xmlns:a16="http://schemas.microsoft.com/office/drawing/2014/main" id="{31A3CFBD-5C7B-888B-C7B6-6C5AE3B3D3EE}"/>
              </a:ext>
            </a:extLst>
          </p:cNvPr>
          <p:cNvPicPr>
            <a:picLocks noGrp="1" noChangeAspect="1"/>
          </p:cNvPicPr>
          <p:nvPr>
            <p:ph sz="quarter" idx="4"/>
          </p:nvPr>
        </p:nvPicPr>
        <p:blipFill>
          <a:blip r:embed="rId3"/>
          <a:stretch>
            <a:fillRect/>
          </a:stretch>
        </p:blipFill>
        <p:spPr>
          <a:xfrm>
            <a:off x="6172200" y="3012974"/>
            <a:ext cx="5641974" cy="3575442"/>
          </a:xfrm>
          <a:prstGeom prst="rect">
            <a:avLst/>
          </a:prstGeom>
        </p:spPr>
      </p:pic>
      <p:sp>
        <p:nvSpPr>
          <p:cNvPr id="8" name="Text Placeholder 7">
            <a:extLst>
              <a:ext uri="{FF2B5EF4-FFF2-40B4-BE49-F238E27FC236}">
                <a16:creationId xmlns:a16="http://schemas.microsoft.com/office/drawing/2014/main" id="{62BAAD5F-9837-CABC-8F19-8373C9B507B7}"/>
              </a:ext>
            </a:extLst>
          </p:cNvPr>
          <p:cNvSpPr>
            <a:spLocks noGrp="1"/>
          </p:cNvSpPr>
          <p:nvPr>
            <p:ph type="body" sz="quarter" idx="3"/>
          </p:nvPr>
        </p:nvSpPr>
        <p:spPr>
          <a:xfrm>
            <a:off x="6401593" y="1933089"/>
            <a:ext cx="5183188" cy="823912"/>
          </a:xfrm>
        </p:spPr>
        <p:txBody>
          <a:bodyPr>
            <a:normAutofit fontScale="25000" lnSpcReduction="20000"/>
          </a:bodyPr>
          <a:lstStyle/>
          <a:p>
            <a:r>
              <a:rPr lang="en-US" sz="6400" u="sng" dirty="0">
                <a:latin typeface="Aptos" panose="020B0004020202020204" pitchFamily="34" charset="0"/>
              </a:rPr>
              <a:t>Part 2 Crimes:</a:t>
            </a:r>
          </a:p>
          <a:p>
            <a:r>
              <a:rPr lang="en-US" sz="6400" b="0" dirty="0"/>
              <a:t>Part 2 crimes include less serious offenses or violations that may not fall under the UCR program's specific criteria for Part 1 crimes. These crimes can vary by jurisdiction but typically include offenses such as simple assault, fraud, drug offenses, vandalism, disorderly conduct, and other non-index crimes.</a:t>
            </a:r>
          </a:p>
        </p:txBody>
      </p:sp>
    </p:spTree>
    <p:extLst>
      <p:ext uri="{BB962C8B-B14F-4D97-AF65-F5344CB8AC3E}">
        <p14:creationId xmlns:p14="http://schemas.microsoft.com/office/powerpoint/2010/main" val="42571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6">
                <a:lumMod val="40000"/>
                <a:lumOff val="60000"/>
              </a:schemeClr>
            </a:gs>
            <a:gs pos="25000">
              <a:schemeClr val="accent6">
                <a:lumMod val="40000"/>
                <a:lumOff val="6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BCE758-1F77-D5DC-3A91-73C6CB166419}"/>
              </a:ext>
            </a:extLst>
          </p:cNvPr>
          <p:cNvSpPr>
            <a:spLocks noGrp="1"/>
          </p:cNvSpPr>
          <p:nvPr>
            <p:ph type="body" idx="1"/>
          </p:nvPr>
        </p:nvSpPr>
        <p:spPr>
          <a:xfrm>
            <a:off x="372428" y="59475"/>
            <a:ext cx="5157787" cy="823912"/>
          </a:xfrm>
        </p:spPr>
        <p:txBody>
          <a:bodyPr/>
          <a:lstStyle/>
          <a:p>
            <a:r>
              <a:rPr lang="en-IN" dirty="0">
                <a:latin typeface="Aptos" panose="020B0004020202020204" pitchFamily="34" charset="0"/>
              </a:rPr>
              <a:t>Crime between 2020- Present:</a:t>
            </a:r>
          </a:p>
        </p:txBody>
      </p:sp>
      <p:pic>
        <p:nvPicPr>
          <p:cNvPr id="8" name="Content Placeholder 7">
            <a:extLst>
              <a:ext uri="{FF2B5EF4-FFF2-40B4-BE49-F238E27FC236}">
                <a16:creationId xmlns:a16="http://schemas.microsoft.com/office/drawing/2014/main" id="{1922704B-A4FE-8C07-EFE4-9B30D384C619}"/>
              </a:ext>
            </a:extLst>
          </p:cNvPr>
          <p:cNvPicPr>
            <a:picLocks noGrp="1" noChangeAspect="1"/>
          </p:cNvPicPr>
          <p:nvPr>
            <p:ph sz="half" idx="2"/>
          </p:nvPr>
        </p:nvPicPr>
        <p:blipFill>
          <a:blip r:embed="rId2"/>
          <a:stretch>
            <a:fillRect/>
          </a:stretch>
        </p:blipFill>
        <p:spPr>
          <a:xfrm>
            <a:off x="223520" y="883387"/>
            <a:ext cx="5872480" cy="3001392"/>
          </a:xfrm>
          <a:prstGeom prst="rect">
            <a:avLst/>
          </a:prstGeom>
        </p:spPr>
      </p:pic>
      <p:sp>
        <p:nvSpPr>
          <p:cNvPr id="5" name="Text Placeholder 4">
            <a:extLst>
              <a:ext uri="{FF2B5EF4-FFF2-40B4-BE49-F238E27FC236}">
                <a16:creationId xmlns:a16="http://schemas.microsoft.com/office/drawing/2014/main" id="{9F9D71A4-2C11-C35A-49CE-B0F4BE5C1936}"/>
              </a:ext>
            </a:extLst>
          </p:cNvPr>
          <p:cNvSpPr>
            <a:spLocks noGrp="1"/>
          </p:cNvSpPr>
          <p:nvPr>
            <p:ph type="body" sz="quarter" idx="3"/>
          </p:nvPr>
        </p:nvSpPr>
        <p:spPr>
          <a:xfrm>
            <a:off x="6385560" y="59475"/>
            <a:ext cx="5183188" cy="823912"/>
          </a:xfrm>
        </p:spPr>
        <p:txBody>
          <a:bodyPr/>
          <a:lstStyle/>
          <a:p>
            <a:r>
              <a:rPr lang="en-IN" dirty="0">
                <a:latin typeface="Aptos" panose="020B0004020202020204" pitchFamily="34" charset="0"/>
              </a:rPr>
              <a:t>Crime between 2010-2019:</a:t>
            </a:r>
          </a:p>
        </p:txBody>
      </p:sp>
      <p:pic>
        <p:nvPicPr>
          <p:cNvPr id="9" name="Content Placeholder 8">
            <a:extLst>
              <a:ext uri="{FF2B5EF4-FFF2-40B4-BE49-F238E27FC236}">
                <a16:creationId xmlns:a16="http://schemas.microsoft.com/office/drawing/2014/main" id="{E503609A-4838-5020-DB27-ACBC1D2E0507}"/>
              </a:ext>
            </a:extLst>
          </p:cNvPr>
          <p:cNvPicPr>
            <a:picLocks noGrp="1" noChangeAspect="1"/>
          </p:cNvPicPr>
          <p:nvPr>
            <p:ph sz="quarter" idx="4"/>
          </p:nvPr>
        </p:nvPicPr>
        <p:blipFill>
          <a:blip r:embed="rId3"/>
          <a:stretch>
            <a:fillRect/>
          </a:stretch>
        </p:blipFill>
        <p:spPr>
          <a:xfrm>
            <a:off x="6278630" y="906689"/>
            <a:ext cx="5913369" cy="2988603"/>
          </a:xfrm>
          <a:prstGeom prst="rect">
            <a:avLst/>
          </a:prstGeom>
        </p:spPr>
      </p:pic>
      <p:pic>
        <p:nvPicPr>
          <p:cNvPr id="10" name="Picture 9">
            <a:extLst>
              <a:ext uri="{FF2B5EF4-FFF2-40B4-BE49-F238E27FC236}">
                <a16:creationId xmlns:a16="http://schemas.microsoft.com/office/drawing/2014/main" id="{EC51FB46-D8A2-7DD3-BC42-10F9C23F33FF}"/>
              </a:ext>
            </a:extLst>
          </p:cNvPr>
          <p:cNvPicPr>
            <a:picLocks noChangeAspect="1"/>
          </p:cNvPicPr>
          <p:nvPr/>
        </p:nvPicPr>
        <p:blipFill>
          <a:blip r:embed="rId4"/>
          <a:stretch>
            <a:fillRect/>
          </a:stretch>
        </p:blipFill>
        <p:spPr>
          <a:xfrm>
            <a:off x="223521" y="3949956"/>
            <a:ext cx="5872480" cy="2860021"/>
          </a:xfrm>
          <a:prstGeom prst="rect">
            <a:avLst/>
          </a:prstGeom>
        </p:spPr>
      </p:pic>
      <p:pic>
        <p:nvPicPr>
          <p:cNvPr id="11" name="Picture 10">
            <a:extLst>
              <a:ext uri="{FF2B5EF4-FFF2-40B4-BE49-F238E27FC236}">
                <a16:creationId xmlns:a16="http://schemas.microsoft.com/office/drawing/2014/main" id="{E9502265-4C00-2144-2A42-C8288B0ACF7C}"/>
              </a:ext>
            </a:extLst>
          </p:cNvPr>
          <p:cNvPicPr>
            <a:picLocks noChangeAspect="1"/>
          </p:cNvPicPr>
          <p:nvPr/>
        </p:nvPicPr>
        <p:blipFill>
          <a:blip r:embed="rId5"/>
          <a:stretch>
            <a:fillRect/>
          </a:stretch>
        </p:blipFill>
        <p:spPr>
          <a:xfrm>
            <a:off x="6278631" y="4055618"/>
            <a:ext cx="5913368" cy="2742908"/>
          </a:xfrm>
          <a:prstGeom prst="rect">
            <a:avLst/>
          </a:prstGeom>
        </p:spPr>
      </p:pic>
    </p:spTree>
    <p:extLst>
      <p:ext uri="{BB962C8B-B14F-4D97-AF65-F5344CB8AC3E}">
        <p14:creationId xmlns:p14="http://schemas.microsoft.com/office/powerpoint/2010/main" val="2376041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74000">
              <a:schemeClr val="accent4">
                <a:lumMod val="60000"/>
                <a:lumOff val="40000"/>
              </a:schemeClr>
            </a:gs>
            <a:gs pos="25000">
              <a:schemeClr val="accent4">
                <a:lumMod val="40000"/>
                <a:lumOff val="60000"/>
              </a:schemeClr>
            </a:gs>
            <a:gs pos="100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926C-F0A8-70BC-C8E9-0ABA2B618EFF}"/>
              </a:ext>
            </a:extLst>
          </p:cNvPr>
          <p:cNvSpPr>
            <a:spLocks noGrp="1"/>
          </p:cNvSpPr>
          <p:nvPr>
            <p:ph type="title"/>
          </p:nvPr>
        </p:nvSpPr>
        <p:spPr/>
        <p:txBody>
          <a:bodyPr/>
          <a:lstStyle/>
          <a:p>
            <a:r>
              <a:rPr lang="en-IN" dirty="0">
                <a:latin typeface="Arial Black" panose="020B0A04020102020204" pitchFamily="34" charset="0"/>
              </a:rPr>
              <a:t>CLASSIFICATION OF PART 1 &amp; 2 CRIMES:</a:t>
            </a:r>
          </a:p>
        </p:txBody>
      </p:sp>
      <p:sp>
        <p:nvSpPr>
          <p:cNvPr id="3" name="Content Placeholder 2">
            <a:extLst>
              <a:ext uri="{FF2B5EF4-FFF2-40B4-BE49-F238E27FC236}">
                <a16:creationId xmlns:a16="http://schemas.microsoft.com/office/drawing/2014/main" id="{375AE0BB-A8EA-8A72-BAA2-9B94310A60A5}"/>
              </a:ext>
            </a:extLst>
          </p:cNvPr>
          <p:cNvSpPr>
            <a:spLocks noGrp="1"/>
          </p:cNvSpPr>
          <p:nvPr>
            <p:ph idx="1"/>
          </p:nvPr>
        </p:nvSpPr>
        <p:spPr>
          <a:xfrm>
            <a:off x="838200" y="1825625"/>
            <a:ext cx="10515600" cy="830997"/>
          </a:xfrm>
        </p:spPr>
        <p:txBody>
          <a:bodyPr>
            <a:normAutofit fontScale="85000" lnSpcReduction="20000"/>
          </a:bodyPr>
          <a:lstStyle/>
          <a:p>
            <a:r>
              <a:rPr lang="en-IN" sz="3800" b="1" dirty="0">
                <a:latin typeface="Aptos" panose="020B0004020202020204" pitchFamily="34" charset="0"/>
              </a:rPr>
              <a:t>CLASSIFICATION REPORTS</a:t>
            </a:r>
            <a:r>
              <a:rPr lang="en-IN" sz="3800" b="1" dirty="0"/>
              <a:t>: </a:t>
            </a:r>
          </a:p>
          <a:p>
            <a:pPr marL="0" indent="0">
              <a:buNone/>
            </a:pPr>
            <a:r>
              <a:rPr lang="en-IN" sz="2300" b="1" dirty="0"/>
              <a:t>The accuracy of all the 3 algorithms is similar around 71-72 percentage.</a:t>
            </a:r>
          </a:p>
          <a:p>
            <a:pPr marL="0" indent="0">
              <a:buNone/>
            </a:pPr>
            <a:endParaRPr lang="en-IN" b="1" dirty="0"/>
          </a:p>
        </p:txBody>
      </p:sp>
      <p:pic>
        <p:nvPicPr>
          <p:cNvPr id="4" name="Picture 3">
            <a:extLst>
              <a:ext uri="{FF2B5EF4-FFF2-40B4-BE49-F238E27FC236}">
                <a16:creationId xmlns:a16="http://schemas.microsoft.com/office/drawing/2014/main" id="{0106297F-41DE-BADA-C8B2-8AAB29D0F17F}"/>
              </a:ext>
            </a:extLst>
          </p:cNvPr>
          <p:cNvPicPr>
            <a:picLocks noChangeAspect="1"/>
          </p:cNvPicPr>
          <p:nvPr/>
        </p:nvPicPr>
        <p:blipFill>
          <a:blip r:embed="rId2"/>
          <a:stretch>
            <a:fillRect/>
          </a:stretch>
        </p:blipFill>
        <p:spPr>
          <a:xfrm>
            <a:off x="112609" y="4000217"/>
            <a:ext cx="4211517" cy="1861378"/>
          </a:xfrm>
          <a:prstGeom prst="rect">
            <a:avLst/>
          </a:prstGeom>
        </p:spPr>
      </p:pic>
      <p:pic>
        <p:nvPicPr>
          <p:cNvPr id="5" name="Picture 4">
            <a:extLst>
              <a:ext uri="{FF2B5EF4-FFF2-40B4-BE49-F238E27FC236}">
                <a16:creationId xmlns:a16="http://schemas.microsoft.com/office/drawing/2014/main" id="{C8777BBC-9DD4-74C5-9DF3-A1783FF45ECB}"/>
              </a:ext>
            </a:extLst>
          </p:cNvPr>
          <p:cNvPicPr>
            <a:picLocks noChangeAspect="1"/>
          </p:cNvPicPr>
          <p:nvPr/>
        </p:nvPicPr>
        <p:blipFill rotWithShape="1">
          <a:blip r:embed="rId3"/>
          <a:srcRect t="74682" r="41866"/>
          <a:stretch/>
        </p:blipFill>
        <p:spPr>
          <a:xfrm>
            <a:off x="4386138" y="4001294"/>
            <a:ext cx="3772138" cy="1860301"/>
          </a:xfrm>
          <a:prstGeom prst="rect">
            <a:avLst/>
          </a:prstGeom>
        </p:spPr>
      </p:pic>
      <p:pic>
        <p:nvPicPr>
          <p:cNvPr id="6" name="Picture 5">
            <a:extLst>
              <a:ext uri="{FF2B5EF4-FFF2-40B4-BE49-F238E27FC236}">
                <a16:creationId xmlns:a16="http://schemas.microsoft.com/office/drawing/2014/main" id="{CB79D41C-F9AA-7A7A-D9C6-8C63C63A259B}"/>
              </a:ext>
            </a:extLst>
          </p:cNvPr>
          <p:cNvPicPr>
            <a:picLocks noChangeAspect="1"/>
          </p:cNvPicPr>
          <p:nvPr/>
        </p:nvPicPr>
        <p:blipFill rotWithShape="1">
          <a:blip r:embed="rId4"/>
          <a:srcRect t="56633"/>
          <a:stretch/>
        </p:blipFill>
        <p:spPr>
          <a:xfrm>
            <a:off x="8220289" y="4000217"/>
            <a:ext cx="3859102" cy="1861378"/>
          </a:xfrm>
          <a:prstGeom prst="rect">
            <a:avLst/>
          </a:prstGeom>
        </p:spPr>
      </p:pic>
      <p:sp>
        <p:nvSpPr>
          <p:cNvPr id="7" name="TextBox 6">
            <a:extLst>
              <a:ext uri="{FF2B5EF4-FFF2-40B4-BE49-F238E27FC236}">
                <a16:creationId xmlns:a16="http://schemas.microsoft.com/office/drawing/2014/main" id="{84A5196A-DF08-E923-B440-647B3F680500}"/>
              </a:ext>
            </a:extLst>
          </p:cNvPr>
          <p:cNvSpPr txBox="1"/>
          <p:nvPr/>
        </p:nvSpPr>
        <p:spPr>
          <a:xfrm>
            <a:off x="314960" y="2958479"/>
            <a:ext cx="3596640" cy="461665"/>
          </a:xfrm>
          <a:prstGeom prst="rect">
            <a:avLst/>
          </a:prstGeom>
          <a:noFill/>
        </p:spPr>
        <p:txBody>
          <a:bodyPr wrap="square" rtlCol="0">
            <a:spAutoFit/>
          </a:bodyPr>
          <a:lstStyle/>
          <a:p>
            <a:r>
              <a:rPr lang="en-IN" sz="2400" b="1" u="sng" dirty="0"/>
              <a:t>LOGISTIC REGRESSION:</a:t>
            </a:r>
          </a:p>
        </p:txBody>
      </p:sp>
      <p:sp>
        <p:nvSpPr>
          <p:cNvPr id="8" name="TextBox 7">
            <a:extLst>
              <a:ext uri="{FF2B5EF4-FFF2-40B4-BE49-F238E27FC236}">
                <a16:creationId xmlns:a16="http://schemas.microsoft.com/office/drawing/2014/main" id="{668BCB32-7953-7D73-1E56-C1B8CD76BCB5}"/>
              </a:ext>
            </a:extLst>
          </p:cNvPr>
          <p:cNvSpPr txBox="1"/>
          <p:nvPr/>
        </p:nvSpPr>
        <p:spPr>
          <a:xfrm>
            <a:off x="4653476" y="2857326"/>
            <a:ext cx="3873935" cy="830997"/>
          </a:xfrm>
          <a:prstGeom prst="rect">
            <a:avLst/>
          </a:prstGeom>
          <a:noFill/>
        </p:spPr>
        <p:txBody>
          <a:bodyPr wrap="square" rtlCol="0">
            <a:spAutoFit/>
          </a:bodyPr>
          <a:lstStyle/>
          <a:p>
            <a:r>
              <a:rPr lang="en-IN" sz="2400" b="1" u="sng" dirty="0"/>
              <a:t>RANDOM FOREST CLASSIFIER</a:t>
            </a:r>
          </a:p>
        </p:txBody>
      </p:sp>
      <p:sp>
        <p:nvSpPr>
          <p:cNvPr id="9" name="TextBox 8">
            <a:extLst>
              <a:ext uri="{FF2B5EF4-FFF2-40B4-BE49-F238E27FC236}">
                <a16:creationId xmlns:a16="http://schemas.microsoft.com/office/drawing/2014/main" id="{1198AF8A-456E-3CFB-DF29-7718E278D950}"/>
              </a:ext>
            </a:extLst>
          </p:cNvPr>
          <p:cNvSpPr txBox="1"/>
          <p:nvPr/>
        </p:nvSpPr>
        <p:spPr>
          <a:xfrm>
            <a:off x="8696960" y="2898447"/>
            <a:ext cx="3180080" cy="830997"/>
          </a:xfrm>
          <a:prstGeom prst="rect">
            <a:avLst/>
          </a:prstGeom>
          <a:noFill/>
        </p:spPr>
        <p:txBody>
          <a:bodyPr wrap="square" rtlCol="0">
            <a:spAutoFit/>
          </a:bodyPr>
          <a:lstStyle/>
          <a:p>
            <a:r>
              <a:rPr lang="en-IN" sz="2400" b="1" u="sng" dirty="0"/>
              <a:t>DECISION TREE CLASSIFIER:</a:t>
            </a:r>
          </a:p>
        </p:txBody>
      </p:sp>
    </p:spTree>
    <p:extLst>
      <p:ext uri="{BB962C8B-B14F-4D97-AF65-F5344CB8AC3E}">
        <p14:creationId xmlns:p14="http://schemas.microsoft.com/office/powerpoint/2010/main" val="4049031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6">
                <a:lumMod val="40000"/>
                <a:lumOff val="60000"/>
              </a:schemeClr>
            </a:gs>
            <a:gs pos="25000">
              <a:schemeClr val="accent6">
                <a:lumMod val="40000"/>
                <a:lumOff val="60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89258-ED0B-279E-653F-FCD35B39E2FA}"/>
              </a:ext>
            </a:extLst>
          </p:cNvPr>
          <p:cNvSpPr>
            <a:spLocks noGrp="1"/>
          </p:cNvSpPr>
          <p:nvPr>
            <p:ph type="title"/>
          </p:nvPr>
        </p:nvSpPr>
        <p:spPr>
          <a:xfrm>
            <a:off x="838200" y="365125"/>
            <a:ext cx="10515600" cy="762635"/>
          </a:xfrm>
        </p:spPr>
        <p:txBody>
          <a:bodyPr/>
          <a:lstStyle/>
          <a:p>
            <a:r>
              <a:rPr lang="en-IN" dirty="0"/>
              <a:t>Impact of Global Events on Crime:</a:t>
            </a:r>
          </a:p>
        </p:txBody>
      </p:sp>
      <p:sp>
        <p:nvSpPr>
          <p:cNvPr id="3" name="Content Placeholder 2">
            <a:extLst>
              <a:ext uri="{FF2B5EF4-FFF2-40B4-BE49-F238E27FC236}">
                <a16:creationId xmlns:a16="http://schemas.microsoft.com/office/drawing/2014/main" id="{D2D0C685-0792-24E9-747C-BE34331DCF64}"/>
              </a:ext>
            </a:extLst>
          </p:cNvPr>
          <p:cNvSpPr>
            <a:spLocks noGrp="1"/>
          </p:cNvSpPr>
          <p:nvPr>
            <p:ph idx="1"/>
          </p:nvPr>
        </p:nvSpPr>
        <p:spPr>
          <a:xfrm>
            <a:off x="604520" y="1127760"/>
            <a:ext cx="6172200" cy="4351338"/>
          </a:xfrm>
        </p:spPr>
        <p:txBody>
          <a:bodyPr/>
          <a:lstStyle/>
          <a:p>
            <a:r>
              <a:rPr lang="en-IN" b="1" u="sng" dirty="0">
                <a:latin typeface="Aptos" panose="020B0004020202020204" pitchFamily="34" charset="0"/>
              </a:rPr>
              <a:t>Covid-19 Pandemic:                             </a:t>
            </a:r>
          </a:p>
          <a:p>
            <a:endParaRPr lang="en-IN" dirty="0"/>
          </a:p>
        </p:txBody>
      </p:sp>
      <p:pic>
        <p:nvPicPr>
          <p:cNvPr id="4" name="Picture 3">
            <a:extLst>
              <a:ext uri="{FF2B5EF4-FFF2-40B4-BE49-F238E27FC236}">
                <a16:creationId xmlns:a16="http://schemas.microsoft.com/office/drawing/2014/main" id="{A3BCBD1A-B156-B21D-B66C-C9482EE8C69A}"/>
              </a:ext>
            </a:extLst>
          </p:cNvPr>
          <p:cNvPicPr>
            <a:picLocks noChangeAspect="1"/>
          </p:cNvPicPr>
          <p:nvPr/>
        </p:nvPicPr>
        <p:blipFill rotWithShape="1">
          <a:blip r:embed="rId2"/>
          <a:srcRect r="13310"/>
          <a:stretch/>
        </p:blipFill>
        <p:spPr>
          <a:xfrm>
            <a:off x="132080" y="1774090"/>
            <a:ext cx="6797040" cy="4718784"/>
          </a:xfrm>
          <a:prstGeom prst="rect">
            <a:avLst/>
          </a:prstGeom>
        </p:spPr>
      </p:pic>
      <p:pic>
        <p:nvPicPr>
          <p:cNvPr id="5" name="Picture 4">
            <a:extLst>
              <a:ext uri="{FF2B5EF4-FFF2-40B4-BE49-F238E27FC236}">
                <a16:creationId xmlns:a16="http://schemas.microsoft.com/office/drawing/2014/main" id="{4443C719-F57F-ABA7-83AD-883706FB6679}"/>
              </a:ext>
            </a:extLst>
          </p:cNvPr>
          <p:cNvPicPr>
            <a:picLocks noChangeAspect="1"/>
          </p:cNvPicPr>
          <p:nvPr/>
        </p:nvPicPr>
        <p:blipFill>
          <a:blip r:embed="rId3"/>
          <a:stretch>
            <a:fillRect/>
          </a:stretch>
        </p:blipFill>
        <p:spPr>
          <a:xfrm>
            <a:off x="7020560" y="1774091"/>
            <a:ext cx="5039360" cy="4718784"/>
          </a:xfrm>
          <a:prstGeom prst="rect">
            <a:avLst/>
          </a:prstGeom>
        </p:spPr>
      </p:pic>
      <p:sp>
        <p:nvSpPr>
          <p:cNvPr id="6" name="TextBox 5">
            <a:extLst>
              <a:ext uri="{FF2B5EF4-FFF2-40B4-BE49-F238E27FC236}">
                <a16:creationId xmlns:a16="http://schemas.microsoft.com/office/drawing/2014/main" id="{3BD93464-4F72-01C0-3248-337BCE4105AF}"/>
              </a:ext>
            </a:extLst>
          </p:cNvPr>
          <p:cNvSpPr txBox="1"/>
          <p:nvPr/>
        </p:nvSpPr>
        <p:spPr>
          <a:xfrm>
            <a:off x="7188200" y="1024852"/>
            <a:ext cx="4058920" cy="830997"/>
          </a:xfrm>
          <a:prstGeom prst="rect">
            <a:avLst/>
          </a:prstGeom>
          <a:noFill/>
        </p:spPr>
        <p:txBody>
          <a:bodyPr wrap="square" rtlCol="0">
            <a:spAutoFit/>
          </a:bodyPr>
          <a:lstStyle/>
          <a:p>
            <a:r>
              <a:rPr lang="en-IN" sz="2400" b="1" dirty="0">
                <a:latin typeface="Aptos" panose="020B0004020202020204" pitchFamily="34" charset="0"/>
              </a:rPr>
              <a:t>Top 5 crimes progression during pandemic</a:t>
            </a:r>
            <a:r>
              <a:rPr lang="en-IN" sz="2400" dirty="0">
                <a:latin typeface="Aptos" panose="020B0004020202020204" pitchFamily="34" charset="0"/>
              </a:rPr>
              <a:t>:</a:t>
            </a:r>
          </a:p>
        </p:txBody>
      </p:sp>
    </p:spTree>
    <p:extLst>
      <p:ext uri="{BB962C8B-B14F-4D97-AF65-F5344CB8AC3E}">
        <p14:creationId xmlns:p14="http://schemas.microsoft.com/office/powerpoint/2010/main" val="1740603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75000"/>
              </a:schemeClr>
            </a:gs>
            <a:gs pos="74000">
              <a:schemeClr val="bg1">
                <a:lumMod val="85000"/>
              </a:schemeClr>
            </a:gs>
            <a:gs pos="80422">
              <a:schemeClr val="bg1">
                <a:lumMod val="75000"/>
              </a:schemeClr>
            </a:gs>
            <a:gs pos="25000">
              <a:schemeClr val="bg1">
                <a:lumMod val="65000"/>
              </a:schemeClr>
            </a:gs>
            <a:gs pos="100000">
              <a:schemeClr val="bg1">
                <a:lumMod val="6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B02-7020-AA1A-7CD6-F5655D1EA6D0}"/>
              </a:ext>
            </a:extLst>
          </p:cNvPr>
          <p:cNvSpPr>
            <a:spLocks noGrp="1"/>
          </p:cNvSpPr>
          <p:nvPr>
            <p:ph type="title"/>
          </p:nvPr>
        </p:nvSpPr>
        <p:spPr/>
        <p:txBody>
          <a:bodyPr/>
          <a:lstStyle/>
          <a:p>
            <a:r>
              <a:rPr lang="en-IN" u="sng" dirty="0">
                <a:latin typeface="Arial Black" panose="020B0A04020102020204" pitchFamily="34" charset="0"/>
              </a:rPr>
              <a:t>George</a:t>
            </a:r>
            <a:r>
              <a:rPr lang="en-IN" dirty="0">
                <a:latin typeface="Arial Black" panose="020B0A04020102020204" pitchFamily="34" charset="0"/>
              </a:rPr>
              <a:t> </a:t>
            </a:r>
            <a:r>
              <a:rPr lang="en-IN" u="sng" dirty="0">
                <a:latin typeface="Arial Black" panose="020B0A04020102020204" pitchFamily="34" charset="0"/>
              </a:rPr>
              <a:t>Floyd</a:t>
            </a:r>
            <a:r>
              <a:rPr lang="en-IN" dirty="0">
                <a:latin typeface="Arial Black" panose="020B0A04020102020204" pitchFamily="34" charset="0"/>
              </a:rPr>
              <a:t> </a:t>
            </a:r>
            <a:r>
              <a:rPr lang="en-IN" u="sng" dirty="0">
                <a:latin typeface="Arial Black" panose="020B0A04020102020204" pitchFamily="34" charset="0"/>
              </a:rPr>
              <a:t>Protests</a:t>
            </a:r>
            <a:r>
              <a:rPr lang="en-IN" dirty="0">
                <a:latin typeface="Arial Black" panose="020B0A04020102020204" pitchFamily="34" charset="0"/>
              </a:rPr>
              <a:t>:</a:t>
            </a:r>
          </a:p>
        </p:txBody>
      </p:sp>
      <p:pic>
        <p:nvPicPr>
          <p:cNvPr id="3" name="Picture 2">
            <a:extLst>
              <a:ext uri="{FF2B5EF4-FFF2-40B4-BE49-F238E27FC236}">
                <a16:creationId xmlns:a16="http://schemas.microsoft.com/office/drawing/2014/main" id="{4332C29A-1059-216C-9E67-982FC190B818}"/>
              </a:ext>
            </a:extLst>
          </p:cNvPr>
          <p:cNvPicPr>
            <a:picLocks noChangeAspect="1"/>
          </p:cNvPicPr>
          <p:nvPr/>
        </p:nvPicPr>
        <p:blipFill>
          <a:blip r:embed="rId2"/>
          <a:stretch>
            <a:fillRect/>
          </a:stretch>
        </p:blipFill>
        <p:spPr>
          <a:xfrm>
            <a:off x="284231" y="1483218"/>
            <a:ext cx="5730737" cy="5100462"/>
          </a:xfrm>
          <a:prstGeom prst="rect">
            <a:avLst/>
          </a:prstGeom>
        </p:spPr>
      </p:pic>
      <p:pic>
        <p:nvPicPr>
          <p:cNvPr id="4" name="Picture 3">
            <a:extLst>
              <a:ext uri="{FF2B5EF4-FFF2-40B4-BE49-F238E27FC236}">
                <a16:creationId xmlns:a16="http://schemas.microsoft.com/office/drawing/2014/main" id="{A750E6BA-E529-3858-177D-CFE92ECDF532}"/>
              </a:ext>
            </a:extLst>
          </p:cNvPr>
          <p:cNvPicPr>
            <a:picLocks noChangeAspect="1"/>
          </p:cNvPicPr>
          <p:nvPr/>
        </p:nvPicPr>
        <p:blipFill>
          <a:blip r:embed="rId3"/>
          <a:stretch>
            <a:fillRect/>
          </a:stretch>
        </p:blipFill>
        <p:spPr>
          <a:xfrm>
            <a:off x="6299200" y="1523527"/>
            <a:ext cx="5730737" cy="5093331"/>
          </a:xfrm>
          <a:prstGeom prst="rect">
            <a:avLst/>
          </a:prstGeom>
          <a:gradFill>
            <a:gsLst>
              <a:gs pos="0">
                <a:schemeClr val="accent6">
                  <a:lumMod val="60000"/>
                  <a:lumOff val="40000"/>
                </a:schemeClr>
              </a:gs>
              <a:gs pos="74000">
                <a:schemeClr val="accent6">
                  <a:lumMod val="40000"/>
                  <a:lumOff val="60000"/>
                </a:schemeClr>
              </a:gs>
              <a:gs pos="25000">
                <a:schemeClr val="accent6">
                  <a:lumMod val="40000"/>
                  <a:lumOff val="60000"/>
                </a:schemeClr>
              </a:gs>
              <a:gs pos="100000">
                <a:schemeClr val="accent4">
                  <a:lumMod val="20000"/>
                  <a:lumOff val="80000"/>
                </a:schemeClr>
              </a:gs>
            </a:gsLst>
            <a:lin ang="5400000" scaled="1"/>
          </a:gradFill>
        </p:spPr>
      </p:pic>
    </p:spTree>
    <p:extLst>
      <p:ext uri="{BB962C8B-B14F-4D97-AF65-F5344CB8AC3E}">
        <p14:creationId xmlns:p14="http://schemas.microsoft.com/office/powerpoint/2010/main" val="282890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74000">
              <a:schemeClr val="accent1">
                <a:lumMod val="60000"/>
                <a:lumOff val="40000"/>
              </a:schemeClr>
            </a:gs>
            <a:gs pos="80422">
              <a:schemeClr val="accent1">
                <a:lumMod val="40000"/>
                <a:lumOff val="60000"/>
              </a:schemeClr>
            </a:gs>
            <a:gs pos="25000">
              <a:schemeClr val="accent1">
                <a:lumMod val="40000"/>
                <a:lumOff val="60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9009-EE69-EEC1-16F6-EFFE6F9C664E}"/>
              </a:ext>
            </a:extLst>
          </p:cNvPr>
          <p:cNvSpPr>
            <a:spLocks noGrp="1"/>
          </p:cNvSpPr>
          <p:nvPr>
            <p:ph type="title"/>
          </p:nvPr>
        </p:nvSpPr>
        <p:spPr>
          <a:xfrm>
            <a:off x="838200" y="365126"/>
            <a:ext cx="10515600" cy="970772"/>
          </a:xfrm>
        </p:spPr>
        <p:txBody>
          <a:bodyPr/>
          <a:lstStyle/>
          <a:p>
            <a:r>
              <a:rPr lang="en-IN" dirty="0">
                <a:latin typeface="Arial Black" panose="020B0A04020102020204" pitchFamily="34" charset="0"/>
              </a:rPr>
              <a:t>2020 US Presidential Elections</a:t>
            </a:r>
          </a:p>
        </p:txBody>
      </p:sp>
      <p:pic>
        <p:nvPicPr>
          <p:cNvPr id="3" name="Picture 2">
            <a:extLst>
              <a:ext uri="{FF2B5EF4-FFF2-40B4-BE49-F238E27FC236}">
                <a16:creationId xmlns:a16="http://schemas.microsoft.com/office/drawing/2014/main" id="{441E94EC-C04B-CCB3-0587-BF69C99CFCC0}"/>
              </a:ext>
            </a:extLst>
          </p:cNvPr>
          <p:cNvPicPr>
            <a:picLocks noChangeAspect="1"/>
          </p:cNvPicPr>
          <p:nvPr/>
        </p:nvPicPr>
        <p:blipFill rotWithShape="1">
          <a:blip r:embed="rId2"/>
          <a:srcRect r="5484"/>
          <a:stretch/>
        </p:blipFill>
        <p:spPr>
          <a:xfrm>
            <a:off x="213111" y="1335897"/>
            <a:ext cx="5954009" cy="5329063"/>
          </a:xfrm>
          <a:prstGeom prst="rect">
            <a:avLst/>
          </a:prstGeom>
        </p:spPr>
      </p:pic>
      <p:pic>
        <p:nvPicPr>
          <p:cNvPr id="4" name="Picture 3">
            <a:extLst>
              <a:ext uri="{FF2B5EF4-FFF2-40B4-BE49-F238E27FC236}">
                <a16:creationId xmlns:a16="http://schemas.microsoft.com/office/drawing/2014/main" id="{6B561509-CB61-6D2D-E35F-76D7778C7CCC}"/>
              </a:ext>
            </a:extLst>
          </p:cNvPr>
          <p:cNvPicPr>
            <a:picLocks noChangeAspect="1"/>
          </p:cNvPicPr>
          <p:nvPr/>
        </p:nvPicPr>
        <p:blipFill>
          <a:blip r:embed="rId3"/>
          <a:stretch>
            <a:fillRect/>
          </a:stretch>
        </p:blipFill>
        <p:spPr>
          <a:xfrm>
            <a:off x="6416040" y="1878846"/>
            <a:ext cx="5730737" cy="4389874"/>
          </a:xfrm>
          <a:prstGeom prst="rect">
            <a:avLst/>
          </a:prstGeom>
        </p:spPr>
      </p:pic>
      <p:sp>
        <p:nvSpPr>
          <p:cNvPr id="5" name="TextBox 4">
            <a:extLst>
              <a:ext uri="{FF2B5EF4-FFF2-40B4-BE49-F238E27FC236}">
                <a16:creationId xmlns:a16="http://schemas.microsoft.com/office/drawing/2014/main" id="{42EB2472-81E3-D24B-457D-226A3F58768D}"/>
              </a:ext>
            </a:extLst>
          </p:cNvPr>
          <p:cNvSpPr txBox="1"/>
          <p:nvPr/>
        </p:nvSpPr>
        <p:spPr>
          <a:xfrm>
            <a:off x="6441440" y="1335897"/>
            <a:ext cx="4912360" cy="369332"/>
          </a:xfrm>
          <a:prstGeom prst="rect">
            <a:avLst/>
          </a:prstGeom>
          <a:noFill/>
        </p:spPr>
        <p:txBody>
          <a:bodyPr wrap="square" rtlCol="0">
            <a:spAutoFit/>
          </a:bodyPr>
          <a:lstStyle/>
          <a:p>
            <a:r>
              <a:rPr lang="en-IN" dirty="0"/>
              <a:t>Top 5 crime progression during 2020 Elections:</a:t>
            </a:r>
          </a:p>
        </p:txBody>
      </p:sp>
    </p:spTree>
    <p:extLst>
      <p:ext uri="{BB962C8B-B14F-4D97-AF65-F5344CB8AC3E}">
        <p14:creationId xmlns:p14="http://schemas.microsoft.com/office/powerpoint/2010/main" val="395771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74000">
              <a:schemeClr val="accent4">
                <a:lumMod val="40000"/>
                <a:lumOff val="60000"/>
              </a:schemeClr>
            </a:gs>
            <a:gs pos="83000">
              <a:schemeClr val="accent4">
                <a:lumMod val="40000"/>
                <a:lumOff val="60000"/>
              </a:schemeClr>
            </a:gs>
            <a:gs pos="100000">
              <a:schemeClr val="accent4">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95EA-BD83-86D4-BD7F-C99166525682}"/>
              </a:ext>
            </a:extLst>
          </p:cNvPr>
          <p:cNvSpPr>
            <a:spLocks noGrp="1"/>
          </p:cNvSpPr>
          <p:nvPr>
            <p:ph type="title"/>
          </p:nvPr>
        </p:nvSpPr>
        <p:spPr>
          <a:xfrm>
            <a:off x="838200" y="365125"/>
            <a:ext cx="10967720" cy="661035"/>
          </a:xfrm>
        </p:spPr>
        <p:txBody>
          <a:bodyPr>
            <a:normAutofit fontScale="90000"/>
          </a:bodyPr>
          <a:lstStyle/>
          <a:p>
            <a:r>
              <a:rPr lang="en-IN" dirty="0">
                <a:latin typeface="Arial Black" panose="020B0A04020102020204" pitchFamily="34" charset="0"/>
              </a:rPr>
              <a:t>Major Observations:</a:t>
            </a:r>
          </a:p>
        </p:txBody>
      </p:sp>
      <p:sp>
        <p:nvSpPr>
          <p:cNvPr id="4" name="TextBox 3">
            <a:extLst>
              <a:ext uri="{FF2B5EF4-FFF2-40B4-BE49-F238E27FC236}">
                <a16:creationId xmlns:a16="http://schemas.microsoft.com/office/drawing/2014/main" id="{8313D591-A107-F5F9-AB44-7BEC7C7FCA85}"/>
              </a:ext>
            </a:extLst>
          </p:cNvPr>
          <p:cNvSpPr txBox="1"/>
          <p:nvPr/>
        </p:nvSpPr>
        <p:spPr>
          <a:xfrm>
            <a:off x="650240" y="1203008"/>
            <a:ext cx="11155680" cy="618630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Security should be tightened around noon and evening when most number of crimes happen.</a:t>
            </a: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Central Area has witnessed huge increase in crimes in recent years. Single Family Dwellings from 77th Street are most unsafe area by count of crime.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progression of crime rate during 2010-2019 was stable, which was decreased abruptly due to the pandemic in 2020. The crime rate is coming back to normal progression since 2021-2022.</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Female sex is a major victim of Strong arm attacks(hands, body force) whereas Males are victims of gun violence.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77th Street , Southwest and Southeast are dangerous areas for Female Sex</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White People are hugely affected by top crimes like different types of Burglary, Theft and Vandalism.</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Central, Pacific areas have witnessed rise in Part 1 crimes hence Police in this area needs to be well equipped.</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Males are major victims of Part 1 crimes whereas Females are victim of Part 2 crimes.</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71414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74000">
              <a:schemeClr val="accent2">
                <a:lumMod val="40000"/>
                <a:lumOff val="60000"/>
              </a:schemeClr>
            </a:gs>
            <a:gs pos="83000">
              <a:schemeClr val="accent2">
                <a:lumMod val="40000"/>
                <a:lumOff val="60000"/>
              </a:schemeClr>
            </a:gs>
            <a:gs pos="100000">
              <a:schemeClr val="accent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7F82E-80D8-26DE-DDF7-F90C090D92B9}"/>
              </a:ext>
            </a:extLst>
          </p:cNvPr>
          <p:cNvSpPr>
            <a:spLocks noGrp="1"/>
          </p:cNvSpPr>
          <p:nvPr>
            <p:ph type="title"/>
          </p:nvPr>
        </p:nvSpPr>
        <p:spPr/>
        <p:txBody>
          <a:bodyPr/>
          <a:lstStyle/>
          <a:p>
            <a:r>
              <a:rPr lang="en-IN" dirty="0">
                <a:latin typeface="Arial Black" panose="020B0A04020102020204" pitchFamily="34" charset="0"/>
              </a:rPr>
              <a:t>Potential of Crime Analysis:</a:t>
            </a:r>
          </a:p>
        </p:txBody>
      </p:sp>
      <p:sp>
        <p:nvSpPr>
          <p:cNvPr id="5" name="TextBox 4">
            <a:extLst>
              <a:ext uri="{FF2B5EF4-FFF2-40B4-BE49-F238E27FC236}">
                <a16:creationId xmlns:a16="http://schemas.microsoft.com/office/drawing/2014/main" id="{887E2E52-49AB-F8E3-E0DD-6EA52BF623CB}"/>
              </a:ext>
            </a:extLst>
          </p:cNvPr>
          <p:cNvSpPr txBox="1"/>
          <p:nvPr/>
        </p:nvSpPr>
        <p:spPr>
          <a:xfrm>
            <a:off x="563880" y="1985328"/>
            <a:ext cx="10398760" cy="3139321"/>
          </a:xfrm>
          <a:prstGeom prst="rect">
            <a:avLst/>
          </a:prstGeom>
          <a:noFill/>
        </p:spPr>
        <p:txBody>
          <a:bodyPr wrap="square">
            <a:spAutoFit/>
          </a:bodyPr>
          <a:lstStyle/>
          <a:p>
            <a:pPr marL="342900" indent="-342900">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Law Enforcement</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eriod" startAt="2"/>
            </a:pPr>
            <a:r>
              <a:rPr lang="en-US" b="1" dirty="0">
                <a:latin typeface="Calibri" panose="020F0502020204030204" pitchFamily="34" charset="0"/>
                <a:ea typeface="Calibri" panose="020F0502020204030204" pitchFamily="34" charset="0"/>
                <a:cs typeface="Calibri" panose="020F0502020204030204" pitchFamily="34" charset="0"/>
              </a:rPr>
              <a:t>Policy and Decision Making</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eriod" startAt="3"/>
            </a:pPr>
            <a:r>
              <a:rPr lang="en-US" b="1" dirty="0">
                <a:latin typeface="Calibri" panose="020F0502020204030204" pitchFamily="34" charset="0"/>
                <a:ea typeface="Calibri" panose="020F0502020204030204" pitchFamily="34" charset="0"/>
                <a:cs typeface="Calibri" panose="020F0502020204030204" pitchFamily="34" charset="0"/>
              </a:rPr>
              <a:t>Research and Academia</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eriod" startAt="4"/>
            </a:pPr>
            <a:r>
              <a:rPr lang="en-US" b="1" dirty="0">
                <a:latin typeface="Calibri" panose="020F0502020204030204" pitchFamily="34" charset="0"/>
                <a:ea typeface="Calibri" panose="020F0502020204030204" pitchFamily="34" charset="0"/>
                <a:cs typeface="Calibri" panose="020F0502020204030204" pitchFamily="34" charset="0"/>
              </a:rPr>
              <a:t>Real Estate and Urban Planning</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eriod" startAt="5"/>
            </a:pPr>
            <a:r>
              <a:rPr lang="en-US" b="1" dirty="0">
                <a:latin typeface="Calibri" panose="020F0502020204030204" pitchFamily="34" charset="0"/>
                <a:ea typeface="Calibri" panose="020F0502020204030204" pitchFamily="34" charset="0"/>
                <a:cs typeface="Calibri" panose="020F0502020204030204" pitchFamily="34" charset="0"/>
              </a:rPr>
              <a:t>Crime Reporting and Media</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6. </a:t>
            </a:r>
            <a:r>
              <a:rPr lang="en-US" b="1" dirty="0">
                <a:latin typeface="Calibri" panose="020F0502020204030204" pitchFamily="34" charset="0"/>
                <a:ea typeface="Calibri" panose="020F0502020204030204" pitchFamily="34" charset="0"/>
                <a:cs typeface="Calibri" panose="020F0502020204030204" pitchFamily="34" charset="0"/>
              </a:rPr>
              <a:t>Community Engagement</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7057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74000">
              <a:schemeClr val="accent4">
                <a:lumMod val="40000"/>
                <a:lumOff val="60000"/>
              </a:schemeClr>
            </a:gs>
            <a:gs pos="83000">
              <a:schemeClr val="accent4">
                <a:lumMod val="40000"/>
                <a:lumOff val="60000"/>
              </a:schemeClr>
            </a:gs>
            <a:gs pos="100000">
              <a:schemeClr val="accent4">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0D99-453E-79B2-DC3E-654A080AB146}"/>
              </a:ext>
            </a:extLst>
          </p:cNvPr>
          <p:cNvSpPr>
            <a:spLocks noGrp="1"/>
          </p:cNvSpPr>
          <p:nvPr>
            <p:ph type="title"/>
          </p:nvPr>
        </p:nvSpPr>
        <p:spPr>
          <a:xfrm>
            <a:off x="838200" y="318472"/>
            <a:ext cx="10515600" cy="1325563"/>
          </a:xfrm>
        </p:spPr>
        <p:txBody>
          <a:bodyPr/>
          <a:lstStyle/>
          <a:p>
            <a:r>
              <a:rPr lang="en-IN" dirty="0"/>
              <a:t>CONCLUSION:</a:t>
            </a:r>
          </a:p>
        </p:txBody>
      </p:sp>
      <p:sp>
        <p:nvSpPr>
          <p:cNvPr id="4" name="TextBox 3">
            <a:extLst>
              <a:ext uri="{FF2B5EF4-FFF2-40B4-BE49-F238E27FC236}">
                <a16:creationId xmlns:a16="http://schemas.microsoft.com/office/drawing/2014/main" id="{C5D40C9A-842A-B2A9-3782-A6EC17F1E36D}"/>
              </a:ext>
            </a:extLst>
          </p:cNvPr>
          <p:cNvSpPr txBox="1"/>
          <p:nvPr/>
        </p:nvSpPr>
        <p:spPr>
          <a:xfrm>
            <a:off x="1089349" y="1973338"/>
            <a:ext cx="6972300" cy="4247317"/>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In conclusion, the LA crime data project has provided valuable insights into the patterns and trends of criminal activities in Los Angeles. Through comparative analysis and basic exploratory data analysis (EDA), we have gained a deeper understanding of the distribution and characteristics of Part 1 and Part 2 crimes. We were also able to understand the impact of Global events on crime rate.</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project emphasizes the importance of accurate crime data collection, analysis, and classification in effective law enforcement, resource allocation, and policy development. The findings can assist law enforcement agencies and policymakers in developing targeted strategies and initiatives to address specific crime categories and enhance public safety in Los Angeles.</a:t>
            </a:r>
          </a:p>
          <a:p>
            <a:endParaRPr lang="en-IN" dirty="0"/>
          </a:p>
        </p:txBody>
      </p:sp>
    </p:spTree>
    <p:extLst>
      <p:ext uri="{BB962C8B-B14F-4D97-AF65-F5344CB8AC3E}">
        <p14:creationId xmlns:p14="http://schemas.microsoft.com/office/powerpoint/2010/main" val="3967508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74000">
              <a:schemeClr val="accent3">
                <a:lumMod val="40000"/>
                <a:lumOff val="60000"/>
              </a:schemeClr>
            </a:gs>
            <a:gs pos="83000">
              <a:schemeClr val="accent3">
                <a:lumMod val="40000"/>
                <a:lumOff val="60000"/>
              </a:schemeClr>
            </a:gs>
            <a:gs pos="100000">
              <a:schemeClr val="accent3">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2F23-BEEF-9D91-8F12-276F6C7C0C5E}"/>
              </a:ext>
            </a:extLst>
          </p:cNvPr>
          <p:cNvSpPr>
            <a:spLocks noGrp="1"/>
          </p:cNvSpPr>
          <p:nvPr>
            <p:ph type="title"/>
          </p:nvPr>
        </p:nvSpPr>
        <p:spPr>
          <a:xfrm>
            <a:off x="1489075" y="0"/>
            <a:ext cx="5466080" cy="1859279"/>
          </a:xfrm>
          <a:noFill/>
        </p:spPr>
        <p:txBody>
          <a:bodyPr>
            <a:normAutofit/>
          </a:bodyPr>
          <a:lstStyle/>
          <a:p>
            <a:r>
              <a:rPr lang="en-IN" b="1" dirty="0"/>
              <a:t>LOS ANGELES CRIME ANALYSIS</a:t>
            </a:r>
          </a:p>
        </p:txBody>
      </p:sp>
      <p:sp>
        <p:nvSpPr>
          <p:cNvPr id="3" name="TextBox 2">
            <a:extLst>
              <a:ext uri="{FF2B5EF4-FFF2-40B4-BE49-F238E27FC236}">
                <a16:creationId xmlns:a16="http://schemas.microsoft.com/office/drawing/2014/main" id="{7A96463D-1355-6467-0D65-4C9913113F3C}"/>
              </a:ext>
            </a:extLst>
          </p:cNvPr>
          <p:cNvSpPr txBox="1"/>
          <p:nvPr/>
        </p:nvSpPr>
        <p:spPr>
          <a:xfrm>
            <a:off x="79375" y="3267800"/>
            <a:ext cx="11861800" cy="2031325"/>
          </a:xfrm>
          <a:prstGeom prst="rect">
            <a:avLst/>
          </a:prstGeom>
          <a:noFill/>
        </p:spPr>
        <p:txBody>
          <a:bodyPr wrap="square" rtlCol="0">
            <a:spAutoFit/>
          </a:bodyPr>
          <a:lstStyle/>
          <a:p>
            <a:r>
              <a:rPr lang="en-US" b="0" i="0" dirty="0">
                <a:effectLst/>
                <a:latin typeface="Helvetica Neue"/>
              </a:rPr>
              <a:t>Los Angeles often referred to by its initials L.A. is the commercial, financial, and cultural center of Southern California.</a:t>
            </a:r>
            <a:endParaRPr lang="en-US" dirty="0">
              <a:latin typeface="Helvetica Neue"/>
            </a:endParaRPr>
          </a:p>
          <a:p>
            <a:r>
              <a:rPr lang="en-US" b="0" i="0" dirty="0">
                <a:effectLst/>
                <a:latin typeface="Helvetica Neue"/>
              </a:rPr>
              <a:t>Los Angeles has the third largest police department in the USA, with jurisdiction over almost 4 million people.</a:t>
            </a:r>
            <a:endParaRPr lang="en-US" dirty="0">
              <a:latin typeface="Helvetica Neue"/>
            </a:endParaRPr>
          </a:p>
          <a:p>
            <a:r>
              <a:rPr lang="en-IN" sz="1800" dirty="0">
                <a:effectLst/>
                <a:latin typeface="Helvetica Neue"/>
                <a:ea typeface="Calibri" panose="020F0502020204030204" pitchFamily="34" charset="0"/>
              </a:rPr>
              <a:t>The city of Los Angeles (LA) faces the challenge of effectively analyzing and understanding crime patterns to enhance public safety and allocate resources efficiently.</a:t>
            </a:r>
          </a:p>
          <a:p>
            <a:r>
              <a:rPr lang="en-US" dirty="0">
                <a:latin typeface="Helvetica Neue"/>
              </a:rPr>
              <a:t>There is a need to develop a comprehensive analysis framework that enables stakeholders to gain insights into crime trends, identify high-crime areas.</a:t>
            </a:r>
            <a:endParaRPr lang="en-IN" dirty="0">
              <a:latin typeface="Helvetica Neue"/>
            </a:endParaRPr>
          </a:p>
        </p:txBody>
      </p:sp>
      <p:sp>
        <p:nvSpPr>
          <p:cNvPr id="4" name="TextBox 3">
            <a:extLst>
              <a:ext uri="{FF2B5EF4-FFF2-40B4-BE49-F238E27FC236}">
                <a16:creationId xmlns:a16="http://schemas.microsoft.com/office/drawing/2014/main" id="{A24C86EA-A15B-BCE2-35B8-09201135952E}"/>
              </a:ext>
            </a:extLst>
          </p:cNvPr>
          <p:cNvSpPr txBox="1"/>
          <p:nvPr/>
        </p:nvSpPr>
        <p:spPr>
          <a:xfrm>
            <a:off x="79375" y="1760946"/>
            <a:ext cx="4556760" cy="1200329"/>
          </a:xfrm>
          <a:prstGeom prst="rect">
            <a:avLst/>
          </a:prstGeom>
          <a:noFill/>
        </p:spPr>
        <p:txBody>
          <a:bodyPr wrap="square" rtlCol="0">
            <a:spAutoFit/>
          </a:bodyPr>
          <a:lstStyle/>
          <a:p>
            <a:r>
              <a:rPr lang="en-IN" sz="3600" b="1" u="sng" dirty="0">
                <a:latin typeface="Aptos" panose="020B0004020202020204" pitchFamily="34" charset="0"/>
              </a:rPr>
              <a:t>PROBLEM STATEMENT:</a:t>
            </a:r>
          </a:p>
        </p:txBody>
      </p:sp>
      <p:pic>
        <p:nvPicPr>
          <p:cNvPr id="10" name="Picture 9">
            <a:extLst>
              <a:ext uri="{FF2B5EF4-FFF2-40B4-BE49-F238E27FC236}">
                <a16:creationId xmlns:a16="http://schemas.microsoft.com/office/drawing/2014/main" id="{83E3B718-A3DA-9115-EE04-76B5717E4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94889"/>
            <a:ext cx="5647055" cy="2732114"/>
          </a:xfrm>
          <a:prstGeom prst="rect">
            <a:avLst/>
          </a:prstGeom>
        </p:spPr>
      </p:pic>
    </p:spTree>
    <p:extLst>
      <p:ext uri="{BB962C8B-B14F-4D97-AF65-F5344CB8AC3E}">
        <p14:creationId xmlns:p14="http://schemas.microsoft.com/office/powerpoint/2010/main" val="136568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Approach to Solution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254439" y="2610236"/>
            <a:ext cx="4336142" cy="214681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2034012" y="2735884"/>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4344535" y="2815507"/>
            <a:ext cx="4336142" cy="2166801"/>
          </a:xfrm>
          <a:prstGeom prst="trapezoid">
            <a:avLst>
              <a:gd name="adj" fmla="val 25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686768" y="2749013"/>
            <a:ext cx="4336142" cy="2137223"/>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738664"/>
          </a:xfrm>
          <a:prstGeom prst="rect">
            <a:avLst/>
          </a:prstGeom>
        </p:spPr>
        <p:txBody>
          <a:bodyPr wrap="square" lIns="0" tIns="0" rIns="0" bIns="0">
            <a:spAutoFit/>
          </a:bodyPr>
          <a:lstStyle/>
          <a:p>
            <a:pPr algn="ctr"/>
            <a:r>
              <a:rPr lang="en-US" sz="1600" b="1" dirty="0">
                <a:solidFill>
                  <a:schemeClr val="bg1"/>
                </a:solidFill>
                <a:latin typeface="Aptos" panose="020B0004020202020204" pitchFamily="34" charset="0"/>
              </a:rPr>
              <a:t>EXPLORATORY DATA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480010" y="2795182"/>
            <a:ext cx="1371600" cy="738664"/>
          </a:xfrm>
          <a:prstGeom prst="rect">
            <a:avLst/>
          </a:prstGeom>
        </p:spPr>
        <p:txBody>
          <a:bodyPr wrap="square" lIns="0" tIns="0" rIns="0" bIns="0">
            <a:spAutoFit/>
          </a:bodyPr>
          <a:lstStyle/>
          <a:p>
            <a:pPr algn="ctr"/>
            <a:r>
              <a:rPr lang="en-US" sz="1600" b="1" dirty="0">
                <a:solidFill>
                  <a:schemeClr val="bg1"/>
                </a:solidFill>
                <a:latin typeface="Aptos" panose="020B0004020202020204" pitchFamily="34" charset="0"/>
              </a:rPr>
              <a:t>COMPARATIVE ANALYSIS  OF CRIME</a:t>
            </a:r>
          </a:p>
        </p:txBody>
      </p:sp>
      <p:sp>
        <p:nvSpPr>
          <p:cNvPr id="48" name="Rectangle 47">
            <a:extLst>
              <a:ext uri="{FF2B5EF4-FFF2-40B4-BE49-F238E27FC236}">
                <a16:creationId xmlns:a16="http://schemas.microsoft.com/office/drawing/2014/main" id="{FA4D735A-8F75-4E2A-8F1A-CC303B0718BA}"/>
              </a:ext>
            </a:extLst>
          </p:cNvPr>
          <p:cNvSpPr/>
          <p:nvPr/>
        </p:nvSpPr>
        <p:spPr>
          <a:xfrm>
            <a:off x="5765749" y="2795182"/>
            <a:ext cx="1493712" cy="984885"/>
          </a:xfrm>
          <a:prstGeom prst="rect">
            <a:avLst/>
          </a:prstGeom>
        </p:spPr>
        <p:txBody>
          <a:bodyPr wrap="square" lIns="0" tIns="0" rIns="0" bIns="0">
            <a:spAutoFit/>
          </a:bodyPr>
          <a:lstStyle/>
          <a:p>
            <a:pPr algn="ctr"/>
            <a:r>
              <a:rPr lang="en-US" sz="1600" b="1" dirty="0">
                <a:solidFill>
                  <a:schemeClr val="bg1"/>
                </a:solidFill>
                <a:latin typeface="Aptos" panose="020B0004020202020204" pitchFamily="34" charset="0"/>
              </a:rPr>
              <a:t>PART 1 &amp; 2 CRIMES CLASSIFICATION</a:t>
            </a:r>
          </a:p>
        </p:txBody>
      </p:sp>
      <p:sp>
        <p:nvSpPr>
          <p:cNvPr id="49" name="Rectangle 48">
            <a:extLst>
              <a:ext uri="{FF2B5EF4-FFF2-40B4-BE49-F238E27FC236}">
                <a16:creationId xmlns:a16="http://schemas.microsoft.com/office/drawing/2014/main" id="{54AB9282-0505-49EB-AABF-998083225E3A}"/>
              </a:ext>
            </a:extLst>
          </p:cNvPr>
          <p:cNvSpPr/>
          <p:nvPr/>
        </p:nvSpPr>
        <p:spPr>
          <a:xfrm>
            <a:off x="7911251" y="2837153"/>
            <a:ext cx="1561821" cy="738664"/>
          </a:xfrm>
          <a:prstGeom prst="rect">
            <a:avLst/>
          </a:prstGeom>
        </p:spPr>
        <p:txBody>
          <a:bodyPr wrap="square" lIns="0" tIns="0" rIns="0" bIns="0">
            <a:spAutoFit/>
          </a:bodyPr>
          <a:lstStyle/>
          <a:p>
            <a:pPr algn="ctr"/>
            <a:r>
              <a:rPr lang="en-US" sz="1600" b="1" dirty="0">
                <a:solidFill>
                  <a:schemeClr val="bg1"/>
                </a:solidFill>
                <a:latin typeface="Aptos" panose="020B0004020202020204" pitchFamily="34" charset="0"/>
              </a:rPr>
              <a:t>IMPACT OF GLOBAL EVENTS ON CRIME</a:t>
            </a:r>
          </a:p>
        </p:txBody>
      </p:sp>
      <p:sp>
        <p:nvSpPr>
          <p:cNvPr id="51" name="Rectangle 50">
            <a:extLst>
              <a:ext uri="{FF2B5EF4-FFF2-40B4-BE49-F238E27FC236}">
                <a16:creationId xmlns:a16="http://schemas.microsoft.com/office/drawing/2014/main" id="{8AA18108-5B8B-4147-84A7-D30A16BEC4EA}"/>
              </a:ext>
            </a:extLst>
          </p:cNvPr>
          <p:cNvSpPr/>
          <p:nvPr/>
        </p:nvSpPr>
        <p:spPr>
          <a:xfrm>
            <a:off x="886382" y="3653603"/>
            <a:ext cx="2020475"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 EDA provided valuable visualizations and statistical summaries, highlighting crime trends, seasonal patterns, and correlations between various crime attributes .</a:t>
            </a:r>
          </a:p>
        </p:txBody>
      </p:sp>
      <p:sp>
        <p:nvSpPr>
          <p:cNvPr id="52" name="Rectangle 51">
            <a:extLst>
              <a:ext uri="{FF2B5EF4-FFF2-40B4-BE49-F238E27FC236}">
                <a16:creationId xmlns:a16="http://schemas.microsoft.com/office/drawing/2014/main" id="{A8534162-B6E2-4579-9DAD-AD8DE07459BC}"/>
              </a:ext>
            </a:extLst>
          </p:cNvPr>
          <p:cNvSpPr/>
          <p:nvPr/>
        </p:nvSpPr>
        <p:spPr>
          <a:xfrm>
            <a:off x="3239655" y="3653603"/>
            <a:ext cx="1896205"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Comparison of LA Crime between 2020-Present and 2010-2019 helps in examining variations of crime rates across areas, demographics and time periods.. </a:t>
            </a:r>
          </a:p>
        </p:txBody>
      </p:sp>
      <p:sp>
        <p:nvSpPr>
          <p:cNvPr id="53" name="Rectangle 52">
            <a:extLst>
              <a:ext uri="{FF2B5EF4-FFF2-40B4-BE49-F238E27FC236}">
                <a16:creationId xmlns:a16="http://schemas.microsoft.com/office/drawing/2014/main" id="{E1535E1C-6EBC-45D8-BCE1-D5B947A61FB6}"/>
              </a:ext>
            </a:extLst>
          </p:cNvPr>
          <p:cNvSpPr/>
          <p:nvPr/>
        </p:nvSpPr>
        <p:spPr>
          <a:xfrm>
            <a:off x="5513393" y="3758225"/>
            <a:ext cx="1998425"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Part 1 and Part 2 crimes are classifications used by law enforcement agencies, including the Los Angeles Police Department (LAPD), to categorize different types of crimes. </a:t>
            </a:r>
          </a:p>
        </p:txBody>
      </p:sp>
      <p:sp>
        <p:nvSpPr>
          <p:cNvPr id="54" name="Rectangle 53">
            <a:extLst>
              <a:ext uri="{FF2B5EF4-FFF2-40B4-BE49-F238E27FC236}">
                <a16:creationId xmlns:a16="http://schemas.microsoft.com/office/drawing/2014/main" id="{28FF18A5-7B4E-4493-B38D-E732E033F82F}"/>
              </a:ext>
            </a:extLst>
          </p:cNvPr>
          <p:cNvSpPr/>
          <p:nvPr/>
        </p:nvSpPr>
        <p:spPr>
          <a:xfrm>
            <a:off x="7898834" y="3651515"/>
            <a:ext cx="2022637"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To understand global impact on day to day crimes. We consider these events:</a:t>
            </a:r>
          </a:p>
          <a:p>
            <a:pPr marL="342900" indent="-342900">
              <a:lnSpc>
                <a:spcPts val="1900"/>
              </a:lnSpc>
              <a:buFont typeface="+mj-lt"/>
              <a:buAutoNum type="arabicPeriod"/>
            </a:pPr>
            <a:r>
              <a:rPr lang="en-US" sz="1400" dirty="0">
                <a:solidFill>
                  <a:schemeClr val="bg1"/>
                </a:solidFill>
                <a:cs typeface="Segoe UI" panose="020B0502040204020203" pitchFamily="34" charset="0"/>
              </a:rPr>
              <a:t>Covid-19 Pandemic.</a:t>
            </a:r>
          </a:p>
          <a:p>
            <a:pPr marL="342900" indent="-342900">
              <a:lnSpc>
                <a:spcPts val="1900"/>
              </a:lnSpc>
              <a:buFont typeface="+mj-lt"/>
              <a:buAutoNum type="arabicPeriod"/>
            </a:pPr>
            <a:r>
              <a:rPr lang="en-US" sz="1400" dirty="0">
                <a:solidFill>
                  <a:schemeClr val="bg1"/>
                </a:solidFill>
                <a:cs typeface="Segoe UI" panose="020B0502040204020203" pitchFamily="34" charset="0"/>
              </a:rPr>
              <a:t>George Floyd Protests.</a:t>
            </a:r>
          </a:p>
          <a:p>
            <a:pPr marL="342900" indent="-342900">
              <a:lnSpc>
                <a:spcPts val="1900"/>
              </a:lnSpc>
              <a:buFont typeface="+mj-lt"/>
              <a:buAutoNum type="arabicPeriod"/>
            </a:pPr>
            <a:r>
              <a:rPr lang="en-US" sz="1400" dirty="0">
                <a:solidFill>
                  <a:schemeClr val="bg1"/>
                </a:solidFill>
                <a:cs typeface="Segoe UI" panose="020B0502040204020203" pitchFamily="34" charset="0"/>
              </a:rPr>
              <a:t>2020 US Presidential Elections.</a:t>
            </a:r>
          </a:p>
        </p:txBody>
      </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0EB414-A51A-B51D-5218-53008773B919}"/>
              </a:ext>
            </a:extLst>
          </p:cNvPr>
          <p:cNvPicPr>
            <a:picLocks noChangeAspect="1"/>
          </p:cNvPicPr>
          <p:nvPr/>
        </p:nvPicPr>
        <p:blipFill>
          <a:blip r:embed="rId2"/>
          <a:stretch>
            <a:fillRect/>
          </a:stretch>
        </p:blipFill>
        <p:spPr>
          <a:xfrm>
            <a:off x="88277" y="1182994"/>
            <a:ext cx="6295378" cy="5433759"/>
          </a:xfrm>
          <a:prstGeom prst="rect">
            <a:avLst/>
          </a:prstGeom>
        </p:spPr>
      </p:pic>
      <p:pic>
        <p:nvPicPr>
          <p:cNvPr id="3" name="Picture 2">
            <a:extLst>
              <a:ext uri="{FF2B5EF4-FFF2-40B4-BE49-F238E27FC236}">
                <a16:creationId xmlns:a16="http://schemas.microsoft.com/office/drawing/2014/main" id="{E7474FA9-E1E8-38CC-D81D-75B855413A8F}"/>
              </a:ext>
            </a:extLst>
          </p:cNvPr>
          <p:cNvPicPr>
            <a:picLocks noChangeAspect="1"/>
          </p:cNvPicPr>
          <p:nvPr/>
        </p:nvPicPr>
        <p:blipFill>
          <a:blip r:embed="rId3"/>
          <a:stretch>
            <a:fillRect/>
          </a:stretch>
        </p:blipFill>
        <p:spPr>
          <a:xfrm>
            <a:off x="6605669" y="73261"/>
            <a:ext cx="5108811" cy="3391051"/>
          </a:xfrm>
          <a:prstGeom prst="rect">
            <a:avLst/>
          </a:prstGeom>
          <a:gradFill>
            <a:gsLst>
              <a:gs pos="4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pic>
      <p:pic>
        <p:nvPicPr>
          <p:cNvPr id="4" name="Picture 3">
            <a:extLst>
              <a:ext uri="{FF2B5EF4-FFF2-40B4-BE49-F238E27FC236}">
                <a16:creationId xmlns:a16="http://schemas.microsoft.com/office/drawing/2014/main" id="{0A31ABEF-D71C-044B-DA95-576CE72C9226}"/>
              </a:ext>
            </a:extLst>
          </p:cNvPr>
          <p:cNvPicPr>
            <a:picLocks noChangeAspect="1"/>
          </p:cNvPicPr>
          <p:nvPr/>
        </p:nvPicPr>
        <p:blipFill>
          <a:blip r:embed="rId4"/>
          <a:stretch>
            <a:fillRect/>
          </a:stretch>
        </p:blipFill>
        <p:spPr>
          <a:xfrm>
            <a:off x="6605669" y="3551982"/>
            <a:ext cx="5498054" cy="3236739"/>
          </a:xfrm>
          <a:prstGeom prst="rect">
            <a:avLst/>
          </a:prstGeom>
        </p:spPr>
      </p:pic>
      <p:sp>
        <p:nvSpPr>
          <p:cNvPr id="5" name="TextBox 4">
            <a:extLst>
              <a:ext uri="{FF2B5EF4-FFF2-40B4-BE49-F238E27FC236}">
                <a16:creationId xmlns:a16="http://schemas.microsoft.com/office/drawing/2014/main" id="{651FD052-0FB3-B726-A807-A183716840B0}"/>
              </a:ext>
            </a:extLst>
          </p:cNvPr>
          <p:cNvSpPr txBox="1"/>
          <p:nvPr/>
        </p:nvSpPr>
        <p:spPr>
          <a:xfrm>
            <a:off x="585863" y="348315"/>
            <a:ext cx="5567680" cy="830997"/>
          </a:xfrm>
          <a:prstGeom prst="rect">
            <a:avLst/>
          </a:prstGeom>
          <a:noFill/>
        </p:spPr>
        <p:txBody>
          <a:bodyPr wrap="square" rtlCol="0">
            <a:spAutoFit/>
          </a:bodyPr>
          <a:lstStyle/>
          <a:p>
            <a:r>
              <a:rPr lang="en-IN" sz="2400" b="1" dirty="0">
                <a:latin typeface="Aptos" panose="020B0004020202020204" pitchFamily="34" charset="0"/>
              </a:rPr>
              <a:t>EXPLORATORY DATA ANALYSIS OF LA CRIME (2010-PRESENT) :</a:t>
            </a:r>
          </a:p>
        </p:txBody>
      </p:sp>
    </p:spTree>
    <p:extLst>
      <p:ext uri="{BB962C8B-B14F-4D97-AF65-F5344CB8AC3E}">
        <p14:creationId xmlns:p14="http://schemas.microsoft.com/office/powerpoint/2010/main" val="266147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4">
                <a:lumMod val="60000"/>
                <a:lumOff val="40000"/>
              </a:schemeClr>
            </a:gs>
            <a:gs pos="25000">
              <a:schemeClr val="accent4">
                <a:lumMod val="40000"/>
                <a:lumOff val="60000"/>
              </a:schemeClr>
            </a:gs>
            <a:gs pos="100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F269-4167-C8BC-63D1-155573470472}"/>
              </a:ext>
            </a:extLst>
          </p:cNvPr>
          <p:cNvSpPr>
            <a:spLocks noGrp="1"/>
          </p:cNvSpPr>
          <p:nvPr>
            <p:ph type="title"/>
          </p:nvPr>
        </p:nvSpPr>
        <p:spPr/>
        <p:txBody>
          <a:bodyPr/>
          <a:lstStyle/>
          <a:p>
            <a:r>
              <a:rPr lang="en-IN" dirty="0">
                <a:latin typeface="Arial Black" panose="020B0A04020102020204" pitchFamily="34" charset="0"/>
              </a:rPr>
              <a:t>Comparison of crimes in L.A. between two time periods</a:t>
            </a:r>
          </a:p>
        </p:txBody>
      </p:sp>
      <p:sp>
        <p:nvSpPr>
          <p:cNvPr id="3" name="Text Placeholder 2">
            <a:extLst>
              <a:ext uri="{FF2B5EF4-FFF2-40B4-BE49-F238E27FC236}">
                <a16:creationId xmlns:a16="http://schemas.microsoft.com/office/drawing/2014/main" id="{9CDBC563-A51B-D304-1779-7C1AC273CB7C}"/>
              </a:ext>
            </a:extLst>
          </p:cNvPr>
          <p:cNvSpPr>
            <a:spLocks noGrp="1"/>
          </p:cNvSpPr>
          <p:nvPr>
            <p:ph type="body" idx="1"/>
          </p:nvPr>
        </p:nvSpPr>
        <p:spPr/>
        <p:txBody>
          <a:bodyPr/>
          <a:lstStyle/>
          <a:p>
            <a:r>
              <a:rPr lang="en-IN" dirty="0">
                <a:latin typeface="Aptos" panose="020B0004020202020204" pitchFamily="34" charset="0"/>
              </a:rPr>
              <a:t>Crime between (2020-Present)</a:t>
            </a:r>
          </a:p>
        </p:txBody>
      </p:sp>
      <p:pic>
        <p:nvPicPr>
          <p:cNvPr id="7" name="Content Placeholder 6">
            <a:extLst>
              <a:ext uri="{FF2B5EF4-FFF2-40B4-BE49-F238E27FC236}">
                <a16:creationId xmlns:a16="http://schemas.microsoft.com/office/drawing/2014/main" id="{663A24C8-F746-1B50-8FA4-3B8B02CC2ABD}"/>
              </a:ext>
            </a:extLst>
          </p:cNvPr>
          <p:cNvPicPr>
            <a:picLocks noGrp="1" noChangeAspect="1"/>
          </p:cNvPicPr>
          <p:nvPr>
            <p:ph sz="half" idx="2"/>
          </p:nvPr>
        </p:nvPicPr>
        <p:blipFill>
          <a:blip r:embed="rId2"/>
          <a:stretch>
            <a:fillRect/>
          </a:stretch>
        </p:blipFill>
        <p:spPr>
          <a:xfrm>
            <a:off x="145080" y="2722880"/>
            <a:ext cx="5852495" cy="3931920"/>
          </a:xfrm>
          <a:prstGeom prst="rect">
            <a:avLst/>
          </a:prstGeom>
        </p:spPr>
      </p:pic>
      <p:sp>
        <p:nvSpPr>
          <p:cNvPr id="5" name="Text Placeholder 4">
            <a:extLst>
              <a:ext uri="{FF2B5EF4-FFF2-40B4-BE49-F238E27FC236}">
                <a16:creationId xmlns:a16="http://schemas.microsoft.com/office/drawing/2014/main" id="{10AE8948-E25E-D7B5-763C-BC2FA57A15F8}"/>
              </a:ext>
            </a:extLst>
          </p:cNvPr>
          <p:cNvSpPr>
            <a:spLocks noGrp="1"/>
          </p:cNvSpPr>
          <p:nvPr>
            <p:ph type="body" sz="quarter" idx="3"/>
          </p:nvPr>
        </p:nvSpPr>
        <p:spPr/>
        <p:txBody>
          <a:bodyPr/>
          <a:lstStyle/>
          <a:p>
            <a:r>
              <a:rPr lang="en-IN" dirty="0">
                <a:latin typeface="Aptos" panose="020B0004020202020204" pitchFamily="34" charset="0"/>
              </a:rPr>
              <a:t>Crime between (2010-2019)</a:t>
            </a:r>
          </a:p>
        </p:txBody>
      </p:sp>
      <p:pic>
        <p:nvPicPr>
          <p:cNvPr id="8" name="Content Placeholder 7">
            <a:extLst>
              <a:ext uri="{FF2B5EF4-FFF2-40B4-BE49-F238E27FC236}">
                <a16:creationId xmlns:a16="http://schemas.microsoft.com/office/drawing/2014/main" id="{A829CF81-4A8F-CA17-6A53-CB12A8E5257B}"/>
              </a:ext>
            </a:extLst>
          </p:cNvPr>
          <p:cNvPicPr>
            <a:picLocks noGrp="1" noChangeAspect="1"/>
          </p:cNvPicPr>
          <p:nvPr>
            <p:ph sz="quarter" idx="4"/>
          </p:nvPr>
        </p:nvPicPr>
        <p:blipFill>
          <a:blip r:embed="rId3"/>
          <a:stretch>
            <a:fillRect/>
          </a:stretch>
        </p:blipFill>
        <p:spPr>
          <a:xfrm>
            <a:off x="6172200" y="2722880"/>
            <a:ext cx="5862342" cy="3931919"/>
          </a:xfrm>
          <a:prstGeom prst="rect">
            <a:avLst/>
          </a:prstGeom>
        </p:spPr>
      </p:pic>
    </p:spTree>
    <p:extLst>
      <p:ext uri="{BB962C8B-B14F-4D97-AF65-F5344CB8AC3E}">
        <p14:creationId xmlns:p14="http://schemas.microsoft.com/office/powerpoint/2010/main" val="275260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74000">
              <a:schemeClr val="accent3">
                <a:lumMod val="40000"/>
                <a:lumOff val="60000"/>
              </a:schemeClr>
            </a:gs>
            <a:gs pos="25000">
              <a:schemeClr val="accent3">
                <a:lumMod val="40000"/>
                <a:lumOff val="60000"/>
              </a:schemeClr>
            </a:gs>
            <a:gs pos="100000">
              <a:schemeClr val="accent3">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11CC242-7148-4EE7-EB70-21CE3180A172}"/>
              </a:ext>
            </a:extLst>
          </p:cNvPr>
          <p:cNvSpPr>
            <a:spLocks noGrp="1"/>
          </p:cNvSpPr>
          <p:nvPr>
            <p:ph type="body" sz="quarter" idx="3"/>
          </p:nvPr>
        </p:nvSpPr>
        <p:spPr>
          <a:xfrm>
            <a:off x="6306187" y="82379"/>
            <a:ext cx="5183188" cy="823912"/>
          </a:xfrm>
        </p:spPr>
        <p:txBody>
          <a:bodyPr/>
          <a:lstStyle/>
          <a:p>
            <a:r>
              <a:rPr lang="en-IN" dirty="0">
                <a:latin typeface="Aptos" panose="020B0004020202020204" pitchFamily="34" charset="0"/>
              </a:rPr>
              <a:t>Crime between (2010-2019)</a:t>
            </a:r>
          </a:p>
          <a:p>
            <a:endParaRPr lang="en-IN" dirty="0"/>
          </a:p>
        </p:txBody>
      </p:sp>
      <p:pic>
        <p:nvPicPr>
          <p:cNvPr id="8" name="Content Placeholder 7">
            <a:extLst>
              <a:ext uri="{FF2B5EF4-FFF2-40B4-BE49-F238E27FC236}">
                <a16:creationId xmlns:a16="http://schemas.microsoft.com/office/drawing/2014/main" id="{7183CFCF-171A-4D39-829A-FA8069D008CB}"/>
              </a:ext>
            </a:extLst>
          </p:cNvPr>
          <p:cNvPicPr>
            <a:picLocks noGrp="1" noChangeAspect="1"/>
          </p:cNvPicPr>
          <p:nvPr>
            <p:ph sz="quarter" idx="4"/>
          </p:nvPr>
        </p:nvPicPr>
        <p:blipFill>
          <a:blip r:embed="rId2"/>
          <a:stretch>
            <a:fillRect/>
          </a:stretch>
        </p:blipFill>
        <p:spPr>
          <a:xfrm>
            <a:off x="6248401" y="3820160"/>
            <a:ext cx="5897206" cy="2863454"/>
          </a:xfrm>
          <a:prstGeom prst="rect">
            <a:avLst/>
          </a:prstGeom>
        </p:spPr>
      </p:pic>
      <p:sp>
        <p:nvSpPr>
          <p:cNvPr id="3" name="Text Placeholder 2">
            <a:extLst>
              <a:ext uri="{FF2B5EF4-FFF2-40B4-BE49-F238E27FC236}">
                <a16:creationId xmlns:a16="http://schemas.microsoft.com/office/drawing/2014/main" id="{68B4D089-3740-67DA-AD64-8B9B49F98A55}"/>
              </a:ext>
            </a:extLst>
          </p:cNvPr>
          <p:cNvSpPr>
            <a:spLocks noGrp="1"/>
          </p:cNvSpPr>
          <p:nvPr>
            <p:ph type="body" idx="1"/>
          </p:nvPr>
        </p:nvSpPr>
        <p:spPr>
          <a:xfrm>
            <a:off x="728028" y="174386"/>
            <a:ext cx="5157787" cy="823912"/>
          </a:xfrm>
        </p:spPr>
        <p:txBody>
          <a:bodyPr/>
          <a:lstStyle/>
          <a:p>
            <a:r>
              <a:rPr lang="en-IN" dirty="0">
                <a:latin typeface="Aptos" panose="020B0004020202020204" pitchFamily="34" charset="0"/>
              </a:rPr>
              <a:t>Crime between (2020-Present)</a:t>
            </a:r>
          </a:p>
          <a:p>
            <a:endParaRPr lang="en-IN" dirty="0"/>
          </a:p>
        </p:txBody>
      </p:sp>
      <p:pic>
        <p:nvPicPr>
          <p:cNvPr id="7" name="Content Placeholder 6">
            <a:extLst>
              <a:ext uri="{FF2B5EF4-FFF2-40B4-BE49-F238E27FC236}">
                <a16:creationId xmlns:a16="http://schemas.microsoft.com/office/drawing/2014/main" id="{A7FB49B3-95B1-9B93-0C49-3568B86F6CA1}"/>
              </a:ext>
            </a:extLst>
          </p:cNvPr>
          <p:cNvPicPr>
            <a:picLocks noGrp="1" noChangeAspect="1"/>
          </p:cNvPicPr>
          <p:nvPr>
            <p:ph sz="half" idx="2"/>
          </p:nvPr>
        </p:nvPicPr>
        <p:blipFill>
          <a:blip r:embed="rId3"/>
          <a:stretch>
            <a:fillRect/>
          </a:stretch>
        </p:blipFill>
        <p:spPr>
          <a:xfrm>
            <a:off x="46393" y="3820160"/>
            <a:ext cx="6049607" cy="2863454"/>
          </a:xfrm>
          <a:prstGeom prst="rect">
            <a:avLst/>
          </a:prstGeom>
        </p:spPr>
      </p:pic>
      <p:pic>
        <p:nvPicPr>
          <p:cNvPr id="9" name="Picture 8">
            <a:extLst>
              <a:ext uri="{FF2B5EF4-FFF2-40B4-BE49-F238E27FC236}">
                <a16:creationId xmlns:a16="http://schemas.microsoft.com/office/drawing/2014/main" id="{86CAAA70-1CC8-B5F8-697D-583780358A87}"/>
              </a:ext>
            </a:extLst>
          </p:cNvPr>
          <p:cNvPicPr>
            <a:picLocks noChangeAspect="1"/>
          </p:cNvPicPr>
          <p:nvPr/>
        </p:nvPicPr>
        <p:blipFill>
          <a:blip r:embed="rId4"/>
          <a:stretch>
            <a:fillRect/>
          </a:stretch>
        </p:blipFill>
        <p:spPr>
          <a:xfrm>
            <a:off x="46392" y="1019956"/>
            <a:ext cx="5973409" cy="2617324"/>
          </a:xfrm>
          <a:prstGeom prst="rect">
            <a:avLst/>
          </a:prstGeom>
        </p:spPr>
      </p:pic>
      <p:pic>
        <p:nvPicPr>
          <p:cNvPr id="10" name="Picture 9">
            <a:extLst>
              <a:ext uri="{FF2B5EF4-FFF2-40B4-BE49-F238E27FC236}">
                <a16:creationId xmlns:a16="http://schemas.microsoft.com/office/drawing/2014/main" id="{EAE2B916-75B3-EF15-5A14-DA8C06D44D11}"/>
              </a:ext>
            </a:extLst>
          </p:cNvPr>
          <p:cNvPicPr>
            <a:picLocks noChangeAspect="1"/>
          </p:cNvPicPr>
          <p:nvPr/>
        </p:nvPicPr>
        <p:blipFill>
          <a:blip r:embed="rId5"/>
          <a:stretch>
            <a:fillRect/>
          </a:stretch>
        </p:blipFill>
        <p:spPr>
          <a:xfrm>
            <a:off x="6248402" y="1019956"/>
            <a:ext cx="5897206" cy="2706859"/>
          </a:xfrm>
          <a:prstGeom prst="rect">
            <a:avLst/>
          </a:prstGeom>
        </p:spPr>
      </p:pic>
    </p:spTree>
    <p:extLst>
      <p:ext uri="{BB962C8B-B14F-4D97-AF65-F5344CB8AC3E}">
        <p14:creationId xmlns:p14="http://schemas.microsoft.com/office/powerpoint/2010/main" val="184628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6">
                <a:lumMod val="40000"/>
                <a:lumOff val="60000"/>
              </a:schemeClr>
            </a:gs>
            <a:gs pos="25000">
              <a:schemeClr val="accent6">
                <a:lumMod val="40000"/>
                <a:lumOff val="60000"/>
              </a:schemeClr>
            </a:gs>
            <a:gs pos="100000">
              <a:schemeClr val="accent6">
                <a:lumMod val="40000"/>
                <a:lumOff val="60000"/>
              </a:schemeClr>
            </a:gs>
          </a:gsLst>
          <a:lin ang="5400000" scaled="1"/>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74748E-1A75-4B80-60BD-DE21059A4CEC}"/>
              </a:ext>
            </a:extLst>
          </p:cNvPr>
          <p:cNvSpPr>
            <a:spLocks noGrp="1"/>
          </p:cNvSpPr>
          <p:nvPr>
            <p:ph type="body" idx="1"/>
          </p:nvPr>
        </p:nvSpPr>
        <p:spPr>
          <a:xfrm>
            <a:off x="636588" y="256381"/>
            <a:ext cx="5157787" cy="823912"/>
          </a:xfrm>
        </p:spPr>
        <p:txBody>
          <a:bodyPr/>
          <a:lstStyle/>
          <a:p>
            <a:r>
              <a:rPr lang="en-IN" dirty="0">
                <a:latin typeface="Aptos" panose="020B0004020202020204" pitchFamily="34" charset="0"/>
              </a:rPr>
              <a:t>Crime between (2020-Present)</a:t>
            </a:r>
          </a:p>
          <a:p>
            <a:endParaRPr lang="en-IN" dirty="0"/>
          </a:p>
        </p:txBody>
      </p:sp>
      <p:pic>
        <p:nvPicPr>
          <p:cNvPr id="7" name="Content Placeholder 6">
            <a:extLst>
              <a:ext uri="{FF2B5EF4-FFF2-40B4-BE49-F238E27FC236}">
                <a16:creationId xmlns:a16="http://schemas.microsoft.com/office/drawing/2014/main" id="{0A8D85B6-0470-9F93-9170-04C11739F358}"/>
              </a:ext>
            </a:extLst>
          </p:cNvPr>
          <p:cNvPicPr>
            <a:picLocks noGrp="1" noChangeAspect="1"/>
          </p:cNvPicPr>
          <p:nvPr>
            <p:ph sz="half" idx="2"/>
          </p:nvPr>
        </p:nvPicPr>
        <p:blipFill>
          <a:blip r:embed="rId2"/>
          <a:stretch>
            <a:fillRect/>
          </a:stretch>
        </p:blipFill>
        <p:spPr>
          <a:xfrm>
            <a:off x="88424" y="1080294"/>
            <a:ext cx="5931377" cy="5188426"/>
          </a:xfrm>
          <a:prstGeom prst="rect">
            <a:avLst/>
          </a:prstGeom>
        </p:spPr>
      </p:pic>
      <p:sp>
        <p:nvSpPr>
          <p:cNvPr id="5" name="Text Placeholder 4">
            <a:extLst>
              <a:ext uri="{FF2B5EF4-FFF2-40B4-BE49-F238E27FC236}">
                <a16:creationId xmlns:a16="http://schemas.microsoft.com/office/drawing/2014/main" id="{70AF7A41-C2B0-3D7E-00C9-E7503A6F4B24}"/>
              </a:ext>
            </a:extLst>
          </p:cNvPr>
          <p:cNvSpPr>
            <a:spLocks noGrp="1"/>
          </p:cNvSpPr>
          <p:nvPr>
            <p:ph type="body" sz="quarter" idx="3"/>
          </p:nvPr>
        </p:nvSpPr>
        <p:spPr>
          <a:xfrm>
            <a:off x="6172200" y="256381"/>
            <a:ext cx="5183188" cy="823912"/>
          </a:xfrm>
        </p:spPr>
        <p:txBody>
          <a:bodyPr/>
          <a:lstStyle/>
          <a:p>
            <a:r>
              <a:rPr lang="en-IN" dirty="0">
                <a:latin typeface="Aptos" panose="020B0004020202020204" pitchFamily="34" charset="0"/>
              </a:rPr>
              <a:t>Crime between (2010-2019)</a:t>
            </a:r>
          </a:p>
          <a:p>
            <a:endParaRPr lang="en-IN" dirty="0"/>
          </a:p>
        </p:txBody>
      </p:sp>
      <p:pic>
        <p:nvPicPr>
          <p:cNvPr id="8" name="Content Placeholder 7">
            <a:extLst>
              <a:ext uri="{FF2B5EF4-FFF2-40B4-BE49-F238E27FC236}">
                <a16:creationId xmlns:a16="http://schemas.microsoft.com/office/drawing/2014/main" id="{F9990479-B89B-C6F1-A226-069991D0410E}"/>
              </a:ext>
            </a:extLst>
          </p:cNvPr>
          <p:cNvPicPr>
            <a:picLocks noGrp="1" noChangeAspect="1"/>
          </p:cNvPicPr>
          <p:nvPr>
            <p:ph sz="quarter" idx="4"/>
          </p:nvPr>
        </p:nvPicPr>
        <p:blipFill>
          <a:blip r:embed="rId3"/>
          <a:stretch>
            <a:fillRect/>
          </a:stretch>
        </p:blipFill>
        <p:spPr>
          <a:xfrm>
            <a:off x="6172200" y="1080294"/>
            <a:ext cx="5915230" cy="5188426"/>
          </a:xfrm>
          <a:prstGeom prst="rect">
            <a:avLst/>
          </a:prstGeom>
        </p:spPr>
      </p:pic>
    </p:spTree>
    <p:extLst>
      <p:ext uri="{BB962C8B-B14F-4D97-AF65-F5344CB8AC3E}">
        <p14:creationId xmlns:p14="http://schemas.microsoft.com/office/powerpoint/2010/main" val="1101303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4">
                <a:lumMod val="60000"/>
                <a:lumOff val="40000"/>
              </a:schemeClr>
            </a:gs>
            <a:gs pos="25000">
              <a:schemeClr val="accent4">
                <a:lumMod val="40000"/>
                <a:lumOff val="60000"/>
              </a:schemeClr>
            </a:gs>
            <a:gs pos="100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74748E-1A75-4B80-60BD-DE21059A4CEC}"/>
              </a:ext>
            </a:extLst>
          </p:cNvPr>
          <p:cNvSpPr>
            <a:spLocks noGrp="1"/>
          </p:cNvSpPr>
          <p:nvPr>
            <p:ph type="body" idx="1"/>
          </p:nvPr>
        </p:nvSpPr>
        <p:spPr>
          <a:xfrm>
            <a:off x="836612" y="130751"/>
            <a:ext cx="5157787" cy="823912"/>
          </a:xfrm>
        </p:spPr>
        <p:txBody>
          <a:bodyPr/>
          <a:lstStyle/>
          <a:p>
            <a:r>
              <a:rPr lang="en-IN" dirty="0">
                <a:latin typeface="Aptos" panose="020B0004020202020204" pitchFamily="34" charset="0"/>
              </a:rPr>
              <a:t>Crime between (2020-Present)</a:t>
            </a:r>
          </a:p>
          <a:p>
            <a:endParaRPr lang="en-IN" dirty="0"/>
          </a:p>
        </p:txBody>
      </p:sp>
      <p:sp>
        <p:nvSpPr>
          <p:cNvPr id="5" name="Text Placeholder 4">
            <a:extLst>
              <a:ext uri="{FF2B5EF4-FFF2-40B4-BE49-F238E27FC236}">
                <a16:creationId xmlns:a16="http://schemas.microsoft.com/office/drawing/2014/main" id="{70AF7A41-C2B0-3D7E-00C9-E7503A6F4B24}"/>
              </a:ext>
            </a:extLst>
          </p:cNvPr>
          <p:cNvSpPr>
            <a:spLocks noGrp="1"/>
          </p:cNvSpPr>
          <p:nvPr>
            <p:ph type="body" sz="quarter" idx="3"/>
          </p:nvPr>
        </p:nvSpPr>
        <p:spPr>
          <a:xfrm>
            <a:off x="6452118" y="108179"/>
            <a:ext cx="5183188" cy="823912"/>
          </a:xfrm>
        </p:spPr>
        <p:txBody>
          <a:bodyPr/>
          <a:lstStyle/>
          <a:p>
            <a:r>
              <a:rPr lang="en-IN" dirty="0">
                <a:latin typeface="Aptos" panose="020B0004020202020204" pitchFamily="34" charset="0"/>
              </a:rPr>
              <a:t>Crime between (2010-2019)</a:t>
            </a:r>
          </a:p>
          <a:p>
            <a:endParaRPr lang="en-IN" dirty="0"/>
          </a:p>
        </p:txBody>
      </p:sp>
      <p:pic>
        <p:nvPicPr>
          <p:cNvPr id="6" name="Content Placeholder 5">
            <a:extLst>
              <a:ext uri="{FF2B5EF4-FFF2-40B4-BE49-F238E27FC236}">
                <a16:creationId xmlns:a16="http://schemas.microsoft.com/office/drawing/2014/main" id="{34CA0AF4-11FE-8A54-A19D-853784531519}"/>
              </a:ext>
            </a:extLst>
          </p:cNvPr>
          <p:cNvPicPr>
            <a:picLocks noGrp="1" noChangeAspect="1"/>
          </p:cNvPicPr>
          <p:nvPr>
            <p:ph sz="half" idx="2"/>
          </p:nvPr>
        </p:nvPicPr>
        <p:blipFill>
          <a:blip r:embed="rId2"/>
          <a:stretch>
            <a:fillRect/>
          </a:stretch>
        </p:blipFill>
        <p:spPr>
          <a:xfrm>
            <a:off x="104570" y="668337"/>
            <a:ext cx="5915231" cy="2760663"/>
          </a:xfrm>
          <a:prstGeom prst="rect">
            <a:avLst/>
          </a:prstGeom>
          <a:solidFill>
            <a:schemeClr val="accent4">
              <a:lumMod val="40000"/>
              <a:lumOff val="60000"/>
            </a:schemeClr>
          </a:solidFill>
        </p:spPr>
      </p:pic>
      <p:pic>
        <p:nvPicPr>
          <p:cNvPr id="13" name="Content Placeholder 12">
            <a:extLst>
              <a:ext uri="{FF2B5EF4-FFF2-40B4-BE49-F238E27FC236}">
                <a16:creationId xmlns:a16="http://schemas.microsoft.com/office/drawing/2014/main" id="{3DFC896F-DA50-9D16-A317-52D2F5E8C577}"/>
              </a:ext>
            </a:extLst>
          </p:cNvPr>
          <p:cNvPicPr>
            <a:picLocks noGrp="1" noChangeAspect="1"/>
          </p:cNvPicPr>
          <p:nvPr>
            <p:ph sz="quarter" idx="4"/>
          </p:nvPr>
        </p:nvPicPr>
        <p:blipFill>
          <a:blip r:embed="rId3"/>
          <a:stretch>
            <a:fillRect/>
          </a:stretch>
        </p:blipFill>
        <p:spPr>
          <a:xfrm>
            <a:off x="6136640" y="3577202"/>
            <a:ext cx="6055360" cy="3097036"/>
          </a:xfrm>
          <a:prstGeom prst="rect">
            <a:avLst/>
          </a:prstGeom>
        </p:spPr>
      </p:pic>
      <p:pic>
        <p:nvPicPr>
          <p:cNvPr id="11" name="Picture 10">
            <a:extLst>
              <a:ext uri="{FF2B5EF4-FFF2-40B4-BE49-F238E27FC236}">
                <a16:creationId xmlns:a16="http://schemas.microsoft.com/office/drawing/2014/main" id="{A694B880-8786-4D37-250F-236576C061DB}"/>
              </a:ext>
            </a:extLst>
          </p:cNvPr>
          <p:cNvPicPr>
            <a:picLocks noChangeAspect="1"/>
          </p:cNvPicPr>
          <p:nvPr/>
        </p:nvPicPr>
        <p:blipFill>
          <a:blip r:embed="rId4"/>
          <a:stretch>
            <a:fillRect/>
          </a:stretch>
        </p:blipFill>
        <p:spPr>
          <a:xfrm>
            <a:off x="6096000" y="668337"/>
            <a:ext cx="6096000" cy="2760663"/>
          </a:xfrm>
          <a:prstGeom prst="rect">
            <a:avLst/>
          </a:prstGeom>
        </p:spPr>
      </p:pic>
      <p:pic>
        <p:nvPicPr>
          <p:cNvPr id="12" name="Picture 11">
            <a:extLst>
              <a:ext uri="{FF2B5EF4-FFF2-40B4-BE49-F238E27FC236}">
                <a16:creationId xmlns:a16="http://schemas.microsoft.com/office/drawing/2014/main" id="{C8FC89B6-1A12-D7D2-A7CF-3FED9D3A6094}"/>
              </a:ext>
            </a:extLst>
          </p:cNvPr>
          <p:cNvPicPr>
            <a:picLocks noChangeAspect="1"/>
          </p:cNvPicPr>
          <p:nvPr/>
        </p:nvPicPr>
        <p:blipFill>
          <a:blip r:embed="rId5"/>
          <a:stretch>
            <a:fillRect/>
          </a:stretch>
        </p:blipFill>
        <p:spPr>
          <a:xfrm>
            <a:off x="104570" y="3577202"/>
            <a:ext cx="5915231" cy="3097036"/>
          </a:xfrm>
          <a:prstGeom prst="rect">
            <a:avLst/>
          </a:prstGeom>
        </p:spPr>
      </p:pic>
    </p:spTree>
    <p:extLst>
      <p:ext uri="{BB962C8B-B14F-4D97-AF65-F5344CB8AC3E}">
        <p14:creationId xmlns:p14="http://schemas.microsoft.com/office/powerpoint/2010/main" val="308708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0000"/>
                <a:lumOff val="40000"/>
              </a:schemeClr>
            </a:gs>
            <a:gs pos="74000">
              <a:schemeClr val="accent4">
                <a:lumMod val="60000"/>
                <a:lumOff val="40000"/>
              </a:schemeClr>
            </a:gs>
            <a:gs pos="25000">
              <a:schemeClr val="accent4">
                <a:lumMod val="40000"/>
                <a:lumOff val="60000"/>
              </a:schemeClr>
            </a:gs>
            <a:gs pos="100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74748E-1A75-4B80-60BD-DE21059A4CEC}"/>
              </a:ext>
            </a:extLst>
          </p:cNvPr>
          <p:cNvSpPr>
            <a:spLocks noGrp="1"/>
          </p:cNvSpPr>
          <p:nvPr>
            <p:ph type="body" idx="1"/>
          </p:nvPr>
        </p:nvSpPr>
        <p:spPr>
          <a:xfrm>
            <a:off x="787400" y="191957"/>
            <a:ext cx="5157787" cy="823912"/>
          </a:xfrm>
        </p:spPr>
        <p:txBody>
          <a:bodyPr/>
          <a:lstStyle/>
          <a:p>
            <a:r>
              <a:rPr lang="en-IN" dirty="0">
                <a:latin typeface="Aptos" panose="020B0004020202020204" pitchFamily="34" charset="0"/>
              </a:rPr>
              <a:t>Crime between (2020-Present)</a:t>
            </a:r>
          </a:p>
          <a:p>
            <a:endParaRPr lang="en-IN" dirty="0"/>
          </a:p>
        </p:txBody>
      </p:sp>
      <p:sp>
        <p:nvSpPr>
          <p:cNvPr id="5" name="Text Placeholder 4">
            <a:extLst>
              <a:ext uri="{FF2B5EF4-FFF2-40B4-BE49-F238E27FC236}">
                <a16:creationId xmlns:a16="http://schemas.microsoft.com/office/drawing/2014/main" id="{70AF7A41-C2B0-3D7E-00C9-E7503A6F4B24}"/>
              </a:ext>
            </a:extLst>
          </p:cNvPr>
          <p:cNvSpPr>
            <a:spLocks noGrp="1"/>
          </p:cNvSpPr>
          <p:nvPr>
            <p:ph type="body" sz="quarter" idx="3"/>
          </p:nvPr>
        </p:nvSpPr>
        <p:spPr>
          <a:xfrm>
            <a:off x="6476206" y="176715"/>
            <a:ext cx="5183188" cy="823912"/>
          </a:xfrm>
        </p:spPr>
        <p:txBody>
          <a:bodyPr/>
          <a:lstStyle/>
          <a:p>
            <a:r>
              <a:rPr lang="en-IN" dirty="0">
                <a:latin typeface="Aptos" panose="020B0004020202020204" pitchFamily="34" charset="0"/>
              </a:rPr>
              <a:t>Crime between (2010-2019)</a:t>
            </a:r>
          </a:p>
          <a:p>
            <a:endParaRPr lang="en-IN" dirty="0"/>
          </a:p>
        </p:txBody>
      </p:sp>
      <p:pic>
        <p:nvPicPr>
          <p:cNvPr id="7" name="Picture 6">
            <a:extLst>
              <a:ext uri="{FF2B5EF4-FFF2-40B4-BE49-F238E27FC236}">
                <a16:creationId xmlns:a16="http://schemas.microsoft.com/office/drawing/2014/main" id="{6A43C681-582B-D9E1-418A-87261965D310}"/>
              </a:ext>
            </a:extLst>
          </p:cNvPr>
          <p:cNvPicPr>
            <a:picLocks noChangeAspect="1"/>
          </p:cNvPicPr>
          <p:nvPr/>
        </p:nvPicPr>
        <p:blipFill>
          <a:blip r:embed="rId2"/>
          <a:stretch>
            <a:fillRect/>
          </a:stretch>
        </p:blipFill>
        <p:spPr>
          <a:xfrm>
            <a:off x="69304" y="668337"/>
            <a:ext cx="5875883" cy="2944623"/>
          </a:xfrm>
          <a:prstGeom prst="rect">
            <a:avLst/>
          </a:prstGeom>
        </p:spPr>
      </p:pic>
      <p:pic>
        <p:nvPicPr>
          <p:cNvPr id="8" name="Picture 7">
            <a:extLst>
              <a:ext uri="{FF2B5EF4-FFF2-40B4-BE49-F238E27FC236}">
                <a16:creationId xmlns:a16="http://schemas.microsoft.com/office/drawing/2014/main" id="{4E884A9E-F298-0E04-D29B-B622EBCEAB26}"/>
              </a:ext>
            </a:extLst>
          </p:cNvPr>
          <p:cNvPicPr>
            <a:picLocks noChangeAspect="1"/>
          </p:cNvPicPr>
          <p:nvPr/>
        </p:nvPicPr>
        <p:blipFill>
          <a:blip r:embed="rId3"/>
          <a:stretch>
            <a:fillRect/>
          </a:stretch>
        </p:blipFill>
        <p:spPr>
          <a:xfrm>
            <a:off x="6055067" y="637854"/>
            <a:ext cx="6136933" cy="3005588"/>
          </a:xfrm>
          <a:prstGeom prst="rect">
            <a:avLst/>
          </a:prstGeom>
        </p:spPr>
      </p:pic>
      <p:pic>
        <p:nvPicPr>
          <p:cNvPr id="9" name="Picture 8">
            <a:extLst>
              <a:ext uri="{FF2B5EF4-FFF2-40B4-BE49-F238E27FC236}">
                <a16:creationId xmlns:a16="http://schemas.microsoft.com/office/drawing/2014/main" id="{C3EE8B34-02DA-A0D5-8A46-56FD86643B85}"/>
              </a:ext>
            </a:extLst>
          </p:cNvPr>
          <p:cNvPicPr>
            <a:picLocks noChangeAspect="1"/>
          </p:cNvPicPr>
          <p:nvPr/>
        </p:nvPicPr>
        <p:blipFill>
          <a:blip r:embed="rId4"/>
          <a:stretch>
            <a:fillRect/>
          </a:stretch>
        </p:blipFill>
        <p:spPr>
          <a:xfrm>
            <a:off x="152400" y="3741808"/>
            <a:ext cx="5792787" cy="3045072"/>
          </a:xfrm>
          <a:prstGeom prst="rect">
            <a:avLst/>
          </a:prstGeom>
        </p:spPr>
      </p:pic>
      <p:pic>
        <p:nvPicPr>
          <p:cNvPr id="15" name="Picture 14">
            <a:extLst>
              <a:ext uri="{FF2B5EF4-FFF2-40B4-BE49-F238E27FC236}">
                <a16:creationId xmlns:a16="http://schemas.microsoft.com/office/drawing/2014/main" id="{A6A23438-A100-B783-5E96-D0775541013B}"/>
              </a:ext>
            </a:extLst>
          </p:cNvPr>
          <p:cNvPicPr>
            <a:picLocks noChangeAspect="1"/>
          </p:cNvPicPr>
          <p:nvPr/>
        </p:nvPicPr>
        <p:blipFill>
          <a:blip r:embed="rId5"/>
          <a:stretch>
            <a:fillRect/>
          </a:stretch>
        </p:blipFill>
        <p:spPr>
          <a:xfrm>
            <a:off x="6096000" y="3741808"/>
            <a:ext cx="5943600" cy="3045072"/>
          </a:xfrm>
          <a:prstGeom prst="rect">
            <a:avLst/>
          </a:prstGeom>
        </p:spPr>
      </p:pic>
    </p:spTree>
    <p:extLst>
      <p:ext uri="{BB962C8B-B14F-4D97-AF65-F5344CB8AC3E}">
        <p14:creationId xmlns:p14="http://schemas.microsoft.com/office/powerpoint/2010/main" val="963080646"/>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876</TotalTime>
  <Words>856</Words>
  <Application>Microsoft Office PowerPoint</Application>
  <PresentationFormat>Widescreen</PresentationFormat>
  <Paragraphs>94</Paragraphs>
  <Slides>19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Arial</vt:lpstr>
      <vt:lpstr>Arial Black</vt:lpstr>
      <vt:lpstr>Calibri</vt:lpstr>
      <vt:lpstr>Century Gothic</vt:lpstr>
      <vt:lpstr>Helvetica Neue</vt:lpstr>
      <vt:lpstr>Segoe UI</vt:lpstr>
      <vt:lpstr>Segoe UI Light</vt:lpstr>
      <vt:lpstr>Office Theme</vt:lpstr>
      <vt:lpstr>LA Crime Analysis Unveiling The Underlying Crime Trends, Patterns, And Understanding Impact Of Major Events Like Covid, Elections Using Data-driven Techniques.</vt:lpstr>
      <vt:lpstr>LOS ANGELES CRIME ANALYSIS</vt:lpstr>
      <vt:lpstr>Project analysis slide 3</vt:lpstr>
      <vt:lpstr>PowerPoint Presentation</vt:lpstr>
      <vt:lpstr>Comparison of crimes in L.A. between two time periods</vt:lpstr>
      <vt:lpstr>PowerPoint Presentation</vt:lpstr>
      <vt:lpstr>PowerPoint Presentation</vt:lpstr>
      <vt:lpstr>PowerPoint Presentation</vt:lpstr>
      <vt:lpstr>PowerPoint Presentation</vt:lpstr>
      <vt:lpstr>UNDERSTANDING PART 1 &amp; 2 CRIMES:</vt:lpstr>
      <vt:lpstr>PowerPoint Presentation</vt:lpstr>
      <vt:lpstr>CLASSIFICATION OF PART 1 &amp; 2 CRIMES:</vt:lpstr>
      <vt:lpstr>Impact of Global Events on Crime:</vt:lpstr>
      <vt:lpstr>George Floyd Protests:</vt:lpstr>
      <vt:lpstr>2020 US Presidential Elections</vt:lpstr>
      <vt:lpstr>Major Observations:</vt:lpstr>
      <vt:lpstr>Potential of Crime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Crime Analysis Unveiling The Underlying Crime Trends, Patterns, And Understanding Impact Of Major Events Like Covid, Elections Using Data-driven Techniques.</dc:title>
  <dc:creator>Shri Krishna Dwivedi</dc:creator>
  <cp:lastModifiedBy>Shri Krishna Dwivedi</cp:lastModifiedBy>
  <cp:revision>5</cp:revision>
  <dcterms:created xsi:type="dcterms:W3CDTF">2023-06-23T06:52:22Z</dcterms:created>
  <dcterms:modified xsi:type="dcterms:W3CDTF">2024-01-29T16:33:41Z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