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74" r:id="rId2"/>
    <p:sldId id="2147469755" r:id="rId3"/>
    <p:sldId id="2147469711" r:id="rId4"/>
    <p:sldId id="2147469718" r:id="rId5"/>
    <p:sldId id="2147469712" r:id="rId6"/>
    <p:sldId id="2147469713" r:id="rId7"/>
    <p:sldId id="2147469714" r:id="rId8"/>
    <p:sldId id="2147469715" r:id="rId9"/>
    <p:sldId id="2147469716" r:id="rId10"/>
    <p:sldId id="2147469717" r:id="rId11"/>
    <p:sldId id="2147469719" r:id="rId12"/>
    <p:sldId id="2147469720" r:id="rId13"/>
    <p:sldId id="2147469721" r:id="rId14"/>
    <p:sldId id="2147469722" r:id="rId15"/>
    <p:sldId id="2147469723" r:id="rId16"/>
    <p:sldId id="2147469724" r:id="rId17"/>
    <p:sldId id="2147469725" r:id="rId18"/>
    <p:sldId id="2147469726" r:id="rId19"/>
    <p:sldId id="2147469727" r:id="rId20"/>
    <p:sldId id="2147469729" r:id="rId21"/>
    <p:sldId id="2147469730" r:id="rId22"/>
    <p:sldId id="2147469731" r:id="rId23"/>
    <p:sldId id="2147469732" r:id="rId24"/>
    <p:sldId id="2147469733" r:id="rId25"/>
    <p:sldId id="2147469734" r:id="rId26"/>
    <p:sldId id="2147469735" r:id="rId27"/>
  </p:sldIdLst>
  <p:sldSz cx="18288000" cy="10287000"/>
  <p:notesSz cx="6858000" cy="9144000"/>
  <p:embeddedFontLst>
    <p:embeddedFont>
      <p:font typeface="Calibri" panose="020F0502020204030204" pitchFamily="34" charset="0"/>
      <p:regular r:id="rId28"/>
      <p:bold r:id="rId29"/>
      <p:italic r:id="rId30"/>
      <p:boldItalic r:id="rId31"/>
    </p:embeddedFont>
    <p:embeddedFont>
      <p:font typeface="Calibri Light" panose="020F0302020204030204" pitchFamily="34" charset="0"/>
      <p:regular r:id="rId32"/>
      <p:italic r:id="rId33"/>
    </p:embeddedFont>
    <p:embeddedFont>
      <p:font typeface="Libre Baskerville" panose="02000000000000000000" pitchFamily="2" charset="0"/>
      <p:regular r:id="rId34"/>
      <p:bold r:id="rId35"/>
      <p:italic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rikesh Pattni" initials="SP" lastIdx="1" clrIdx="0">
    <p:extLst>
      <p:ext uri="{19B8F6BF-5375-455C-9EA6-DF929625EA0E}">
        <p15:presenceInfo xmlns:p15="http://schemas.microsoft.com/office/powerpoint/2012/main" userId="Shrikesh Pattn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A65"/>
    <a:srgbClr val="437B8C"/>
    <a:srgbClr val="07101B"/>
    <a:srgbClr val="8AAC46"/>
    <a:srgbClr val="434343"/>
    <a:srgbClr val="99D0DF"/>
    <a:srgbClr val="FF9B9B"/>
    <a:srgbClr val="B8CBE2"/>
    <a:srgbClr val="C6BF9A"/>
    <a:srgbClr val="E7BC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94622" autoAdjust="0"/>
  </p:normalViewPr>
  <p:slideViewPr>
    <p:cSldViewPr>
      <p:cViewPr>
        <p:scale>
          <a:sx n="75" d="100"/>
          <a:sy n="75" d="100"/>
        </p:scale>
        <p:origin x="678" y="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7.fntdata"/><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ikesh Pattni" userId="bf408247-aaeb-4ed8-8c77-e60b3cacb53d" providerId="ADAL" clId="{4CE8355A-CF41-4404-97EC-2648B8F0A32C}"/>
    <pc:docChg chg="undo custSel addSld delSld modSld sldOrd">
      <pc:chgData name="Shrikesh Pattni" userId="bf408247-aaeb-4ed8-8c77-e60b3cacb53d" providerId="ADAL" clId="{4CE8355A-CF41-4404-97EC-2648B8F0A32C}" dt="2023-06-29T20:49:51.494" v="60" actId="14100"/>
      <pc:docMkLst>
        <pc:docMk/>
      </pc:docMkLst>
      <pc:sldChg chg="del">
        <pc:chgData name="Shrikesh Pattni" userId="bf408247-aaeb-4ed8-8c77-e60b3cacb53d" providerId="ADAL" clId="{4CE8355A-CF41-4404-97EC-2648B8F0A32C}" dt="2023-06-29T20:48:25.898" v="12" actId="47"/>
        <pc:sldMkLst>
          <pc:docMk/>
          <pc:sldMk cId="2511261025" sldId="2147469736"/>
        </pc:sldMkLst>
      </pc:sldChg>
      <pc:sldChg chg="addSp delSp del mod">
        <pc:chgData name="Shrikesh Pattni" userId="bf408247-aaeb-4ed8-8c77-e60b3cacb53d" providerId="ADAL" clId="{4CE8355A-CF41-4404-97EC-2648B8F0A32C}" dt="2023-06-29T20:48:27.960" v="13" actId="47"/>
        <pc:sldMkLst>
          <pc:docMk/>
          <pc:sldMk cId="3176291900" sldId="2147469737"/>
        </pc:sldMkLst>
        <pc:spChg chg="add del">
          <ac:chgData name="Shrikesh Pattni" userId="bf408247-aaeb-4ed8-8c77-e60b3cacb53d" providerId="ADAL" clId="{4CE8355A-CF41-4404-97EC-2648B8F0A32C}" dt="2023-06-29T20:47:58.752" v="1" actId="22"/>
          <ac:spMkLst>
            <pc:docMk/>
            <pc:sldMk cId="3176291900" sldId="2147469737"/>
            <ac:spMk id="3" creationId="{D6448511-BEFD-716B-418C-AAEDAEC607F3}"/>
          </ac:spMkLst>
        </pc:spChg>
      </pc:sldChg>
      <pc:sldChg chg="delSp add del mod setBg">
        <pc:chgData name="Shrikesh Pattni" userId="bf408247-aaeb-4ed8-8c77-e60b3cacb53d" providerId="ADAL" clId="{4CE8355A-CF41-4404-97EC-2648B8F0A32C}" dt="2023-06-29T20:48:19.901" v="8" actId="47"/>
        <pc:sldMkLst>
          <pc:docMk/>
          <pc:sldMk cId="3873774414" sldId="2147469738"/>
        </pc:sldMkLst>
        <pc:spChg chg="del">
          <ac:chgData name="Shrikesh Pattni" userId="bf408247-aaeb-4ed8-8c77-e60b3cacb53d" providerId="ADAL" clId="{4CE8355A-CF41-4404-97EC-2648B8F0A32C}" dt="2023-06-29T20:48:04.395" v="5" actId="478"/>
          <ac:spMkLst>
            <pc:docMk/>
            <pc:sldMk cId="3873774414" sldId="2147469738"/>
            <ac:spMk id="21" creationId="{9A4F858A-8C71-C49B-E8B3-DA77AA780CD8}"/>
          </ac:spMkLst>
        </pc:spChg>
        <pc:spChg chg="del">
          <ac:chgData name="Shrikesh Pattni" userId="bf408247-aaeb-4ed8-8c77-e60b3cacb53d" providerId="ADAL" clId="{4CE8355A-CF41-4404-97EC-2648B8F0A32C}" dt="2023-06-29T20:48:01.700" v="3" actId="478"/>
          <ac:spMkLst>
            <pc:docMk/>
            <pc:sldMk cId="3873774414" sldId="2147469738"/>
            <ac:spMk id="24" creationId="{C1776826-B17C-8E14-1D49-F627795CBEAF}"/>
          </ac:spMkLst>
        </pc:spChg>
        <pc:grpChg chg="del">
          <ac:chgData name="Shrikesh Pattni" userId="bf408247-aaeb-4ed8-8c77-e60b3cacb53d" providerId="ADAL" clId="{4CE8355A-CF41-4404-97EC-2648B8F0A32C}" dt="2023-06-29T20:48:02.624" v="4" actId="478"/>
          <ac:grpSpMkLst>
            <pc:docMk/>
            <pc:sldMk cId="3873774414" sldId="2147469738"/>
            <ac:grpSpMk id="6" creationId="{00000000-0000-0000-0000-000000000000}"/>
          </ac:grpSpMkLst>
        </pc:grpChg>
      </pc:sldChg>
      <pc:sldChg chg="add del setBg">
        <pc:chgData name="Shrikesh Pattni" userId="bf408247-aaeb-4ed8-8c77-e60b3cacb53d" providerId="ADAL" clId="{4CE8355A-CF41-4404-97EC-2648B8F0A32C}" dt="2023-06-29T20:48:20.724" v="9" actId="47"/>
        <pc:sldMkLst>
          <pc:docMk/>
          <pc:sldMk cId="3633603136" sldId="2147469739"/>
        </pc:sldMkLst>
      </pc:sldChg>
      <pc:sldChg chg="addSp delSp modSp add mod ord setBg">
        <pc:chgData name="Shrikesh Pattni" userId="bf408247-aaeb-4ed8-8c77-e60b3cacb53d" providerId="ADAL" clId="{4CE8355A-CF41-4404-97EC-2648B8F0A32C}" dt="2023-06-29T20:49:51.494" v="60" actId="14100"/>
        <pc:sldMkLst>
          <pc:docMk/>
          <pc:sldMk cId="2387289851" sldId="2147469755"/>
        </pc:sldMkLst>
        <pc:spChg chg="add del mod">
          <ac:chgData name="Shrikesh Pattni" userId="bf408247-aaeb-4ed8-8c77-e60b3cacb53d" providerId="ADAL" clId="{4CE8355A-CF41-4404-97EC-2648B8F0A32C}" dt="2023-06-29T20:49:51.494" v="60" actId="14100"/>
          <ac:spMkLst>
            <pc:docMk/>
            <pc:sldMk cId="2387289851" sldId="2147469755"/>
            <ac:spMk id="2" creationId="{FEA53973-A7B0-D69C-549C-1A33852FB308}"/>
          </ac:spMkLst>
        </pc:spChg>
        <pc:spChg chg="mod">
          <ac:chgData name="Shrikesh Pattni" userId="bf408247-aaeb-4ed8-8c77-e60b3cacb53d" providerId="ADAL" clId="{4CE8355A-CF41-4404-97EC-2648B8F0A32C}" dt="2023-06-29T20:48:48.481" v="32" actId="113"/>
          <ac:spMkLst>
            <pc:docMk/>
            <pc:sldMk cId="2387289851" sldId="2147469755"/>
            <ac:spMk id="66" creationId="{C1824955-257E-0DC5-C457-1188320197F9}"/>
          </ac:spMkLst>
        </pc:spChg>
      </pc:sldChg>
    </pc:docChg>
  </pc:docChgLst>
  <pc:docChgLst>
    <pc:chgData name="Shrikesh Pattni" userId="bf408247-aaeb-4ed8-8c77-e60b3cacb53d" providerId="ADAL" clId="{EAB573C2-1B3D-4080-BBD3-236FEE99D290}"/>
    <pc:docChg chg="addSld modSld">
      <pc:chgData name="Shrikesh Pattni" userId="bf408247-aaeb-4ed8-8c77-e60b3cacb53d" providerId="ADAL" clId="{EAB573C2-1B3D-4080-BBD3-236FEE99D290}" dt="2022-09-18T22:08:01.741" v="20" actId="20577"/>
      <pc:docMkLst>
        <pc:docMk/>
      </pc:docMkLst>
      <pc:sldChg chg="modSp add mod">
        <pc:chgData name="Shrikesh Pattni" userId="bf408247-aaeb-4ed8-8c77-e60b3cacb53d" providerId="ADAL" clId="{EAB573C2-1B3D-4080-BBD3-236FEE99D290}" dt="2022-09-18T22:08:01.741" v="20" actId="20577"/>
        <pc:sldMkLst>
          <pc:docMk/>
          <pc:sldMk cId="3176291900" sldId="2147469737"/>
        </pc:sldMkLst>
        <pc:spChg chg="mod">
          <ac:chgData name="Shrikesh Pattni" userId="bf408247-aaeb-4ed8-8c77-e60b3cacb53d" providerId="ADAL" clId="{EAB573C2-1B3D-4080-BBD3-236FEE99D290}" dt="2022-09-18T22:08:01.741" v="20" actId="20577"/>
          <ac:spMkLst>
            <pc:docMk/>
            <pc:sldMk cId="3176291900" sldId="2147469737"/>
            <ac:spMk id="21" creationId="{9A4F858A-8C71-C49B-E8B3-DA77AA780CD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8142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1776826-B17C-8E14-1D49-F627795CBEAF}"/>
              </a:ext>
            </a:extLst>
          </p:cNvPr>
          <p:cNvSpPr/>
          <p:nvPr/>
        </p:nvSpPr>
        <p:spPr>
          <a:xfrm>
            <a:off x="0" y="-38100"/>
            <a:ext cx="18288000" cy="4187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6"/>
          <p:cNvGrpSpPr/>
          <p:nvPr/>
        </p:nvGrpSpPr>
        <p:grpSpPr>
          <a:xfrm>
            <a:off x="17010927" y="3771900"/>
            <a:ext cx="1277073" cy="800257"/>
            <a:chOff x="0" y="0"/>
            <a:chExt cx="1702765" cy="1067010"/>
          </a:xfrm>
          <a:solidFill>
            <a:schemeClr val="bg2">
              <a:lumMod val="50000"/>
            </a:schemeClr>
          </a:solidFill>
        </p:grpSpPr>
        <p:sp>
          <p:nvSpPr>
            <p:cNvPr id="7" name="AutoShape 7"/>
            <p:cNvSpPr/>
            <p:nvPr/>
          </p:nvSpPr>
          <p:spPr>
            <a:xfrm>
              <a:off x="0" y="0"/>
              <a:ext cx="1702765" cy="1067010"/>
            </a:xfrm>
            <a:prstGeom prst="rect">
              <a:avLst/>
            </a:prstGeom>
            <a:grpFill/>
          </p:spPr>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92840" y="375094"/>
              <a:ext cx="600324" cy="265235"/>
            </a:xfrm>
            <a:prstGeom prst="rect">
              <a:avLst/>
            </a:prstGeom>
          </p:spPr>
        </p:pic>
      </p:grpSp>
      <p:sp>
        <p:nvSpPr>
          <p:cNvPr id="21" name="TextBox 10">
            <a:extLst>
              <a:ext uri="{FF2B5EF4-FFF2-40B4-BE49-F238E27FC236}">
                <a16:creationId xmlns:a16="http://schemas.microsoft.com/office/drawing/2014/main" id="{9A4F858A-8C71-C49B-E8B3-DA77AA780CD8}"/>
              </a:ext>
            </a:extLst>
          </p:cNvPr>
          <p:cNvSpPr txBox="1"/>
          <p:nvPr/>
        </p:nvSpPr>
        <p:spPr>
          <a:xfrm>
            <a:off x="457200" y="4572157"/>
            <a:ext cx="13716000" cy="2540375"/>
          </a:xfrm>
          <a:prstGeom prst="rect">
            <a:avLst/>
          </a:prstGeom>
        </p:spPr>
        <p:txBody>
          <a:bodyPr lIns="0" tIns="0" rIns="0" bIns="0" rtlCol="0" anchor="t">
            <a:spAutoFit/>
          </a:bodyPr>
          <a:lstStyle/>
          <a:p>
            <a:pPr marL="0" lvl="0" indent="0" algn="l">
              <a:lnSpc>
                <a:spcPts val="10200"/>
              </a:lnSpc>
              <a:spcBef>
                <a:spcPct val="0"/>
              </a:spcBef>
            </a:pPr>
            <a:r>
              <a:rPr lang="en-US" sz="7500" u="none" dirty="0">
                <a:solidFill>
                  <a:schemeClr val="bg1"/>
                </a:solidFill>
                <a:latin typeface="Libre Baskerville"/>
              </a:rPr>
              <a:t>SQL Management Studio</a:t>
            </a:r>
          </a:p>
          <a:p>
            <a:pPr marL="0" lvl="0" indent="0" algn="l">
              <a:lnSpc>
                <a:spcPts val="10200"/>
              </a:lnSpc>
              <a:spcBef>
                <a:spcPct val="0"/>
              </a:spcBef>
            </a:pPr>
            <a:r>
              <a:rPr lang="en-US" sz="7500" dirty="0">
                <a:solidFill>
                  <a:schemeClr val="bg1"/>
                </a:solidFill>
                <a:latin typeface="Libre Baskerville"/>
              </a:rPr>
              <a:t>Rich Metadata Extraction</a:t>
            </a:r>
            <a:endParaRPr lang="en-US" sz="7500" u="none" dirty="0">
              <a:solidFill>
                <a:schemeClr val="bg1"/>
              </a:solidFill>
              <a:latin typeface="Libre Baskerville"/>
            </a:endParaRPr>
          </a:p>
        </p:txBody>
      </p:sp>
      <p:sp>
        <p:nvSpPr>
          <p:cNvPr id="9" name="TextBox 8">
            <a:extLst>
              <a:ext uri="{FF2B5EF4-FFF2-40B4-BE49-F238E27FC236}">
                <a16:creationId xmlns:a16="http://schemas.microsoft.com/office/drawing/2014/main" id="{878EAB37-8940-AAEF-043F-F215ACE1D46B}"/>
              </a:ext>
            </a:extLst>
          </p:cNvPr>
          <p:cNvSpPr txBox="1"/>
          <p:nvPr/>
        </p:nvSpPr>
        <p:spPr>
          <a:xfrm>
            <a:off x="16419137" y="9964924"/>
            <a:ext cx="1868863" cy="323165"/>
          </a:xfrm>
          <a:prstGeom prst="rect">
            <a:avLst/>
          </a:prstGeom>
          <a:noFill/>
        </p:spPr>
        <p:txBody>
          <a:bodyPr wrap="square">
            <a:spAutoFit/>
          </a:bodyPr>
          <a:lstStyle/>
          <a:p>
            <a:pPr algn="r"/>
            <a:r>
              <a:rPr lang="en-GB" sz="1500" dirty="0">
                <a:solidFill>
                  <a:schemeClr val="accent3">
                    <a:lumMod val="20000"/>
                    <a:lumOff val="80000"/>
                  </a:schemeClr>
                </a:solidFill>
              </a:rPr>
              <a:t>Shrikesh Pattni</a:t>
            </a:r>
          </a:p>
        </p:txBody>
      </p:sp>
    </p:spTree>
    <p:extLst>
      <p:ext uri="{BB962C8B-B14F-4D97-AF65-F5344CB8AC3E}">
        <p14:creationId xmlns:p14="http://schemas.microsoft.com/office/powerpoint/2010/main" val="2806228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8142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1776826-B17C-8E14-1D49-F627795CBEAF}"/>
              </a:ext>
            </a:extLst>
          </p:cNvPr>
          <p:cNvSpPr/>
          <p:nvPr/>
        </p:nvSpPr>
        <p:spPr>
          <a:xfrm>
            <a:off x="0" y="-38100"/>
            <a:ext cx="18288000" cy="4187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6"/>
          <p:cNvGrpSpPr/>
          <p:nvPr/>
        </p:nvGrpSpPr>
        <p:grpSpPr>
          <a:xfrm>
            <a:off x="17010927" y="3771900"/>
            <a:ext cx="1277073" cy="800257"/>
            <a:chOff x="0" y="0"/>
            <a:chExt cx="1702765" cy="1067010"/>
          </a:xfrm>
          <a:solidFill>
            <a:schemeClr val="bg2">
              <a:lumMod val="50000"/>
            </a:schemeClr>
          </a:solidFill>
        </p:grpSpPr>
        <p:sp>
          <p:nvSpPr>
            <p:cNvPr id="7" name="AutoShape 7"/>
            <p:cNvSpPr/>
            <p:nvPr/>
          </p:nvSpPr>
          <p:spPr>
            <a:xfrm>
              <a:off x="0" y="0"/>
              <a:ext cx="1702765" cy="1067010"/>
            </a:xfrm>
            <a:prstGeom prst="rect">
              <a:avLst/>
            </a:prstGeom>
            <a:grpFill/>
          </p:spPr>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92840" y="375094"/>
              <a:ext cx="600324" cy="265235"/>
            </a:xfrm>
            <a:prstGeom prst="rect">
              <a:avLst/>
            </a:prstGeom>
          </p:spPr>
        </p:pic>
      </p:grpSp>
      <p:sp>
        <p:nvSpPr>
          <p:cNvPr id="9" name="TextBox 10">
            <a:extLst>
              <a:ext uri="{FF2B5EF4-FFF2-40B4-BE49-F238E27FC236}">
                <a16:creationId xmlns:a16="http://schemas.microsoft.com/office/drawing/2014/main" id="{565C855B-EBC0-4492-AE2C-7AB2E6A07D94}"/>
              </a:ext>
            </a:extLst>
          </p:cNvPr>
          <p:cNvSpPr txBox="1"/>
          <p:nvPr/>
        </p:nvSpPr>
        <p:spPr>
          <a:xfrm>
            <a:off x="533400" y="2288224"/>
            <a:ext cx="13716000" cy="1483676"/>
          </a:xfrm>
          <a:prstGeom prst="rect">
            <a:avLst/>
          </a:prstGeom>
        </p:spPr>
        <p:txBody>
          <a:bodyPr lIns="0" tIns="0" rIns="0" bIns="0" rtlCol="0" anchor="t">
            <a:spAutoFit/>
          </a:bodyPr>
          <a:lstStyle/>
          <a:p>
            <a:pPr marL="0" lvl="0" indent="0" algn="l">
              <a:lnSpc>
                <a:spcPts val="10200"/>
              </a:lnSpc>
              <a:spcBef>
                <a:spcPct val="0"/>
              </a:spcBef>
            </a:pPr>
            <a:r>
              <a:rPr lang="en-US" sz="15000" b="1" u="none" dirty="0">
                <a:solidFill>
                  <a:schemeClr val="bg2">
                    <a:lumMod val="50000"/>
                  </a:schemeClr>
                </a:solidFill>
                <a:latin typeface="Libre Baskerville"/>
              </a:rPr>
              <a:t>04</a:t>
            </a:r>
          </a:p>
        </p:txBody>
      </p:sp>
      <p:sp>
        <p:nvSpPr>
          <p:cNvPr id="11" name="TextBox 10">
            <a:extLst>
              <a:ext uri="{FF2B5EF4-FFF2-40B4-BE49-F238E27FC236}">
                <a16:creationId xmlns:a16="http://schemas.microsoft.com/office/drawing/2014/main" id="{A6CFC40D-DFD6-4A4B-527C-B979CA13D110}"/>
              </a:ext>
            </a:extLst>
          </p:cNvPr>
          <p:cNvSpPr txBox="1"/>
          <p:nvPr/>
        </p:nvSpPr>
        <p:spPr>
          <a:xfrm>
            <a:off x="533400" y="4520252"/>
            <a:ext cx="16992600" cy="1246495"/>
          </a:xfrm>
          <a:prstGeom prst="rect">
            <a:avLst/>
          </a:prstGeom>
          <a:noFill/>
        </p:spPr>
        <p:txBody>
          <a:bodyPr wrap="square">
            <a:spAutoFit/>
          </a:bodyPr>
          <a:lstStyle/>
          <a:p>
            <a:r>
              <a:rPr lang="en-GB" sz="7500" dirty="0">
                <a:solidFill>
                  <a:schemeClr val="accent3">
                    <a:lumMod val="20000"/>
                    <a:lumOff val="80000"/>
                  </a:schemeClr>
                </a:solidFill>
              </a:rPr>
              <a:t>Understand and  check “View Definitions”</a:t>
            </a:r>
          </a:p>
        </p:txBody>
      </p:sp>
      <p:sp>
        <p:nvSpPr>
          <p:cNvPr id="10" name="TextBox 9">
            <a:extLst>
              <a:ext uri="{FF2B5EF4-FFF2-40B4-BE49-F238E27FC236}">
                <a16:creationId xmlns:a16="http://schemas.microsoft.com/office/drawing/2014/main" id="{0C0AF234-00AE-B349-48B2-3A0422957B7E}"/>
              </a:ext>
            </a:extLst>
          </p:cNvPr>
          <p:cNvSpPr txBox="1"/>
          <p:nvPr/>
        </p:nvSpPr>
        <p:spPr>
          <a:xfrm>
            <a:off x="16419137" y="10001935"/>
            <a:ext cx="1868863" cy="323165"/>
          </a:xfrm>
          <a:prstGeom prst="rect">
            <a:avLst/>
          </a:prstGeom>
          <a:noFill/>
        </p:spPr>
        <p:txBody>
          <a:bodyPr wrap="square">
            <a:spAutoFit/>
          </a:bodyPr>
          <a:lstStyle/>
          <a:p>
            <a:pPr algn="r"/>
            <a:r>
              <a:rPr lang="en-GB" sz="1500" dirty="0">
                <a:solidFill>
                  <a:schemeClr val="accent3">
                    <a:lumMod val="20000"/>
                    <a:lumOff val="80000"/>
                  </a:schemeClr>
                </a:solidFill>
              </a:rPr>
              <a:t>Shrikesh Pattni</a:t>
            </a:r>
          </a:p>
        </p:txBody>
      </p:sp>
    </p:spTree>
    <p:extLst>
      <p:ext uri="{BB962C8B-B14F-4D97-AF65-F5344CB8AC3E}">
        <p14:creationId xmlns:p14="http://schemas.microsoft.com/office/powerpoint/2010/main" val="3079662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8142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1776826-B17C-8E14-1D49-F627795CBEAF}"/>
              </a:ext>
            </a:extLst>
          </p:cNvPr>
          <p:cNvSpPr/>
          <p:nvPr/>
        </p:nvSpPr>
        <p:spPr>
          <a:xfrm>
            <a:off x="0" y="-38100"/>
            <a:ext cx="18288000" cy="4187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6"/>
          <p:cNvGrpSpPr/>
          <p:nvPr/>
        </p:nvGrpSpPr>
        <p:grpSpPr>
          <a:xfrm>
            <a:off x="17010927" y="3771900"/>
            <a:ext cx="1277073" cy="800257"/>
            <a:chOff x="0" y="0"/>
            <a:chExt cx="1702765" cy="1067010"/>
          </a:xfrm>
          <a:solidFill>
            <a:schemeClr val="bg2">
              <a:lumMod val="50000"/>
            </a:schemeClr>
          </a:solidFill>
        </p:grpSpPr>
        <p:sp>
          <p:nvSpPr>
            <p:cNvPr id="7" name="AutoShape 7"/>
            <p:cNvSpPr/>
            <p:nvPr/>
          </p:nvSpPr>
          <p:spPr>
            <a:xfrm>
              <a:off x="0" y="0"/>
              <a:ext cx="1702765" cy="1067010"/>
            </a:xfrm>
            <a:prstGeom prst="rect">
              <a:avLst/>
            </a:prstGeom>
            <a:grpFill/>
          </p:spPr>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92840" y="375094"/>
              <a:ext cx="600324" cy="265235"/>
            </a:xfrm>
            <a:prstGeom prst="rect">
              <a:avLst/>
            </a:prstGeom>
          </p:spPr>
        </p:pic>
      </p:grpSp>
      <p:sp>
        <p:nvSpPr>
          <p:cNvPr id="9" name="TextBox 10">
            <a:extLst>
              <a:ext uri="{FF2B5EF4-FFF2-40B4-BE49-F238E27FC236}">
                <a16:creationId xmlns:a16="http://schemas.microsoft.com/office/drawing/2014/main" id="{565C855B-EBC0-4492-AE2C-7AB2E6A07D94}"/>
              </a:ext>
            </a:extLst>
          </p:cNvPr>
          <p:cNvSpPr txBox="1"/>
          <p:nvPr/>
        </p:nvSpPr>
        <p:spPr>
          <a:xfrm>
            <a:off x="533400" y="2288224"/>
            <a:ext cx="13716000" cy="1483676"/>
          </a:xfrm>
          <a:prstGeom prst="rect">
            <a:avLst/>
          </a:prstGeom>
        </p:spPr>
        <p:txBody>
          <a:bodyPr lIns="0" tIns="0" rIns="0" bIns="0" rtlCol="0" anchor="t">
            <a:spAutoFit/>
          </a:bodyPr>
          <a:lstStyle/>
          <a:p>
            <a:pPr marL="0" lvl="0" indent="0" algn="l">
              <a:lnSpc>
                <a:spcPts val="10200"/>
              </a:lnSpc>
              <a:spcBef>
                <a:spcPct val="0"/>
              </a:spcBef>
            </a:pPr>
            <a:r>
              <a:rPr lang="en-US" sz="15000" b="1" u="none" dirty="0">
                <a:solidFill>
                  <a:schemeClr val="bg2">
                    <a:lumMod val="50000"/>
                  </a:schemeClr>
                </a:solidFill>
                <a:latin typeface="Libre Baskerville"/>
              </a:rPr>
              <a:t>05</a:t>
            </a:r>
          </a:p>
        </p:txBody>
      </p:sp>
      <p:sp>
        <p:nvSpPr>
          <p:cNvPr id="11" name="TextBox 10">
            <a:extLst>
              <a:ext uri="{FF2B5EF4-FFF2-40B4-BE49-F238E27FC236}">
                <a16:creationId xmlns:a16="http://schemas.microsoft.com/office/drawing/2014/main" id="{A6CFC40D-DFD6-4A4B-527C-B979CA13D110}"/>
              </a:ext>
            </a:extLst>
          </p:cNvPr>
          <p:cNvSpPr txBox="1"/>
          <p:nvPr/>
        </p:nvSpPr>
        <p:spPr>
          <a:xfrm>
            <a:off x="533400" y="4520252"/>
            <a:ext cx="16992600" cy="1246495"/>
          </a:xfrm>
          <a:prstGeom prst="rect">
            <a:avLst/>
          </a:prstGeom>
          <a:noFill/>
        </p:spPr>
        <p:txBody>
          <a:bodyPr wrap="square">
            <a:spAutoFit/>
          </a:bodyPr>
          <a:lstStyle/>
          <a:p>
            <a:r>
              <a:rPr lang="en-GB" sz="7500" dirty="0">
                <a:solidFill>
                  <a:schemeClr val="accent3">
                    <a:lumMod val="20000"/>
                    <a:lumOff val="80000"/>
                  </a:schemeClr>
                </a:solidFill>
              </a:rPr>
              <a:t>Find table with similar attributes/entities</a:t>
            </a:r>
          </a:p>
        </p:txBody>
      </p:sp>
      <p:sp>
        <p:nvSpPr>
          <p:cNvPr id="10" name="TextBox 9">
            <a:extLst>
              <a:ext uri="{FF2B5EF4-FFF2-40B4-BE49-F238E27FC236}">
                <a16:creationId xmlns:a16="http://schemas.microsoft.com/office/drawing/2014/main" id="{0C0AF234-00AE-B349-48B2-3A0422957B7E}"/>
              </a:ext>
            </a:extLst>
          </p:cNvPr>
          <p:cNvSpPr txBox="1"/>
          <p:nvPr/>
        </p:nvSpPr>
        <p:spPr>
          <a:xfrm>
            <a:off x="16419137" y="10001935"/>
            <a:ext cx="1868863" cy="323165"/>
          </a:xfrm>
          <a:prstGeom prst="rect">
            <a:avLst/>
          </a:prstGeom>
          <a:noFill/>
        </p:spPr>
        <p:txBody>
          <a:bodyPr wrap="square">
            <a:spAutoFit/>
          </a:bodyPr>
          <a:lstStyle/>
          <a:p>
            <a:pPr algn="r"/>
            <a:r>
              <a:rPr lang="en-GB" sz="1500" dirty="0">
                <a:solidFill>
                  <a:schemeClr val="accent3">
                    <a:lumMod val="20000"/>
                    <a:lumOff val="80000"/>
                  </a:schemeClr>
                </a:solidFill>
              </a:rPr>
              <a:t>Shrikesh Pattni</a:t>
            </a:r>
          </a:p>
        </p:txBody>
      </p:sp>
    </p:spTree>
    <p:extLst>
      <p:ext uri="{BB962C8B-B14F-4D97-AF65-F5344CB8AC3E}">
        <p14:creationId xmlns:p14="http://schemas.microsoft.com/office/powerpoint/2010/main" val="1022009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8142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1776826-B17C-8E14-1D49-F627795CBEAF}"/>
              </a:ext>
            </a:extLst>
          </p:cNvPr>
          <p:cNvSpPr/>
          <p:nvPr/>
        </p:nvSpPr>
        <p:spPr>
          <a:xfrm>
            <a:off x="0" y="-38100"/>
            <a:ext cx="18288000" cy="4187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6"/>
          <p:cNvGrpSpPr/>
          <p:nvPr/>
        </p:nvGrpSpPr>
        <p:grpSpPr>
          <a:xfrm>
            <a:off x="17010927" y="3771900"/>
            <a:ext cx="1277073" cy="800257"/>
            <a:chOff x="0" y="0"/>
            <a:chExt cx="1702765" cy="1067010"/>
          </a:xfrm>
          <a:solidFill>
            <a:schemeClr val="bg2">
              <a:lumMod val="50000"/>
            </a:schemeClr>
          </a:solidFill>
        </p:grpSpPr>
        <p:sp>
          <p:nvSpPr>
            <p:cNvPr id="7" name="AutoShape 7"/>
            <p:cNvSpPr/>
            <p:nvPr/>
          </p:nvSpPr>
          <p:spPr>
            <a:xfrm>
              <a:off x="0" y="0"/>
              <a:ext cx="1702765" cy="1067010"/>
            </a:xfrm>
            <a:prstGeom prst="rect">
              <a:avLst/>
            </a:prstGeom>
            <a:grpFill/>
          </p:spPr>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92840" y="375094"/>
              <a:ext cx="600324" cy="265235"/>
            </a:xfrm>
            <a:prstGeom prst="rect">
              <a:avLst/>
            </a:prstGeom>
          </p:spPr>
        </p:pic>
      </p:grpSp>
      <p:sp>
        <p:nvSpPr>
          <p:cNvPr id="9" name="TextBox 10">
            <a:extLst>
              <a:ext uri="{FF2B5EF4-FFF2-40B4-BE49-F238E27FC236}">
                <a16:creationId xmlns:a16="http://schemas.microsoft.com/office/drawing/2014/main" id="{565C855B-EBC0-4492-AE2C-7AB2E6A07D94}"/>
              </a:ext>
            </a:extLst>
          </p:cNvPr>
          <p:cNvSpPr txBox="1"/>
          <p:nvPr/>
        </p:nvSpPr>
        <p:spPr>
          <a:xfrm>
            <a:off x="533400" y="2288224"/>
            <a:ext cx="13716000" cy="1483676"/>
          </a:xfrm>
          <a:prstGeom prst="rect">
            <a:avLst/>
          </a:prstGeom>
        </p:spPr>
        <p:txBody>
          <a:bodyPr lIns="0" tIns="0" rIns="0" bIns="0" rtlCol="0" anchor="t">
            <a:spAutoFit/>
          </a:bodyPr>
          <a:lstStyle/>
          <a:p>
            <a:pPr marL="0" lvl="0" indent="0" algn="l">
              <a:lnSpc>
                <a:spcPts val="10200"/>
              </a:lnSpc>
              <a:spcBef>
                <a:spcPct val="0"/>
              </a:spcBef>
            </a:pPr>
            <a:r>
              <a:rPr lang="en-US" sz="15000" b="1" u="none" dirty="0">
                <a:solidFill>
                  <a:schemeClr val="bg2">
                    <a:lumMod val="50000"/>
                  </a:schemeClr>
                </a:solidFill>
                <a:latin typeface="Libre Baskerville"/>
              </a:rPr>
              <a:t>06</a:t>
            </a:r>
          </a:p>
        </p:txBody>
      </p:sp>
      <p:sp>
        <p:nvSpPr>
          <p:cNvPr id="11" name="TextBox 10">
            <a:extLst>
              <a:ext uri="{FF2B5EF4-FFF2-40B4-BE49-F238E27FC236}">
                <a16:creationId xmlns:a16="http://schemas.microsoft.com/office/drawing/2014/main" id="{A6CFC40D-DFD6-4A4B-527C-B979CA13D110}"/>
              </a:ext>
            </a:extLst>
          </p:cNvPr>
          <p:cNvSpPr txBox="1"/>
          <p:nvPr/>
        </p:nvSpPr>
        <p:spPr>
          <a:xfrm>
            <a:off x="533400" y="4520252"/>
            <a:ext cx="16992600" cy="1246495"/>
          </a:xfrm>
          <a:prstGeom prst="rect">
            <a:avLst/>
          </a:prstGeom>
          <a:noFill/>
        </p:spPr>
        <p:txBody>
          <a:bodyPr wrap="square">
            <a:spAutoFit/>
          </a:bodyPr>
          <a:lstStyle/>
          <a:p>
            <a:r>
              <a:rPr lang="en-GB" sz="7500" dirty="0">
                <a:solidFill>
                  <a:schemeClr val="accent3">
                    <a:lumMod val="20000"/>
                    <a:lumOff val="80000"/>
                  </a:schemeClr>
                </a:solidFill>
              </a:rPr>
              <a:t>Find Blocking Queries</a:t>
            </a:r>
          </a:p>
        </p:txBody>
      </p:sp>
      <p:sp>
        <p:nvSpPr>
          <p:cNvPr id="10" name="TextBox 9">
            <a:extLst>
              <a:ext uri="{FF2B5EF4-FFF2-40B4-BE49-F238E27FC236}">
                <a16:creationId xmlns:a16="http://schemas.microsoft.com/office/drawing/2014/main" id="{0C0AF234-00AE-B349-48B2-3A0422957B7E}"/>
              </a:ext>
            </a:extLst>
          </p:cNvPr>
          <p:cNvSpPr txBox="1"/>
          <p:nvPr/>
        </p:nvSpPr>
        <p:spPr>
          <a:xfrm>
            <a:off x="16419137" y="10001935"/>
            <a:ext cx="1868863" cy="323165"/>
          </a:xfrm>
          <a:prstGeom prst="rect">
            <a:avLst/>
          </a:prstGeom>
          <a:noFill/>
        </p:spPr>
        <p:txBody>
          <a:bodyPr wrap="square">
            <a:spAutoFit/>
          </a:bodyPr>
          <a:lstStyle/>
          <a:p>
            <a:pPr algn="r"/>
            <a:r>
              <a:rPr lang="en-GB" sz="1500" dirty="0">
                <a:solidFill>
                  <a:schemeClr val="accent3">
                    <a:lumMod val="20000"/>
                    <a:lumOff val="80000"/>
                  </a:schemeClr>
                </a:solidFill>
              </a:rPr>
              <a:t>Shrikesh Pattni</a:t>
            </a:r>
          </a:p>
        </p:txBody>
      </p:sp>
    </p:spTree>
    <p:extLst>
      <p:ext uri="{BB962C8B-B14F-4D97-AF65-F5344CB8AC3E}">
        <p14:creationId xmlns:p14="http://schemas.microsoft.com/office/powerpoint/2010/main" val="3884282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8142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1776826-B17C-8E14-1D49-F627795CBEAF}"/>
              </a:ext>
            </a:extLst>
          </p:cNvPr>
          <p:cNvSpPr/>
          <p:nvPr/>
        </p:nvSpPr>
        <p:spPr>
          <a:xfrm>
            <a:off x="0" y="-38100"/>
            <a:ext cx="18288000" cy="4187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6"/>
          <p:cNvGrpSpPr/>
          <p:nvPr/>
        </p:nvGrpSpPr>
        <p:grpSpPr>
          <a:xfrm>
            <a:off x="17010927" y="3771900"/>
            <a:ext cx="1277073" cy="800257"/>
            <a:chOff x="0" y="0"/>
            <a:chExt cx="1702765" cy="1067010"/>
          </a:xfrm>
          <a:solidFill>
            <a:schemeClr val="bg2">
              <a:lumMod val="50000"/>
            </a:schemeClr>
          </a:solidFill>
        </p:grpSpPr>
        <p:sp>
          <p:nvSpPr>
            <p:cNvPr id="7" name="AutoShape 7"/>
            <p:cNvSpPr/>
            <p:nvPr/>
          </p:nvSpPr>
          <p:spPr>
            <a:xfrm>
              <a:off x="0" y="0"/>
              <a:ext cx="1702765" cy="1067010"/>
            </a:xfrm>
            <a:prstGeom prst="rect">
              <a:avLst/>
            </a:prstGeom>
            <a:grpFill/>
          </p:spPr>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92840" y="375094"/>
              <a:ext cx="600324" cy="265235"/>
            </a:xfrm>
            <a:prstGeom prst="rect">
              <a:avLst/>
            </a:prstGeom>
          </p:spPr>
        </p:pic>
      </p:grpSp>
      <p:sp>
        <p:nvSpPr>
          <p:cNvPr id="9" name="TextBox 10">
            <a:extLst>
              <a:ext uri="{FF2B5EF4-FFF2-40B4-BE49-F238E27FC236}">
                <a16:creationId xmlns:a16="http://schemas.microsoft.com/office/drawing/2014/main" id="{565C855B-EBC0-4492-AE2C-7AB2E6A07D94}"/>
              </a:ext>
            </a:extLst>
          </p:cNvPr>
          <p:cNvSpPr txBox="1"/>
          <p:nvPr/>
        </p:nvSpPr>
        <p:spPr>
          <a:xfrm>
            <a:off x="533400" y="2288224"/>
            <a:ext cx="13716000" cy="1483676"/>
          </a:xfrm>
          <a:prstGeom prst="rect">
            <a:avLst/>
          </a:prstGeom>
        </p:spPr>
        <p:txBody>
          <a:bodyPr lIns="0" tIns="0" rIns="0" bIns="0" rtlCol="0" anchor="t">
            <a:spAutoFit/>
          </a:bodyPr>
          <a:lstStyle/>
          <a:p>
            <a:pPr marL="0" lvl="0" indent="0" algn="l">
              <a:lnSpc>
                <a:spcPts val="10200"/>
              </a:lnSpc>
              <a:spcBef>
                <a:spcPct val="0"/>
              </a:spcBef>
            </a:pPr>
            <a:r>
              <a:rPr lang="en-US" sz="15000" b="1" u="none" dirty="0">
                <a:solidFill>
                  <a:schemeClr val="bg2">
                    <a:lumMod val="50000"/>
                  </a:schemeClr>
                </a:solidFill>
                <a:latin typeface="Libre Baskerville"/>
              </a:rPr>
              <a:t>07</a:t>
            </a:r>
          </a:p>
        </p:txBody>
      </p:sp>
      <p:sp>
        <p:nvSpPr>
          <p:cNvPr id="11" name="TextBox 10">
            <a:extLst>
              <a:ext uri="{FF2B5EF4-FFF2-40B4-BE49-F238E27FC236}">
                <a16:creationId xmlns:a16="http://schemas.microsoft.com/office/drawing/2014/main" id="{A6CFC40D-DFD6-4A4B-527C-B979CA13D110}"/>
              </a:ext>
            </a:extLst>
          </p:cNvPr>
          <p:cNvSpPr txBox="1"/>
          <p:nvPr/>
        </p:nvSpPr>
        <p:spPr>
          <a:xfrm>
            <a:off x="533400" y="4520252"/>
            <a:ext cx="16992600" cy="1246495"/>
          </a:xfrm>
          <a:prstGeom prst="rect">
            <a:avLst/>
          </a:prstGeom>
          <a:noFill/>
        </p:spPr>
        <p:txBody>
          <a:bodyPr wrap="square">
            <a:spAutoFit/>
          </a:bodyPr>
          <a:lstStyle/>
          <a:p>
            <a:r>
              <a:rPr lang="en-GB" sz="7500" dirty="0">
                <a:solidFill>
                  <a:schemeClr val="accent3">
                    <a:lumMod val="20000"/>
                    <a:lumOff val="80000"/>
                  </a:schemeClr>
                </a:solidFill>
              </a:rPr>
              <a:t>How much space has been used by tables</a:t>
            </a:r>
          </a:p>
        </p:txBody>
      </p:sp>
      <p:sp>
        <p:nvSpPr>
          <p:cNvPr id="10" name="TextBox 9">
            <a:extLst>
              <a:ext uri="{FF2B5EF4-FFF2-40B4-BE49-F238E27FC236}">
                <a16:creationId xmlns:a16="http://schemas.microsoft.com/office/drawing/2014/main" id="{0C0AF234-00AE-B349-48B2-3A0422957B7E}"/>
              </a:ext>
            </a:extLst>
          </p:cNvPr>
          <p:cNvSpPr txBox="1"/>
          <p:nvPr/>
        </p:nvSpPr>
        <p:spPr>
          <a:xfrm>
            <a:off x="16419137" y="10001935"/>
            <a:ext cx="1868863" cy="323165"/>
          </a:xfrm>
          <a:prstGeom prst="rect">
            <a:avLst/>
          </a:prstGeom>
          <a:noFill/>
        </p:spPr>
        <p:txBody>
          <a:bodyPr wrap="square">
            <a:spAutoFit/>
          </a:bodyPr>
          <a:lstStyle/>
          <a:p>
            <a:pPr algn="r"/>
            <a:r>
              <a:rPr lang="en-GB" sz="1500" dirty="0">
                <a:solidFill>
                  <a:schemeClr val="accent3">
                    <a:lumMod val="20000"/>
                    <a:lumOff val="80000"/>
                  </a:schemeClr>
                </a:solidFill>
              </a:rPr>
              <a:t>Shrikesh Pattni</a:t>
            </a:r>
          </a:p>
        </p:txBody>
      </p:sp>
    </p:spTree>
    <p:extLst>
      <p:ext uri="{BB962C8B-B14F-4D97-AF65-F5344CB8AC3E}">
        <p14:creationId xmlns:p14="http://schemas.microsoft.com/office/powerpoint/2010/main" val="1721473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8142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1776826-B17C-8E14-1D49-F627795CBEAF}"/>
              </a:ext>
            </a:extLst>
          </p:cNvPr>
          <p:cNvSpPr/>
          <p:nvPr/>
        </p:nvSpPr>
        <p:spPr>
          <a:xfrm>
            <a:off x="0" y="-38100"/>
            <a:ext cx="18288000" cy="4187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6"/>
          <p:cNvGrpSpPr/>
          <p:nvPr/>
        </p:nvGrpSpPr>
        <p:grpSpPr>
          <a:xfrm>
            <a:off x="17010927" y="3771900"/>
            <a:ext cx="1277073" cy="800257"/>
            <a:chOff x="0" y="0"/>
            <a:chExt cx="1702765" cy="1067010"/>
          </a:xfrm>
          <a:solidFill>
            <a:schemeClr val="bg2">
              <a:lumMod val="50000"/>
            </a:schemeClr>
          </a:solidFill>
        </p:grpSpPr>
        <p:sp>
          <p:nvSpPr>
            <p:cNvPr id="7" name="AutoShape 7"/>
            <p:cNvSpPr/>
            <p:nvPr/>
          </p:nvSpPr>
          <p:spPr>
            <a:xfrm>
              <a:off x="0" y="0"/>
              <a:ext cx="1702765" cy="1067010"/>
            </a:xfrm>
            <a:prstGeom prst="rect">
              <a:avLst/>
            </a:prstGeom>
            <a:grpFill/>
          </p:spPr>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92840" y="375094"/>
              <a:ext cx="600324" cy="265235"/>
            </a:xfrm>
            <a:prstGeom prst="rect">
              <a:avLst/>
            </a:prstGeom>
          </p:spPr>
        </p:pic>
      </p:grpSp>
      <p:sp>
        <p:nvSpPr>
          <p:cNvPr id="9" name="TextBox 10">
            <a:extLst>
              <a:ext uri="{FF2B5EF4-FFF2-40B4-BE49-F238E27FC236}">
                <a16:creationId xmlns:a16="http://schemas.microsoft.com/office/drawing/2014/main" id="{565C855B-EBC0-4492-AE2C-7AB2E6A07D94}"/>
              </a:ext>
            </a:extLst>
          </p:cNvPr>
          <p:cNvSpPr txBox="1"/>
          <p:nvPr/>
        </p:nvSpPr>
        <p:spPr>
          <a:xfrm>
            <a:off x="533400" y="2288224"/>
            <a:ext cx="13716000" cy="1483676"/>
          </a:xfrm>
          <a:prstGeom prst="rect">
            <a:avLst/>
          </a:prstGeom>
        </p:spPr>
        <p:txBody>
          <a:bodyPr lIns="0" tIns="0" rIns="0" bIns="0" rtlCol="0" anchor="t">
            <a:spAutoFit/>
          </a:bodyPr>
          <a:lstStyle/>
          <a:p>
            <a:pPr marL="0" lvl="0" indent="0" algn="l">
              <a:lnSpc>
                <a:spcPts val="10200"/>
              </a:lnSpc>
              <a:spcBef>
                <a:spcPct val="0"/>
              </a:spcBef>
            </a:pPr>
            <a:r>
              <a:rPr lang="en-US" sz="15000" b="1" u="none" dirty="0">
                <a:solidFill>
                  <a:schemeClr val="bg2">
                    <a:lumMod val="50000"/>
                  </a:schemeClr>
                </a:solidFill>
                <a:latin typeface="Libre Baskerville"/>
              </a:rPr>
              <a:t>08</a:t>
            </a:r>
          </a:p>
        </p:txBody>
      </p:sp>
      <p:sp>
        <p:nvSpPr>
          <p:cNvPr id="11" name="TextBox 10">
            <a:extLst>
              <a:ext uri="{FF2B5EF4-FFF2-40B4-BE49-F238E27FC236}">
                <a16:creationId xmlns:a16="http://schemas.microsoft.com/office/drawing/2014/main" id="{A6CFC40D-DFD6-4A4B-527C-B979CA13D110}"/>
              </a:ext>
            </a:extLst>
          </p:cNvPr>
          <p:cNvSpPr txBox="1"/>
          <p:nvPr/>
        </p:nvSpPr>
        <p:spPr>
          <a:xfrm>
            <a:off x="533400" y="4520252"/>
            <a:ext cx="16992600" cy="1246495"/>
          </a:xfrm>
          <a:prstGeom prst="rect">
            <a:avLst/>
          </a:prstGeom>
          <a:noFill/>
        </p:spPr>
        <p:txBody>
          <a:bodyPr wrap="square">
            <a:spAutoFit/>
          </a:bodyPr>
          <a:lstStyle/>
          <a:p>
            <a:r>
              <a:rPr lang="en-GB" sz="7500" dirty="0">
                <a:solidFill>
                  <a:schemeClr val="accent3">
                    <a:lumMod val="20000"/>
                    <a:lumOff val="80000"/>
                  </a:schemeClr>
                </a:solidFill>
              </a:rPr>
              <a:t>What is the SQL Buffer Cache</a:t>
            </a:r>
          </a:p>
        </p:txBody>
      </p:sp>
      <p:sp>
        <p:nvSpPr>
          <p:cNvPr id="10" name="TextBox 9">
            <a:extLst>
              <a:ext uri="{FF2B5EF4-FFF2-40B4-BE49-F238E27FC236}">
                <a16:creationId xmlns:a16="http://schemas.microsoft.com/office/drawing/2014/main" id="{0C0AF234-00AE-B349-48B2-3A0422957B7E}"/>
              </a:ext>
            </a:extLst>
          </p:cNvPr>
          <p:cNvSpPr txBox="1"/>
          <p:nvPr/>
        </p:nvSpPr>
        <p:spPr>
          <a:xfrm>
            <a:off x="16419137" y="10001935"/>
            <a:ext cx="1868863" cy="323165"/>
          </a:xfrm>
          <a:prstGeom prst="rect">
            <a:avLst/>
          </a:prstGeom>
          <a:noFill/>
        </p:spPr>
        <p:txBody>
          <a:bodyPr wrap="square">
            <a:spAutoFit/>
          </a:bodyPr>
          <a:lstStyle/>
          <a:p>
            <a:pPr algn="r"/>
            <a:r>
              <a:rPr lang="en-GB" sz="1500" dirty="0">
                <a:solidFill>
                  <a:schemeClr val="accent3">
                    <a:lumMod val="20000"/>
                    <a:lumOff val="80000"/>
                  </a:schemeClr>
                </a:solidFill>
              </a:rPr>
              <a:t>Shrikesh Pattni</a:t>
            </a:r>
          </a:p>
        </p:txBody>
      </p:sp>
    </p:spTree>
    <p:extLst>
      <p:ext uri="{BB962C8B-B14F-4D97-AF65-F5344CB8AC3E}">
        <p14:creationId xmlns:p14="http://schemas.microsoft.com/office/powerpoint/2010/main" val="1034854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8142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1776826-B17C-8E14-1D49-F627795CBEAF}"/>
              </a:ext>
            </a:extLst>
          </p:cNvPr>
          <p:cNvSpPr/>
          <p:nvPr/>
        </p:nvSpPr>
        <p:spPr>
          <a:xfrm>
            <a:off x="0" y="-38100"/>
            <a:ext cx="18288000" cy="4187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6"/>
          <p:cNvGrpSpPr/>
          <p:nvPr/>
        </p:nvGrpSpPr>
        <p:grpSpPr>
          <a:xfrm>
            <a:off x="17010927" y="3771900"/>
            <a:ext cx="1277073" cy="800257"/>
            <a:chOff x="0" y="0"/>
            <a:chExt cx="1702765" cy="1067010"/>
          </a:xfrm>
          <a:solidFill>
            <a:schemeClr val="bg2">
              <a:lumMod val="50000"/>
            </a:schemeClr>
          </a:solidFill>
        </p:grpSpPr>
        <p:sp>
          <p:nvSpPr>
            <p:cNvPr id="7" name="AutoShape 7"/>
            <p:cNvSpPr/>
            <p:nvPr/>
          </p:nvSpPr>
          <p:spPr>
            <a:xfrm>
              <a:off x="0" y="0"/>
              <a:ext cx="1702765" cy="1067010"/>
            </a:xfrm>
            <a:prstGeom prst="rect">
              <a:avLst/>
            </a:prstGeom>
            <a:grpFill/>
          </p:spPr>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92840" y="375094"/>
              <a:ext cx="600324" cy="265235"/>
            </a:xfrm>
            <a:prstGeom prst="rect">
              <a:avLst/>
            </a:prstGeom>
          </p:spPr>
        </p:pic>
      </p:grpSp>
      <p:sp>
        <p:nvSpPr>
          <p:cNvPr id="9" name="TextBox 10">
            <a:extLst>
              <a:ext uri="{FF2B5EF4-FFF2-40B4-BE49-F238E27FC236}">
                <a16:creationId xmlns:a16="http://schemas.microsoft.com/office/drawing/2014/main" id="{565C855B-EBC0-4492-AE2C-7AB2E6A07D94}"/>
              </a:ext>
            </a:extLst>
          </p:cNvPr>
          <p:cNvSpPr txBox="1"/>
          <p:nvPr/>
        </p:nvSpPr>
        <p:spPr>
          <a:xfrm>
            <a:off x="533400" y="2288224"/>
            <a:ext cx="13716000" cy="1483676"/>
          </a:xfrm>
          <a:prstGeom prst="rect">
            <a:avLst/>
          </a:prstGeom>
        </p:spPr>
        <p:txBody>
          <a:bodyPr lIns="0" tIns="0" rIns="0" bIns="0" rtlCol="0" anchor="t">
            <a:spAutoFit/>
          </a:bodyPr>
          <a:lstStyle/>
          <a:p>
            <a:pPr marL="0" lvl="0" indent="0" algn="l">
              <a:lnSpc>
                <a:spcPts val="10200"/>
              </a:lnSpc>
              <a:spcBef>
                <a:spcPct val="0"/>
              </a:spcBef>
            </a:pPr>
            <a:r>
              <a:rPr lang="en-US" sz="15000" b="1" u="none" dirty="0">
                <a:solidFill>
                  <a:schemeClr val="bg2">
                    <a:lumMod val="50000"/>
                  </a:schemeClr>
                </a:solidFill>
                <a:latin typeface="Libre Baskerville"/>
              </a:rPr>
              <a:t>09</a:t>
            </a:r>
          </a:p>
        </p:txBody>
      </p:sp>
      <p:sp>
        <p:nvSpPr>
          <p:cNvPr id="11" name="TextBox 10">
            <a:extLst>
              <a:ext uri="{FF2B5EF4-FFF2-40B4-BE49-F238E27FC236}">
                <a16:creationId xmlns:a16="http://schemas.microsoft.com/office/drawing/2014/main" id="{A6CFC40D-DFD6-4A4B-527C-B979CA13D110}"/>
              </a:ext>
            </a:extLst>
          </p:cNvPr>
          <p:cNvSpPr txBox="1"/>
          <p:nvPr/>
        </p:nvSpPr>
        <p:spPr>
          <a:xfrm>
            <a:off x="533400" y="4520252"/>
            <a:ext cx="16992600" cy="1246495"/>
          </a:xfrm>
          <a:prstGeom prst="rect">
            <a:avLst/>
          </a:prstGeom>
          <a:noFill/>
        </p:spPr>
        <p:txBody>
          <a:bodyPr wrap="square">
            <a:spAutoFit/>
          </a:bodyPr>
          <a:lstStyle/>
          <a:p>
            <a:r>
              <a:rPr lang="en-GB" sz="7500" dirty="0">
                <a:solidFill>
                  <a:schemeClr val="accent3">
                    <a:lumMod val="20000"/>
                    <a:lumOff val="80000"/>
                  </a:schemeClr>
                </a:solidFill>
              </a:rPr>
              <a:t>What is a databases CPU Utilization</a:t>
            </a:r>
          </a:p>
        </p:txBody>
      </p:sp>
      <p:sp>
        <p:nvSpPr>
          <p:cNvPr id="10" name="TextBox 9">
            <a:extLst>
              <a:ext uri="{FF2B5EF4-FFF2-40B4-BE49-F238E27FC236}">
                <a16:creationId xmlns:a16="http://schemas.microsoft.com/office/drawing/2014/main" id="{0C0AF234-00AE-B349-48B2-3A0422957B7E}"/>
              </a:ext>
            </a:extLst>
          </p:cNvPr>
          <p:cNvSpPr txBox="1"/>
          <p:nvPr/>
        </p:nvSpPr>
        <p:spPr>
          <a:xfrm>
            <a:off x="16419137" y="10001935"/>
            <a:ext cx="1868863" cy="323165"/>
          </a:xfrm>
          <a:prstGeom prst="rect">
            <a:avLst/>
          </a:prstGeom>
          <a:noFill/>
        </p:spPr>
        <p:txBody>
          <a:bodyPr wrap="square">
            <a:spAutoFit/>
          </a:bodyPr>
          <a:lstStyle/>
          <a:p>
            <a:pPr algn="r"/>
            <a:r>
              <a:rPr lang="en-GB" sz="1500" dirty="0">
                <a:solidFill>
                  <a:schemeClr val="accent3">
                    <a:lumMod val="20000"/>
                    <a:lumOff val="80000"/>
                  </a:schemeClr>
                </a:solidFill>
              </a:rPr>
              <a:t>Shrikesh Pattni</a:t>
            </a:r>
          </a:p>
        </p:txBody>
      </p:sp>
    </p:spTree>
    <p:extLst>
      <p:ext uri="{BB962C8B-B14F-4D97-AF65-F5344CB8AC3E}">
        <p14:creationId xmlns:p14="http://schemas.microsoft.com/office/powerpoint/2010/main" val="156290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8142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1776826-B17C-8E14-1D49-F627795CBEAF}"/>
              </a:ext>
            </a:extLst>
          </p:cNvPr>
          <p:cNvSpPr/>
          <p:nvPr/>
        </p:nvSpPr>
        <p:spPr>
          <a:xfrm>
            <a:off x="0" y="-38100"/>
            <a:ext cx="18288000" cy="4187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6"/>
          <p:cNvGrpSpPr/>
          <p:nvPr/>
        </p:nvGrpSpPr>
        <p:grpSpPr>
          <a:xfrm>
            <a:off x="17010927" y="3771900"/>
            <a:ext cx="1277073" cy="800257"/>
            <a:chOff x="0" y="0"/>
            <a:chExt cx="1702765" cy="1067010"/>
          </a:xfrm>
          <a:solidFill>
            <a:schemeClr val="bg2">
              <a:lumMod val="50000"/>
            </a:schemeClr>
          </a:solidFill>
        </p:grpSpPr>
        <p:sp>
          <p:nvSpPr>
            <p:cNvPr id="7" name="AutoShape 7"/>
            <p:cNvSpPr/>
            <p:nvPr/>
          </p:nvSpPr>
          <p:spPr>
            <a:xfrm>
              <a:off x="0" y="0"/>
              <a:ext cx="1702765" cy="1067010"/>
            </a:xfrm>
            <a:prstGeom prst="rect">
              <a:avLst/>
            </a:prstGeom>
            <a:grpFill/>
          </p:spPr>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92840" y="375094"/>
              <a:ext cx="600324" cy="265235"/>
            </a:xfrm>
            <a:prstGeom prst="rect">
              <a:avLst/>
            </a:prstGeom>
          </p:spPr>
        </p:pic>
      </p:grpSp>
      <p:sp>
        <p:nvSpPr>
          <p:cNvPr id="9" name="TextBox 10">
            <a:extLst>
              <a:ext uri="{FF2B5EF4-FFF2-40B4-BE49-F238E27FC236}">
                <a16:creationId xmlns:a16="http://schemas.microsoft.com/office/drawing/2014/main" id="{565C855B-EBC0-4492-AE2C-7AB2E6A07D94}"/>
              </a:ext>
            </a:extLst>
          </p:cNvPr>
          <p:cNvSpPr txBox="1"/>
          <p:nvPr/>
        </p:nvSpPr>
        <p:spPr>
          <a:xfrm>
            <a:off x="533400" y="2288224"/>
            <a:ext cx="13716000" cy="1483676"/>
          </a:xfrm>
          <a:prstGeom prst="rect">
            <a:avLst/>
          </a:prstGeom>
        </p:spPr>
        <p:txBody>
          <a:bodyPr lIns="0" tIns="0" rIns="0" bIns="0" rtlCol="0" anchor="t">
            <a:spAutoFit/>
          </a:bodyPr>
          <a:lstStyle/>
          <a:p>
            <a:pPr marL="0" lvl="0" indent="0" algn="l">
              <a:lnSpc>
                <a:spcPts val="10200"/>
              </a:lnSpc>
              <a:spcBef>
                <a:spcPct val="0"/>
              </a:spcBef>
            </a:pPr>
            <a:r>
              <a:rPr lang="en-US" sz="15000" b="1" u="none" dirty="0">
                <a:solidFill>
                  <a:schemeClr val="bg2">
                    <a:lumMod val="50000"/>
                  </a:schemeClr>
                </a:solidFill>
                <a:latin typeface="Libre Baskerville"/>
              </a:rPr>
              <a:t>10</a:t>
            </a:r>
          </a:p>
        </p:txBody>
      </p:sp>
      <p:sp>
        <p:nvSpPr>
          <p:cNvPr id="11" name="TextBox 10">
            <a:extLst>
              <a:ext uri="{FF2B5EF4-FFF2-40B4-BE49-F238E27FC236}">
                <a16:creationId xmlns:a16="http://schemas.microsoft.com/office/drawing/2014/main" id="{A6CFC40D-DFD6-4A4B-527C-B979CA13D110}"/>
              </a:ext>
            </a:extLst>
          </p:cNvPr>
          <p:cNvSpPr txBox="1"/>
          <p:nvPr/>
        </p:nvSpPr>
        <p:spPr>
          <a:xfrm>
            <a:off x="533400" y="4520252"/>
            <a:ext cx="16992600" cy="1246495"/>
          </a:xfrm>
          <a:prstGeom prst="rect">
            <a:avLst/>
          </a:prstGeom>
          <a:noFill/>
        </p:spPr>
        <p:txBody>
          <a:bodyPr wrap="square">
            <a:spAutoFit/>
          </a:bodyPr>
          <a:lstStyle/>
          <a:p>
            <a:r>
              <a:rPr lang="it-IT" sz="7500" dirty="0">
                <a:solidFill>
                  <a:schemeClr val="accent3">
                    <a:lumMod val="20000"/>
                    <a:lumOff val="80000"/>
                  </a:schemeClr>
                </a:solidFill>
              </a:rPr>
              <a:t>Find the space left in the Database Files</a:t>
            </a:r>
            <a:endParaRPr lang="en-GB" sz="7500" dirty="0">
              <a:solidFill>
                <a:schemeClr val="accent3">
                  <a:lumMod val="20000"/>
                  <a:lumOff val="80000"/>
                </a:schemeClr>
              </a:solidFill>
            </a:endParaRPr>
          </a:p>
        </p:txBody>
      </p:sp>
      <p:sp>
        <p:nvSpPr>
          <p:cNvPr id="10" name="TextBox 9">
            <a:extLst>
              <a:ext uri="{FF2B5EF4-FFF2-40B4-BE49-F238E27FC236}">
                <a16:creationId xmlns:a16="http://schemas.microsoft.com/office/drawing/2014/main" id="{0C0AF234-00AE-B349-48B2-3A0422957B7E}"/>
              </a:ext>
            </a:extLst>
          </p:cNvPr>
          <p:cNvSpPr txBox="1"/>
          <p:nvPr/>
        </p:nvSpPr>
        <p:spPr>
          <a:xfrm>
            <a:off x="16419137" y="10001935"/>
            <a:ext cx="1868863" cy="323165"/>
          </a:xfrm>
          <a:prstGeom prst="rect">
            <a:avLst/>
          </a:prstGeom>
          <a:noFill/>
        </p:spPr>
        <p:txBody>
          <a:bodyPr wrap="square">
            <a:spAutoFit/>
          </a:bodyPr>
          <a:lstStyle/>
          <a:p>
            <a:pPr algn="r"/>
            <a:r>
              <a:rPr lang="en-GB" sz="1500" dirty="0">
                <a:solidFill>
                  <a:schemeClr val="accent3">
                    <a:lumMod val="20000"/>
                    <a:lumOff val="80000"/>
                  </a:schemeClr>
                </a:solidFill>
              </a:rPr>
              <a:t>Shrikesh Pattni</a:t>
            </a:r>
          </a:p>
        </p:txBody>
      </p:sp>
    </p:spTree>
    <p:extLst>
      <p:ext uri="{BB962C8B-B14F-4D97-AF65-F5344CB8AC3E}">
        <p14:creationId xmlns:p14="http://schemas.microsoft.com/office/powerpoint/2010/main" val="1009012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8142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1776826-B17C-8E14-1D49-F627795CBEAF}"/>
              </a:ext>
            </a:extLst>
          </p:cNvPr>
          <p:cNvSpPr/>
          <p:nvPr/>
        </p:nvSpPr>
        <p:spPr>
          <a:xfrm>
            <a:off x="0" y="-38100"/>
            <a:ext cx="18288000" cy="4187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6"/>
          <p:cNvGrpSpPr/>
          <p:nvPr/>
        </p:nvGrpSpPr>
        <p:grpSpPr>
          <a:xfrm>
            <a:off x="17010927" y="3771900"/>
            <a:ext cx="1277073" cy="800257"/>
            <a:chOff x="0" y="0"/>
            <a:chExt cx="1702765" cy="1067010"/>
          </a:xfrm>
          <a:solidFill>
            <a:schemeClr val="bg2">
              <a:lumMod val="50000"/>
            </a:schemeClr>
          </a:solidFill>
        </p:grpSpPr>
        <p:sp>
          <p:nvSpPr>
            <p:cNvPr id="7" name="AutoShape 7"/>
            <p:cNvSpPr/>
            <p:nvPr/>
          </p:nvSpPr>
          <p:spPr>
            <a:xfrm>
              <a:off x="0" y="0"/>
              <a:ext cx="1702765" cy="1067010"/>
            </a:xfrm>
            <a:prstGeom prst="rect">
              <a:avLst/>
            </a:prstGeom>
            <a:grpFill/>
          </p:spPr>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92840" y="375094"/>
              <a:ext cx="600324" cy="265235"/>
            </a:xfrm>
            <a:prstGeom prst="rect">
              <a:avLst/>
            </a:prstGeom>
          </p:spPr>
        </p:pic>
      </p:grpSp>
      <p:sp>
        <p:nvSpPr>
          <p:cNvPr id="9" name="TextBox 10">
            <a:extLst>
              <a:ext uri="{FF2B5EF4-FFF2-40B4-BE49-F238E27FC236}">
                <a16:creationId xmlns:a16="http://schemas.microsoft.com/office/drawing/2014/main" id="{565C855B-EBC0-4492-AE2C-7AB2E6A07D94}"/>
              </a:ext>
            </a:extLst>
          </p:cNvPr>
          <p:cNvSpPr txBox="1"/>
          <p:nvPr/>
        </p:nvSpPr>
        <p:spPr>
          <a:xfrm>
            <a:off x="533400" y="2288224"/>
            <a:ext cx="13716000" cy="1483676"/>
          </a:xfrm>
          <a:prstGeom prst="rect">
            <a:avLst/>
          </a:prstGeom>
        </p:spPr>
        <p:txBody>
          <a:bodyPr lIns="0" tIns="0" rIns="0" bIns="0" rtlCol="0" anchor="t">
            <a:spAutoFit/>
          </a:bodyPr>
          <a:lstStyle/>
          <a:p>
            <a:pPr marL="0" lvl="0" indent="0" algn="l">
              <a:lnSpc>
                <a:spcPts val="10200"/>
              </a:lnSpc>
              <a:spcBef>
                <a:spcPct val="0"/>
              </a:spcBef>
            </a:pPr>
            <a:r>
              <a:rPr lang="en-US" sz="15000" b="1" u="none" dirty="0">
                <a:solidFill>
                  <a:schemeClr val="bg2">
                    <a:lumMod val="50000"/>
                  </a:schemeClr>
                </a:solidFill>
                <a:latin typeface="Libre Baskerville"/>
              </a:rPr>
              <a:t>11</a:t>
            </a:r>
          </a:p>
        </p:txBody>
      </p:sp>
      <p:sp>
        <p:nvSpPr>
          <p:cNvPr id="11" name="TextBox 10">
            <a:extLst>
              <a:ext uri="{FF2B5EF4-FFF2-40B4-BE49-F238E27FC236}">
                <a16:creationId xmlns:a16="http://schemas.microsoft.com/office/drawing/2014/main" id="{A6CFC40D-DFD6-4A4B-527C-B979CA13D110}"/>
              </a:ext>
            </a:extLst>
          </p:cNvPr>
          <p:cNvSpPr txBox="1"/>
          <p:nvPr/>
        </p:nvSpPr>
        <p:spPr>
          <a:xfrm>
            <a:off x="533400" y="4520252"/>
            <a:ext cx="16992600" cy="2400657"/>
          </a:xfrm>
          <a:prstGeom prst="rect">
            <a:avLst/>
          </a:prstGeom>
          <a:noFill/>
        </p:spPr>
        <p:txBody>
          <a:bodyPr wrap="square">
            <a:spAutoFit/>
          </a:bodyPr>
          <a:lstStyle/>
          <a:p>
            <a:r>
              <a:rPr lang="en-GB" sz="7500" dirty="0">
                <a:solidFill>
                  <a:schemeClr val="accent3">
                    <a:lumMod val="20000"/>
                    <a:lumOff val="80000"/>
                  </a:schemeClr>
                </a:solidFill>
              </a:rPr>
              <a:t>What are the current relationships between the tables in the database</a:t>
            </a:r>
          </a:p>
        </p:txBody>
      </p:sp>
      <p:sp>
        <p:nvSpPr>
          <p:cNvPr id="10" name="TextBox 9">
            <a:extLst>
              <a:ext uri="{FF2B5EF4-FFF2-40B4-BE49-F238E27FC236}">
                <a16:creationId xmlns:a16="http://schemas.microsoft.com/office/drawing/2014/main" id="{0C0AF234-00AE-B349-48B2-3A0422957B7E}"/>
              </a:ext>
            </a:extLst>
          </p:cNvPr>
          <p:cNvSpPr txBox="1"/>
          <p:nvPr/>
        </p:nvSpPr>
        <p:spPr>
          <a:xfrm>
            <a:off x="16419137" y="10001935"/>
            <a:ext cx="1868863" cy="323165"/>
          </a:xfrm>
          <a:prstGeom prst="rect">
            <a:avLst/>
          </a:prstGeom>
          <a:noFill/>
        </p:spPr>
        <p:txBody>
          <a:bodyPr wrap="square">
            <a:spAutoFit/>
          </a:bodyPr>
          <a:lstStyle/>
          <a:p>
            <a:pPr algn="r"/>
            <a:r>
              <a:rPr lang="en-GB" sz="1500" dirty="0">
                <a:solidFill>
                  <a:schemeClr val="accent3">
                    <a:lumMod val="20000"/>
                    <a:lumOff val="80000"/>
                  </a:schemeClr>
                </a:solidFill>
              </a:rPr>
              <a:t>Shrikesh Pattni</a:t>
            </a:r>
          </a:p>
        </p:txBody>
      </p:sp>
    </p:spTree>
    <p:extLst>
      <p:ext uri="{BB962C8B-B14F-4D97-AF65-F5344CB8AC3E}">
        <p14:creationId xmlns:p14="http://schemas.microsoft.com/office/powerpoint/2010/main" val="4036128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8142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1776826-B17C-8E14-1D49-F627795CBEAF}"/>
              </a:ext>
            </a:extLst>
          </p:cNvPr>
          <p:cNvSpPr/>
          <p:nvPr/>
        </p:nvSpPr>
        <p:spPr>
          <a:xfrm>
            <a:off x="0" y="-38100"/>
            <a:ext cx="18288000" cy="4187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6"/>
          <p:cNvGrpSpPr/>
          <p:nvPr/>
        </p:nvGrpSpPr>
        <p:grpSpPr>
          <a:xfrm>
            <a:off x="17010927" y="3771900"/>
            <a:ext cx="1277073" cy="800257"/>
            <a:chOff x="0" y="0"/>
            <a:chExt cx="1702765" cy="1067010"/>
          </a:xfrm>
          <a:solidFill>
            <a:schemeClr val="bg2">
              <a:lumMod val="50000"/>
            </a:schemeClr>
          </a:solidFill>
        </p:grpSpPr>
        <p:sp>
          <p:nvSpPr>
            <p:cNvPr id="7" name="AutoShape 7"/>
            <p:cNvSpPr/>
            <p:nvPr/>
          </p:nvSpPr>
          <p:spPr>
            <a:xfrm>
              <a:off x="0" y="0"/>
              <a:ext cx="1702765" cy="1067010"/>
            </a:xfrm>
            <a:prstGeom prst="rect">
              <a:avLst/>
            </a:prstGeom>
            <a:grpFill/>
          </p:spPr>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92840" y="375094"/>
              <a:ext cx="600324" cy="265235"/>
            </a:xfrm>
            <a:prstGeom prst="rect">
              <a:avLst/>
            </a:prstGeom>
          </p:spPr>
        </p:pic>
      </p:grpSp>
      <p:sp>
        <p:nvSpPr>
          <p:cNvPr id="9" name="TextBox 10">
            <a:extLst>
              <a:ext uri="{FF2B5EF4-FFF2-40B4-BE49-F238E27FC236}">
                <a16:creationId xmlns:a16="http://schemas.microsoft.com/office/drawing/2014/main" id="{565C855B-EBC0-4492-AE2C-7AB2E6A07D94}"/>
              </a:ext>
            </a:extLst>
          </p:cNvPr>
          <p:cNvSpPr txBox="1"/>
          <p:nvPr/>
        </p:nvSpPr>
        <p:spPr>
          <a:xfrm>
            <a:off x="533400" y="2288224"/>
            <a:ext cx="13716000" cy="1483676"/>
          </a:xfrm>
          <a:prstGeom prst="rect">
            <a:avLst/>
          </a:prstGeom>
        </p:spPr>
        <p:txBody>
          <a:bodyPr lIns="0" tIns="0" rIns="0" bIns="0" rtlCol="0" anchor="t">
            <a:spAutoFit/>
          </a:bodyPr>
          <a:lstStyle/>
          <a:p>
            <a:pPr marL="0" lvl="0" indent="0" algn="l">
              <a:lnSpc>
                <a:spcPts val="10200"/>
              </a:lnSpc>
              <a:spcBef>
                <a:spcPct val="0"/>
              </a:spcBef>
            </a:pPr>
            <a:r>
              <a:rPr lang="en-US" sz="15000" b="1" u="none" dirty="0">
                <a:solidFill>
                  <a:schemeClr val="bg2">
                    <a:lumMod val="50000"/>
                  </a:schemeClr>
                </a:solidFill>
                <a:latin typeface="Libre Baskerville"/>
              </a:rPr>
              <a:t>12</a:t>
            </a:r>
          </a:p>
        </p:txBody>
      </p:sp>
      <p:sp>
        <p:nvSpPr>
          <p:cNvPr id="11" name="TextBox 10">
            <a:extLst>
              <a:ext uri="{FF2B5EF4-FFF2-40B4-BE49-F238E27FC236}">
                <a16:creationId xmlns:a16="http://schemas.microsoft.com/office/drawing/2014/main" id="{A6CFC40D-DFD6-4A4B-527C-B979CA13D110}"/>
              </a:ext>
            </a:extLst>
          </p:cNvPr>
          <p:cNvSpPr txBox="1"/>
          <p:nvPr/>
        </p:nvSpPr>
        <p:spPr>
          <a:xfrm>
            <a:off x="533400" y="4520252"/>
            <a:ext cx="16992600" cy="2400657"/>
          </a:xfrm>
          <a:prstGeom prst="rect">
            <a:avLst/>
          </a:prstGeom>
          <a:noFill/>
        </p:spPr>
        <p:txBody>
          <a:bodyPr wrap="square">
            <a:spAutoFit/>
          </a:bodyPr>
          <a:lstStyle/>
          <a:p>
            <a:r>
              <a:rPr lang="en-GB" sz="7500" dirty="0">
                <a:solidFill>
                  <a:schemeClr val="accent3">
                    <a:lumMod val="20000"/>
                    <a:lumOff val="80000"/>
                  </a:schemeClr>
                </a:solidFill>
              </a:rPr>
              <a:t>Get a list of all columns/attributes within a database</a:t>
            </a:r>
          </a:p>
        </p:txBody>
      </p:sp>
      <p:sp>
        <p:nvSpPr>
          <p:cNvPr id="10" name="TextBox 9">
            <a:extLst>
              <a:ext uri="{FF2B5EF4-FFF2-40B4-BE49-F238E27FC236}">
                <a16:creationId xmlns:a16="http://schemas.microsoft.com/office/drawing/2014/main" id="{0C0AF234-00AE-B349-48B2-3A0422957B7E}"/>
              </a:ext>
            </a:extLst>
          </p:cNvPr>
          <p:cNvSpPr txBox="1"/>
          <p:nvPr/>
        </p:nvSpPr>
        <p:spPr>
          <a:xfrm>
            <a:off x="16419137" y="10001935"/>
            <a:ext cx="1868863" cy="323165"/>
          </a:xfrm>
          <a:prstGeom prst="rect">
            <a:avLst/>
          </a:prstGeom>
          <a:noFill/>
        </p:spPr>
        <p:txBody>
          <a:bodyPr wrap="square">
            <a:spAutoFit/>
          </a:bodyPr>
          <a:lstStyle/>
          <a:p>
            <a:pPr algn="r"/>
            <a:r>
              <a:rPr lang="en-GB" sz="1500" dirty="0">
                <a:solidFill>
                  <a:schemeClr val="accent3">
                    <a:lumMod val="20000"/>
                    <a:lumOff val="80000"/>
                  </a:schemeClr>
                </a:solidFill>
              </a:rPr>
              <a:t>Shrikesh Pattni</a:t>
            </a:r>
          </a:p>
        </p:txBody>
      </p:sp>
    </p:spTree>
    <p:extLst>
      <p:ext uri="{BB962C8B-B14F-4D97-AF65-F5344CB8AC3E}">
        <p14:creationId xmlns:p14="http://schemas.microsoft.com/office/powerpoint/2010/main" val="551837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8142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1776826-B17C-8E14-1D49-F627795CBEAF}"/>
              </a:ext>
            </a:extLst>
          </p:cNvPr>
          <p:cNvSpPr/>
          <p:nvPr/>
        </p:nvSpPr>
        <p:spPr>
          <a:xfrm>
            <a:off x="0" y="-38100"/>
            <a:ext cx="18288000" cy="4187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6"/>
          <p:cNvGrpSpPr/>
          <p:nvPr/>
        </p:nvGrpSpPr>
        <p:grpSpPr>
          <a:xfrm>
            <a:off x="17010927" y="3771900"/>
            <a:ext cx="1277073" cy="800257"/>
            <a:chOff x="0" y="0"/>
            <a:chExt cx="1702765" cy="1067010"/>
          </a:xfrm>
          <a:solidFill>
            <a:schemeClr val="bg2">
              <a:lumMod val="50000"/>
            </a:schemeClr>
          </a:solidFill>
        </p:grpSpPr>
        <p:sp>
          <p:nvSpPr>
            <p:cNvPr id="7" name="AutoShape 7"/>
            <p:cNvSpPr/>
            <p:nvPr/>
          </p:nvSpPr>
          <p:spPr>
            <a:xfrm>
              <a:off x="0" y="0"/>
              <a:ext cx="1702765" cy="1067010"/>
            </a:xfrm>
            <a:prstGeom prst="rect">
              <a:avLst/>
            </a:prstGeom>
            <a:grpFill/>
          </p:spPr>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92840" y="375094"/>
              <a:ext cx="600324" cy="265235"/>
            </a:xfrm>
            <a:prstGeom prst="rect">
              <a:avLst/>
            </a:prstGeom>
          </p:spPr>
        </p:pic>
      </p:grpSp>
      <p:sp>
        <p:nvSpPr>
          <p:cNvPr id="9" name="TextBox 10">
            <a:extLst>
              <a:ext uri="{FF2B5EF4-FFF2-40B4-BE49-F238E27FC236}">
                <a16:creationId xmlns:a16="http://schemas.microsoft.com/office/drawing/2014/main" id="{565C855B-EBC0-4492-AE2C-7AB2E6A07D94}"/>
              </a:ext>
            </a:extLst>
          </p:cNvPr>
          <p:cNvSpPr txBox="1"/>
          <p:nvPr/>
        </p:nvSpPr>
        <p:spPr>
          <a:xfrm>
            <a:off x="533400" y="2288224"/>
            <a:ext cx="13716000" cy="1483676"/>
          </a:xfrm>
          <a:prstGeom prst="rect">
            <a:avLst/>
          </a:prstGeom>
        </p:spPr>
        <p:txBody>
          <a:bodyPr lIns="0" tIns="0" rIns="0" bIns="0" rtlCol="0" anchor="t">
            <a:spAutoFit/>
          </a:bodyPr>
          <a:lstStyle/>
          <a:p>
            <a:pPr marL="0" lvl="0" indent="0" algn="l">
              <a:lnSpc>
                <a:spcPts val="10200"/>
              </a:lnSpc>
              <a:spcBef>
                <a:spcPct val="0"/>
              </a:spcBef>
            </a:pPr>
            <a:r>
              <a:rPr lang="en-US" sz="15000" b="1" u="none" dirty="0">
                <a:solidFill>
                  <a:schemeClr val="bg2">
                    <a:lumMod val="50000"/>
                  </a:schemeClr>
                </a:solidFill>
                <a:latin typeface="Libre Baskerville"/>
              </a:rPr>
              <a:t>13</a:t>
            </a:r>
          </a:p>
        </p:txBody>
      </p:sp>
      <p:sp>
        <p:nvSpPr>
          <p:cNvPr id="11" name="TextBox 10">
            <a:extLst>
              <a:ext uri="{FF2B5EF4-FFF2-40B4-BE49-F238E27FC236}">
                <a16:creationId xmlns:a16="http://schemas.microsoft.com/office/drawing/2014/main" id="{A6CFC40D-DFD6-4A4B-527C-B979CA13D110}"/>
              </a:ext>
            </a:extLst>
          </p:cNvPr>
          <p:cNvSpPr txBox="1"/>
          <p:nvPr/>
        </p:nvSpPr>
        <p:spPr>
          <a:xfrm>
            <a:off x="533400" y="4520252"/>
            <a:ext cx="16992600" cy="1246495"/>
          </a:xfrm>
          <a:prstGeom prst="rect">
            <a:avLst/>
          </a:prstGeom>
          <a:noFill/>
        </p:spPr>
        <p:txBody>
          <a:bodyPr wrap="square">
            <a:spAutoFit/>
          </a:bodyPr>
          <a:lstStyle/>
          <a:p>
            <a:r>
              <a:rPr lang="en-GB" sz="7500" dirty="0">
                <a:solidFill>
                  <a:schemeClr val="accent3">
                    <a:lumMod val="20000"/>
                    <a:lumOff val="80000"/>
                  </a:schemeClr>
                </a:solidFill>
              </a:rPr>
              <a:t>Total Row Count on all tables in a database</a:t>
            </a:r>
          </a:p>
        </p:txBody>
      </p:sp>
      <p:sp>
        <p:nvSpPr>
          <p:cNvPr id="10" name="TextBox 9">
            <a:extLst>
              <a:ext uri="{FF2B5EF4-FFF2-40B4-BE49-F238E27FC236}">
                <a16:creationId xmlns:a16="http://schemas.microsoft.com/office/drawing/2014/main" id="{0C0AF234-00AE-B349-48B2-3A0422957B7E}"/>
              </a:ext>
            </a:extLst>
          </p:cNvPr>
          <p:cNvSpPr txBox="1"/>
          <p:nvPr/>
        </p:nvSpPr>
        <p:spPr>
          <a:xfrm>
            <a:off x="16419137" y="10001935"/>
            <a:ext cx="1868863" cy="323165"/>
          </a:xfrm>
          <a:prstGeom prst="rect">
            <a:avLst/>
          </a:prstGeom>
          <a:noFill/>
        </p:spPr>
        <p:txBody>
          <a:bodyPr wrap="square">
            <a:spAutoFit/>
          </a:bodyPr>
          <a:lstStyle/>
          <a:p>
            <a:pPr algn="r"/>
            <a:r>
              <a:rPr lang="en-GB" sz="1500" dirty="0">
                <a:solidFill>
                  <a:schemeClr val="accent3">
                    <a:lumMod val="20000"/>
                    <a:lumOff val="80000"/>
                  </a:schemeClr>
                </a:solidFill>
              </a:rPr>
              <a:t>Shrikesh Pattni</a:t>
            </a:r>
          </a:p>
        </p:txBody>
      </p:sp>
    </p:spTree>
    <p:extLst>
      <p:ext uri="{BB962C8B-B14F-4D97-AF65-F5344CB8AC3E}">
        <p14:creationId xmlns:p14="http://schemas.microsoft.com/office/powerpoint/2010/main" val="892611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406475FB-81BB-FFF0-3A4A-F832B0A52FDC}"/>
              </a:ext>
            </a:extLst>
          </p:cNvPr>
          <p:cNvCxnSpPr>
            <a:cxnSpLocks/>
          </p:cNvCxnSpPr>
          <p:nvPr/>
        </p:nvCxnSpPr>
        <p:spPr>
          <a:xfrm>
            <a:off x="1127135" y="1660644"/>
            <a:ext cx="15650342" cy="0"/>
          </a:xfrm>
          <a:prstGeom prst="line">
            <a:avLst/>
          </a:prstGeom>
          <a:solidFill>
            <a:srgbClr val="FF9718"/>
          </a:solid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18" name="Oval 17">
            <a:extLst>
              <a:ext uri="{FF2B5EF4-FFF2-40B4-BE49-F238E27FC236}">
                <a16:creationId xmlns:a16="http://schemas.microsoft.com/office/drawing/2014/main" id="{931C009B-3027-F7E7-FEA7-39D4A81B8C7E}"/>
              </a:ext>
            </a:extLst>
          </p:cNvPr>
          <p:cNvSpPr/>
          <p:nvPr/>
        </p:nvSpPr>
        <p:spPr bwMode="auto">
          <a:xfrm>
            <a:off x="2608310" y="1463156"/>
            <a:ext cx="275598" cy="310013"/>
          </a:xfrm>
          <a:prstGeom prst="ellipse">
            <a:avLst/>
          </a:prstGeom>
          <a:solidFill>
            <a:schemeClr val="bg1">
              <a:lumMod val="50000"/>
            </a:schemeClr>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19456" rIns="274320" bIns="219456" numCol="1" spcCol="0" rtlCol="0" fromWordArt="0" anchor="t" anchorCtr="0" forceAA="0" compatLnSpc="1">
            <a:prstTxWarp prst="textNoShape">
              <a:avLst/>
            </a:prstTxWarp>
            <a:noAutofit/>
          </a:bodyPr>
          <a:lstStyle/>
          <a:p>
            <a:pPr defTabSz="1398708" fontAlgn="base">
              <a:spcBef>
                <a:spcPct val="0"/>
              </a:spcBef>
              <a:spcAft>
                <a:spcPct val="0"/>
              </a:spcAft>
            </a:pPr>
            <a:endParaRPr lang="en-GB" sz="3000" dirty="0">
              <a:gradFill>
                <a:gsLst>
                  <a:gs pos="0">
                    <a:srgbClr val="FFFFFF"/>
                  </a:gs>
                  <a:gs pos="100000">
                    <a:srgbClr val="FFFFFF"/>
                  </a:gs>
                </a:gsLst>
                <a:lin ang="5400000" scaled="0"/>
              </a:gradFill>
              <a:cs typeface="Segoe UI" pitchFamily="34" charset="0"/>
            </a:endParaRPr>
          </a:p>
        </p:txBody>
      </p:sp>
      <p:sp>
        <p:nvSpPr>
          <p:cNvPr id="21" name="Oval 20">
            <a:extLst>
              <a:ext uri="{FF2B5EF4-FFF2-40B4-BE49-F238E27FC236}">
                <a16:creationId xmlns:a16="http://schemas.microsoft.com/office/drawing/2014/main" id="{1E9ECDB0-13E0-78F9-693A-C83476B7D44B}"/>
              </a:ext>
            </a:extLst>
          </p:cNvPr>
          <p:cNvSpPr/>
          <p:nvPr/>
        </p:nvSpPr>
        <p:spPr bwMode="auto">
          <a:xfrm>
            <a:off x="6797268" y="1457515"/>
            <a:ext cx="275598" cy="310013"/>
          </a:xfrm>
          <a:prstGeom prst="ellipse">
            <a:avLst/>
          </a:prstGeom>
          <a:solidFill>
            <a:schemeClr val="bg1">
              <a:lumMod val="50000"/>
            </a:schemeClr>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19456" rIns="274320" bIns="219456" numCol="1" spcCol="0" rtlCol="0" fromWordArt="0" anchor="t" anchorCtr="0" forceAA="0" compatLnSpc="1">
            <a:prstTxWarp prst="textNoShape">
              <a:avLst/>
            </a:prstTxWarp>
            <a:noAutofit/>
          </a:bodyPr>
          <a:lstStyle/>
          <a:p>
            <a:pPr defTabSz="1398708" fontAlgn="base">
              <a:spcBef>
                <a:spcPct val="0"/>
              </a:spcBef>
              <a:spcAft>
                <a:spcPct val="0"/>
              </a:spcAft>
            </a:pPr>
            <a:endParaRPr lang="en-GB" sz="3000" dirty="0">
              <a:gradFill>
                <a:gsLst>
                  <a:gs pos="0">
                    <a:srgbClr val="FFFFFF"/>
                  </a:gs>
                  <a:gs pos="100000">
                    <a:srgbClr val="FFFFFF"/>
                  </a:gs>
                </a:gsLst>
                <a:lin ang="5400000" scaled="0"/>
              </a:gradFill>
              <a:cs typeface="Segoe UI" pitchFamily="34" charset="0"/>
            </a:endParaRPr>
          </a:p>
        </p:txBody>
      </p:sp>
      <p:sp>
        <p:nvSpPr>
          <p:cNvPr id="22" name="Oval 21">
            <a:extLst>
              <a:ext uri="{FF2B5EF4-FFF2-40B4-BE49-F238E27FC236}">
                <a16:creationId xmlns:a16="http://schemas.microsoft.com/office/drawing/2014/main" id="{6DCB8DC8-1CCE-96C1-14BA-8F1950212299}"/>
              </a:ext>
            </a:extLst>
          </p:cNvPr>
          <p:cNvSpPr/>
          <p:nvPr/>
        </p:nvSpPr>
        <p:spPr bwMode="auto">
          <a:xfrm>
            <a:off x="15033288" y="1474889"/>
            <a:ext cx="275598" cy="310013"/>
          </a:xfrm>
          <a:prstGeom prst="ellipse">
            <a:avLst/>
          </a:prstGeom>
          <a:solidFill>
            <a:schemeClr val="bg1">
              <a:lumMod val="50000"/>
            </a:schemeClr>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19456" rIns="274320" bIns="219456" numCol="1" spcCol="0" rtlCol="0" fromWordArt="0" anchor="t" anchorCtr="0" forceAA="0" compatLnSpc="1">
            <a:prstTxWarp prst="textNoShape">
              <a:avLst/>
            </a:prstTxWarp>
            <a:noAutofit/>
          </a:bodyPr>
          <a:lstStyle/>
          <a:p>
            <a:pPr defTabSz="1398708" fontAlgn="base">
              <a:spcBef>
                <a:spcPct val="0"/>
              </a:spcBef>
              <a:spcAft>
                <a:spcPct val="0"/>
              </a:spcAft>
            </a:pPr>
            <a:endParaRPr lang="en-GB" sz="3000" dirty="0">
              <a:gradFill>
                <a:gsLst>
                  <a:gs pos="0">
                    <a:srgbClr val="FFFFFF"/>
                  </a:gs>
                  <a:gs pos="100000">
                    <a:srgbClr val="FFFFFF"/>
                  </a:gs>
                </a:gsLst>
                <a:lin ang="5400000" scaled="0"/>
              </a:gradFill>
              <a:cs typeface="Segoe UI" pitchFamily="34" charset="0"/>
            </a:endParaRPr>
          </a:p>
        </p:txBody>
      </p:sp>
      <p:sp>
        <p:nvSpPr>
          <p:cNvPr id="26" name="TextBox 25">
            <a:extLst>
              <a:ext uri="{FF2B5EF4-FFF2-40B4-BE49-F238E27FC236}">
                <a16:creationId xmlns:a16="http://schemas.microsoft.com/office/drawing/2014/main" id="{249AD908-50CA-B990-E405-61A2F39CE23B}"/>
              </a:ext>
            </a:extLst>
          </p:cNvPr>
          <p:cNvSpPr txBox="1"/>
          <p:nvPr/>
        </p:nvSpPr>
        <p:spPr>
          <a:xfrm>
            <a:off x="1518452" y="631504"/>
            <a:ext cx="2398064" cy="669414"/>
          </a:xfrm>
          <a:prstGeom prst="rect">
            <a:avLst/>
          </a:prstGeom>
          <a:solidFill>
            <a:schemeClr val="bg1">
              <a:lumMod val="50000"/>
            </a:schemeClr>
          </a:solidFill>
          <a:ln>
            <a:solidFill>
              <a:schemeClr val="bg1"/>
            </a:solidFill>
          </a:ln>
          <a:effectLst>
            <a:innerShdw blurRad="63500" dist="50800" dir="18900000">
              <a:prstClr val="black">
                <a:alpha val="50000"/>
              </a:prstClr>
            </a:innerShdw>
          </a:effectLst>
        </p:spPr>
        <p:txBody>
          <a:bodyPr wrap="square" rtlCol="0">
            <a:spAutoFit/>
          </a:bodyPr>
          <a:lstStyle/>
          <a:p>
            <a:pPr algn="ctr"/>
            <a:r>
              <a:rPr lang="en-GB" sz="2250" dirty="0">
                <a:solidFill>
                  <a:schemeClr val="bg1"/>
                </a:solidFill>
              </a:rPr>
              <a:t>The</a:t>
            </a:r>
            <a:r>
              <a:rPr lang="en-GB" sz="2700" dirty="0">
                <a:solidFill>
                  <a:schemeClr val="bg1"/>
                </a:solidFill>
              </a:rPr>
              <a:t> </a:t>
            </a:r>
            <a:r>
              <a:rPr lang="en-GB" sz="3750" b="1" dirty="0">
                <a:solidFill>
                  <a:schemeClr val="bg1"/>
                </a:solidFill>
              </a:rPr>
              <a:t>What…</a:t>
            </a:r>
          </a:p>
        </p:txBody>
      </p:sp>
      <p:sp>
        <p:nvSpPr>
          <p:cNvPr id="27" name="TextBox 26">
            <a:extLst>
              <a:ext uri="{FF2B5EF4-FFF2-40B4-BE49-F238E27FC236}">
                <a16:creationId xmlns:a16="http://schemas.microsoft.com/office/drawing/2014/main" id="{0277EAAF-FDC4-8DAA-87CF-0188CD8BC904}"/>
              </a:ext>
            </a:extLst>
          </p:cNvPr>
          <p:cNvSpPr txBox="1"/>
          <p:nvPr/>
        </p:nvSpPr>
        <p:spPr>
          <a:xfrm>
            <a:off x="5574392" y="631504"/>
            <a:ext cx="2419571" cy="669414"/>
          </a:xfrm>
          <a:prstGeom prst="rect">
            <a:avLst/>
          </a:prstGeom>
          <a:solidFill>
            <a:schemeClr val="bg1">
              <a:lumMod val="50000"/>
            </a:schemeClr>
          </a:solidFill>
          <a:ln>
            <a:solidFill>
              <a:schemeClr val="bg1"/>
            </a:solidFill>
          </a:ln>
          <a:effectLst>
            <a:innerShdw blurRad="63500" dist="50800" dir="18900000">
              <a:prstClr val="black">
                <a:alpha val="50000"/>
              </a:prstClr>
            </a:innerShdw>
          </a:effectLst>
        </p:spPr>
        <p:txBody>
          <a:bodyPr wrap="square" rtlCol="0">
            <a:spAutoFit/>
          </a:bodyPr>
          <a:lstStyle/>
          <a:p>
            <a:pPr algn="ctr"/>
            <a:r>
              <a:rPr lang="en-GB" sz="2250" dirty="0">
                <a:solidFill>
                  <a:schemeClr val="bg1"/>
                </a:solidFill>
              </a:rPr>
              <a:t>The </a:t>
            </a:r>
            <a:r>
              <a:rPr lang="en-GB" sz="3750" b="1" dirty="0">
                <a:solidFill>
                  <a:schemeClr val="bg1"/>
                </a:solidFill>
              </a:rPr>
              <a:t>Why…</a:t>
            </a:r>
          </a:p>
        </p:txBody>
      </p:sp>
      <p:sp>
        <p:nvSpPr>
          <p:cNvPr id="29" name="TextBox 28">
            <a:extLst>
              <a:ext uri="{FF2B5EF4-FFF2-40B4-BE49-F238E27FC236}">
                <a16:creationId xmlns:a16="http://schemas.microsoft.com/office/drawing/2014/main" id="{C6281D98-539C-71F1-921A-E327623A99E6}"/>
              </a:ext>
            </a:extLst>
          </p:cNvPr>
          <p:cNvSpPr txBox="1"/>
          <p:nvPr/>
        </p:nvSpPr>
        <p:spPr>
          <a:xfrm>
            <a:off x="9651839" y="643536"/>
            <a:ext cx="2415206" cy="669414"/>
          </a:xfrm>
          <a:prstGeom prst="rect">
            <a:avLst/>
          </a:prstGeom>
          <a:solidFill>
            <a:schemeClr val="bg1">
              <a:lumMod val="50000"/>
            </a:schemeClr>
          </a:solidFill>
          <a:ln>
            <a:solidFill>
              <a:schemeClr val="bg1"/>
            </a:solidFill>
          </a:ln>
          <a:effectLst>
            <a:innerShdw blurRad="63500" dist="50800" dir="18900000">
              <a:prstClr val="black">
                <a:alpha val="50000"/>
              </a:prstClr>
            </a:innerShdw>
          </a:effectLst>
        </p:spPr>
        <p:txBody>
          <a:bodyPr wrap="square" rtlCol="0">
            <a:spAutoFit/>
          </a:bodyPr>
          <a:lstStyle/>
          <a:p>
            <a:pPr algn="ctr"/>
            <a:r>
              <a:rPr lang="en-GB" sz="2250" dirty="0">
                <a:solidFill>
                  <a:schemeClr val="bg1"/>
                </a:solidFill>
              </a:rPr>
              <a:t>The</a:t>
            </a:r>
            <a:r>
              <a:rPr lang="en-GB" sz="2700" dirty="0">
                <a:solidFill>
                  <a:schemeClr val="bg1"/>
                </a:solidFill>
              </a:rPr>
              <a:t> </a:t>
            </a:r>
            <a:r>
              <a:rPr lang="en-GB" sz="3750" b="1" dirty="0">
                <a:solidFill>
                  <a:schemeClr val="bg1"/>
                </a:solidFill>
              </a:rPr>
              <a:t>How…</a:t>
            </a:r>
          </a:p>
        </p:txBody>
      </p:sp>
      <p:sp>
        <p:nvSpPr>
          <p:cNvPr id="37" name="TextBox 36">
            <a:extLst>
              <a:ext uri="{FF2B5EF4-FFF2-40B4-BE49-F238E27FC236}">
                <a16:creationId xmlns:a16="http://schemas.microsoft.com/office/drawing/2014/main" id="{08C4CA20-65D6-BD27-9F3D-A791DF60D6E3}"/>
              </a:ext>
            </a:extLst>
          </p:cNvPr>
          <p:cNvSpPr txBox="1"/>
          <p:nvPr/>
        </p:nvSpPr>
        <p:spPr>
          <a:xfrm>
            <a:off x="13740983" y="643537"/>
            <a:ext cx="2419571" cy="669414"/>
          </a:xfrm>
          <a:prstGeom prst="rect">
            <a:avLst/>
          </a:prstGeom>
          <a:solidFill>
            <a:schemeClr val="bg1">
              <a:lumMod val="50000"/>
            </a:schemeClr>
          </a:solidFill>
          <a:ln>
            <a:solidFill>
              <a:schemeClr val="bg1"/>
            </a:solidFill>
          </a:ln>
          <a:effectLst>
            <a:innerShdw blurRad="63500" dist="50800" dir="18900000">
              <a:prstClr val="black">
                <a:alpha val="50000"/>
              </a:prstClr>
            </a:innerShdw>
          </a:effectLst>
        </p:spPr>
        <p:txBody>
          <a:bodyPr wrap="square" rtlCol="0">
            <a:spAutoFit/>
          </a:bodyPr>
          <a:lstStyle/>
          <a:p>
            <a:pPr algn="ctr"/>
            <a:r>
              <a:rPr lang="en-GB" sz="2250" dirty="0">
                <a:solidFill>
                  <a:schemeClr val="bg1"/>
                </a:solidFill>
              </a:rPr>
              <a:t>The</a:t>
            </a:r>
            <a:r>
              <a:rPr lang="en-GB" sz="2700" dirty="0">
                <a:solidFill>
                  <a:schemeClr val="bg1"/>
                </a:solidFill>
              </a:rPr>
              <a:t> </a:t>
            </a:r>
            <a:r>
              <a:rPr lang="en-GB" sz="3750" b="1" dirty="0">
                <a:solidFill>
                  <a:schemeClr val="bg1"/>
                </a:solidFill>
              </a:rPr>
              <a:t>When…</a:t>
            </a:r>
          </a:p>
        </p:txBody>
      </p:sp>
      <p:sp>
        <p:nvSpPr>
          <p:cNvPr id="38" name="Oval 37">
            <a:extLst>
              <a:ext uri="{FF2B5EF4-FFF2-40B4-BE49-F238E27FC236}">
                <a16:creationId xmlns:a16="http://schemas.microsoft.com/office/drawing/2014/main" id="{3CD5F750-B989-E1AC-C8FC-1630336BD573}"/>
              </a:ext>
            </a:extLst>
          </p:cNvPr>
          <p:cNvSpPr/>
          <p:nvPr/>
        </p:nvSpPr>
        <p:spPr bwMode="auto">
          <a:xfrm>
            <a:off x="10780449" y="1499258"/>
            <a:ext cx="275598" cy="310013"/>
          </a:xfrm>
          <a:prstGeom prst="ellipse">
            <a:avLst/>
          </a:prstGeom>
          <a:solidFill>
            <a:schemeClr val="bg1">
              <a:lumMod val="50000"/>
            </a:schemeClr>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19456" rIns="274320" bIns="219456" numCol="1" spcCol="0" rtlCol="0" fromWordArt="0" anchor="t" anchorCtr="0" forceAA="0" compatLnSpc="1">
            <a:prstTxWarp prst="textNoShape">
              <a:avLst/>
            </a:prstTxWarp>
            <a:noAutofit/>
          </a:bodyPr>
          <a:lstStyle/>
          <a:p>
            <a:pPr defTabSz="1398708" fontAlgn="base">
              <a:spcBef>
                <a:spcPct val="0"/>
              </a:spcBef>
              <a:spcAft>
                <a:spcPct val="0"/>
              </a:spcAft>
            </a:pPr>
            <a:endParaRPr lang="en-GB" sz="3000" dirty="0">
              <a:gradFill>
                <a:gsLst>
                  <a:gs pos="0">
                    <a:srgbClr val="FFFFFF"/>
                  </a:gs>
                  <a:gs pos="100000">
                    <a:srgbClr val="FFFFFF"/>
                  </a:gs>
                </a:gsLst>
                <a:lin ang="5400000" scaled="0"/>
              </a:gradFill>
              <a:cs typeface="Segoe UI" pitchFamily="34" charset="0"/>
            </a:endParaRPr>
          </a:p>
        </p:txBody>
      </p:sp>
      <p:sp>
        <p:nvSpPr>
          <p:cNvPr id="50" name="Rectangle 49">
            <a:extLst>
              <a:ext uri="{FF2B5EF4-FFF2-40B4-BE49-F238E27FC236}">
                <a16:creationId xmlns:a16="http://schemas.microsoft.com/office/drawing/2014/main" id="{7EBC7D1B-CCFC-79B3-B0CC-64788CD087E3}"/>
              </a:ext>
            </a:extLst>
          </p:cNvPr>
          <p:cNvSpPr/>
          <p:nvPr/>
        </p:nvSpPr>
        <p:spPr>
          <a:xfrm>
            <a:off x="1127135" y="1970657"/>
            <a:ext cx="3653414" cy="2440910"/>
          </a:xfrm>
          <a:prstGeom prst="rect">
            <a:avLst/>
          </a:prstGeom>
          <a:solidFill>
            <a:schemeClr val="bg1">
              <a:lumMod val="50000"/>
            </a:schemeClr>
          </a:solidFill>
          <a:ln>
            <a:solidFill>
              <a:schemeClr val="bg1"/>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a:t>Metadata provides information about a particular data set or resource. It helps to describe the context, content, and structure of the data, and can be used to organize, manage, and locate the data.</a:t>
            </a:r>
          </a:p>
        </p:txBody>
      </p:sp>
      <p:sp>
        <p:nvSpPr>
          <p:cNvPr id="51" name="Rectangle 50">
            <a:extLst>
              <a:ext uri="{FF2B5EF4-FFF2-40B4-BE49-F238E27FC236}">
                <a16:creationId xmlns:a16="http://schemas.microsoft.com/office/drawing/2014/main" id="{972E99AB-A7AB-9BDD-279E-39F39BAC5004}"/>
              </a:ext>
            </a:extLst>
          </p:cNvPr>
          <p:cNvSpPr/>
          <p:nvPr/>
        </p:nvSpPr>
        <p:spPr>
          <a:xfrm>
            <a:off x="1127135" y="4766995"/>
            <a:ext cx="3653414" cy="2440910"/>
          </a:xfrm>
          <a:prstGeom prst="rect">
            <a:avLst/>
          </a:prstGeom>
          <a:solidFill>
            <a:schemeClr val="bg1">
              <a:lumMod val="50000"/>
            </a:schemeClr>
          </a:solidFill>
          <a:ln>
            <a:solidFill>
              <a:schemeClr val="bg1"/>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a:t>Metadata is used for maintaining the integrity and quality of data. By providing information about how the data was collected, processed, and stored, metadata can help ensure that the data is accurate, reliable, and properly documented.</a:t>
            </a:r>
          </a:p>
        </p:txBody>
      </p:sp>
      <p:sp>
        <p:nvSpPr>
          <p:cNvPr id="52" name="Rectangle 51">
            <a:extLst>
              <a:ext uri="{FF2B5EF4-FFF2-40B4-BE49-F238E27FC236}">
                <a16:creationId xmlns:a16="http://schemas.microsoft.com/office/drawing/2014/main" id="{3F016949-FCDE-B64A-87DE-011C8EEFD93B}"/>
              </a:ext>
            </a:extLst>
          </p:cNvPr>
          <p:cNvSpPr/>
          <p:nvPr/>
        </p:nvSpPr>
        <p:spPr>
          <a:xfrm>
            <a:off x="1141009" y="7563332"/>
            <a:ext cx="3653414" cy="2440910"/>
          </a:xfrm>
          <a:prstGeom prst="rect">
            <a:avLst/>
          </a:prstGeom>
          <a:solidFill>
            <a:schemeClr val="bg1">
              <a:lumMod val="50000"/>
            </a:schemeClr>
          </a:solidFill>
          <a:ln>
            <a:solidFill>
              <a:schemeClr val="bg1"/>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a:t>In general, metadata helps to make data more useful and easier to understand. It can be used to identify the source of the data, the purpose of the data, the format of the data, and other relevant details. This information can be used by software systems, libraries, search engines, and other tools to better understand and utilize the data.</a:t>
            </a:r>
          </a:p>
        </p:txBody>
      </p:sp>
      <p:sp>
        <p:nvSpPr>
          <p:cNvPr id="53" name="Rectangle 52">
            <a:extLst>
              <a:ext uri="{FF2B5EF4-FFF2-40B4-BE49-F238E27FC236}">
                <a16:creationId xmlns:a16="http://schemas.microsoft.com/office/drawing/2014/main" id="{AF431A2D-5532-DFC7-15DD-9CFC30331D6E}"/>
              </a:ext>
            </a:extLst>
          </p:cNvPr>
          <p:cNvSpPr/>
          <p:nvPr/>
        </p:nvSpPr>
        <p:spPr>
          <a:xfrm>
            <a:off x="5210837" y="2009693"/>
            <a:ext cx="3653414" cy="2440910"/>
          </a:xfrm>
          <a:prstGeom prst="rect">
            <a:avLst/>
          </a:prstGeom>
          <a:solidFill>
            <a:schemeClr val="bg1">
              <a:lumMod val="50000"/>
            </a:schemeClr>
          </a:solidFill>
          <a:ln>
            <a:solidFill>
              <a:schemeClr val="bg1"/>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a:t>It enhances the discoverability and accessibility of data: By providing information about the content, context, and structure of data, metadata can help people and systems to find and access data more easily. This can improve the visibility and impact of data, and facilitate the discovery of new insights and connections.</a:t>
            </a:r>
          </a:p>
        </p:txBody>
      </p:sp>
      <p:sp>
        <p:nvSpPr>
          <p:cNvPr id="54" name="Rectangle 53">
            <a:extLst>
              <a:ext uri="{FF2B5EF4-FFF2-40B4-BE49-F238E27FC236}">
                <a16:creationId xmlns:a16="http://schemas.microsoft.com/office/drawing/2014/main" id="{1D65B4D2-BE25-08CE-5424-3234231A959B}"/>
              </a:ext>
            </a:extLst>
          </p:cNvPr>
          <p:cNvSpPr/>
          <p:nvPr/>
        </p:nvSpPr>
        <p:spPr>
          <a:xfrm>
            <a:off x="5210837" y="4806031"/>
            <a:ext cx="3653414" cy="2440910"/>
          </a:xfrm>
          <a:prstGeom prst="rect">
            <a:avLst/>
          </a:prstGeom>
          <a:solidFill>
            <a:schemeClr val="bg1">
              <a:lumMod val="50000"/>
            </a:schemeClr>
          </a:solidFill>
          <a:ln>
            <a:solidFill>
              <a:schemeClr val="bg1"/>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a:t> It helps to maintain the quality and reliability of data: By providing information about how data was collected, processed, and stored, metadata can help to ensure that data is accurate, reliable, and properly documented. This can improve the quality and trustworthiness of data, and support its use in various applications.</a:t>
            </a:r>
          </a:p>
        </p:txBody>
      </p:sp>
      <p:sp>
        <p:nvSpPr>
          <p:cNvPr id="55" name="Rectangle 54">
            <a:extLst>
              <a:ext uri="{FF2B5EF4-FFF2-40B4-BE49-F238E27FC236}">
                <a16:creationId xmlns:a16="http://schemas.microsoft.com/office/drawing/2014/main" id="{410F9BD0-6DE6-AFED-0D0A-272C1CA93677}"/>
              </a:ext>
            </a:extLst>
          </p:cNvPr>
          <p:cNvSpPr/>
          <p:nvPr/>
        </p:nvSpPr>
        <p:spPr>
          <a:xfrm>
            <a:off x="5224711" y="7602368"/>
            <a:ext cx="3653414" cy="2440910"/>
          </a:xfrm>
          <a:prstGeom prst="rect">
            <a:avLst/>
          </a:prstGeom>
          <a:solidFill>
            <a:schemeClr val="bg1">
              <a:lumMod val="50000"/>
            </a:schemeClr>
          </a:solidFill>
          <a:ln>
            <a:solidFill>
              <a:schemeClr val="bg1"/>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a:t>Organize and classify their data: Metadata can be used to classify and categorize data, which helps organizations to find and retrieve specific data sets more easily. This can save time and resources, and improve the efficiency of data management.</a:t>
            </a:r>
          </a:p>
        </p:txBody>
      </p:sp>
      <p:sp>
        <p:nvSpPr>
          <p:cNvPr id="56" name="Rectangle 55">
            <a:extLst>
              <a:ext uri="{FF2B5EF4-FFF2-40B4-BE49-F238E27FC236}">
                <a16:creationId xmlns:a16="http://schemas.microsoft.com/office/drawing/2014/main" id="{462654A1-4A28-A0D3-33C9-45781B27978C}"/>
              </a:ext>
            </a:extLst>
          </p:cNvPr>
          <p:cNvSpPr/>
          <p:nvPr/>
        </p:nvSpPr>
        <p:spPr>
          <a:xfrm>
            <a:off x="9182762" y="2009693"/>
            <a:ext cx="3653414" cy="2440910"/>
          </a:xfrm>
          <a:prstGeom prst="rect">
            <a:avLst/>
          </a:prstGeom>
          <a:solidFill>
            <a:schemeClr val="bg1">
              <a:lumMod val="50000"/>
            </a:schemeClr>
          </a:solidFill>
          <a:ln>
            <a:solidFill>
              <a:schemeClr val="bg1"/>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a:t>There are many different types of how metadata can be formed. Some of the most common types are, Descriptive metadata, Structural metadata, Administrative metadata and Technical metadata</a:t>
            </a:r>
          </a:p>
        </p:txBody>
      </p:sp>
      <p:sp>
        <p:nvSpPr>
          <p:cNvPr id="57" name="Rectangle 56">
            <a:extLst>
              <a:ext uri="{FF2B5EF4-FFF2-40B4-BE49-F238E27FC236}">
                <a16:creationId xmlns:a16="http://schemas.microsoft.com/office/drawing/2014/main" id="{05286767-FB83-FE3E-FC76-12A4D2789A25}"/>
              </a:ext>
            </a:extLst>
          </p:cNvPr>
          <p:cNvSpPr/>
          <p:nvPr/>
        </p:nvSpPr>
        <p:spPr>
          <a:xfrm>
            <a:off x="9182762" y="4806031"/>
            <a:ext cx="3653414" cy="2440910"/>
          </a:xfrm>
          <a:prstGeom prst="rect">
            <a:avLst/>
          </a:prstGeom>
          <a:solidFill>
            <a:schemeClr val="bg1">
              <a:lumMod val="50000"/>
            </a:schemeClr>
          </a:solidFill>
          <a:ln>
            <a:solidFill>
              <a:schemeClr val="bg1"/>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a:t>Metadata is typically created and added to data by individuals or systems that are responsible for managing and using the data. The specific metadata that is created will depend on the context and purpose of the data, as well as the needs and requirements of the users and systems that will be accessing the data.</a:t>
            </a:r>
          </a:p>
        </p:txBody>
      </p:sp>
      <p:sp>
        <p:nvSpPr>
          <p:cNvPr id="58" name="Rectangle 57">
            <a:extLst>
              <a:ext uri="{FF2B5EF4-FFF2-40B4-BE49-F238E27FC236}">
                <a16:creationId xmlns:a16="http://schemas.microsoft.com/office/drawing/2014/main" id="{78F3C1D7-995C-137C-5D94-21F3142CD943}"/>
              </a:ext>
            </a:extLst>
          </p:cNvPr>
          <p:cNvSpPr/>
          <p:nvPr/>
        </p:nvSpPr>
        <p:spPr>
          <a:xfrm>
            <a:off x="9196636" y="7602368"/>
            <a:ext cx="3653414" cy="2440910"/>
          </a:xfrm>
          <a:prstGeom prst="rect">
            <a:avLst/>
          </a:prstGeom>
          <a:solidFill>
            <a:schemeClr val="bg1">
              <a:lumMod val="50000"/>
            </a:schemeClr>
          </a:solidFill>
          <a:ln>
            <a:solidFill>
              <a:schemeClr val="bg1"/>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a:t>Overall, to form metadata in SQL, you can create database tables and columns to define the structure and content of the data, and use the COMMENT statement to add descriptive metadata to the tables and columns.</a:t>
            </a:r>
          </a:p>
        </p:txBody>
      </p:sp>
      <p:sp>
        <p:nvSpPr>
          <p:cNvPr id="59" name="Rectangle 58">
            <a:extLst>
              <a:ext uri="{FF2B5EF4-FFF2-40B4-BE49-F238E27FC236}">
                <a16:creationId xmlns:a16="http://schemas.microsoft.com/office/drawing/2014/main" id="{1B55035C-6A22-7204-01B6-02D815B3352F}"/>
              </a:ext>
            </a:extLst>
          </p:cNvPr>
          <p:cNvSpPr/>
          <p:nvPr/>
        </p:nvSpPr>
        <p:spPr>
          <a:xfrm>
            <a:off x="13110190" y="1996394"/>
            <a:ext cx="3653414" cy="2440910"/>
          </a:xfrm>
          <a:prstGeom prst="rect">
            <a:avLst/>
          </a:prstGeom>
          <a:solidFill>
            <a:schemeClr val="bg1">
              <a:lumMod val="50000"/>
            </a:schemeClr>
          </a:solidFill>
          <a:ln>
            <a:solidFill>
              <a:schemeClr val="bg1"/>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a:t>Metadata should be formed and collected at various stages of the data lifecycle, depending on the context and purpose of the data. In general, it is best practice to start forming and collecting metadata as early as possible, so that it can be added to the data as it is being created or collected.</a:t>
            </a:r>
          </a:p>
        </p:txBody>
      </p:sp>
      <p:sp>
        <p:nvSpPr>
          <p:cNvPr id="60" name="Rectangle 59">
            <a:extLst>
              <a:ext uri="{FF2B5EF4-FFF2-40B4-BE49-F238E27FC236}">
                <a16:creationId xmlns:a16="http://schemas.microsoft.com/office/drawing/2014/main" id="{54468843-A279-0782-32D7-3158F63E5269}"/>
              </a:ext>
            </a:extLst>
          </p:cNvPr>
          <p:cNvSpPr/>
          <p:nvPr/>
        </p:nvSpPr>
        <p:spPr>
          <a:xfrm>
            <a:off x="13110190" y="4792732"/>
            <a:ext cx="3653414" cy="2440910"/>
          </a:xfrm>
          <a:prstGeom prst="rect">
            <a:avLst/>
          </a:prstGeom>
          <a:solidFill>
            <a:schemeClr val="bg1">
              <a:lumMod val="50000"/>
            </a:schemeClr>
          </a:solidFill>
          <a:ln>
            <a:solidFill>
              <a:schemeClr val="bg1"/>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a:t>During data collection: Metadata can be collected at the same time as the data itself is being collected. For example, if data is being collected through surveys, experiments, or other research methods, metadata can be collected along with the data to provide context and background information.</a:t>
            </a:r>
          </a:p>
        </p:txBody>
      </p:sp>
      <p:sp>
        <p:nvSpPr>
          <p:cNvPr id="61" name="Rectangle 60">
            <a:extLst>
              <a:ext uri="{FF2B5EF4-FFF2-40B4-BE49-F238E27FC236}">
                <a16:creationId xmlns:a16="http://schemas.microsoft.com/office/drawing/2014/main" id="{EC68EF1D-E9E8-0507-493D-C210BD06E665}"/>
              </a:ext>
            </a:extLst>
          </p:cNvPr>
          <p:cNvSpPr/>
          <p:nvPr/>
        </p:nvSpPr>
        <p:spPr>
          <a:xfrm>
            <a:off x="13124063" y="7589069"/>
            <a:ext cx="3653414" cy="2440910"/>
          </a:xfrm>
          <a:prstGeom prst="rect">
            <a:avLst/>
          </a:prstGeom>
          <a:solidFill>
            <a:schemeClr val="bg1">
              <a:lumMod val="50000"/>
            </a:schemeClr>
          </a:solidFill>
          <a:ln>
            <a:solidFill>
              <a:schemeClr val="bg1"/>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a:t>During data processing: Metadata can also be collected and added to data as it is being processed or cleaned. This can help to ensure that the data is properly formatted, structured, and described, and that it is ready for use or analysis.</a:t>
            </a:r>
          </a:p>
        </p:txBody>
      </p:sp>
      <p:sp>
        <p:nvSpPr>
          <p:cNvPr id="66" name="TextBox 65">
            <a:extLst>
              <a:ext uri="{FF2B5EF4-FFF2-40B4-BE49-F238E27FC236}">
                <a16:creationId xmlns:a16="http://schemas.microsoft.com/office/drawing/2014/main" id="{C1824955-257E-0DC5-C457-1188320197F9}"/>
              </a:ext>
            </a:extLst>
          </p:cNvPr>
          <p:cNvSpPr txBox="1"/>
          <p:nvPr/>
        </p:nvSpPr>
        <p:spPr>
          <a:xfrm>
            <a:off x="14438663" y="9987500"/>
            <a:ext cx="3935063" cy="323165"/>
          </a:xfrm>
          <a:prstGeom prst="rect">
            <a:avLst/>
          </a:prstGeom>
          <a:noFill/>
        </p:spPr>
        <p:txBody>
          <a:bodyPr wrap="square" rtlCol="0">
            <a:spAutoFit/>
          </a:bodyPr>
          <a:lstStyle/>
          <a:p>
            <a:pPr algn="r"/>
            <a:r>
              <a:rPr lang="en-GB" sz="1500" b="1" dirty="0"/>
              <a:t>Shrikesh Pattni</a:t>
            </a:r>
          </a:p>
        </p:txBody>
      </p:sp>
      <p:sp>
        <p:nvSpPr>
          <p:cNvPr id="2" name="TextBox 10">
            <a:extLst>
              <a:ext uri="{FF2B5EF4-FFF2-40B4-BE49-F238E27FC236}">
                <a16:creationId xmlns:a16="http://schemas.microsoft.com/office/drawing/2014/main" id="{FEA53973-A7B0-D69C-549C-1A33852FB308}"/>
              </a:ext>
            </a:extLst>
          </p:cNvPr>
          <p:cNvSpPr txBox="1"/>
          <p:nvPr/>
        </p:nvSpPr>
        <p:spPr>
          <a:xfrm>
            <a:off x="77066" y="-621730"/>
            <a:ext cx="18210933" cy="1073371"/>
          </a:xfrm>
          <a:prstGeom prst="rect">
            <a:avLst/>
          </a:prstGeom>
        </p:spPr>
        <p:txBody>
          <a:bodyPr wrap="square" lIns="0" tIns="0" rIns="0" bIns="0" rtlCol="0" anchor="t">
            <a:spAutoFit/>
          </a:bodyPr>
          <a:lstStyle/>
          <a:p>
            <a:pPr marL="0" lvl="0" indent="0" algn="l">
              <a:lnSpc>
                <a:spcPts val="10200"/>
              </a:lnSpc>
              <a:spcBef>
                <a:spcPct val="0"/>
              </a:spcBef>
            </a:pPr>
            <a:r>
              <a:rPr lang="en-US" sz="2400" b="1" dirty="0">
                <a:solidFill>
                  <a:schemeClr val="tx1">
                    <a:lumMod val="85000"/>
                    <a:lumOff val="15000"/>
                  </a:schemeClr>
                </a:solidFill>
                <a:latin typeface="Arial" panose="020B0604020202020204" pitchFamily="34" charset="0"/>
                <a:cs typeface="Arial" panose="020B0604020202020204" pitchFamily="34" charset="0"/>
              </a:rPr>
              <a:t>Metadata Extraction</a:t>
            </a:r>
            <a:endParaRPr lang="en-US" sz="2400" b="1" u="none"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7289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8142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1776826-B17C-8E14-1D49-F627795CBEAF}"/>
              </a:ext>
            </a:extLst>
          </p:cNvPr>
          <p:cNvSpPr/>
          <p:nvPr/>
        </p:nvSpPr>
        <p:spPr>
          <a:xfrm>
            <a:off x="0" y="-38100"/>
            <a:ext cx="18288000" cy="4187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6"/>
          <p:cNvGrpSpPr/>
          <p:nvPr/>
        </p:nvGrpSpPr>
        <p:grpSpPr>
          <a:xfrm>
            <a:off x="17010927" y="3771900"/>
            <a:ext cx="1277073" cy="800257"/>
            <a:chOff x="0" y="0"/>
            <a:chExt cx="1702765" cy="1067010"/>
          </a:xfrm>
          <a:solidFill>
            <a:schemeClr val="bg2">
              <a:lumMod val="50000"/>
            </a:schemeClr>
          </a:solidFill>
        </p:grpSpPr>
        <p:sp>
          <p:nvSpPr>
            <p:cNvPr id="7" name="AutoShape 7"/>
            <p:cNvSpPr/>
            <p:nvPr/>
          </p:nvSpPr>
          <p:spPr>
            <a:xfrm>
              <a:off x="0" y="0"/>
              <a:ext cx="1702765" cy="1067010"/>
            </a:xfrm>
            <a:prstGeom prst="rect">
              <a:avLst/>
            </a:prstGeom>
            <a:grpFill/>
          </p:spPr>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92840" y="375094"/>
              <a:ext cx="600324" cy="265235"/>
            </a:xfrm>
            <a:prstGeom prst="rect">
              <a:avLst/>
            </a:prstGeom>
          </p:spPr>
        </p:pic>
      </p:grpSp>
      <p:sp>
        <p:nvSpPr>
          <p:cNvPr id="9" name="TextBox 10">
            <a:extLst>
              <a:ext uri="{FF2B5EF4-FFF2-40B4-BE49-F238E27FC236}">
                <a16:creationId xmlns:a16="http://schemas.microsoft.com/office/drawing/2014/main" id="{565C855B-EBC0-4492-AE2C-7AB2E6A07D94}"/>
              </a:ext>
            </a:extLst>
          </p:cNvPr>
          <p:cNvSpPr txBox="1"/>
          <p:nvPr/>
        </p:nvSpPr>
        <p:spPr>
          <a:xfrm>
            <a:off x="533400" y="2288224"/>
            <a:ext cx="13716000" cy="1483676"/>
          </a:xfrm>
          <a:prstGeom prst="rect">
            <a:avLst/>
          </a:prstGeom>
        </p:spPr>
        <p:txBody>
          <a:bodyPr lIns="0" tIns="0" rIns="0" bIns="0" rtlCol="0" anchor="t">
            <a:spAutoFit/>
          </a:bodyPr>
          <a:lstStyle/>
          <a:p>
            <a:pPr marL="0" lvl="0" indent="0" algn="l">
              <a:lnSpc>
                <a:spcPts val="10200"/>
              </a:lnSpc>
              <a:spcBef>
                <a:spcPct val="0"/>
              </a:spcBef>
            </a:pPr>
            <a:r>
              <a:rPr lang="en-US" sz="15000" b="1" u="none" dirty="0">
                <a:solidFill>
                  <a:schemeClr val="bg2">
                    <a:lumMod val="50000"/>
                  </a:schemeClr>
                </a:solidFill>
                <a:latin typeface="Libre Baskerville"/>
              </a:rPr>
              <a:t>14</a:t>
            </a:r>
          </a:p>
        </p:txBody>
      </p:sp>
      <p:sp>
        <p:nvSpPr>
          <p:cNvPr id="11" name="TextBox 10">
            <a:extLst>
              <a:ext uri="{FF2B5EF4-FFF2-40B4-BE49-F238E27FC236}">
                <a16:creationId xmlns:a16="http://schemas.microsoft.com/office/drawing/2014/main" id="{A6CFC40D-DFD6-4A4B-527C-B979CA13D110}"/>
              </a:ext>
            </a:extLst>
          </p:cNvPr>
          <p:cNvSpPr txBox="1"/>
          <p:nvPr/>
        </p:nvSpPr>
        <p:spPr>
          <a:xfrm>
            <a:off x="533400" y="4520252"/>
            <a:ext cx="16992600" cy="1246495"/>
          </a:xfrm>
          <a:prstGeom prst="rect">
            <a:avLst/>
          </a:prstGeom>
          <a:noFill/>
        </p:spPr>
        <p:txBody>
          <a:bodyPr wrap="square">
            <a:spAutoFit/>
          </a:bodyPr>
          <a:lstStyle/>
          <a:p>
            <a:r>
              <a:rPr lang="en-GB" sz="7500" dirty="0">
                <a:solidFill>
                  <a:schemeClr val="accent3">
                    <a:lumMod val="20000"/>
                    <a:lumOff val="80000"/>
                  </a:schemeClr>
                </a:solidFill>
              </a:rPr>
              <a:t>Automatically create 2.1M tables  </a:t>
            </a:r>
          </a:p>
        </p:txBody>
      </p:sp>
      <p:sp>
        <p:nvSpPr>
          <p:cNvPr id="10" name="TextBox 9">
            <a:extLst>
              <a:ext uri="{FF2B5EF4-FFF2-40B4-BE49-F238E27FC236}">
                <a16:creationId xmlns:a16="http://schemas.microsoft.com/office/drawing/2014/main" id="{0C0AF234-00AE-B349-48B2-3A0422957B7E}"/>
              </a:ext>
            </a:extLst>
          </p:cNvPr>
          <p:cNvSpPr txBox="1"/>
          <p:nvPr/>
        </p:nvSpPr>
        <p:spPr>
          <a:xfrm>
            <a:off x="16419137" y="10001935"/>
            <a:ext cx="1868863" cy="323165"/>
          </a:xfrm>
          <a:prstGeom prst="rect">
            <a:avLst/>
          </a:prstGeom>
          <a:noFill/>
        </p:spPr>
        <p:txBody>
          <a:bodyPr wrap="square">
            <a:spAutoFit/>
          </a:bodyPr>
          <a:lstStyle/>
          <a:p>
            <a:pPr algn="r"/>
            <a:r>
              <a:rPr lang="en-GB" sz="1500" dirty="0">
                <a:solidFill>
                  <a:schemeClr val="accent3">
                    <a:lumMod val="20000"/>
                    <a:lumOff val="80000"/>
                  </a:schemeClr>
                </a:solidFill>
              </a:rPr>
              <a:t>Shrikesh Pattni</a:t>
            </a:r>
          </a:p>
        </p:txBody>
      </p:sp>
    </p:spTree>
    <p:extLst>
      <p:ext uri="{BB962C8B-B14F-4D97-AF65-F5344CB8AC3E}">
        <p14:creationId xmlns:p14="http://schemas.microsoft.com/office/powerpoint/2010/main" val="1520317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8142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1776826-B17C-8E14-1D49-F627795CBEAF}"/>
              </a:ext>
            </a:extLst>
          </p:cNvPr>
          <p:cNvSpPr/>
          <p:nvPr/>
        </p:nvSpPr>
        <p:spPr>
          <a:xfrm>
            <a:off x="0" y="-38100"/>
            <a:ext cx="18288000" cy="4187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6"/>
          <p:cNvGrpSpPr/>
          <p:nvPr/>
        </p:nvGrpSpPr>
        <p:grpSpPr>
          <a:xfrm>
            <a:off x="17010927" y="3771900"/>
            <a:ext cx="1277073" cy="800257"/>
            <a:chOff x="0" y="0"/>
            <a:chExt cx="1702765" cy="1067010"/>
          </a:xfrm>
          <a:solidFill>
            <a:schemeClr val="bg2">
              <a:lumMod val="50000"/>
            </a:schemeClr>
          </a:solidFill>
        </p:grpSpPr>
        <p:sp>
          <p:nvSpPr>
            <p:cNvPr id="7" name="AutoShape 7"/>
            <p:cNvSpPr/>
            <p:nvPr/>
          </p:nvSpPr>
          <p:spPr>
            <a:xfrm>
              <a:off x="0" y="0"/>
              <a:ext cx="1702765" cy="1067010"/>
            </a:xfrm>
            <a:prstGeom prst="rect">
              <a:avLst/>
            </a:prstGeom>
            <a:grpFill/>
          </p:spPr>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92840" y="375094"/>
              <a:ext cx="600324" cy="265235"/>
            </a:xfrm>
            <a:prstGeom prst="rect">
              <a:avLst/>
            </a:prstGeom>
          </p:spPr>
        </p:pic>
      </p:grpSp>
      <p:sp>
        <p:nvSpPr>
          <p:cNvPr id="9" name="TextBox 10">
            <a:extLst>
              <a:ext uri="{FF2B5EF4-FFF2-40B4-BE49-F238E27FC236}">
                <a16:creationId xmlns:a16="http://schemas.microsoft.com/office/drawing/2014/main" id="{565C855B-EBC0-4492-AE2C-7AB2E6A07D94}"/>
              </a:ext>
            </a:extLst>
          </p:cNvPr>
          <p:cNvSpPr txBox="1"/>
          <p:nvPr/>
        </p:nvSpPr>
        <p:spPr>
          <a:xfrm>
            <a:off x="533400" y="2288224"/>
            <a:ext cx="13716000" cy="1483676"/>
          </a:xfrm>
          <a:prstGeom prst="rect">
            <a:avLst/>
          </a:prstGeom>
        </p:spPr>
        <p:txBody>
          <a:bodyPr lIns="0" tIns="0" rIns="0" bIns="0" rtlCol="0" anchor="t">
            <a:spAutoFit/>
          </a:bodyPr>
          <a:lstStyle/>
          <a:p>
            <a:pPr marL="0" lvl="0" indent="0" algn="l">
              <a:lnSpc>
                <a:spcPts val="10200"/>
              </a:lnSpc>
              <a:spcBef>
                <a:spcPct val="0"/>
              </a:spcBef>
            </a:pPr>
            <a:r>
              <a:rPr lang="en-US" sz="15000" b="1" u="none" dirty="0">
                <a:solidFill>
                  <a:schemeClr val="bg2">
                    <a:lumMod val="50000"/>
                  </a:schemeClr>
                </a:solidFill>
                <a:latin typeface="Libre Baskerville"/>
              </a:rPr>
              <a:t>15</a:t>
            </a:r>
          </a:p>
        </p:txBody>
      </p:sp>
      <p:sp>
        <p:nvSpPr>
          <p:cNvPr id="11" name="TextBox 10">
            <a:extLst>
              <a:ext uri="{FF2B5EF4-FFF2-40B4-BE49-F238E27FC236}">
                <a16:creationId xmlns:a16="http://schemas.microsoft.com/office/drawing/2014/main" id="{A6CFC40D-DFD6-4A4B-527C-B979CA13D110}"/>
              </a:ext>
            </a:extLst>
          </p:cNvPr>
          <p:cNvSpPr txBox="1"/>
          <p:nvPr/>
        </p:nvSpPr>
        <p:spPr>
          <a:xfrm>
            <a:off x="533400" y="4520252"/>
            <a:ext cx="16992600" cy="1246495"/>
          </a:xfrm>
          <a:prstGeom prst="rect">
            <a:avLst/>
          </a:prstGeom>
          <a:noFill/>
        </p:spPr>
        <p:txBody>
          <a:bodyPr wrap="square">
            <a:spAutoFit/>
          </a:bodyPr>
          <a:lstStyle/>
          <a:p>
            <a:r>
              <a:rPr lang="en-GB" sz="7500" dirty="0">
                <a:solidFill>
                  <a:schemeClr val="accent3">
                    <a:lumMod val="20000"/>
                    <a:lumOff val="80000"/>
                  </a:schemeClr>
                </a:solidFill>
              </a:rPr>
              <a:t>Count all databases reads and write</a:t>
            </a:r>
          </a:p>
        </p:txBody>
      </p:sp>
      <p:sp>
        <p:nvSpPr>
          <p:cNvPr id="10" name="TextBox 9">
            <a:extLst>
              <a:ext uri="{FF2B5EF4-FFF2-40B4-BE49-F238E27FC236}">
                <a16:creationId xmlns:a16="http://schemas.microsoft.com/office/drawing/2014/main" id="{0C0AF234-00AE-B349-48B2-3A0422957B7E}"/>
              </a:ext>
            </a:extLst>
          </p:cNvPr>
          <p:cNvSpPr txBox="1"/>
          <p:nvPr/>
        </p:nvSpPr>
        <p:spPr>
          <a:xfrm>
            <a:off x="16419137" y="10001935"/>
            <a:ext cx="1868863" cy="323165"/>
          </a:xfrm>
          <a:prstGeom prst="rect">
            <a:avLst/>
          </a:prstGeom>
          <a:noFill/>
        </p:spPr>
        <p:txBody>
          <a:bodyPr wrap="square">
            <a:spAutoFit/>
          </a:bodyPr>
          <a:lstStyle/>
          <a:p>
            <a:pPr algn="r"/>
            <a:r>
              <a:rPr lang="en-GB" sz="1500" dirty="0">
                <a:solidFill>
                  <a:schemeClr val="accent3">
                    <a:lumMod val="20000"/>
                    <a:lumOff val="80000"/>
                  </a:schemeClr>
                </a:solidFill>
              </a:rPr>
              <a:t>Shrikesh Pattni</a:t>
            </a:r>
          </a:p>
        </p:txBody>
      </p:sp>
    </p:spTree>
    <p:extLst>
      <p:ext uri="{BB962C8B-B14F-4D97-AF65-F5344CB8AC3E}">
        <p14:creationId xmlns:p14="http://schemas.microsoft.com/office/powerpoint/2010/main" val="3228541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8142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1776826-B17C-8E14-1D49-F627795CBEAF}"/>
              </a:ext>
            </a:extLst>
          </p:cNvPr>
          <p:cNvSpPr/>
          <p:nvPr/>
        </p:nvSpPr>
        <p:spPr>
          <a:xfrm>
            <a:off x="0" y="-38100"/>
            <a:ext cx="18288000" cy="4187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6"/>
          <p:cNvGrpSpPr/>
          <p:nvPr/>
        </p:nvGrpSpPr>
        <p:grpSpPr>
          <a:xfrm>
            <a:off x="17010927" y="3771900"/>
            <a:ext cx="1277073" cy="800257"/>
            <a:chOff x="0" y="0"/>
            <a:chExt cx="1702765" cy="1067010"/>
          </a:xfrm>
          <a:solidFill>
            <a:schemeClr val="bg2">
              <a:lumMod val="50000"/>
            </a:schemeClr>
          </a:solidFill>
        </p:grpSpPr>
        <p:sp>
          <p:nvSpPr>
            <p:cNvPr id="7" name="AutoShape 7"/>
            <p:cNvSpPr/>
            <p:nvPr/>
          </p:nvSpPr>
          <p:spPr>
            <a:xfrm>
              <a:off x="0" y="0"/>
              <a:ext cx="1702765" cy="1067010"/>
            </a:xfrm>
            <a:prstGeom prst="rect">
              <a:avLst/>
            </a:prstGeom>
            <a:grpFill/>
          </p:spPr>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92840" y="375094"/>
              <a:ext cx="600324" cy="265235"/>
            </a:xfrm>
            <a:prstGeom prst="rect">
              <a:avLst/>
            </a:prstGeom>
          </p:spPr>
        </p:pic>
      </p:grpSp>
      <p:sp>
        <p:nvSpPr>
          <p:cNvPr id="9" name="TextBox 10">
            <a:extLst>
              <a:ext uri="{FF2B5EF4-FFF2-40B4-BE49-F238E27FC236}">
                <a16:creationId xmlns:a16="http://schemas.microsoft.com/office/drawing/2014/main" id="{565C855B-EBC0-4492-AE2C-7AB2E6A07D94}"/>
              </a:ext>
            </a:extLst>
          </p:cNvPr>
          <p:cNvSpPr txBox="1"/>
          <p:nvPr/>
        </p:nvSpPr>
        <p:spPr>
          <a:xfrm>
            <a:off x="533400" y="2288224"/>
            <a:ext cx="13716000" cy="1483676"/>
          </a:xfrm>
          <a:prstGeom prst="rect">
            <a:avLst/>
          </a:prstGeom>
        </p:spPr>
        <p:txBody>
          <a:bodyPr lIns="0" tIns="0" rIns="0" bIns="0" rtlCol="0" anchor="t">
            <a:spAutoFit/>
          </a:bodyPr>
          <a:lstStyle/>
          <a:p>
            <a:pPr marL="0" lvl="0" indent="0" algn="l">
              <a:lnSpc>
                <a:spcPts val="10200"/>
              </a:lnSpc>
              <a:spcBef>
                <a:spcPct val="0"/>
              </a:spcBef>
            </a:pPr>
            <a:r>
              <a:rPr lang="en-US" sz="15000" b="1" u="none" dirty="0">
                <a:solidFill>
                  <a:schemeClr val="bg2">
                    <a:lumMod val="50000"/>
                  </a:schemeClr>
                </a:solidFill>
                <a:latin typeface="Libre Baskerville"/>
              </a:rPr>
              <a:t>16</a:t>
            </a:r>
          </a:p>
        </p:txBody>
      </p:sp>
      <p:sp>
        <p:nvSpPr>
          <p:cNvPr id="11" name="TextBox 10">
            <a:extLst>
              <a:ext uri="{FF2B5EF4-FFF2-40B4-BE49-F238E27FC236}">
                <a16:creationId xmlns:a16="http://schemas.microsoft.com/office/drawing/2014/main" id="{A6CFC40D-DFD6-4A4B-527C-B979CA13D110}"/>
              </a:ext>
            </a:extLst>
          </p:cNvPr>
          <p:cNvSpPr txBox="1"/>
          <p:nvPr/>
        </p:nvSpPr>
        <p:spPr>
          <a:xfrm>
            <a:off x="533400" y="4520252"/>
            <a:ext cx="16992600" cy="2400657"/>
          </a:xfrm>
          <a:prstGeom prst="rect">
            <a:avLst/>
          </a:prstGeom>
          <a:noFill/>
        </p:spPr>
        <p:txBody>
          <a:bodyPr wrap="square">
            <a:spAutoFit/>
          </a:bodyPr>
          <a:lstStyle/>
          <a:p>
            <a:r>
              <a:rPr lang="en-GB" sz="7500" dirty="0">
                <a:solidFill>
                  <a:schemeClr val="accent3">
                    <a:lumMod val="20000"/>
                    <a:lumOff val="80000"/>
                  </a:schemeClr>
                </a:solidFill>
              </a:rPr>
              <a:t>What are total counts of all database summary stats</a:t>
            </a:r>
          </a:p>
        </p:txBody>
      </p:sp>
      <p:sp>
        <p:nvSpPr>
          <p:cNvPr id="10" name="TextBox 9">
            <a:extLst>
              <a:ext uri="{FF2B5EF4-FFF2-40B4-BE49-F238E27FC236}">
                <a16:creationId xmlns:a16="http://schemas.microsoft.com/office/drawing/2014/main" id="{0C0AF234-00AE-B349-48B2-3A0422957B7E}"/>
              </a:ext>
            </a:extLst>
          </p:cNvPr>
          <p:cNvSpPr txBox="1"/>
          <p:nvPr/>
        </p:nvSpPr>
        <p:spPr>
          <a:xfrm>
            <a:off x="16419137" y="10001935"/>
            <a:ext cx="1868863" cy="323165"/>
          </a:xfrm>
          <a:prstGeom prst="rect">
            <a:avLst/>
          </a:prstGeom>
          <a:noFill/>
        </p:spPr>
        <p:txBody>
          <a:bodyPr wrap="square">
            <a:spAutoFit/>
          </a:bodyPr>
          <a:lstStyle/>
          <a:p>
            <a:pPr algn="r"/>
            <a:r>
              <a:rPr lang="en-GB" sz="1500" dirty="0">
                <a:solidFill>
                  <a:schemeClr val="accent3">
                    <a:lumMod val="20000"/>
                    <a:lumOff val="80000"/>
                  </a:schemeClr>
                </a:solidFill>
              </a:rPr>
              <a:t>Shrikesh Pattni</a:t>
            </a:r>
          </a:p>
        </p:txBody>
      </p:sp>
    </p:spTree>
    <p:extLst>
      <p:ext uri="{BB962C8B-B14F-4D97-AF65-F5344CB8AC3E}">
        <p14:creationId xmlns:p14="http://schemas.microsoft.com/office/powerpoint/2010/main" val="302662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8142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1776826-B17C-8E14-1D49-F627795CBEAF}"/>
              </a:ext>
            </a:extLst>
          </p:cNvPr>
          <p:cNvSpPr/>
          <p:nvPr/>
        </p:nvSpPr>
        <p:spPr>
          <a:xfrm>
            <a:off x="0" y="-38100"/>
            <a:ext cx="18288000" cy="4187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6"/>
          <p:cNvGrpSpPr/>
          <p:nvPr/>
        </p:nvGrpSpPr>
        <p:grpSpPr>
          <a:xfrm>
            <a:off x="17010927" y="3771900"/>
            <a:ext cx="1277073" cy="800257"/>
            <a:chOff x="0" y="0"/>
            <a:chExt cx="1702765" cy="1067010"/>
          </a:xfrm>
          <a:solidFill>
            <a:schemeClr val="bg2">
              <a:lumMod val="50000"/>
            </a:schemeClr>
          </a:solidFill>
        </p:grpSpPr>
        <p:sp>
          <p:nvSpPr>
            <p:cNvPr id="7" name="AutoShape 7"/>
            <p:cNvSpPr/>
            <p:nvPr/>
          </p:nvSpPr>
          <p:spPr>
            <a:xfrm>
              <a:off x="0" y="0"/>
              <a:ext cx="1702765" cy="1067010"/>
            </a:xfrm>
            <a:prstGeom prst="rect">
              <a:avLst/>
            </a:prstGeom>
            <a:grpFill/>
          </p:spPr>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92840" y="375094"/>
              <a:ext cx="600324" cy="265235"/>
            </a:xfrm>
            <a:prstGeom prst="rect">
              <a:avLst/>
            </a:prstGeom>
          </p:spPr>
        </p:pic>
      </p:grpSp>
      <p:sp>
        <p:nvSpPr>
          <p:cNvPr id="9" name="TextBox 10">
            <a:extLst>
              <a:ext uri="{FF2B5EF4-FFF2-40B4-BE49-F238E27FC236}">
                <a16:creationId xmlns:a16="http://schemas.microsoft.com/office/drawing/2014/main" id="{565C855B-EBC0-4492-AE2C-7AB2E6A07D94}"/>
              </a:ext>
            </a:extLst>
          </p:cNvPr>
          <p:cNvSpPr txBox="1"/>
          <p:nvPr/>
        </p:nvSpPr>
        <p:spPr>
          <a:xfrm>
            <a:off x="533400" y="2288224"/>
            <a:ext cx="13716000" cy="1483676"/>
          </a:xfrm>
          <a:prstGeom prst="rect">
            <a:avLst/>
          </a:prstGeom>
        </p:spPr>
        <p:txBody>
          <a:bodyPr lIns="0" tIns="0" rIns="0" bIns="0" rtlCol="0" anchor="t">
            <a:spAutoFit/>
          </a:bodyPr>
          <a:lstStyle/>
          <a:p>
            <a:pPr marL="0" lvl="0" indent="0" algn="l">
              <a:lnSpc>
                <a:spcPts val="10200"/>
              </a:lnSpc>
              <a:spcBef>
                <a:spcPct val="0"/>
              </a:spcBef>
            </a:pPr>
            <a:r>
              <a:rPr lang="en-US" sz="15000" b="1" u="none" dirty="0">
                <a:solidFill>
                  <a:schemeClr val="bg2">
                    <a:lumMod val="50000"/>
                  </a:schemeClr>
                </a:solidFill>
                <a:latin typeface="Libre Baskerville"/>
              </a:rPr>
              <a:t>17</a:t>
            </a:r>
          </a:p>
        </p:txBody>
      </p:sp>
      <p:sp>
        <p:nvSpPr>
          <p:cNvPr id="11" name="TextBox 10">
            <a:extLst>
              <a:ext uri="{FF2B5EF4-FFF2-40B4-BE49-F238E27FC236}">
                <a16:creationId xmlns:a16="http://schemas.microsoft.com/office/drawing/2014/main" id="{A6CFC40D-DFD6-4A4B-527C-B979CA13D110}"/>
              </a:ext>
            </a:extLst>
          </p:cNvPr>
          <p:cNvSpPr txBox="1"/>
          <p:nvPr/>
        </p:nvSpPr>
        <p:spPr>
          <a:xfrm>
            <a:off x="533400" y="4520252"/>
            <a:ext cx="16992600" cy="1246495"/>
          </a:xfrm>
          <a:prstGeom prst="rect">
            <a:avLst/>
          </a:prstGeom>
          <a:noFill/>
        </p:spPr>
        <p:txBody>
          <a:bodyPr wrap="square">
            <a:spAutoFit/>
          </a:bodyPr>
          <a:lstStyle/>
          <a:p>
            <a:r>
              <a:rPr lang="en-GB" sz="7500" dirty="0">
                <a:solidFill>
                  <a:schemeClr val="accent3">
                    <a:lumMod val="20000"/>
                    <a:lumOff val="80000"/>
                  </a:schemeClr>
                </a:solidFill>
              </a:rPr>
              <a:t>Do we have database leak connections?</a:t>
            </a:r>
          </a:p>
        </p:txBody>
      </p:sp>
      <p:sp>
        <p:nvSpPr>
          <p:cNvPr id="10" name="TextBox 9">
            <a:extLst>
              <a:ext uri="{FF2B5EF4-FFF2-40B4-BE49-F238E27FC236}">
                <a16:creationId xmlns:a16="http://schemas.microsoft.com/office/drawing/2014/main" id="{0C0AF234-00AE-B349-48B2-3A0422957B7E}"/>
              </a:ext>
            </a:extLst>
          </p:cNvPr>
          <p:cNvSpPr txBox="1"/>
          <p:nvPr/>
        </p:nvSpPr>
        <p:spPr>
          <a:xfrm>
            <a:off x="16419137" y="10001935"/>
            <a:ext cx="1868863" cy="323165"/>
          </a:xfrm>
          <a:prstGeom prst="rect">
            <a:avLst/>
          </a:prstGeom>
          <a:noFill/>
        </p:spPr>
        <p:txBody>
          <a:bodyPr wrap="square">
            <a:spAutoFit/>
          </a:bodyPr>
          <a:lstStyle/>
          <a:p>
            <a:pPr algn="r"/>
            <a:r>
              <a:rPr lang="en-GB" sz="1500" dirty="0">
                <a:solidFill>
                  <a:schemeClr val="accent3">
                    <a:lumMod val="20000"/>
                    <a:lumOff val="80000"/>
                  </a:schemeClr>
                </a:solidFill>
              </a:rPr>
              <a:t>Shrikesh Pattni</a:t>
            </a:r>
          </a:p>
        </p:txBody>
      </p:sp>
    </p:spTree>
    <p:extLst>
      <p:ext uri="{BB962C8B-B14F-4D97-AF65-F5344CB8AC3E}">
        <p14:creationId xmlns:p14="http://schemas.microsoft.com/office/powerpoint/2010/main" val="2733835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8142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1776826-B17C-8E14-1D49-F627795CBEAF}"/>
              </a:ext>
            </a:extLst>
          </p:cNvPr>
          <p:cNvSpPr/>
          <p:nvPr/>
        </p:nvSpPr>
        <p:spPr>
          <a:xfrm>
            <a:off x="0" y="-38100"/>
            <a:ext cx="18288000" cy="4187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6"/>
          <p:cNvGrpSpPr/>
          <p:nvPr/>
        </p:nvGrpSpPr>
        <p:grpSpPr>
          <a:xfrm>
            <a:off x="17010927" y="3771900"/>
            <a:ext cx="1277073" cy="800257"/>
            <a:chOff x="0" y="0"/>
            <a:chExt cx="1702765" cy="1067010"/>
          </a:xfrm>
          <a:solidFill>
            <a:schemeClr val="bg2">
              <a:lumMod val="50000"/>
            </a:schemeClr>
          </a:solidFill>
        </p:grpSpPr>
        <p:sp>
          <p:nvSpPr>
            <p:cNvPr id="7" name="AutoShape 7"/>
            <p:cNvSpPr/>
            <p:nvPr/>
          </p:nvSpPr>
          <p:spPr>
            <a:xfrm>
              <a:off x="0" y="0"/>
              <a:ext cx="1702765" cy="1067010"/>
            </a:xfrm>
            <a:prstGeom prst="rect">
              <a:avLst/>
            </a:prstGeom>
            <a:grpFill/>
          </p:spPr>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92840" y="375094"/>
              <a:ext cx="600324" cy="265235"/>
            </a:xfrm>
            <a:prstGeom prst="rect">
              <a:avLst/>
            </a:prstGeom>
          </p:spPr>
        </p:pic>
      </p:grpSp>
      <p:sp>
        <p:nvSpPr>
          <p:cNvPr id="9" name="TextBox 10">
            <a:extLst>
              <a:ext uri="{FF2B5EF4-FFF2-40B4-BE49-F238E27FC236}">
                <a16:creationId xmlns:a16="http://schemas.microsoft.com/office/drawing/2014/main" id="{565C855B-EBC0-4492-AE2C-7AB2E6A07D94}"/>
              </a:ext>
            </a:extLst>
          </p:cNvPr>
          <p:cNvSpPr txBox="1"/>
          <p:nvPr/>
        </p:nvSpPr>
        <p:spPr>
          <a:xfrm>
            <a:off x="533400" y="2288224"/>
            <a:ext cx="13716000" cy="1483676"/>
          </a:xfrm>
          <a:prstGeom prst="rect">
            <a:avLst/>
          </a:prstGeom>
        </p:spPr>
        <p:txBody>
          <a:bodyPr lIns="0" tIns="0" rIns="0" bIns="0" rtlCol="0" anchor="t">
            <a:spAutoFit/>
          </a:bodyPr>
          <a:lstStyle/>
          <a:p>
            <a:pPr marL="0" lvl="0" indent="0" algn="l">
              <a:lnSpc>
                <a:spcPts val="10200"/>
              </a:lnSpc>
              <a:spcBef>
                <a:spcPct val="0"/>
              </a:spcBef>
            </a:pPr>
            <a:r>
              <a:rPr lang="en-US" sz="15000" b="1" u="none" dirty="0">
                <a:solidFill>
                  <a:schemeClr val="bg2">
                    <a:lumMod val="50000"/>
                  </a:schemeClr>
                </a:solidFill>
                <a:latin typeface="Libre Baskerville"/>
              </a:rPr>
              <a:t>18</a:t>
            </a:r>
          </a:p>
        </p:txBody>
      </p:sp>
      <p:sp>
        <p:nvSpPr>
          <p:cNvPr id="11" name="TextBox 10">
            <a:extLst>
              <a:ext uri="{FF2B5EF4-FFF2-40B4-BE49-F238E27FC236}">
                <a16:creationId xmlns:a16="http://schemas.microsoft.com/office/drawing/2014/main" id="{A6CFC40D-DFD6-4A4B-527C-B979CA13D110}"/>
              </a:ext>
            </a:extLst>
          </p:cNvPr>
          <p:cNvSpPr txBox="1"/>
          <p:nvPr/>
        </p:nvSpPr>
        <p:spPr>
          <a:xfrm>
            <a:off x="533400" y="4520252"/>
            <a:ext cx="16992600" cy="1246495"/>
          </a:xfrm>
          <a:prstGeom prst="rect">
            <a:avLst/>
          </a:prstGeom>
          <a:noFill/>
        </p:spPr>
        <p:txBody>
          <a:bodyPr wrap="square">
            <a:spAutoFit/>
          </a:bodyPr>
          <a:lstStyle/>
          <a:p>
            <a:r>
              <a:rPr lang="en-GB" sz="7500" dirty="0">
                <a:solidFill>
                  <a:schemeClr val="accent3">
                    <a:lumMod val="20000"/>
                    <a:lumOff val="80000"/>
                  </a:schemeClr>
                </a:solidFill>
              </a:rPr>
              <a:t>Find Foreign Key Chains</a:t>
            </a:r>
          </a:p>
        </p:txBody>
      </p:sp>
      <p:sp>
        <p:nvSpPr>
          <p:cNvPr id="10" name="TextBox 9">
            <a:extLst>
              <a:ext uri="{FF2B5EF4-FFF2-40B4-BE49-F238E27FC236}">
                <a16:creationId xmlns:a16="http://schemas.microsoft.com/office/drawing/2014/main" id="{0C0AF234-00AE-B349-48B2-3A0422957B7E}"/>
              </a:ext>
            </a:extLst>
          </p:cNvPr>
          <p:cNvSpPr txBox="1"/>
          <p:nvPr/>
        </p:nvSpPr>
        <p:spPr>
          <a:xfrm>
            <a:off x="16419137" y="10001935"/>
            <a:ext cx="1868863" cy="323165"/>
          </a:xfrm>
          <a:prstGeom prst="rect">
            <a:avLst/>
          </a:prstGeom>
          <a:noFill/>
        </p:spPr>
        <p:txBody>
          <a:bodyPr wrap="square">
            <a:spAutoFit/>
          </a:bodyPr>
          <a:lstStyle/>
          <a:p>
            <a:pPr algn="r"/>
            <a:r>
              <a:rPr lang="en-GB" sz="1500" dirty="0">
                <a:solidFill>
                  <a:schemeClr val="accent3">
                    <a:lumMod val="20000"/>
                    <a:lumOff val="80000"/>
                  </a:schemeClr>
                </a:solidFill>
              </a:rPr>
              <a:t>Shrikesh Pattni</a:t>
            </a:r>
          </a:p>
        </p:txBody>
      </p:sp>
    </p:spTree>
    <p:extLst>
      <p:ext uri="{BB962C8B-B14F-4D97-AF65-F5344CB8AC3E}">
        <p14:creationId xmlns:p14="http://schemas.microsoft.com/office/powerpoint/2010/main" val="2235556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8142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1776826-B17C-8E14-1D49-F627795CBEAF}"/>
              </a:ext>
            </a:extLst>
          </p:cNvPr>
          <p:cNvSpPr/>
          <p:nvPr/>
        </p:nvSpPr>
        <p:spPr>
          <a:xfrm>
            <a:off x="0" y="-38100"/>
            <a:ext cx="18288000" cy="4187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6"/>
          <p:cNvGrpSpPr/>
          <p:nvPr/>
        </p:nvGrpSpPr>
        <p:grpSpPr>
          <a:xfrm>
            <a:off x="17010927" y="3771900"/>
            <a:ext cx="1277073" cy="800257"/>
            <a:chOff x="0" y="0"/>
            <a:chExt cx="1702765" cy="1067010"/>
          </a:xfrm>
          <a:solidFill>
            <a:schemeClr val="bg2">
              <a:lumMod val="50000"/>
            </a:schemeClr>
          </a:solidFill>
        </p:grpSpPr>
        <p:sp>
          <p:nvSpPr>
            <p:cNvPr id="7" name="AutoShape 7"/>
            <p:cNvSpPr/>
            <p:nvPr/>
          </p:nvSpPr>
          <p:spPr>
            <a:xfrm>
              <a:off x="0" y="0"/>
              <a:ext cx="1702765" cy="1067010"/>
            </a:xfrm>
            <a:prstGeom prst="rect">
              <a:avLst/>
            </a:prstGeom>
            <a:grpFill/>
          </p:spPr>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92840" y="375094"/>
              <a:ext cx="600324" cy="265235"/>
            </a:xfrm>
            <a:prstGeom prst="rect">
              <a:avLst/>
            </a:prstGeom>
          </p:spPr>
        </p:pic>
      </p:grpSp>
      <p:sp>
        <p:nvSpPr>
          <p:cNvPr id="9" name="TextBox 10">
            <a:extLst>
              <a:ext uri="{FF2B5EF4-FFF2-40B4-BE49-F238E27FC236}">
                <a16:creationId xmlns:a16="http://schemas.microsoft.com/office/drawing/2014/main" id="{565C855B-EBC0-4492-AE2C-7AB2E6A07D94}"/>
              </a:ext>
            </a:extLst>
          </p:cNvPr>
          <p:cNvSpPr txBox="1"/>
          <p:nvPr/>
        </p:nvSpPr>
        <p:spPr>
          <a:xfrm>
            <a:off x="533400" y="2288224"/>
            <a:ext cx="13716000" cy="1483676"/>
          </a:xfrm>
          <a:prstGeom prst="rect">
            <a:avLst/>
          </a:prstGeom>
        </p:spPr>
        <p:txBody>
          <a:bodyPr lIns="0" tIns="0" rIns="0" bIns="0" rtlCol="0" anchor="t">
            <a:spAutoFit/>
          </a:bodyPr>
          <a:lstStyle/>
          <a:p>
            <a:pPr marL="0" lvl="0" indent="0" algn="l">
              <a:lnSpc>
                <a:spcPts val="10200"/>
              </a:lnSpc>
              <a:spcBef>
                <a:spcPct val="0"/>
              </a:spcBef>
            </a:pPr>
            <a:r>
              <a:rPr lang="en-US" sz="15000" b="1" u="none" dirty="0">
                <a:solidFill>
                  <a:schemeClr val="bg2">
                    <a:lumMod val="50000"/>
                  </a:schemeClr>
                </a:solidFill>
                <a:latin typeface="Libre Baskerville"/>
              </a:rPr>
              <a:t>19</a:t>
            </a:r>
          </a:p>
        </p:txBody>
      </p:sp>
      <p:sp>
        <p:nvSpPr>
          <p:cNvPr id="11" name="TextBox 10">
            <a:extLst>
              <a:ext uri="{FF2B5EF4-FFF2-40B4-BE49-F238E27FC236}">
                <a16:creationId xmlns:a16="http://schemas.microsoft.com/office/drawing/2014/main" id="{A6CFC40D-DFD6-4A4B-527C-B979CA13D110}"/>
              </a:ext>
            </a:extLst>
          </p:cNvPr>
          <p:cNvSpPr txBox="1"/>
          <p:nvPr/>
        </p:nvSpPr>
        <p:spPr>
          <a:xfrm>
            <a:off x="533400" y="4520252"/>
            <a:ext cx="16992600" cy="1246495"/>
          </a:xfrm>
          <a:prstGeom prst="rect">
            <a:avLst/>
          </a:prstGeom>
          <a:noFill/>
        </p:spPr>
        <p:txBody>
          <a:bodyPr wrap="square">
            <a:spAutoFit/>
          </a:bodyPr>
          <a:lstStyle/>
          <a:p>
            <a:r>
              <a:rPr lang="en-GB" sz="7500" dirty="0">
                <a:solidFill>
                  <a:schemeClr val="accent3">
                    <a:lumMod val="20000"/>
                    <a:lumOff val="80000"/>
                  </a:schemeClr>
                </a:solidFill>
              </a:rPr>
              <a:t>Where are the legacy based tables? </a:t>
            </a:r>
          </a:p>
        </p:txBody>
      </p:sp>
      <p:sp>
        <p:nvSpPr>
          <p:cNvPr id="10" name="TextBox 9">
            <a:extLst>
              <a:ext uri="{FF2B5EF4-FFF2-40B4-BE49-F238E27FC236}">
                <a16:creationId xmlns:a16="http://schemas.microsoft.com/office/drawing/2014/main" id="{0C0AF234-00AE-B349-48B2-3A0422957B7E}"/>
              </a:ext>
            </a:extLst>
          </p:cNvPr>
          <p:cNvSpPr txBox="1"/>
          <p:nvPr/>
        </p:nvSpPr>
        <p:spPr>
          <a:xfrm>
            <a:off x="16419137" y="10001935"/>
            <a:ext cx="1868863" cy="323165"/>
          </a:xfrm>
          <a:prstGeom prst="rect">
            <a:avLst/>
          </a:prstGeom>
          <a:noFill/>
        </p:spPr>
        <p:txBody>
          <a:bodyPr wrap="square">
            <a:spAutoFit/>
          </a:bodyPr>
          <a:lstStyle/>
          <a:p>
            <a:pPr algn="r"/>
            <a:r>
              <a:rPr lang="en-GB" sz="1500" dirty="0">
                <a:solidFill>
                  <a:schemeClr val="accent3">
                    <a:lumMod val="20000"/>
                    <a:lumOff val="80000"/>
                  </a:schemeClr>
                </a:solidFill>
              </a:rPr>
              <a:t>Shrikesh Pattni</a:t>
            </a:r>
          </a:p>
        </p:txBody>
      </p:sp>
    </p:spTree>
    <p:extLst>
      <p:ext uri="{BB962C8B-B14F-4D97-AF65-F5344CB8AC3E}">
        <p14:creationId xmlns:p14="http://schemas.microsoft.com/office/powerpoint/2010/main" val="3354769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8142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1776826-B17C-8E14-1D49-F627795CBEAF}"/>
              </a:ext>
            </a:extLst>
          </p:cNvPr>
          <p:cNvSpPr/>
          <p:nvPr/>
        </p:nvSpPr>
        <p:spPr>
          <a:xfrm>
            <a:off x="0" y="-38100"/>
            <a:ext cx="18288000" cy="4187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6"/>
          <p:cNvGrpSpPr/>
          <p:nvPr/>
        </p:nvGrpSpPr>
        <p:grpSpPr>
          <a:xfrm>
            <a:off x="17010927" y="3771900"/>
            <a:ext cx="1277073" cy="800257"/>
            <a:chOff x="0" y="0"/>
            <a:chExt cx="1702765" cy="1067010"/>
          </a:xfrm>
          <a:solidFill>
            <a:schemeClr val="bg2">
              <a:lumMod val="50000"/>
            </a:schemeClr>
          </a:solidFill>
        </p:grpSpPr>
        <p:sp>
          <p:nvSpPr>
            <p:cNvPr id="7" name="AutoShape 7"/>
            <p:cNvSpPr/>
            <p:nvPr/>
          </p:nvSpPr>
          <p:spPr>
            <a:xfrm>
              <a:off x="0" y="0"/>
              <a:ext cx="1702765" cy="1067010"/>
            </a:xfrm>
            <a:prstGeom prst="rect">
              <a:avLst/>
            </a:prstGeom>
            <a:grpFill/>
          </p:spPr>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92840" y="375094"/>
              <a:ext cx="600324" cy="265235"/>
            </a:xfrm>
            <a:prstGeom prst="rect">
              <a:avLst/>
            </a:prstGeom>
          </p:spPr>
        </p:pic>
      </p:grpSp>
      <p:sp>
        <p:nvSpPr>
          <p:cNvPr id="9" name="TextBox 10">
            <a:extLst>
              <a:ext uri="{FF2B5EF4-FFF2-40B4-BE49-F238E27FC236}">
                <a16:creationId xmlns:a16="http://schemas.microsoft.com/office/drawing/2014/main" id="{565C855B-EBC0-4492-AE2C-7AB2E6A07D94}"/>
              </a:ext>
            </a:extLst>
          </p:cNvPr>
          <p:cNvSpPr txBox="1"/>
          <p:nvPr/>
        </p:nvSpPr>
        <p:spPr>
          <a:xfrm>
            <a:off x="533400" y="2288224"/>
            <a:ext cx="13716000" cy="1483676"/>
          </a:xfrm>
          <a:prstGeom prst="rect">
            <a:avLst/>
          </a:prstGeom>
        </p:spPr>
        <p:txBody>
          <a:bodyPr lIns="0" tIns="0" rIns="0" bIns="0" rtlCol="0" anchor="t">
            <a:spAutoFit/>
          </a:bodyPr>
          <a:lstStyle/>
          <a:p>
            <a:pPr marL="0" lvl="0" indent="0" algn="l">
              <a:lnSpc>
                <a:spcPts val="10200"/>
              </a:lnSpc>
              <a:spcBef>
                <a:spcPct val="0"/>
              </a:spcBef>
            </a:pPr>
            <a:r>
              <a:rPr lang="en-US" sz="15000" b="1" dirty="0">
                <a:solidFill>
                  <a:schemeClr val="bg2">
                    <a:lumMod val="50000"/>
                  </a:schemeClr>
                </a:solidFill>
                <a:latin typeface="Libre Baskerville"/>
              </a:rPr>
              <a:t>20</a:t>
            </a:r>
            <a:endParaRPr lang="en-US" sz="15000" b="1" u="none" dirty="0">
              <a:solidFill>
                <a:schemeClr val="bg2">
                  <a:lumMod val="50000"/>
                </a:schemeClr>
              </a:solidFill>
              <a:latin typeface="Libre Baskerville"/>
            </a:endParaRPr>
          </a:p>
        </p:txBody>
      </p:sp>
      <p:sp>
        <p:nvSpPr>
          <p:cNvPr id="11" name="TextBox 10">
            <a:extLst>
              <a:ext uri="{FF2B5EF4-FFF2-40B4-BE49-F238E27FC236}">
                <a16:creationId xmlns:a16="http://schemas.microsoft.com/office/drawing/2014/main" id="{A6CFC40D-DFD6-4A4B-527C-B979CA13D110}"/>
              </a:ext>
            </a:extLst>
          </p:cNvPr>
          <p:cNvSpPr txBox="1"/>
          <p:nvPr/>
        </p:nvSpPr>
        <p:spPr>
          <a:xfrm>
            <a:off x="533400" y="4520252"/>
            <a:ext cx="16992600" cy="1246495"/>
          </a:xfrm>
          <a:prstGeom prst="rect">
            <a:avLst/>
          </a:prstGeom>
          <a:noFill/>
        </p:spPr>
        <p:txBody>
          <a:bodyPr wrap="square">
            <a:spAutoFit/>
          </a:bodyPr>
          <a:lstStyle/>
          <a:p>
            <a:r>
              <a:rPr lang="en-GB" sz="7500" dirty="0">
                <a:solidFill>
                  <a:schemeClr val="accent3">
                    <a:lumMod val="20000"/>
                    <a:lumOff val="80000"/>
                  </a:schemeClr>
                </a:solidFill>
              </a:rPr>
              <a:t>Do we have weak database passwords</a:t>
            </a:r>
          </a:p>
        </p:txBody>
      </p:sp>
      <p:sp>
        <p:nvSpPr>
          <p:cNvPr id="10" name="TextBox 9">
            <a:extLst>
              <a:ext uri="{FF2B5EF4-FFF2-40B4-BE49-F238E27FC236}">
                <a16:creationId xmlns:a16="http://schemas.microsoft.com/office/drawing/2014/main" id="{0C0AF234-00AE-B349-48B2-3A0422957B7E}"/>
              </a:ext>
            </a:extLst>
          </p:cNvPr>
          <p:cNvSpPr txBox="1"/>
          <p:nvPr/>
        </p:nvSpPr>
        <p:spPr>
          <a:xfrm>
            <a:off x="16419137" y="10001935"/>
            <a:ext cx="1868863" cy="323165"/>
          </a:xfrm>
          <a:prstGeom prst="rect">
            <a:avLst/>
          </a:prstGeom>
          <a:noFill/>
        </p:spPr>
        <p:txBody>
          <a:bodyPr wrap="square">
            <a:spAutoFit/>
          </a:bodyPr>
          <a:lstStyle/>
          <a:p>
            <a:pPr algn="r"/>
            <a:r>
              <a:rPr lang="en-GB" sz="1500" dirty="0">
                <a:solidFill>
                  <a:schemeClr val="accent3">
                    <a:lumMod val="20000"/>
                    <a:lumOff val="80000"/>
                  </a:schemeClr>
                </a:solidFill>
              </a:rPr>
              <a:t>Shrikesh Pattni</a:t>
            </a:r>
          </a:p>
        </p:txBody>
      </p:sp>
    </p:spTree>
    <p:extLst>
      <p:ext uri="{BB962C8B-B14F-4D97-AF65-F5344CB8AC3E}">
        <p14:creationId xmlns:p14="http://schemas.microsoft.com/office/powerpoint/2010/main" val="1854048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879B0CAB-8072-238B-2B6E-935FAD285FBD}"/>
              </a:ext>
            </a:extLst>
          </p:cNvPr>
          <p:cNvSpPr/>
          <p:nvPr/>
        </p:nvSpPr>
        <p:spPr>
          <a:xfrm>
            <a:off x="173038" y="7444366"/>
            <a:ext cx="17810161" cy="2588150"/>
          </a:xfrm>
          <a:prstGeom prst="rect">
            <a:avLst/>
          </a:prstGeom>
          <a:solidFill>
            <a:schemeClr val="bg1">
              <a:lumMod val="95000"/>
            </a:schemeClr>
          </a:solidFill>
          <a:ln>
            <a:solidFill>
              <a:schemeClr val="accent1">
                <a:shade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371600">
              <a:defRPr/>
            </a:pPr>
            <a:r>
              <a:rPr lang="en-GB" sz="2000" b="1" dirty="0">
                <a:solidFill>
                  <a:schemeClr val="tx1"/>
                </a:solidFill>
                <a:latin typeface="Calibri Light"/>
              </a:rPr>
              <a:t>Metadata Process Alignment</a:t>
            </a:r>
          </a:p>
        </p:txBody>
      </p:sp>
      <p:sp>
        <p:nvSpPr>
          <p:cNvPr id="49" name="Rectangle 48">
            <a:extLst>
              <a:ext uri="{FF2B5EF4-FFF2-40B4-BE49-F238E27FC236}">
                <a16:creationId xmlns:a16="http://schemas.microsoft.com/office/drawing/2014/main" id="{61165D57-8648-DCD8-7BBD-815074F52979}"/>
              </a:ext>
            </a:extLst>
          </p:cNvPr>
          <p:cNvSpPr/>
          <p:nvPr/>
        </p:nvSpPr>
        <p:spPr>
          <a:xfrm>
            <a:off x="173041" y="825423"/>
            <a:ext cx="17810159" cy="6604077"/>
          </a:xfrm>
          <a:prstGeom prst="rect">
            <a:avLst/>
          </a:prstGeom>
          <a:solidFill>
            <a:schemeClr val="bg1">
              <a:lumMod val="95000"/>
            </a:schemeClr>
          </a:solidFill>
          <a:ln>
            <a:solidFill>
              <a:schemeClr val="accent1">
                <a:shade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371600">
              <a:defRPr/>
            </a:pPr>
            <a:r>
              <a:rPr lang="en-GB" sz="2000" b="1" dirty="0">
                <a:solidFill>
                  <a:schemeClr val="tx1"/>
                </a:solidFill>
                <a:latin typeface="Calibri Light"/>
              </a:rPr>
              <a:t>SQL – Data Warehousing Architecture </a:t>
            </a:r>
          </a:p>
        </p:txBody>
      </p:sp>
      <p:sp>
        <p:nvSpPr>
          <p:cNvPr id="178" name="Rectangle 177">
            <a:extLst>
              <a:ext uri="{FF2B5EF4-FFF2-40B4-BE49-F238E27FC236}">
                <a16:creationId xmlns:a16="http://schemas.microsoft.com/office/drawing/2014/main" id="{09238C69-83D1-F156-0AB2-6EA9E9181A53}"/>
              </a:ext>
            </a:extLst>
          </p:cNvPr>
          <p:cNvSpPr/>
          <p:nvPr/>
        </p:nvSpPr>
        <p:spPr>
          <a:xfrm>
            <a:off x="365288" y="2781300"/>
            <a:ext cx="17320368" cy="4391426"/>
          </a:xfrm>
          <a:prstGeom prst="rect">
            <a:avLst/>
          </a:prstGeom>
          <a:solidFill>
            <a:schemeClr val="bg1">
              <a:lumMod val="95000"/>
            </a:schemeClr>
          </a:solid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600"/>
          </a:p>
        </p:txBody>
      </p:sp>
      <p:sp>
        <p:nvSpPr>
          <p:cNvPr id="172" name="Google Shape;95;p23">
            <a:extLst>
              <a:ext uri="{FF2B5EF4-FFF2-40B4-BE49-F238E27FC236}">
                <a16:creationId xmlns:a16="http://schemas.microsoft.com/office/drawing/2014/main" id="{88CC79E6-F236-3DD6-810F-7C0948CD7D63}"/>
              </a:ext>
            </a:extLst>
          </p:cNvPr>
          <p:cNvSpPr/>
          <p:nvPr/>
        </p:nvSpPr>
        <p:spPr>
          <a:xfrm>
            <a:off x="3253161" y="3055238"/>
            <a:ext cx="2776411" cy="4355304"/>
          </a:xfrm>
          <a:prstGeom prst="rect">
            <a:avLst/>
          </a:prstGeom>
          <a:noFill/>
          <a:ln>
            <a:noFill/>
          </a:ln>
        </p:spPr>
        <p:txBody>
          <a:bodyPr spcFirstLastPara="1" wrap="square" lIns="182850" tIns="182850" rIns="182850" bIns="182850" anchor="t" anchorCtr="0">
            <a:noAutofit/>
          </a:bodyPr>
          <a:lstStyle/>
          <a:p>
            <a:pPr marL="342891" indent="-342891" fontAlgn="base">
              <a:spcBef>
                <a:spcPts val="401"/>
              </a:spcBef>
              <a:spcAft>
                <a:spcPts val="401"/>
              </a:spcAft>
              <a:buFont typeface="Arial" panose="020B0604020202020204" pitchFamily="34" charset="0"/>
              <a:buChar char="•"/>
            </a:pPr>
            <a:r>
              <a:rPr lang="en-GB" dirty="0"/>
              <a:t>Choosing the optimal deployment option (on-premises/in-cloud/hybrid).</a:t>
            </a:r>
          </a:p>
          <a:p>
            <a:pPr marL="342891" indent="-342891" fontAlgn="base">
              <a:spcBef>
                <a:spcPts val="401"/>
              </a:spcBef>
              <a:spcAft>
                <a:spcPts val="401"/>
              </a:spcAft>
              <a:buFont typeface="Arial" panose="020B0604020202020204" pitchFamily="34" charset="0"/>
              <a:buChar char="•"/>
            </a:pPr>
            <a:r>
              <a:rPr lang="en-GB" dirty="0"/>
              <a:t>Selecting the data warehouse technologies (DWH database, ETL/ELT tools</a:t>
            </a:r>
          </a:p>
          <a:p>
            <a:pPr marL="342891" indent="-342891" fontAlgn="base">
              <a:spcBef>
                <a:spcPts val="401"/>
              </a:spcBef>
              <a:spcAft>
                <a:spcPts val="401"/>
              </a:spcAft>
              <a:buFont typeface="Arial" panose="020B0604020202020204" pitchFamily="34" charset="0"/>
              <a:buChar char="•"/>
            </a:pPr>
            <a:r>
              <a:rPr lang="en-GB" dirty="0"/>
              <a:t>Number of data sources and data volume to be loaded</a:t>
            </a:r>
          </a:p>
        </p:txBody>
      </p:sp>
      <p:sp>
        <p:nvSpPr>
          <p:cNvPr id="173" name="Google Shape;95;p23">
            <a:extLst>
              <a:ext uri="{FF2B5EF4-FFF2-40B4-BE49-F238E27FC236}">
                <a16:creationId xmlns:a16="http://schemas.microsoft.com/office/drawing/2014/main" id="{B1AAAB1A-3191-032B-ED83-BBCB7E5B7D01}"/>
              </a:ext>
            </a:extLst>
          </p:cNvPr>
          <p:cNvSpPr/>
          <p:nvPr/>
        </p:nvSpPr>
        <p:spPr>
          <a:xfrm>
            <a:off x="638636" y="3055237"/>
            <a:ext cx="2776410" cy="4216591"/>
          </a:xfrm>
          <a:prstGeom prst="rect">
            <a:avLst/>
          </a:prstGeom>
          <a:noFill/>
          <a:ln>
            <a:noFill/>
          </a:ln>
        </p:spPr>
        <p:txBody>
          <a:bodyPr spcFirstLastPara="1" wrap="square" lIns="182850" tIns="182850" rIns="182850" bIns="182850" anchor="t" anchorCtr="0">
            <a:noAutofit/>
          </a:bodyPr>
          <a:lstStyle/>
          <a:p>
            <a:pPr marL="342891" indent="-342891" fontAlgn="base">
              <a:spcBef>
                <a:spcPts val="401"/>
              </a:spcBef>
              <a:spcAft>
                <a:spcPts val="401"/>
              </a:spcAft>
              <a:buFont typeface="Arial" panose="020B0604020202020204" pitchFamily="34" charset="0"/>
              <a:buChar char="•"/>
            </a:pPr>
            <a:r>
              <a:rPr lang="en-GB" dirty="0"/>
              <a:t>Work with Data Providers on a roadmap</a:t>
            </a:r>
          </a:p>
          <a:p>
            <a:pPr marL="342891" indent="-342891" fontAlgn="base">
              <a:spcBef>
                <a:spcPts val="401"/>
              </a:spcBef>
              <a:spcAft>
                <a:spcPts val="401"/>
              </a:spcAft>
              <a:buFont typeface="Arial" panose="020B0604020202020204" pitchFamily="34" charset="0"/>
              <a:buChar char="•"/>
            </a:pPr>
            <a:r>
              <a:rPr lang="en-GB" dirty="0"/>
              <a:t>Conducting a preliminary data source analysis (data type and structure, volume, sensitivity, etc.).</a:t>
            </a:r>
          </a:p>
          <a:p>
            <a:pPr marL="342891" indent="-342891" fontAlgn="base">
              <a:spcBef>
                <a:spcPts val="401"/>
              </a:spcBef>
              <a:spcAft>
                <a:spcPts val="401"/>
              </a:spcAft>
              <a:buFont typeface="Arial" panose="020B0604020202020204" pitchFamily="34" charset="0"/>
              <a:buChar char="•"/>
            </a:pPr>
            <a:r>
              <a:rPr lang="en-GB" dirty="0"/>
              <a:t>Choosing the optimal architectural design approach to building a data warehouse.</a:t>
            </a:r>
          </a:p>
          <a:p>
            <a:pPr marL="342891" indent="-342891" fontAlgn="base">
              <a:spcBef>
                <a:spcPts val="401"/>
              </a:spcBef>
              <a:spcAft>
                <a:spcPts val="401"/>
              </a:spcAft>
              <a:buFont typeface="Arial" panose="020B0604020202020204" pitchFamily="34" charset="0"/>
              <a:buChar char="•"/>
            </a:pPr>
            <a:endParaRPr lang="en-GB" dirty="0"/>
          </a:p>
        </p:txBody>
      </p:sp>
      <p:sp>
        <p:nvSpPr>
          <p:cNvPr id="174" name="Google Shape;95;p23">
            <a:extLst>
              <a:ext uri="{FF2B5EF4-FFF2-40B4-BE49-F238E27FC236}">
                <a16:creationId xmlns:a16="http://schemas.microsoft.com/office/drawing/2014/main" id="{5E938A9A-5121-4A78-F141-75E7B12AD0BB}"/>
              </a:ext>
            </a:extLst>
          </p:cNvPr>
          <p:cNvSpPr/>
          <p:nvPr/>
        </p:nvSpPr>
        <p:spPr>
          <a:xfrm>
            <a:off x="5910389" y="3055238"/>
            <a:ext cx="2776411" cy="4374262"/>
          </a:xfrm>
          <a:prstGeom prst="rect">
            <a:avLst/>
          </a:prstGeom>
          <a:noFill/>
          <a:ln>
            <a:noFill/>
          </a:ln>
        </p:spPr>
        <p:txBody>
          <a:bodyPr spcFirstLastPara="1" wrap="square" lIns="182850" tIns="182850" rIns="182850" bIns="182850" anchor="t" anchorCtr="0">
            <a:noAutofit/>
          </a:bodyPr>
          <a:lstStyle/>
          <a:p>
            <a:pPr marL="342891" indent="-342891" fontAlgn="base">
              <a:spcBef>
                <a:spcPts val="401"/>
              </a:spcBef>
              <a:spcAft>
                <a:spcPts val="401"/>
              </a:spcAft>
              <a:buFont typeface="Arial" panose="020B0604020202020204" pitchFamily="34" charset="0"/>
              <a:buChar char="•"/>
            </a:pPr>
            <a:r>
              <a:rPr lang="en-GB" dirty="0"/>
              <a:t>Identification if any data is absent/of enough quality to support the business requirements.</a:t>
            </a:r>
          </a:p>
          <a:p>
            <a:pPr marL="342891" indent="-342891" fontAlgn="base">
              <a:spcBef>
                <a:spcPts val="401"/>
              </a:spcBef>
              <a:spcAft>
                <a:spcPts val="401"/>
              </a:spcAft>
              <a:buFont typeface="Arial" panose="020B0604020202020204" pitchFamily="34" charset="0"/>
              <a:buChar char="•"/>
            </a:pPr>
            <a:r>
              <a:rPr lang="en-GB" dirty="0"/>
              <a:t>Data sensitivity access approach.</a:t>
            </a:r>
          </a:p>
          <a:p>
            <a:pPr marL="342891" indent="-342891" fontAlgn="base">
              <a:spcBef>
                <a:spcPts val="401"/>
              </a:spcBef>
              <a:spcAft>
                <a:spcPts val="401"/>
              </a:spcAft>
              <a:buFont typeface="Arial" panose="020B0604020202020204" pitchFamily="34" charset="0"/>
              <a:buChar char="•"/>
            </a:pPr>
            <a:r>
              <a:rPr lang="en-GB" dirty="0"/>
              <a:t>Data security rules, data encryption policies, policies for data access monitoring</a:t>
            </a:r>
          </a:p>
        </p:txBody>
      </p:sp>
      <p:sp>
        <p:nvSpPr>
          <p:cNvPr id="175" name="Google Shape;95;p23">
            <a:extLst>
              <a:ext uri="{FF2B5EF4-FFF2-40B4-BE49-F238E27FC236}">
                <a16:creationId xmlns:a16="http://schemas.microsoft.com/office/drawing/2014/main" id="{63CF031C-EE78-C37B-8343-C913DDA14DEA}"/>
              </a:ext>
            </a:extLst>
          </p:cNvPr>
          <p:cNvSpPr/>
          <p:nvPr/>
        </p:nvSpPr>
        <p:spPr>
          <a:xfrm>
            <a:off x="8482214" y="3185491"/>
            <a:ext cx="2776411" cy="3589590"/>
          </a:xfrm>
          <a:prstGeom prst="rect">
            <a:avLst/>
          </a:prstGeom>
          <a:noFill/>
          <a:ln>
            <a:noFill/>
          </a:ln>
        </p:spPr>
        <p:txBody>
          <a:bodyPr spcFirstLastPara="1" wrap="square" lIns="182850" tIns="182850" rIns="182850" bIns="182850" anchor="t" anchorCtr="0">
            <a:noAutofit/>
          </a:bodyPr>
          <a:lstStyle/>
          <a:p>
            <a:pPr marL="342891" indent="-342891" fontAlgn="base">
              <a:spcBef>
                <a:spcPts val="401"/>
              </a:spcBef>
              <a:spcAft>
                <a:spcPts val="401"/>
              </a:spcAft>
              <a:buFont typeface="Arial" panose="020B0604020202020204" pitchFamily="34" charset="0"/>
              <a:buChar char="•"/>
            </a:pPr>
            <a:r>
              <a:rPr lang="en-GB" dirty="0"/>
              <a:t>Designing data cleansing policies.</a:t>
            </a:r>
          </a:p>
          <a:p>
            <a:pPr marL="342891" indent="-342891" fontAlgn="base">
              <a:spcBef>
                <a:spcPts val="401"/>
              </a:spcBef>
              <a:spcAft>
                <a:spcPts val="401"/>
              </a:spcAft>
              <a:buFont typeface="Arial" panose="020B0604020202020204" pitchFamily="34" charset="0"/>
              <a:buChar char="•"/>
            </a:pPr>
            <a:r>
              <a:rPr lang="en-GB" dirty="0"/>
              <a:t>Mapping data objects into the data warehouse.</a:t>
            </a:r>
          </a:p>
          <a:p>
            <a:pPr marL="342891" indent="-342891" fontAlgn="base">
              <a:spcBef>
                <a:spcPts val="401"/>
              </a:spcBef>
              <a:spcAft>
                <a:spcPts val="401"/>
              </a:spcAft>
              <a:buFont typeface="Arial" panose="020B0604020202020204" pitchFamily="34" charset="0"/>
              <a:buChar char="•"/>
            </a:pPr>
            <a:r>
              <a:rPr lang="en-GB" dirty="0"/>
              <a:t>Designing ET processes for data integration and data flow control.</a:t>
            </a:r>
          </a:p>
        </p:txBody>
      </p:sp>
      <p:sp>
        <p:nvSpPr>
          <p:cNvPr id="176" name="Google Shape;95;p23">
            <a:extLst>
              <a:ext uri="{FF2B5EF4-FFF2-40B4-BE49-F238E27FC236}">
                <a16:creationId xmlns:a16="http://schemas.microsoft.com/office/drawing/2014/main" id="{4D0271FE-C4C6-145F-360A-F2E820770BDD}"/>
              </a:ext>
            </a:extLst>
          </p:cNvPr>
          <p:cNvSpPr/>
          <p:nvPr/>
        </p:nvSpPr>
        <p:spPr>
          <a:xfrm>
            <a:off x="11162266" y="3055238"/>
            <a:ext cx="2776411" cy="3589590"/>
          </a:xfrm>
          <a:prstGeom prst="rect">
            <a:avLst/>
          </a:prstGeom>
          <a:noFill/>
          <a:ln>
            <a:noFill/>
          </a:ln>
        </p:spPr>
        <p:txBody>
          <a:bodyPr spcFirstLastPara="1" wrap="square" lIns="182850" tIns="182850" rIns="182850" bIns="182850" anchor="t" anchorCtr="0">
            <a:noAutofit/>
          </a:bodyPr>
          <a:lstStyle/>
          <a:p>
            <a:pPr marL="342891" indent="-342891" fontAlgn="base">
              <a:spcBef>
                <a:spcPts val="401"/>
              </a:spcBef>
              <a:spcAft>
                <a:spcPts val="401"/>
              </a:spcAft>
              <a:buFont typeface="Arial" panose="020B0604020202020204" pitchFamily="34" charset="0"/>
              <a:buChar char="•"/>
            </a:pPr>
            <a:r>
              <a:rPr lang="en-GB" dirty="0"/>
              <a:t>Designing data models for the data warehouse and data marts.</a:t>
            </a:r>
          </a:p>
          <a:p>
            <a:pPr marL="342891" indent="-342891" fontAlgn="base">
              <a:spcBef>
                <a:spcPts val="401"/>
              </a:spcBef>
              <a:spcAft>
                <a:spcPts val="401"/>
              </a:spcAft>
              <a:buFont typeface="Arial" panose="020B0604020202020204" pitchFamily="34" charset="0"/>
              <a:buChar char="•"/>
            </a:pPr>
            <a:r>
              <a:rPr lang="en-GB" dirty="0"/>
              <a:t>Identifying data objects as entities or attributes; identifying relationships between entities.</a:t>
            </a:r>
          </a:p>
          <a:p>
            <a:pPr marL="342891" indent="-342891" fontAlgn="base">
              <a:spcBef>
                <a:spcPts val="401"/>
              </a:spcBef>
              <a:spcAft>
                <a:spcPts val="401"/>
              </a:spcAft>
              <a:buFont typeface="Arial" panose="020B0604020202020204" pitchFamily="34" charset="0"/>
              <a:buChar char="•"/>
            </a:pPr>
            <a:endParaRPr lang="en-US" dirty="0"/>
          </a:p>
        </p:txBody>
      </p:sp>
      <p:sp>
        <p:nvSpPr>
          <p:cNvPr id="177" name="Google Shape;95;p23">
            <a:extLst>
              <a:ext uri="{FF2B5EF4-FFF2-40B4-BE49-F238E27FC236}">
                <a16:creationId xmlns:a16="http://schemas.microsoft.com/office/drawing/2014/main" id="{D854C9A5-4FF8-2F5A-8BF0-F5FFB4B64455}"/>
              </a:ext>
            </a:extLst>
          </p:cNvPr>
          <p:cNvSpPr/>
          <p:nvPr/>
        </p:nvSpPr>
        <p:spPr>
          <a:xfrm>
            <a:off x="13842318" y="3032881"/>
            <a:ext cx="3433733" cy="4117488"/>
          </a:xfrm>
          <a:prstGeom prst="rect">
            <a:avLst/>
          </a:prstGeom>
          <a:noFill/>
          <a:ln>
            <a:noFill/>
          </a:ln>
        </p:spPr>
        <p:txBody>
          <a:bodyPr spcFirstLastPara="1" wrap="square" lIns="182850" tIns="182850" rIns="182850" bIns="182850" anchor="t" anchorCtr="0">
            <a:noAutofit/>
          </a:bodyPr>
          <a:lstStyle/>
          <a:p>
            <a:pPr marL="342891" indent="-342891" fontAlgn="base">
              <a:spcBef>
                <a:spcPts val="401"/>
              </a:spcBef>
              <a:spcAft>
                <a:spcPts val="401"/>
              </a:spcAft>
              <a:buFont typeface="Arial" panose="020B0604020202020204" pitchFamily="34" charset="0"/>
              <a:buChar char="•"/>
            </a:pPr>
            <a:r>
              <a:rPr lang="en-GB" dirty="0"/>
              <a:t>CI/CD is a means to managing change in a controlled way</a:t>
            </a:r>
          </a:p>
          <a:p>
            <a:pPr marL="342891" indent="-342891" fontAlgn="base">
              <a:spcBef>
                <a:spcPts val="401"/>
              </a:spcBef>
              <a:spcAft>
                <a:spcPts val="401"/>
              </a:spcAft>
              <a:buFont typeface="Arial" panose="020B0604020202020204" pitchFamily="34" charset="0"/>
              <a:buChar char="•"/>
            </a:pPr>
            <a:r>
              <a:rPr lang="en-GB" dirty="0"/>
              <a:t>Effective change management enables it to be more adaptive and therefore more useful as a business tool.</a:t>
            </a:r>
          </a:p>
          <a:p>
            <a:pPr marL="342891" indent="-342891" fontAlgn="base">
              <a:spcBef>
                <a:spcPts val="401"/>
              </a:spcBef>
              <a:spcAft>
                <a:spcPts val="401"/>
              </a:spcAft>
              <a:buFont typeface="Arial" panose="020B0604020202020204" pitchFamily="34" charset="0"/>
              <a:buChar char="•"/>
            </a:pPr>
            <a:r>
              <a:rPr lang="en-GB" dirty="0"/>
              <a:t>Business Event Analysis &amp; Modelling, to understand the question we to formulate for the insights to answer. </a:t>
            </a:r>
          </a:p>
          <a:p>
            <a:pPr marL="342891" indent="-342891" fontAlgn="base">
              <a:spcBef>
                <a:spcPts val="401"/>
              </a:spcBef>
              <a:spcAft>
                <a:spcPts val="401"/>
              </a:spcAft>
              <a:buFont typeface="Arial" panose="020B0604020202020204" pitchFamily="34" charset="0"/>
              <a:buChar char="•"/>
            </a:pPr>
            <a:endParaRPr lang="en-US" dirty="0"/>
          </a:p>
        </p:txBody>
      </p:sp>
      <p:grpSp>
        <p:nvGrpSpPr>
          <p:cNvPr id="184" name="Group 183">
            <a:extLst>
              <a:ext uri="{FF2B5EF4-FFF2-40B4-BE49-F238E27FC236}">
                <a16:creationId xmlns:a16="http://schemas.microsoft.com/office/drawing/2014/main" id="{CF2C002E-489E-D846-51FD-373BA7CFE27D}"/>
              </a:ext>
            </a:extLst>
          </p:cNvPr>
          <p:cNvGrpSpPr/>
          <p:nvPr/>
        </p:nvGrpSpPr>
        <p:grpSpPr>
          <a:xfrm>
            <a:off x="333209" y="1421904"/>
            <a:ext cx="11239760" cy="673614"/>
            <a:chOff x="40438" y="5036094"/>
            <a:chExt cx="7493173" cy="456621"/>
          </a:xfrm>
        </p:grpSpPr>
        <p:sp>
          <p:nvSpPr>
            <p:cNvPr id="185" name="Arrow: Pentagon 184">
              <a:extLst>
                <a:ext uri="{FF2B5EF4-FFF2-40B4-BE49-F238E27FC236}">
                  <a16:creationId xmlns:a16="http://schemas.microsoft.com/office/drawing/2014/main" id="{1F14085D-588E-9320-9FDC-7E3A68813201}"/>
                </a:ext>
              </a:extLst>
            </p:cNvPr>
            <p:cNvSpPr/>
            <p:nvPr/>
          </p:nvSpPr>
          <p:spPr>
            <a:xfrm>
              <a:off x="40438" y="5064821"/>
              <a:ext cx="1673538" cy="413192"/>
            </a:xfrm>
            <a:prstGeom prst="homePlat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50" dirty="0"/>
                <a:t>Metadata</a:t>
              </a:r>
            </a:p>
            <a:p>
              <a:pPr algn="ctr"/>
              <a:r>
                <a:rPr lang="en-GB" sz="1650" dirty="0"/>
                <a:t>Raw Data</a:t>
              </a:r>
            </a:p>
          </p:txBody>
        </p:sp>
        <p:sp>
          <p:nvSpPr>
            <p:cNvPr id="186" name="Arrow: Chevron 185">
              <a:extLst>
                <a:ext uri="{FF2B5EF4-FFF2-40B4-BE49-F238E27FC236}">
                  <a16:creationId xmlns:a16="http://schemas.microsoft.com/office/drawing/2014/main" id="{2684A94D-BAE0-6755-6FAD-F8A009458A3E}"/>
                </a:ext>
              </a:extLst>
            </p:cNvPr>
            <p:cNvSpPr/>
            <p:nvPr/>
          </p:nvSpPr>
          <p:spPr>
            <a:xfrm>
              <a:off x="1545058" y="5046007"/>
              <a:ext cx="2102777" cy="446708"/>
            </a:xfrm>
            <a:prstGeom prst="chevron">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50" dirty="0">
                  <a:solidFill>
                    <a:schemeClr val="bg1"/>
                  </a:solidFill>
                </a:rPr>
                <a:t>Validation/</a:t>
              </a:r>
            </a:p>
            <a:p>
              <a:pPr algn="ctr"/>
              <a:r>
                <a:rPr lang="en-GB" sz="1650" dirty="0">
                  <a:solidFill>
                    <a:schemeClr val="bg1"/>
                  </a:solidFill>
                </a:rPr>
                <a:t>Unharmonized</a:t>
              </a:r>
            </a:p>
          </p:txBody>
        </p:sp>
        <p:sp>
          <p:nvSpPr>
            <p:cNvPr id="187" name="Arrow: Chevron 186">
              <a:extLst>
                <a:ext uri="{FF2B5EF4-FFF2-40B4-BE49-F238E27FC236}">
                  <a16:creationId xmlns:a16="http://schemas.microsoft.com/office/drawing/2014/main" id="{8C1506D2-A64F-8762-E900-2028DE40A07F}"/>
                </a:ext>
              </a:extLst>
            </p:cNvPr>
            <p:cNvSpPr/>
            <p:nvPr/>
          </p:nvSpPr>
          <p:spPr>
            <a:xfrm>
              <a:off x="3482829" y="5036094"/>
              <a:ext cx="2102777" cy="433881"/>
            </a:xfrm>
            <a:prstGeom prst="chevron">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50" dirty="0">
                  <a:solidFill>
                    <a:schemeClr val="bg1"/>
                  </a:solidFill>
                </a:rPr>
                <a:t>Data Rules</a:t>
              </a:r>
            </a:p>
            <a:p>
              <a:pPr algn="ctr"/>
              <a:r>
                <a:rPr lang="en-GB" sz="1650" dirty="0">
                  <a:solidFill>
                    <a:schemeClr val="bg1"/>
                  </a:solidFill>
                </a:rPr>
                <a:t>Semi-Harmonisation</a:t>
              </a:r>
            </a:p>
          </p:txBody>
        </p:sp>
        <p:sp>
          <p:nvSpPr>
            <p:cNvPr id="188" name="Arrow: Chevron 187">
              <a:extLst>
                <a:ext uri="{FF2B5EF4-FFF2-40B4-BE49-F238E27FC236}">
                  <a16:creationId xmlns:a16="http://schemas.microsoft.com/office/drawing/2014/main" id="{7D6EE024-2028-2BDF-1D3C-101A4B01C99A}"/>
                </a:ext>
              </a:extLst>
            </p:cNvPr>
            <p:cNvSpPr/>
            <p:nvPr/>
          </p:nvSpPr>
          <p:spPr>
            <a:xfrm>
              <a:off x="5430834" y="5048042"/>
              <a:ext cx="2102777" cy="413192"/>
            </a:xfrm>
            <a:prstGeom prst="chevron">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50" dirty="0">
                  <a:solidFill>
                    <a:schemeClr val="bg1"/>
                  </a:solidFill>
                </a:rPr>
                <a:t>Metadata/ETL</a:t>
              </a:r>
            </a:p>
            <a:p>
              <a:pPr algn="ctr"/>
              <a:r>
                <a:rPr lang="en-GB" sz="1650" dirty="0">
                  <a:solidFill>
                    <a:schemeClr val="bg1"/>
                  </a:solidFill>
                </a:rPr>
                <a:t>Harmonisation</a:t>
              </a:r>
            </a:p>
          </p:txBody>
        </p:sp>
      </p:grpSp>
      <p:sp>
        <p:nvSpPr>
          <p:cNvPr id="189" name="Arrow: Chevron 188">
            <a:extLst>
              <a:ext uri="{FF2B5EF4-FFF2-40B4-BE49-F238E27FC236}">
                <a16:creationId xmlns:a16="http://schemas.microsoft.com/office/drawing/2014/main" id="{0646A12C-0309-2A15-7885-A3202C516B29}"/>
              </a:ext>
            </a:extLst>
          </p:cNvPr>
          <p:cNvSpPr/>
          <p:nvPr/>
        </p:nvSpPr>
        <p:spPr>
          <a:xfrm>
            <a:off x="11331089" y="1435686"/>
            <a:ext cx="3154166" cy="609546"/>
          </a:xfrm>
          <a:prstGeom prst="chevron">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50" dirty="0">
                <a:solidFill>
                  <a:schemeClr val="bg1"/>
                </a:solidFill>
              </a:rPr>
              <a:t>Source/ETL </a:t>
            </a:r>
          </a:p>
          <a:p>
            <a:pPr algn="ctr"/>
            <a:r>
              <a:rPr lang="en-GB" sz="1650" dirty="0">
                <a:solidFill>
                  <a:schemeClr val="bg1"/>
                </a:solidFill>
              </a:rPr>
              <a:t>Model Building</a:t>
            </a:r>
          </a:p>
        </p:txBody>
      </p:sp>
      <p:sp>
        <p:nvSpPr>
          <p:cNvPr id="190" name="Arrow: Chevron 189">
            <a:extLst>
              <a:ext uri="{FF2B5EF4-FFF2-40B4-BE49-F238E27FC236}">
                <a16:creationId xmlns:a16="http://schemas.microsoft.com/office/drawing/2014/main" id="{3C552154-1A51-C71F-CDF1-75F9FE39735B}"/>
              </a:ext>
            </a:extLst>
          </p:cNvPr>
          <p:cNvSpPr/>
          <p:nvPr/>
        </p:nvSpPr>
        <p:spPr>
          <a:xfrm>
            <a:off x="14257054" y="1420821"/>
            <a:ext cx="3428601" cy="609546"/>
          </a:xfrm>
          <a:prstGeom prst="chevron">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50" dirty="0">
                <a:solidFill>
                  <a:schemeClr val="bg1"/>
                </a:solidFill>
              </a:rPr>
              <a:t>CI/CD Model Deployment</a:t>
            </a:r>
          </a:p>
          <a:p>
            <a:pPr algn="ctr"/>
            <a:r>
              <a:rPr lang="en-GB" sz="1650" dirty="0">
                <a:solidFill>
                  <a:schemeClr val="bg1"/>
                </a:solidFill>
              </a:rPr>
              <a:t>BEAM Methodology</a:t>
            </a:r>
          </a:p>
        </p:txBody>
      </p:sp>
      <p:sp>
        <p:nvSpPr>
          <p:cNvPr id="191" name="Rectangle 190">
            <a:extLst>
              <a:ext uri="{FF2B5EF4-FFF2-40B4-BE49-F238E27FC236}">
                <a16:creationId xmlns:a16="http://schemas.microsoft.com/office/drawing/2014/main" id="{91E91BC4-D7EB-7BC7-8AAA-130D11540FF3}"/>
              </a:ext>
            </a:extLst>
          </p:cNvPr>
          <p:cNvSpPr/>
          <p:nvPr/>
        </p:nvSpPr>
        <p:spPr>
          <a:xfrm>
            <a:off x="365287" y="2172932"/>
            <a:ext cx="8051023" cy="470838"/>
          </a:xfrm>
          <a:prstGeom prst="rect">
            <a:avLst/>
          </a:prstGeom>
          <a:solidFill>
            <a:schemeClr val="bg1">
              <a:lumMod val="95000"/>
            </a:schemeClr>
          </a:solidFill>
          <a:ln>
            <a:solidFill>
              <a:schemeClr val="accent1">
                <a:shade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371600">
              <a:defRPr/>
            </a:pPr>
            <a:r>
              <a:rPr lang="en-GB" b="1" dirty="0">
                <a:solidFill>
                  <a:schemeClr val="tx1"/>
                </a:solidFill>
                <a:latin typeface="Calibri Light"/>
              </a:rPr>
              <a:t>Enterprise Data Fabric</a:t>
            </a:r>
          </a:p>
        </p:txBody>
      </p:sp>
      <p:sp>
        <p:nvSpPr>
          <p:cNvPr id="192" name="Rectangle 191">
            <a:extLst>
              <a:ext uri="{FF2B5EF4-FFF2-40B4-BE49-F238E27FC236}">
                <a16:creationId xmlns:a16="http://schemas.microsoft.com/office/drawing/2014/main" id="{C793EDF6-516A-4024-DD03-8101DDEA04B2}"/>
              </a:ext>
            </a:extLst>
          </p:cNvPr>
          <p:cNvSpPr/>
          <p:nvPr/>
        </p:nvSpPr>
        <p:spPr>
          <a:xfrm>
            <a:off x="8462780" y="2187400"/>
            <a:ext cx="5932706" cy="470838"/>
          </a:xfrm>
          <a:prstGeom prst="rect">
            <a:avLst/>
          </a:prstGeom>
          <a:solidFill>
            <a:schemeClr val="bg1">
              <a:lumMod val="95000"/>
            </a:schemeClr>
          </a:solidFill>
          <a:ln>
            <a:solidFill>
              <a:schemeClr val="accent1">
                <a:shade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371600">
              <a:defRPr/>
            </a:pPr>
            <a:r>
              <a:rPr lang="en-GB" b="1" dirty="0">
                <a:solidFill>
                  <a:schemeClr val="tx1"/>
                </a:solidFill>
                <a:latin typeface="Calibri Light"/>
              </a:rPr>
              <a:t>Data Quality</a:t>
            </a:r>
          </a:p>
        </p:txBody>
      </p:sp>
      <p:sp>
        <p:nvSpPr>
          <p:cNvPr id="193" name="Rectangle 192">
            <a:extLst>
              <a:ext uri="{FF2B5EF4-FFF2-40B4-BE49-F238E27FC236}">
                <a16:creationId xmlns:a16="http://schemas.microsoft.com/office/drawing/2014/main" id="{8C5BC09B-E39B-A7EE-73D6-F7C64CD28FC0}"/>
              </a:ext>
            </a:extLst>
          </p:cNvPr>
          <p:cNvSpPr/>
          <p:nvPr/>
        </p:nvSpPr>
        <p:spPr>
          <a:xfrm>
            <a:off x="14472337" y="2197067"/>
            <a:ext cx="3213318" cy="470838"/>
          </a:xfrm>
          <a:prstGeom prst="rect">
            <a:avLst/>
          </a:prstGeom>
          <a:solidFill>
            <a:schemeClr val="bg1">
              <a:lumMod val="95000"/>
            </a:schemeClr>
          </a:solidFill>
          <a:ln>
            <a:solidFill>
              <a:schemeClr val="accent1">
                <a:shade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371600">
              <a:defRPr/>
            </a:pPr>
            <a:r>
              <a:rPr lang="en-GB" b="1" dirty="0">
                <a:solidFill>
                  <a:schemeClr val="tx1"/>
                </a:solidFill>
                <a:latin typeface="Calibri Light"/>
              </a:rPr>
              <a:t>Data Value Chain</a:t>
            </a:r>
          </a:p>
        </p:txBody>
      </p:sp>
      <p:grpSp>
        <p:nvGrpSpPr>
          <p:cNvPr id="2" name="Group 1">
            <a:extLst>
              <a:ext uri="{FF2B5EF4-FFF2-40B4-BE49-F238E27FC236}">
                <a16:creationId xmlns:a16="http://schemas.microsoft.com/office/drawing/2014/main" id="{226EAD2A-3EE5-89B6-1E46-60FD9895B289}"/>
              </a:ext>
            </a:extLst>
          </p:cNvPr>
          <p:cNvGrpSpPr/>
          <p:nvPr/>
        </p:nvGrpSpPr>
        <p:grpSpPr>
          <a:xfrm>
            <a:off x="152400" y="8032360"/>
            <a:ext cx="17830799" cy="1378340"/>
            <a:chOff x="325440" y="7703438"/>
            <a:chExt cx="16251097" cy="619790"/>
          </a:xfrm>
        </p:grpSpPr>
        <p:sp>
          <p:nvSpPr>
            <p:cNvPr id="51" name="Arrow: Pentagon 50">
              <a:extLst>
                <a:ext uri="{FF2B5EF4-FFF2-40B4-BE49-F238E27FC236}">
                  <a16:creationId xmlns:a16="http://schemas.microsoft.com/office/drawing/2014/main" id="{D2F0112D-F1BD-1C48-D61B-D4CFD7BA514A}"/>
                </a:ext>
              </a:extLst>
            </p:cNvPr>
            <p:cNvSpPr/>
            <p:nvPr/>
          </p:nvSpPr>
          <p:spPr>
            <a:xfrm>
              <a:off x="325440" y="7703438"/>
              <a:ext cx="2510307" cy="619789"/>
            </a:xfrm>
            <a:prstGeom prst="homePlat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FF0000"/>
                  </a:solidFill>
                </a:rPr>
                <a:t>Who</a:t>
              </a:r>
              <a:r>
                <a:rPr lang="en-GB" sz="2000" dirty="0"/>
                <a:t> Created…</a:t>
              </a:r>
            </a:p>
          </p:txBody>
        </p:sp>
        <p:sp>
          <p:nvSpPr>
            <p:cNvPr id="55" name="Arrow: Chevron 54">
              <a:extLst>
                <a:ext uri="{FF2B5EF4-FFF2-40B4-BE49-F238E27FC236}">
                  <a16:creationId xmlns:a16="http://schemas.microsoft.com/office/drawing/2014/main" id="{80001F84-A78E-606F-670B-BDF0F9906BEE}"/>
                </a:ext>
              </a:extLst>
            </p:cNvPr>
            <p:cNvSpPr/>
            <p:nvPr/>
          </p:nvSpPr>
          <p:spPr>
            <a:xfrm>
              <a:off x="2377315" y="7703438"/>
              <a:ext cx="3252745" cy="619789"/>
            </a:xfrm>
            <a:prstGeom prst="chevron">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FF0000"/>
                  </a:solidFill>
                </a:rPr>
                <a:t>Where</a:t>
              </a:r>
              <a:r>
                <a:rPr lang="en-GB" sz="2000" dirty="0">
                  <a:solidFill>
                    <a:schemeClr val="bg1"/>
                  </a:solidFill>
                </a:rPr>
                <a:t> is the data…</a:t>
              </a:r>
            </a:p>
          </p:txBody>
        </p:sp>
        <p:sp>
          <p:nvSpPr>
            <p:cNvPr id="56" name="Arrow: Chevron 55">
              <a:extLst>
                <a:ext uri="{FF2B5EF4-FFF2-40B4-BE49-F238E27FC236}">
                  <a16:creationId xmlns:a16="http://schemas.microsoft.com/office/drawing/2014/main" id="{32B31929-54DC-937D-D52E-E904D90701AA}"/>
                </a:ext>
              </a:extLst>
            </p:cNvPr>
            <p:cNvSpPr/>
            <p:nvPr/>
          </p:nvSpPr>
          <p:spPr>
            <a:xfrm>
              <a:off x="5138076" y="7705626"/>
              <a:ext cx="3154166" cy="617602"/>
            </a:xfrm>
            <a:prstGeom prst="chevron">
              <a:avLst/>
            </a:prstGeom>
            <a:solidFill>
              <a:srgbClr val="4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FF0000"/>
                  </a:solidFill>
                </a:rPr>
                <a:t>What</a:t>
              </a:r>
              <a:r>
                <a:rPr lang="en-GB" sz="2000" dirty="0">
                  <a:solidFill>
                    <a:schemeClr val="bg1"/>
                  </a:solidFill>
                </a:rPr>
                <a:t> does the data…</a:t>
              </a:r>
            </a:p>
          </p:txBody>
        </p:sp>
        <p:sp>
          <p:nvSpPr>
            <p:cNvPr id="57" name="Arrow: Chevron 56">
              <a:extLst>
                <a:ext uri="{FF2B5EF4-FFF2-40B4-BE49-F238E27FC236}">
                  <a16:creationId xmlns:a16="http://schemas.microsoft.com/office/drawing/2014/main" id="{D03DD844-2E4F-11CD-90B8-26F4E1D82148}"/>
                </a:ext>
              </a:extLst>
            </p:cNvPr>
            <p:cNvSpPr/>
            <p:nvPr/>
          </p:nvSpPr>
          <p:spPr>
            <a:xfrm>
              <a:off x="7829818" y="7705626"/>
              <a:ext cx="3154166" cy="61760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FF0000"/>
                  </a:solidFill>
                </a:rPr>
                <a:t>How</a:t>
              </a:r>
              <a:r>
                <a:rPr lang="en-GB" sz="2000" dirty="0">
                  <a:solidFill>
                    <a:schemeClr val="bg1"/>
                  </a:solidFill>
                </a:rPr>
                <a:t> does the data…</a:t>
              </a:r>
            </a:p>
          </p:txBody>
        </p:sp>
        <p:sp>
          <p:nvSpPr>
            <p:cNvPr id="58" name="Arrow: Chevron 57">
              <a:extLst>
                <a:ext uri="{FF2B5EF4-FFF2-40B4-BE49-F238E27FC236}">
                  <a16:creationId xmlns:a16="http://schemas.microsoft.com/office/drawing/2014/main" id="{DF804F81-28F8-6AEB-ADA7-7D60A6C6EA32}"/>
                </a:ext>
              </a:extLst>
            </p:cNvPr>
            <p:cNvSpPr/>
            <p:nvPr/>
          </p:nvSpPr>
          <p:spPr>
            <a:xfrm>
              <a:off x="10521560" y="7703438"/>
              <a:ext cx="3154166" cy="617602"/>
            </a:xfrm>
            <a:prstGeom prst="chevr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FF0000"/>
                  </a:solidFill>
                </a:rPr>
                <a:t>When </a:t>
              </a:r>
              <a:r>
                <a:rPr lang="en-GB" sz="2000" dirty="0">
                  <a:solidFill>
                    <a:schemeClr val="bg1"/>
                  </a:solidFill>
                </a:rPr>
                <a:t>does the data…</a:t>
              </a:r>
              <a:endParaRPr lang="en-GB" sz="2000" dirty="0">
                <a:solidFill>
                  <a:srgbClr val="FF0000"/>
                </a:solidFill>
              </a:endParaRPr>
            </a:p>
          </p:txBody>
        </p:sp>
        <p:sp>
          <p:nvSpPr>
            <p:cNvPr id="59" name="Arrow: Chevron 58">
              <a:extLst>
                <a:ext uri="{FF2B5EF4-FFF2-40B4-BE49-F238E27FC236}">
                  <a16:creationId xmlns:a16="http://schemas.microsoft.com/office/drawing/2014/main" id="{7F26A658-2211-41AE-F097-16D1BDDEEADE}"/>
                </a:ext>
              </a:extLst>
            </p:cNvPr>
            <p:cNvSpPr/>
            <p:nvPr/>
          </p:nvSpPr>
          <p:spPr>
            <a:xfrm>
              <a:off x="13213301" y="7703438"/>
              <a:ext cx="3363236" cy="617602"/>
            </a:xfrm>
            <a:prstGeom prst="chevron">
              <a:avLst/>
            </a:prstGeom>
            <a:solidFill>
              <a:srgbClr val="0710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FF0000"/>
                  </a:solidFill>
                </a:rPr>
                <a:t>Why </a:t>
              </a:r>
              <a:r>
                <a:rPr lang="en-GB" sz="2000" dirty="0">
                  <a:solidFill>
                    <a:schemeClr val="bg1"/>
                  </a:solidFill>
                </a:rPr>
                <a:t>did this happen..</a:t>
              </a:r>
              <a:endParaRPr lang="en-GB" sz="2000" dirty="0">
                <a:solidFill>
                  <a:srgbClr val="FF0000"/>
                </a:solidFill>
              </a:endParaRPr>
            </a:p>
          </p:txBody>
        </p:sp>
      </p:grpSp>
      <p:sp>
        <p:nvSpPr>
          <p:cNvPr id="83" name="Rectangle 82">
            <a:extLst>
              <a:ext uri="{FF2B5EF4-FFF2-40B4-BE49-F238E27FC236}">
                <a16:creationId xmlns:a16="http://schemas.microsoft.com/office/drawing/2014/main" id="{E54371AA-32B7-192B-7790-D6EDA604D430}"/>
              </a:ext>
            </a:extLst>
          </p:cNvPr>
          <p:cNvSpPr/>
          <p:nvPr/>
        </p:nvSpPr>
        <p:spPr>
          <a:xfrm>
            <a:off x="152400" y="265548"/>
            <a:ext cx="17810160" cy="460772"/>
          </a:xfrm>
          <a:prstGeom prst="rect">
            <a:avLst/>
          </a:prstGeom>
          <a:solidFill>
            <a:schemeClr val="tx2">
              <a:lumMod val="50000"/>
            </a:schemeClr>
          </a:solidFill>
          <a:ln w="12700">
            <a:solidFill>
              <a:schemeClr val="bg2"/>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371600">
              <a:defRPr/>
            </a:pPr>
            <a:r>
              <a:rPr lang="en-GB" sz="2800" b="1" dirty="0">
                <a:solidFill>
                  <a:schemeClr val="bg1"/>
                </a:solidFill>
                <a:latin typeface="Calibri Light"/>
              </a:rPr>
              <a:t>T-SQL Rich Metadata Extractions</a:t>
            </a:r>
          </a:p>
        </p:txBody>
      </p:sp>
    </p:spTree>
    <p:extLst>
      <p:ext uri="{BB962C8B-B14F-4D97-AF65-F5344CB8AC3E}">
        <p14:creationId xmlns:p14="http://schemas.microsoft.com/office/powerpoint/2010/main" val="92710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73CE6411-0DD6-14DB-E8BD-A48991540136}"/>
              </a:ext>
            </a:extLst>
          </p:cNvPr>
          <p:cNvSpPr/>
          <p:nvPr/>
        </p:nvSpPr>
        <p:spPr>
          <a:xfrm>
            <a:off x="152400" y="254485"/>
            <a:ext cx="17842817" cy="460772"/>
          </a:xfrm>
          <a:prstGeom prst="rect">
            <a:avLst/>
          </a:prstGeom>
          <a:solidFill>
            <a:schemeClr val="tx2">
              <a:lumMod val="50000"/>
            </a:schemeClr>
          </a:solidFill>
          <a:ln w="12700">
            <a:solidFill>
              <a:schemeClr val="bg2"/>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371600">
              <a:defRPr/>
            </a:pPr>
            <a:r>
              <a:rPr lang="en-GB" sz="2800" b="1" dirty="0">
                <a:solidFill>
                  <a:schemeClr val="bg1"/>
                </a:solidFill>
                <a:latin typeface="Calibri Light"/>
              </a:rPr>
              <a:t>How we should think of Master Metadata Management</a:t>
            </a:r>
          </a:p>
        </p:txBody>
      </p:sp>
      <p:grpSp>
        <p:nvGrpSpPr>
          <p:cNvPr id="6" name="Group 5">
            <a:extLst>
              <a:ext uri="{FF2B5EF4-FFF2-40B4-BE49-F238E27FC236}">
                <a16:creationId xmlns:a16="http://schemas.microsoft.com/office/drawing/2014/main" id="{5D9B12EB-2C76-B371-0AD2-58DE8FBFC21A}"/>
              </a:ext>
            </a:extLst>
          </p:cNvPr>
          <p:cNvGrpSpPr/>
          <p:nvPr/>
        </p:nvGrpSpPr>
        <p:grpSpPr>
          <a:xfrm>
            <a:off x="433169" y="1345714"/>
            <a:ext cx="8624312" cy="8686801"/>
            <a:chOff x="914400" y="1181100"/>
            <a:chExt cx="8624312" cy="8686801"/>
          </a:xfrm>
        </p:grpSpPr>
        <p:sp>
          <p:nvSpPr>
            <p:cNvPr id="32" name="Oval 31">
              <a:extLst>
                <a:ext uri="{FF2B5EF4-FFF2-40B4-BE49-F238E27FC236}">
                  <a16:creationId xmlns:a16="http://schemas.microsoft.com/office/drawing/2014/main" id="{6864004C-860D-6D41-3E88-CC3E690D495C}"/>
                </a:ext>
              </a:extLst>
            </p:cNvPr>
            <p:cNvSpPr/>
            <p:nvPr/>
          </p:nvSpPr>
          <p:spPr>
            <a:xfrm>
              <a:off x="914400" y="1181100"/>
              <a:ext cx="8624312" cy="8686801"/>
            </a:xfrm>
            <a:prstGeom prst="ellipse">
              <a:avLst/>
            </a:prstGeom>
            <a:solidFill>
              <a:schemeClr val="bg1">
                <a:lumMod val="50000"/>
              </a:schemeClr>
            </a:solidFill>
            <a:ln w="3175"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sz="900">
                <a:solidFill>
                  <a:schemeClr val="tx1"/>
                </a:solidFill>
              </a:endParaRPr>
            </a:p>
          </p:txBody>
        </p:sp>
        <p:sp>
          <p:nvSpPr>
            <p:cNvPr id="33" name="Oval 32">
              <a:extLst>
                <a:ext uri="{FF2B5EF4-FFF2-40B4-BE49-F238E27FC236}">
                  <a16:creationId xmlns:a16="http://schemas.microsoft.com/office/drawing/2014/main" id="{1D06B14D-9C52-3CD3-1847-FA4136780535}"/>
                </a:ext>
              </a:extLst>
            </p:cNvPr>
            <p:cNvSpPr/>
            <p:nvPr/>
          </p:nvSpPr>
          <p:spPr>
            <a:xfrm>
              <a:off x="1453420" y="1724025"/>
              <a:ext cx="7546273" cy="7600951"/>
            </a:xfrm>
            <a:prstGeom prst="ellipse">
              <a:avLst/>
            </a:prstGeom>
            <a:solidFill>
              <a:schemeClr val="bg2">
                <a:lumMod val="75000"/>
              </a:schemeClr>
            </a:solidFill>
            <a:ln w="3175" cap="flat">
              <a:noFill/>
              <a:prstDash val="solid"/>
              <a:miter/>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sz="900" b="1">
                <a:solidFill>
                  <a:schemeClr val="tx1"/>
                </a:solidFill>
              </a:endParaRPr>
            </a:p>
          </p:txBody>
        </p:sp>
        <p:sp>
          <p:nvSpPr>
            <p:cNvPr id="34" name="Oval 33">
              <a:extLst>
                <a:ext uri="{FF2B5EF4-FFF2-40B4-BE49-F238E27FC236}">
                  <a16:creationId xmlns:a16="http://schemas.microsoft.com/office/drawing/2014/main" id="{8C6034DA-9FE8-0139-4597-0F6049C7E091}"/>
                </a:ext>
              </a:extLst>
            </p:cNvPr>
            <p:cNvSpPr/>
            <p:nvPr/>
          </p:nvSpPr>
          <p:spPr>
            <a:xfrm>
              <a:off x="2080864" y="2311886"/>
              <a:ext cx="6324600" cy="6358817"/>
            </a:xfrm>
            <a:prstGeom prst="ellipse">
              <a:avLst/>
            </a:prstGeom>
            <a:solidFill>
              <a:schemeClr val="bg1">
                <a:lumMod val="95000"/>
              </a:schemeClr>
            </a:solidFill>
            <a:ln w="3175"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sz="900" b="1" dirty="0">
                <a:solidFill>
                  <a:schemeClr val="tx1"/>
                </a:solidFill>
              </a:endParaRPr>
            </a:p>
          </p:txBody>
        </p:sp>
        <p:sp>
          <p:nvSpPr>
            <p:cNvPr id="50" name="Oval 49">
              <a:extLst>
                <a:ext uri="{FF2B5EF4-FFF2-40B4-BE49-F238E27FC236}">
                  <a16:creationId xmlns:a16="http://schemas.microsoft.com/office/drawing/2014/main" id="{105D4D57-1EE0-14AB-1B98-B7630B21B81E}"/>
                </a:ext>
              </a:extLst>
            </p:cNvPr>
            <p:cNvSpPr/>
            <p:nvPr/>
          </p:nvSpPr>
          <p:spPr>
            <a:xfrm>
              <a:off x="3408502" y="3634464"/>
              <a:ext cx="3636108" cy="3780071"/>
            </a:xfrm>
            <a:prstGeom prst="ellipse">
              <a:avLst/>
            </a:prstGeom>
            <a:solidFill>
              <a:schemeClr val="accent3">
                <a:lumMod val="60000"/>
                <a:lumOff val="40000"/>
              </a:schemeClr>
            </a:solidFill>
            <a:ln w="3175"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sz="900" b="1" dirty="0">
                <a:solidFill>
                  <a:schemeClr val="tx1"/>
                </a:solidFill>
              </a:endParaRPr>
            </a:p>
          </p:txBody>
        </p:sp>
      </p:grpSp>
      <p:sp>
        <p:nvSpPr>
          <p:cNvPr id="159" name="Oval 158">
            <a:extLst>
              <a:ext uri="{FF2B5EF4-FFF2-40B4-BE49-F238E27FC236}">
                <a16:creationId xmlns:a16="http://schemas.microsoft.com/office/drawing/2014/main" id="{6E77017C-B34F-D29E-8FD1-F205AA2BE083}"/>
              </a:ext>
            </a:extLst>
          </p:cNvPr>
          <p:cNvSpPr/>
          <p:nvPr/>
        </p:nvSpPr>
        <p:spPr>
          <a:xfrm>
            <a:off x="4596118" y="9823260"/>
            <a:ext cx="299548" cy="2732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1" name="Oval 160">
            <a:extLst>
              <a:ext uri="{FF2B5EF4-FFF2-40B4-BE49-F238E27FC236}">
                <a16:creationId xmlns:a16="http://schemas.microsoft.com/office/drawing/2014/main" id="{34702E6D-9347-AF6E-1529-F580265A31D7}"/>
              </a:ext>
            </a:extLst>
          </p:cNvPr>
          <p:cNvSpPr/>
          <p:nvPr/>
        </p:nvSpPr>
        <p:spPr>
          <a:xfrm>
            <a:off x="4596118" y="9137460"/>
            <a:ext cx="299548" cy="2732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CC926406-9A1D-A976-9197-84C0654FBD2F}"/>
              </a:ext>
            </a:extLst>
          </p:cNvPr>
          <p:cNvSpPr/>
          <p:nvPr/>
        </p:nvSpPr>
        <p:spPr>
          <a:xfrm>
            <a:off x="2100257" y="3037940"/>
            <a:ext cx="5486400" cy="5508435"/>
          </a:xfrm>
          <a:prstGeom prst="ellipse">
            <a:avLst/>
          </a:prstGeom>
          <a:noFill/>
          <a:ln w="111125" cmpd="sng">
            <a:solidFill>
              <a:srgbClr val="FFDA6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 name="Oval 164">
            <a:extLst>
              <a:ext uri="{FF2B5EF4-FFF2-40B4-BE49-F238E27FC236}">
                <a16:creationId xmlns:a16="http://schemas.microsoft.com/office/drawing/2014/main" id="{3B8FE4D6-0FD2-2DCA-EC3A-7D473C10BC2C}"/>
              </a:ext>
            </a:extLst>
          </p:cNvPr>
          <p:cNvSpPr/>
          <p:nvPr/>
        </p:nvSpPr>
        <p:spPr>
          <a:xfrm>
            <a:off x="4453113" y="7951533"/>
            <a:ext cx="870535" cy="849567"/>
          </a:xfrm>
          <a:prstGeom prst="ellipse">
            <a:avLst/>
          </a:prstGeom>
          <a:solidFill>
            <a:srgbClr val="FFDA6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6" name="Connector: Elbow 165">
            <a:extLst>
              <a:ext uri="{FF2B5EF4-FFF2-40B4-BE49-F238E27FC236}">
                <a16:creationId xmlns:a16="http://schemas.microsoft.com/office/drawing/2014/main" id="{4C44D07A-87B8-D89D-FCBD-04EE50B67192}"/>
              </a:ext>
            </a:extLst>
          </p:cNvPr>
          <p:cNvCxnSpPr>
            <a:cxnSpLocks/>
          </p:cNvCxnSpPr>
          <p:nvPr/>
        </p:nvCxnSpPr>
        <p:spPr>
          <a:xfrm flipV="1">
            <a:off x="4935446" y="1504528"/>
            <a:ext cx="6189754" cy="4288000"/>
          </a:xfrm>
          <a:prstGeom prst="bentConnector3">
            <a:avLst>
              <a:gd name="adj1" fmla="val 70260"/>
            </a:avLst>
          </a:prstGeom>
          <a:ln w="28575"/>
        </p:spPr>
        <p:style>
          <a:lnRef idx="1">
            <a:schemeClr val="dk1"/>
          </a:lnRef>
          <a:fillRef idx="0">
            <a:schemeClr val="dk1"/>
          </a:fillRef>
          <a:effectRef idx="0">
            <a:schemeClr val="dk1"/>
          </a:effectRef>
          <a:fontRef idx="minor">
            <a:schemeClr val="tx1"/>
          </a:fontRef>
        </p:style>
      </p:cxnSp>
      <p:sp>
        <p:nvSpPr>
          <p:cNvPr id="167" name="Rectangle 166">
            <a:extLst>
              <a:ext uri="{FF2B5EF4-FFF2-40B4-BE49-F238E27FC236}">
                <a16:creationId xmlns:a16="http://schemas.microsoft.com/office/drawing/2014/main" id="{9726539E-1DC8-CC8D-D4EA-CED63344D934}"/>
              </a:ext>
            </a:extLst>
          </p:cNvPr>
          <p:cNvSpPr/>
          <p:nvPr/>
        </p:nvSpPr>
        <p:spPr>
          <a:xfrm>
            <a:off x="11119190" y="1007842"/>
            <a:ext cx="6855504" cy="2352509"/>
          </a:xfrm>
          <a:prstGeom prst="rect">
            <a:avLst/>
          </a:prstGeom>
          <a:solidFill>
            <a:schemeClr val="bg1"/>
          </a:solid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b="1" u="sng" dirty="0">
                <a:solidFill>
                  <a:schemeClr val="tx1">
                    <a:lumMod val="75000"/>
                    <a:lumOff val="25000"/>
                  </a:schemeClr>
                </a:solidFill>
              </a:rPr>
              <a:t>Data Warehouse</a:t>
            </a:r>
          </a:p>
          <a:p>
            <a:pPr marL="285750" indent="-285750">
              <a:buFont typeface="Arial" panose="020B0604020202020204" pitchFamily="34" charset="0"/>
              <a:buChar char="•"/>
            </a:pPr>
            <a:r>
              <a:rPr lang="en-GB" sz="2000" b="1" dirty="0">
                <a:solidFill>
                  <a:srgbClr val="0070C0"/>
                </a:solidFill>
              </a:rPr>
              <a:t>Volume: </a:t>
            </a:r>
            <a:r>
              <a:rPr lang="en-GB" sz="2000" dirty="0">
                <a:solidFill>
                  <a:schemeClr val="tx1"/>
                </a:solidFill>
              </a:rPr>
              <a:t>SQL Tables, Dev/Test/Production</a:t>
            </a:r>
          </a:p>
          <a:p>
            <a:pPr marL="285750" indent="-285750">
              <a:buFont typeface="Arial" panose="020B0604020202020204" pitchFamily="34" charset="0"/>
              <a:buChar char="•"/>
            </a:pPr>
            <a:r>
              <a:rPr lang="en-GB" sz="2000" b="1" dirty="0">
                <a:solidFill>
                  <a:srgbClr val="0070C0"/>
                </a:solidFill>
              </a:rPr>
              <a:t>Volume</a:t>
            </a:r>
            <a:r>
              <a:rPr lang="en-GB" sz="2000" dirty="0">
                <a:solidFill>
                  <a:schemeClr val="tx1"/>
                </a:solidFill>
              </a:rPr>
              <a:t>: 3,000 + data assets in enterprise heavy data projects</a:t>
            </a:r>
          </a:p>
          <a:p>
            <a:pPr marL="285750" indent="-285750">
              <a:buFont typeface="Arial" panose="020B0604020202020204" pitchFamily="34" charset="0"/>
              <a:buChar char="•"/>
            </a:pPr>
            <a:r>
              <a:rPr lang="en-GB" sz="2000" b="1" dirty="0">
                <a:solidFill>
                  <a:srgbClr val="0070C0"/>
                </a:solidFill>
              </a:rPr>
              <a:t>Velocity</a:t>
            </a:r>
            <a:r>
              <a:rPr lang="en-GB" sz="2000" dirty="0">
                <a:solidFill>
                  <a:schemeClr val="tx1"/>
                </a:solidFill>
              </a:rPr>
              <a:t>: Data is updated daily/weekly</a:t>
            </a:r>
            <a:r>
              <a:rPr lang="en-GB" sz="2000" b="1" dirty="0">
                <a:solidFill>
                  <a:schemeClr val="tx1">
                    <a:lumMod val="65000"/>
                    <a:lumOff val="35000"/>
                  </a:schemeClr>
                </a:solidFill>
              </a:rPr>
              <a:t> </a:t>
            </a:r>
            <a:r>
              <a:rPr lang="en-GB" sz="2000" dirty="0">
                <a:solidFill>
                  <a:schemeClr val="tx1"/>
                </a:solidFill>
              </a:rPr>
              <a:t>with</a:t>
            </a:r>
            <a:r>
              <a:rPr lang="en-GB" sz="2000" b="1" dirty="0">
                <a:solidFill>
                  <a:schemeClr val="tx1">
                    <a:lumMod val="65000"/>
                    <a:lumOff val="35000"/>
                  </a:schemeClr>
                </a:solidFill>
              </a:rPr>
              <a:t> </a:t>
            </a:r>
            <a:r>
              <a:rPr lang="en-GB" sz="2000" dirty="0">
                <a:solidFill>
                  <a:schemeClr val="tx1"/>
                </a:solidFill>
              </a:rPr>
              <a:t>increments</a:t>
            </a:r>
          </a:p>
          <a:p>
            <a:pPr marL="285750" indent="-285750">
              <a:buFont typeface="Arial" panose="020B0604020202020204" pitchFamily="34" charset="0"/>
              <a:buChar char="•"/>
            </a:pPr>
            <a:r>
              <a:rPr lang="en-GB" sz="2000" b="1" dirty="0">
                <a:solidFill>
                  <a:srgbClr val="0070C0"/>
                </a:solidFill>
              </a:rPr>
              <a:t>Variety: </a:t>
            </a:r>
            <a:r>
              <a:rPr lang="en-GB" sz="2000" dirty="0">
                <a:solidFill>
                  <a:schemeClr val="tx1"/>
                </a:solidFill>
              </a:rPr>
              <a:t>Increase in complexity of relationships/data types</a:t>
            </a:r>
          </a:p>
          <a:p>
            <a:pPr marL="285750" indent="-285750">
              <a:buFont typeface="Arial" panose="020B0604020202020204" pitchFamily="34" charset="0"/>
              <a:buChar char="•"/>
            </a:pPr>
            <a:r>
              <a:rPr lang="en-GB" sz="2000" b="1" dirty="0">
                <a:solidFill>
                  <a:srgbClr val="0070C0"/>
                </a:solidFill>
              </a:rPr>
              <a:t>Veracity</a:t>
            </a:r>
            <a:r>
              <a:rPr lang="en-GB" sz="2000" dirty="0">
                <a:solidFill>
                  <a:schemeClr val="tx1"/>
                </a:solidFill>
              </a:rPr>
              <a:t>: Daily backups/Version control enables quality</a:t>
            </a:r>
          </a:p>
          <a:p>
            <a:pPr marL="285750" indent="-285750">
              <a:buFont typeface="Arial" panose="020B0604020202020204" pitchFamily="34" charset="0"/>
              <a:buChar char="•"/>
            </a:pPr>
            <a:r>
              <a:rPr lang="en-GB" sz="2000" b="1" dirty="0">
                <a:solidFill>
                  <a:srgbClr val="0070C0"/>
                </a:solidFill>
              </a:rPr>
              <a:t>Value</a:t>
            </a:r>
            <a:r>
              <a:rPr lang="en-GB" sz="2000" b="1" dirty="0">
                <a:solidFill>
                  <a:schemeClr val="tx1"/>
                </a:solidFill>
              </a:rPr>
              <a:t>: </a:t>
            </a:r>
            <a:r>
              <a:rPr lang="en-GB" sz="2000" dirty="0">
                <a:solidFill>
                  <a:schemeClr val="tx1"/>
                </a:solidFill>
              </a:rPr>
              <a:t>Timestamp data attributes,</a:t>
            </a:r>
          </a:p>
        </p:txBody>
      </p:sp>
      <p:cxnSp>
        <p:nvCxnSpPr>
          <p:cNvPr id="168" name="Connector: Elbow 167">
            <a:extLst>
              <a:ext uri="{FF2B5EF4-FFF2-40B4-BE49-F238E27FC236}">
                <a16:creationId xmlns:a16="http://schemas.microsoft.com/office/drawing/2014/main" id="{5F07E869-F936-C5DB-0C22-1864F45EE883}"/>
              </a:ext>
            </a:extLst>
          </p:cNvPr>
          <p:cNvCxnSpPr>
            <a:cxnSpLocks/>
            <a:endCxn id="169" idx="1"/>
          </p:cNvCxnSpPr>
          <p:nvPr/>
        </p:nvCxnSpPr>
        <p:spPr>
          <a:xfrm flipV="1">
            <a:off x="5341918" y="4639739"/>
            <a:ext cx="5765139" cy="3688943"/>
          </a:xfrm>
          <a:prstGeom prst="bentConnector3">
            <a:avLst>
              <a:gd name="adj1" fmla="val 82855"/>
            </a:avLst>
          </a:prstGeom>
          <a:ln w="28575"/>
        </p:spPr>
        <p:style>
          <a:lnRef idx="1">
            <a:schemeClr val="dk1"/>
          </a:lnRef>
          <a:fillRef idx="0">
            <a:schemeClr val="dk1"/>
          </a:fillRef>
          <a:effectRef idx="0">
            <a:schemeClr val="dk1"/>
          </a:effectRef>
          <a:fontRef idx="minor">
            <a:schemeClr val="tx1"/>
          </a:fontRef>
        </p:style>
      </p:cxnSp>
      <p:sp>
        <p:nvSpPr>
          <p:cNvPr id="169" name="Rectangle 168">
            <a:extLst>
              <a:ext uri="{FF2B5EF4-FFF2-40B4-BE49-F238E27FC236}">
                <a16:creationId xmlns:a16="http://schemas.microsoft.com/office/drawing/2014/main" id="{DD84DBCA-BFBB-7E9D-F3D9-A0629D6578DD}"/>
              </a:ext>
            </a:extLst>
          </p:cNvPr>
          <p:cNvSpPr/>
          <p:nvPr/>
        </p:nvSpPr>
        <p:spPr>
          <a:xfrm>
            <a:off x="11107057" y="3582490"/>
            <a:ext cx="6855504" cy="2114498"/>
          </a:xfrm>
          <a:prstGeom prst="rect">
            <a:avLst/>
          </a:prstGeom>
          <a:solidFill>
            <a:srgbClr val="FFDA65"/>
          </a:solid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b="1" u="sng" dirty="0">
                <a:solidFill>
                  <a:schemeClr val="tx1">
                    <a:lumMod val="75000"/>
                    <a:lumOff val="25000"/>
                  </a:schemeClr>
                </a:solidFill>
              </a:rPr>
              <a:t>Metadata/Governance</a:t>
            </a:r>
          </a:p>
          <a:p>
            <a:pPr marL="285750" indent="-285750">
              <a:buFont typeface="Arial" panose="020B0604020202020204" pitchFamily="34" charset="0"/>
              <a:buChar char="•"/>
            </a:pPr>
            <a:r>
              <a:rPr lang="en-GB" b="1" dirty="0">
                <a:solidFill>
                  <a:srgbClr val="0070C0"/>
                </a:solidFill>
              </a:rPr>
              <a:t>Value: </a:t>
            </a:r>
            <a:r>
              <a:rPr lang="en-GB" dirty="0">
                <a:solidFill>
                  <a:schemeClr val="tx1"/>
                </a:solidFill>
              </a:rPr>
              <a:t>Removing  confusion by understanding data definitions</a:t>
            </a:r>
          </a:p>
          <a:p>
            <a:pPr marL="285750" indent="-285750">
              <a:buFont typeface="Arial" panose="020B0604020202020204" pitchFamily="34" charset="0"/>
              <a:buChar char="•"/>
            </a:pPr>
            <a:r>
              <a:rPr lang="en-GB" b="1" dirty="0">
                <a:solidFill>
                  <a:srgbClr val="0070C0"/>
                </a:solidFill>
              </a:rPr>
              <a:t>Value</a:t>
            </a:r>
            <a:r>
              <a:rPr lang="en-GB" dirty="0">
                <a:solidFill>
                  <a:schemeClr val="tx1"/>
                </a:solidFill>
              </a:rPr>
              <a:t>: Better levels of completeness/accuracy/row count of data</a:t>
            </a:r>
          </a:p>
          <a:p>
            <a:pPr marL="285750" indent="-285750">
              <a:buFont typeface="Arial" panose="020B0604020202020204" pitchFamily="34" charset="0"/>
              <a:buChar char="•"/>
            </a:pPr>
            <a:r>
              <a:rPr lang="en-GB" b="1" dirty="0">
                <a:solidFill>
                  <a:srgbClr val="0070C0"/>
                </a:solidFill>
              </a:rPr>
              <a:t>Value: </a:t>
            </a:r>
            <a:r>
              <a:rPr lang="en-GB" dirty="0">
                <a:solidFill>
                  <a:schemeClr val="tx1"/>
                </a:solidFill>
              </a:rPr>
              <a:t>Removing assumptions and guess work on data structure</a:t>
            </a:r>
          </a:p>
          <a:p>
            <a:pPr marL="285750" indent="-285750">
              <a:buFont typeface="Arial" panose="020B0604020202020204" pitchFamily="34" charset="0"/>
              <a:buChar char="•"/>
            </a:pPr>
            <a:r>
              <a:rPr lang="en-GB" b="1" dirty="0">
                <a:solidFill>
                  <a:srgbClr val="0070C0"/>
                </a:solidFill>
              </a:rPr>
              <a:t>Value: </a:t>
            </a:r>
            <a:r>
              <a:rPr lang="en-GB" dirty="0">
                <a:solidFill>
                  <a:schemeClr val="tx1"/>
                </a:solidFill>
              </a:rPr>
              <a:t>Better levels of performance optimisations on data assets</a:t>
            </a:r>
          </a:p>
          <a:p>
            <a:pPr marL="285750" indent="-285750">
              <a:buFont typeface="Arial" panose="020B0604020202020204" pitchFamily="34" charset="0"/>
              <a:buChar char="•"/>
            </a:pPr>
            <a:r>
              <a:rPr lang="en-GB" b="1" dirty="0">
                <a:solidFill>
                  <a:srgbClr val="0070C0"/>
                </a:solidFill>
              </a:rPr>
              <a:t>Value</a:t>
            </a:r>
            <a:r>
              <a:rPr lang="en-GB" b="1" dirty="0">
                <a:solidFill>
                  <a:schemeClr val="tx1"/>
                </a:solidFill>
              </a:rPr>
              <a:t>: </a:t>
            </a:r>
            <a:r>
              <a:rPr lang="en-GB" dirty="0">
                <a:solidFill>
                  <a:schemeClr val="tx1"/>
                </a:solidFill>
              </a:rPr>
              <a:t>Increase confidence to technical/non technical stakeholders</a:t>
            </a:r>
          </a:p>
          <a:p>
            <a:pPr marL="285750" indent="-285750">
              <a:buFont typeface="Arial" panose="020B0604020202020204" pitchFamily="34" charset="0"/>
              <a:buChar char="•"/>
            </a:pPr>
            <a:r>
              <a:rPr lang="en-GB" b="1" dirty="0">
                <a:solidFill>
                  <a:srgbClr val="0070C0"/>
                </a:solidFill>
              </a:rPr>
              <a:t>Value</a:t>
            </a:r>
            <a:r>
              <a:rPr lang="en-GB" dirty="0">
                <a:solidFill>
                  <a:schemeClr val="tx1"/>
                </a:solidFill>
              </a:rPr>
              <a:t> : *All above resulting In better communication channels*</a:t>
            </a:r>
          </a:p>
          <a:p>
            <a:pPr marL="285750" indent="-285750">
              <a:buFont typeface="Arial" panose="020B0604020202020204" pitchFamily="34" charset="0"/>
              <a:buChar char="•"/>
            </a:pPr>
            <a:endParaRPr lang="en-GB" dirty="0">
              <a:solidFill>
                <a:schemeClr val="tx1"/>
              </a:solidFill>
            </a:endParaRPr>
          </a:p>
          <a:p>
            <a:endParaRPr lang="en-GB" dirty="0">
              <a:solidFill>
                <a:schemeClr val="tx1"/>
              </a:solidFill>
            </a:endParaRPr>
          </a:p>
          <a:p>
            <a:endParaRPr lang="en-GB" dirty="0">
              <a:solidFill>
                <a:schemeClr val="tx1"/>
              </a:solidFill>
            </a:endParaRPr>
          </a:p>
        </p:txBody>
      </p:sp>
      <p:sp>
        <p:nvSpPr>
          <p:cNvPr id="179" name="Rectangle 178">
            <a:extLst>
              <a:ext uri="{FF2B5EF4-FFF2-40B4-BE49-F238E27FC236}">
                <a16:creationId xmlns:a16="http://schemas.microsoft.com/office/drawing/2014/main" id="{FA8B7B08-C1E9-292F-FE12-B726BF34716D}"/>
              </a:ext>
            </a:extLst>
          </p:cNvPr>
          <p:cNvSpPr/>
          <p:nvPr/>
        </p:nvSpPr>
        <p:spPr>
          <a:xfrm>
            <a:off x="11139714" y="5981001"/>
            <a:ext cx="6822847" cy="2073753"/>
          </a:xfrm>
          <a:prstGeom prst="rect">
            <a:avLst/>
          </a:prstGeom>
          <a:solidFill>
            <a:schemeClr val="bg1"/>
          </a:solid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b="1" u="sng" dirty="0">
                <a:solidFill>
                  <a:schemeClr val="tx1">
                    <a:lumMod val="75000"/>
                    <a:lumOff val="25000"/>
                  </a:schemeClr>
                </a:solidFill>
              </a:rPr>
              <a:t>Data Taxonomy</a:t>
            </a:r>
          </a:p>
          <a:p>
            <a:pPr marL="285750" indent="-285750">
              <a:buFont typeface="Arial" panose="020B0604020202020204" pitchFamily="34" charset="0"/>
              <a:buChar char="•"/>
            </a:pPr>
            <a:r>
              <a:rPr lang="en-GB" sz="1800" b="1" dirty="0">
                <a:solidFill>
                  <a:srgbClr val="0070C0"/>
                </a:solidFill>
              </a:rPr>
              <a:t>Variety: </a:t>
            </a:r>
            <a:r>
              <a:rPr lang="en-GB" sz="1800" dirty="0">
                <a:solidFill>
                  <a:schemeClr val="tx1"/>
                </a:solidFill>
              </a:rPr>
              <a:t>Classification of data assets into valuable entities</a:t>
            </a:r>
          </a:p>
          <a:p>
            <a:pPr marL="285750" indent="-285750">
              <a:buFont typeface="Arial" panose="020B0604020202020204" pitchFamily="34" charset="0"/>
              <a:buChar char="•"/>
            </a:pPr>
            <a:r>
              <a:rPr lang="en-GB" b="1" dirty="0">
                <a:solidFill>
                  <a:srgbClr val="0070C0"/>
                </a:solidFill>
              </a:rPr>
              <a:t>Value</a:t>
            </a:r>
            <a:r>
              <a:rPr lang="en-GB" dirty="0">
                <a:solidFill>
                  <a:schemeClr val="tx1"/>
                </a:solidFill>
              </a:rPr>
              <a:t>: Data Dictionary enables better levels of insights</a:t>
            </a:r>
          </a:p>
          <a:p>
            <a:pPr marL="285750" indent="-285750">
              <a:buFont typeface="Arial" panose="020B0604020202020204" pitchFamily="34" charset="0"/>
              <a:buChar char="•"/>
            </a:pPr>
            <a:r>
              <a:rPr lang="en-GB" sz="1800" b="1" dirty="0">
                <a:solidFill>
                  <a:srgbClr val="0070C0"/>
                </a:solidFill>
              </a:rPr>
              <a:t>Veracity: </a:t>
            </a:r>
            <a:r>
              <a:rPr lang="en-GB" dirty="0">
                <a:solidFill>
                  <a:schemeClr val="tx1"/>
                </a:solidFill>
              </a:rPr>
              <a:t>Increase data trust to increase value and engagement</a:t>
            </a:r>
          </a:p>
          <a:p>
            <a:pPr marL="285750" indent="-285750">
              <a:buFont typeface="Arial" panose="020B0604020202020204" pitchFamily="34" charset="0"/>
              <a:buChar char="•"/>
            </a:pPr>
            <a:r>
              <a:rPr lang="en-GB" sz="1800" b="1" dirty="0">
                <a:solidFill>
                  <a:srgbClr val="0070C0"/>
                </a:solidFill>
              </a:rPr>
              <a:t>Veracity: </a:t>
            </a:r>
            <a:r>
              <a:rPr lang="en-GB" dirty="0">
                <a:solidFill>
                  <a:schemeClr val="tx1"/>
                </a:solidFill>
              </a:rPr>
              <a:t>Remove biased and falsification (integer value column)</a:t>
            </a:r>
          </a:p>
          <a:p>
            <a:endParaRPr lang="en-GB" dirty="0">
              <a:solidFill>
                <a:schemeClr val="tx1"/>
              </a:solidFill>
            </a:endParaRPr>
          </a:p>
          <a:p>
            <a:pPr marL="285750" indent="-285750">
              <a:buFont typeface="Arial" panose="020B0604020202020204" pitchFamily="34" charset="0"/>
              <a:buChar char="•"/>
            </a:pPr>
            <a:endParaRPr lang="en-GB" dirty="0">
              <a:solidFill>
                <a:schemeClr val="tx1"/>
              </a:solidFill>
            </a:endParaRPr>
          </a:p>
          <a:p>
            <a:pPr marL="285750" indent="-285750">
              <a:buFont typeface="Arial" panose="020B0604020202020204" pitchFamily="34" charset="0"/>
              <a:buChar char="•"/>
            </a:pPr>
            <a:endParaRPr lang="en-GB" dirty="0">
              <a:solidFill>
                <a:schemeClr val="tx1"/>
              </a:solidFill>
            </a:endParaRPr>
          </a:p>
          <a:p>
            <a:pPr marL="285750" indent="-285750">
              <a:buFont typeface="Arial" panose="020B0604020202020204" pitchFamily="34" charset="0"/>
              <a:buChar char="•"/>
            </a:pPr>
            <a:endParaRPr lang="en-GB" sz="1800" dirty="0">
              <a:solidFill>
                <a:schemeClr val="tx1"/>
              </a:solidFill>
            </a:endParaRPr>
          </a:p>
          <a:p>
            <a:endParaRPr lang="en-GB" dirty="0">
              <a:solidFill>
                <a:schemeClr val="tx1"/>
              </a:solidFill>
            </a:endParaRPr>
          </a:p>
          <a:p>
            <a:pPr marL="285750" indent="-285750">
              <a:buFont typeface="Arial" panose="020B0604020202020204" pitchFamily="34" charset="0"/>
              <a:buChar char="•"/>
            </a:pPr>
            <a:endParaRPr lang="en-GB" dirty="0">
              <a:solidFill>
                <a:schemeClr val="tx1"/>
              </a:solidFill>
            </a:endParaRPr>
          </a:p>
          <a:p>
            <a:endParaRPr lang="en-GB" dirty="0">
              <a:solidFill>
                <a:schemeClr val="tx1"/>
              </a:solidFill>
            </a:endParaRPr>
          </a:p>
        </p:txBody>
      </p:sp>
      <p:sp>
        <p:nvSpPr>
          <p:cNvPr id="181" name="Rectangle 180">
            <a:extLst>
              <a:ext uri="{FF2B5EF4-FFF2-40B4-BE49-F238E27FC236}">
                <a16:creationId xmlns:a16="http://schemas.microsoft.com/office/drawing/2014/main" id="{4908AE72-A3B8-F2FB-C96A-6EC335C68B78}"/>
              </a:ext>
            </a:extLst>
          </p:cNvPr>
          <p:cNvSpPr/>
          <p:nvPr/>
        </p:nvSpPr>
        <p:spPr>
          <a:xfrm>
            <a:off x="11139714" y="8271785"/>
            <a:ext cx="6855503" cy="1973029"/>
          </a:xfrm>
          <a:prstGeom prst="rect">
            <a:avLst/>
          </a:prstGeom>
          <a:solidFill>
            <a:schemeClr val="bg1"/>
          </a:solid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b="1" u="sng" dirty="0">
                <a:solidFill>
                  <a:schemeClr val="tx1">
                    <a:lumMod val="75000"/>
                    <a:lumOff val="25000"/>
                  </a:schemeClr>
                </a:solidFill>
              </a:rPr>
              <a:t>Value Creation</a:t>
            </a:r>
          </a:p>
          <a:p>
            <a:pPr marL="285750" indent="-285750">
              <a:buFont typeface="Arial" panose="020B0604020202020204" pitchFamily="34" charset="0"/>
              <a:buChar char="•"/>
            </a:pPr>
            <a:r>
              <a:rPr lang="en-GB" b="1" dirty="0">
                <a:solidFill>
                  <a:srgbClr val="0070C0"/>
                </a:solidFill>
              </a:rPr>
              <a:t>Value</a:t>
            </a:r>
            <a:r>
              <a:rPr lang="en-GB" dirty="0">
                <a:solidFill>
                  <a:schemeClr val="tx1"/>
                </a:solidFill>
              </a:rPr>
              <a:t>: Richer, tangible value around Data Analytics </a:t>
            </a:r>
          </a:p>
          <a:p>
            <a:pPr marL="285750" indent="-285750">
              <a:buFont typeface="Arial" panose="020B0604020202020204" pitchFamily="34" charset="0"/>
              <a:buChar char="•"/>
            </a:pPr>
            <a:r>
              <a:rPr lang="en-GB" b="1" dirty="0">
                <a:solidFill>
                  <a:srgbClr val="0070C0"/>
                </a:solidFill>
              </a:rPr>
              <a:t>Value</a:t>
            </a:r>
            <a:r>
              <a:rPr lang="en-GB" dirty="0">
                <a:solidFill>
                  <a:schemeClr val="tx1"/>
                </a:solidFill>
              </a:rPr>
              <a:t>: Team engagement, active as opposed to reactive culture</a:t>
            </a:r>
          </a:p>
          <a:p>
            <a:pPr marL="285750" indent="-285750">
              <a:buFont typeface="Arial" panose="020B0604020202020204" pitchFamily="34" charset="0"/>
              <a:buChar char="•"/>
            </a:pPr>
            <a:r>
              <a:rPr lang="en-GB" b="1" dirty="0">
                <a:solidFill>
                  <a:srgbClr val="0070C0"/>
                </a:solidFill>
              </a:rPr>
              <a:t>Value</a:t>
            </a:r>
            <a:r>
              <a:rPr lang="en-GB" dirty="0">
                <a:solidFill>
                  <a:schemeClr val="tx1"/>
                </a:solidFill>
              </a:rPr>
              <a:t>: Internal/External operational value add changes</a:t>
            </a:r>
          </a:p>
          <a:p>
            <a:pPr marL="285750" indent="-285750">
              <a:buFont typeface="Arial" panose="020B0604020202020204" pitchFamily="34" charset="0"/>
              <a:buChar char="•"/>
            </a:pPr>
            <a:r>
              <a:rPr lang="en-GB" b="1" dirty="0">
                <a:solidFill>
                  <a:srgbClr val="0070C0"/>
                </a:solidFill>
              </a:rPr>
              <a:t>Value</a:t>
            </a:r>
            <a:r>
              <a:rPr lang="en-GB" dirty="0">
                <a:solidFill>
                  <a:schemeClr val="tx1"/>
                </a:solidFill>
              </a:rPr>
              <a:t>: Performance Optimisations on data assets</a:t>
            </a:r>
          </a:p>
          <a:p>
            <a:endParaRPr lang="en-GB" dirty="0">
              <a:solidFill>
                <a:schemeClr val="tx1"/>
              </a:solidFill>
            </a:endParaRPr>
          </a:p>
          <a:p>
            <a:pPr marL="285750" indent="-285750">
              <a:buFont typeface="Arial" panose="020B0604020202020204" pitchFamily="34" charset="0"/>
              <a:buChar char="•"/>
            </a:pPr>
            <a:endParaRPr lang="en-GB" dirty="0">
              <a:solidFill>
                <a:schemeClr val="tx1"/>
              </a:solidFill>
            </a:endParaRPr>
          </a:p>
          <a:p>
            <a:endParaRPr lang="en-GB" sz="2000" dirty="0">
              <a:solidFill>
                <a:schemeClr val="tx1"/>
              </a:solidFill>
            </a:endParaRPr>
          </a:p>
          <a:p>
            <a:endParaRPr lang="en-GB" sz="2000" dirty="0">
              <a:solidFill>
                <a:schemeClr val="tx1"/>
              </a:solidFill>
            </a:endParaRPr>
          </a:p>
          <a:p>
            <a:pPr marL="285750" indent="-285750">
              <a:buFont typeface="Arial" panose="020B0604020202020204" pitchFamily="34" charset="0"/>
              <a:buChar char="•"/>
            </a:pPr>
            <a:endParaRPr lang="en-GB" sz="2000" dirty="0">
              <a:solidFill>
                <a:schemeClr val="tx1"/>
              </a:solidFill>
            </a:endParaRPr>
          </a:p>
          <a:p>
            <a:pPr marL="285750" indent="-285750">
              <a:buFont typeface="Arial" panose="020B0604020202020204" pitchFamily="34" charset="0"/>
              <a:buChar char="•"/>
            </a:pPr>
            <a:endParaRPr lang="en-GB" sz="2000" dirty="0">
              <a:solidFill>
                <a:schemeClr val="tx1"/>
              </a:solidFill>
            </a:endParaRPr>
          </a:p>
          <a:p>
            <a:pPr marL="285750" indent="-285750">
              <a:buFont typeface="Arial" panose="020B0604020202020204" pitchFamily="34" charset="0"/>
              <a:buChar char="•"/>
            </a:pPr>
            <a:endParaRPr lang="en-GB" sz="2000" dirty="0">
              <a:solidFill>
                <a:schemeClr val="tx1"/>
              </a:solidFill>
            </a:endParaRPr>
          </a:p>
          <a:p>
            <a:endParaRPr lang="en-GB" sz="2000" dirty="0">
              <a:solidFill>
                <a:schemeClr val="tx1"/>
              </a:solidFill>
            </a:endParaRPr>
          </a:p>
          <a:p>
            <a:endParaRPr lang="en-GB" sz="2000" dirty="0">
              <a:solidFill>
                <a:schemeClr val="tx1"/>
              </a:solidFill>
            </a:endParaRPr>
          </a:p>
          <a:p>
            <a:pPr marL="285750" indent="-285750">
              <a:buFont typeface="Arial" panose="020B0604020202020204" pitchFamily="34" charset="0"/>
              <a:buChar char="•"/>
            </a:pPr>
            <a:endParaRPr lang="en-GB" sz="2000" dirty="0">
              <a:solidFill>
                <a:schemeClr val="tx1"/>
              </a:solidFill>
            </a:endParaRPr>
          </a:p>
          <a:p>
            <a:pPr marL="285750" indent="-285750">
              <a:buFont typeface="Arial" panose="020B0604020202020204" pitchFamily="34" charset="0"/>
              <a:buChar char="•"/>
            </a:pPr>
            <a:endParaRPr lang="en-GB" sz="2000" dirty="0">
              <a:solidFill>
                <a:schemeClr val="tx1"/>
              </a:solidFill>
            </a:endParaRPr>
          </a:p>
          <a:p>
            <a:pPr marL="285750" indent="-285750">
              <a:buFont typeface="Arial" panose="020B0604020202020204" pitchFamily="34" charset="0"/>
              <a:buChar char="•"/>
            </a:pPr>
            <a:endParaRPr lang="en-GB" sz="2000" dirty="0">
              <a:solidFill>
                <a:schemeClr val="tx1"/>
              </a:solidFill>
            </a:endParaRPr>
          </a:p>
          <a:p>
            <a:endParaRPr lang="en-GB" sz="2000" dirty="0">
              <a:solidFill>
                <a:schemeClr val="tx1"/>
              </a:solidFill>
            </a:endParaRPr>
          </a:p>
          <a:p>
            <a:pPr marL="285750" indent="-285750">
              <a:buFont typeface="Arial" panose="020B0604020202020204" pitchFamily="34" charset="0"/>
              <a:buChar char="•"/>
            </a:pPr>
            <a:endParaRPr lang="en-GB" sz="2000" dirty="0">
              <a:solidFill>
                <a:schemeClr val="tx1"/>
              </a:solidFill>
            </a:endParaRPr>
          </a:p>
          <a:p>
            <a:endParaRPr lang="en-GB" sz="2000" dirty="0">
              <a:solidFill>
                <a:schemeClr val="tx1"/>
              </a:solidFill>
            </a:endParaRPr>
          </a:p>
          <a:p>
            <a:endParaRPr lang="en-GB" sz="2000" b="1" u="sng" dirty="0">
              <a:solidFill>
                <a:schemeClr val="tx1">
                  <a:lumMod val="75000"/>
                  <a:lumOff val="25000"/>
                </a:schemeClr>
              </a:solidFill>
            </a:endParaRPr>
          </a:p>
          <a:p>
            <a:endParaRPr lang="en-GB" dirty="0">
              <a:solidFill>
                <a:schemeClr val="tx1"/>
              </a:solidFill>
            </a:endParaRPr>
          </a:p>
        </p:txBody>
      </p:sp>
      <p:cxnSp>
        <p:nvCxnSpPr>
          <p:cNvPr id="199" name="Connector: Elbow 198">
            <a:extLst>
              <a:ext uri="{FF2B5EF4-FFF2-40B4-BE49-F238E27FC236}">
                <a16:creationId xmlns:a16="http://schemas.microsoft.com/office/drawing/2014/main" id="{391E90B8-D99D-320E-09DD-8523F8A9C8E0}"/>
              </a:ext>
            </a:extLst>
          </p:cNvPr>
          <p:cNvCxnSpPr>
            <a:cxnSpLocks/>
          </p:cNvCxnSpPr>
          <p:nvPr/>
        </p:nvCxnSpPr>
        <p:spPr>
          <a:xfrm flipV="1">
            <a:off x="4909766" y="6796138"/>
            <a:ext cx="6163639" cy="2505450"/>
          </a:xfrm>
          <a:prstGeom prst="bentConnector3">
            <a:avLst>
              <a:gd name="adj1" fmla="val 92175"/>
            </a:avLst>
          </a:prstGeom>
          <a:ln w="28575"/>
        </p:spPr>
        <p:style>
          <a:lnRef idx="1">
            <a:schemeClr val="dk1"/>
          </a:lnRef>
          <a:fillRef idx="0">
            <a:schemeClr val="dk1"/>
          </a:fillRef>
          <a:effectRef idx="0">
            <a:schemeClr val="dk1"/>
          </a:effectRef>
          <a:fontRef idx="minor">
            <a:schemeClr val="tx1"/>
          </a:fontRef>
        </p:style>
      </p:cxnSp>
      <p:cxnSp>
        <p:nvCxnSpPr>
          <p:cNvPr id="202" name="Connector: Elbow 201">
            <a:extLst>
              <a:ext uri="{FF2B5EF4-FFF2-40B4-BE49-F238E27FC236}">
                <a16:creationId xmlns:a16="http://schemas.microsoft.com/office/drawing/2014/main" id="{565DAD3F-C0A6-DBB6-1C25-787C0CDA6BBF}"/>
              </a:ext>
            </a:extLst>
          </p:cNvPr>
          <p:cNvCxnSpPr>
            <a:cxnSpLocks/>
            <a:stCxn id="159" idx="6"/>
          </p:cNvCxnSpPr>
          <p:nvPr/>
        </p:nvCxnSpPr>
        <p:spPr>
          <a:xfrm flipV="1">
            <a:off x="4895666" y="9810376"/>
            <a:ext cx="6229948" cy="149504"/>
          </a:xfrm>
          <a:prstGeom prst="bentConnector3">
            <a:avLst>
              <a:gd name="adj1" fmla="val 45177"/>
            </a:avLst>
          </a:prstGeom>
          <a:ln w="28575"/>
        </p:spPr>
        <p:style>
          <a:lnRef idx="1">
            <a:schemeClr val="dk1"/>
          </a:lnRef>
          <a:fillRef idx="0">
            <a:schemeClr val="dk1"/>
          </a:fillRef>
          <a:effectRef idx="0">
            <a:schemeClr val="dk1"/>
          </a:effectRef>
          <a:fontRef idx="minor">
            <a:schemeClr val="tx1"/>
          </a:fontRef>
        </p:style>
      </p:cxnSp>
      <p:sp>
        <p:nvSpPr>
          <p:cNvPr id="211" name="Oval 210">
            <a:extLst>
              <a:ext uri="{FF2B5EF4-FFF2-40B4-BE49-F238E27FC236}">
                <a16:creationId xmlns:a16="http://schemas.microsoft.com/office/drawing/2014/main" id="{3C82B79C-A07C-DC1C-3B3F-29935689D677}"/>
              </a:ext>
            </a:extLst>
          </p:cNvPr>
          <p:cNvSpPr/>
          <p:nvPr/>
        </p:nvSpPr>
        <p:spPr>
          <a:xfrm>
            <a:off x="4588833" y="5655908"/>
            <a:ext cx="299548" cy="2732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3" name="TextBox 222">
            <a:extLst>
              <a:ext uri="{FF2B5EF4-FFF2-40B4-BE49-F238E27FC236}">
                <a16:creationId xmlns:a16="http://schemas.microsoft.com/office/drawing/2014/main" id="{49193D6B-AB01-31E4-09CE-ADAB859C7F08}"/>
              </a:ext>
            </a:extLst>
          </p:cNvPr>
          <p:cNvSpPr txBox="1"/>
          <p:nvPr/>
        </p:nvSpPr>
        <p:spPr>
          <a:xfrm>
            <a:off x="4054953" y="4934479"/>
            <a:ext cx="1413960" cy="646331"/>
          </a:xfrm>
          <a:prstGeom prst="rect">
            <a:avLst/>
          </a:prstGeom>
          <a:noFill/>
        </p:spPr>
        <p:txBody>
          <a:bodyPr wrap="square" rtlCol="0">
            <a:spAutoFit/>
          </a:bodyPr>
          <a:lstStyle/>
          <a:p>
            <a:pPr algn="ctr"/>
            <a:r>
              <a:rPr lang="en-GB" b="1" dirty="0"/>
              <a:t>Data Warehouse</a:t>
            </a:r>
          </a:p>
        </p:txBody>
      </p:sp>
      <p:sp>
        <p:nvSpPr>
          <p:cNvPr id="224" name="TextBox 223">
            <a:extLst>
              <a:ext uri="{FF2B5EF4-FFF2-40B4-BE49-F238E27FC236}">
                <a16:creationId xmlns:a16="http://schemas.microsoft.com/office/drawing/2014/main" id="{D22C089A-3971-3ACF-DAC3-41394375D674}"/>
              </a:ext>
            </a:extLst>
          </p:cNvPr>
          <p:cNvSpPr txBox="1"/>
          <p:nvPr/>
        </p:nvSpPr>
        <p:spPr>
          <a:xfrm>
            <a:off x="3581400" y="7581900"/>
            <a:ext cx="2623825" cy="369332"/>
          </a:xfrm>
          <a:prstGeom prst="rect">
            <a:avLst/>
          </a:prstGeom>
          <a:noFill/>
        </p:spPr>
        <p:txBody>
          <a:bodyPr wrap="square" rtlCol="0">
            <a:spAutoFit/>
          </a:bodyPr>
          <a:lstStyle/>
          <a:p>
            <a:pPr algn="ctr"/>
            <a:r>
              <a:rPr lang="en-GB" b="1" dirty="0"/>
              <a:t>Metadata/Governance </a:t>
            </a:r>
          </a:p>
        </p:txBody>
      </p:sp>
      <p:sp>
        <p:nvSpPr>
          <p:cNvPr id="225" name="TextBox 224">
            <a:extLst>
              <a:ext uri="{FF2B5EF4-FFF2-40B4-BE49-F238E27FC236}">
                <a16:creationId xmlns:a16="http://schemas.microsoft.com/office/drawing/2014/main" id="{FA4C15B2-EB8A-A083-FAC9-C827D459C0BB}"/>
              </a:ext>
            </a:extLst>
          </p:cNvPr>
          <p:cNvSpPr txBox="1"/>
          <p:nvPr/>
        </p:nvSpPr>
        <p:spPr>
          <a:xfrm>
            <a:off x="4038600" y="8801100"/>
            <a:ext cx="1413960" cy="369332"/>
          </a:xfrm>
          <a:prstGeom prst="rect">
            <a:avLst/>
          </a:prstGeom>
          <a:noFill/>
        </p:spPr>
        <p:txBody>
          <a:bodyPr wrap="square" rtlCol="0">
            <a:spAutoFit/>
          </a:bodyPr>
          <a:lstStyle/>
          <a:p>
            <a:pPr algn="ctr"/>
            <a:r>
              <a:rPr lang="en-GB" b="1" dirty="0"/>
              <a:t>Taxonomy</a:t>
            </a:r>
          </a:p>
        </p:txBody>
      </p:sp>
      <p:sp>
        <p:nvSpPr>
          <p:cNvPr id="226" name="TextBox 225">
            <a:extLst>
              <a:ext uri="{FF2B5EF4-FFF2-40B4-BE49-F238E27FC236}">
                <a16:creationId xmlns:a16="http://schemas.microsoft.com/office/drawing/2014/main" id="{D40364CE-5B26-6141-A767-8AD975ADDA10}"/>
              </a:ext>
            </a:extLst>
          </p:cNvPr>
          <p:cNvSpPr txBox="1"/>
          <p:nvPr/>
        </p:nvSpPr>
        <p:spPr>
          <a:xfrm>
            <a:off x="3718892" y="9498568"/>
            <a:ext cx="2224708" cy="369332"/>
          </a:xfrm>
          <a:prstGeom prst="rect">
            <a:avLst/>
          </a:prstGeom>
          <a:noFill/>
        </p:spPr>
        <p:txBody>
          <a:bodyPr wrap="square" rtlCol="0">
            <a:spAutoFit/>
          </a:bodyPr>
          <a:lstStyle/>
          <a:p>
            <a:pPr algn="ctr"/>
            <a:r>
              <a:rPr lang="en-GB" b="1" dirty="0"/>
              <a:t>Value Creation</a:t>
            </a:r>
          </a:p>
        </p:txBody>
      </p:sp>
    </p:spTree>
    <p:extLst>
      <p:ext uri="{BB962C8B-B14F-4D97-AF65-F5344CB8AC3E}">
        <p14:creationId xmlns:p14="http://schemas.microsoft.com/office/powerpoint/2010/main" val="231835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DC9D22-40E5-9141-25F4-76C716BE0C97}"/>
              </a:ext>
            </a:extLst>
          </p:cNvPr>
          <p:cNvGrpSpPr/>
          <p:nvPr/>
        </p:nvGrpSpPr>
        <p:grpSpPr>
          <a:xfrm>
            <a:off x="231663" y="647700"/>
            <a:ext cx="17810160" cy="9641114"/>
            <a:chOff x="238920" y="647700"/>
            <a:chExt cx="17810160" cy="9639300"/>
          </a:xfrm>
          <a:solidFill>
            <a:schemeClr val="accent1">
              <a:lumMod val="20000"/>
              <a:lumOff val="80000"/>
            </a:schemeClr>
          </a:solidFill>
        </p:grpSpPr>
        <p:sp>
          <p:nvSpPr>
            <p:cNvPr id="29" name="Rectangle 28">
              <a:extLst>
                <a:ext uri="{FF2B5EF4-FFF2-40B4-BE49-F238E27FC236}">
                  <a16:creationId xmlns:a16="http://schemas.microsoft.com/office/drawing/2014/main" id="{2610117B-2C5F-5E05-47B7-4A6D3ADC6517}"/>
                </a:ext>
              </a:extLst>
            </p:cNvPr>
            <p:cNvSpPr/>
            <p:nvPr/>
          </p:nvSpPr>
          <p:spPr>
            <a:xfrm>
              <a:off x="238920" y="647700"/>
              <a:ext cx="17810160" cy="9639300"/>
            </a:xfrm>
            <a:prstGeom prst="rect">
              <a:avLst/>
            </a:prstGeom>
            <a:solidFill>
              <a:schemeClr val="bg2"/>
            </a:solidFill>
            <a:ln>
              <a:solidFill>
                <a:schemeClr val="accent1">
                  <a:shade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371600">
                <a:defRPr/>
              </a:pPr>
              <a:r>
                <a:rPr lang="en-GB" b="1" dirty="0">
                  <a:solidFill>
                    <a:schemeClr val="tx1"/>
                  </a:solidFill>
                  <a:latin typeface="Calibri Light"/>
                </a:rPr>
                <a:t>SQL Sever 2019 Examples of Metadata Extractions</a:t>
              </a:r>
            </a:p>
          </p:txBody>
        </p:sp>
        <p:sp>
          <p:nvSpPr>
            <p:cNvPr id="37" name="Rectangle 36">
              <a:extLst>
                <a:ext uri="{FF2B5EF4-FFF2-40B4-BE49-F238E27FC236}">
                  <a16:creationId xmlns:a16="http://schemas.microsoft.com/office/drawing/2014/main" id="{12355171-6A45-2395-6582-C14D12095D40}"/>
                </a:ext>
              </a:extLst>
            </p:cNvPr>
            <p:cNvSpPr/>
            <p:nvPr/>
          </p:nvSpPr>
          <p:spPr>
            <a:xfrm>
              <a:off x="1104092" y="1374257"/>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Version Infor</a:t>
              </a:r>
            </a:p>
          </p:txBody>
        </p:sp>
        <p:sp>
          <p:nvSpPr>
            <p:cNvPr id="104" name="Rectangle 103">
              <a:extLst>
                <a:ext uri="{FF2B5EF4-FFF2-40B4-BE49-F238E27FC236}">
                  <a16:creationId xmlns:a16="http://schemas.microsoft.com/office/drawing/2014/main" id="{7A09596C-8B70-6883-E7BB-89231455246C}"/>
                </a:ext>
              </a:extLst>
            </p:cNvPr>
            <p:cNvSpPr/>
            <p:nvPr/>
          </p:nvSpPr>
          <p:spPr>
            <a:xfrm>
              <a:off x="3400978" y="1372076"/>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Core Counts</a:t>
              </a:r>
            </a:p>
          </p:txBody>
        </p:sp>
        <p:sp>
          <p:nvSpPr>
            <p:cNvPr id="105" name="Rectangle 104">
              <a:extLst>
                <a:ext uri="{FF2B5EF4-FFF2-40B4-BE49-F238E27FC236}">
                  <a16:creationId xmlns:a16="http://schemas.microsoft.com/office/drawing/2014/main" id="{1D6E4AFC-D04C-184B-D990-73405BB1ED66}"/>
                </a:ext>
              </a:extLst>
            </p:cNvPr>
            <p:cNvSpPr/>
            <p:nvPr/>
          </p:nvSpPr>
          <p:spPr>
            <a:xfrm>
              <a:off x="5684660" y="1373166"/>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Server Properties</a:t>
              </a:r>
            </a:p>
          </p:txBody>
        </p:sp>
        <p:sp>
          <p:nvSpPr>
            <p:cNvPr id="106" name="Rectangle 105">
              <a:extLst>
                <a:ext uri="{FF2B5EF4-FFF2-40B4-BE49-F238E27FC236}">
                  <a16:creationId xmlns:a16="http://schemas.microsoft.com/office/drawing/2014/main" id="{5A9ACA29-96A8-5B90-2456-236DF81EEC56}"/>
                </a:ext>
              </a:extLst>
            </p:cNvPr>
            <p:cNvSpPr/>
            <p:nvPr/>
          </p:nvSpPr>
          <p:spPr>
            <a:xfrm>
              <a:off x="7981546" y="1370985"/>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Configuration Values</a:t>
              </a:r>
            </a:p>
          </p:txBody>
        </p:sp>
        <p:sp>
          <p:nvSpPr>
            <p:cNvPr id="107" name="Rectangle 106">
              <a:extLst>
                <a:ext uri="{FF2B5EF4-FFF2-40B4-BE49-F238E27FC236}">
                  <a16:creationId xmlns:a16="http://schemas.microsoft.com/office/drawing/2014/main" id="{E4F1094E-74B5-428D-CA21-45D2ACF00EBE}"/>
                </a:ext>
              </a:extLst>
            </p:cNvPr>
            <p:cNvSpPr/>
            <p:nvPr/>
          </p:nvSpPr>
          <p:spPr>
            <a:xfrm>
              <a:off x="10278432" y="1378618"/>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Global Trace Flags</a:t>
              </a:r>
            </a:p>
          </p:txBody>
        </p:sp>
        <p:sp>
          <p:nvSpPr>
            <p:cNvPr id="108" name="Rectangle 107">
              <a:extLst>
                <a:ext uri="{FF2B5EF4-FFF2-40B4-BE49-F238E27FC236}">
                  <a16:creationId xmlns:a16="http://schemas.microsoft.com/office/drawing/2014/main" id="{C42DBDB1-735F-7852-9227-585B9F4E6EE0}"/>
                </a:ext>
              </a:extLst>
            </p:cNvPr>
            <p:cNvSpPr/>
            <p:nvPr/>
          </p:nvSpPr>
          <p:spPr>
            <a:xfrm>
              <a:off x="12575318" y="1376437"/>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Process Memory</a:t>
              </a:r>
            </a:p>
          </p:txBody>
        </p:sp>
        <p:sp>
          <p:nvSpPr>
            <p:cNvPr id="109" name="Rectangle 108">
              <a:extLst>
                <a:ext uri="{FF2B5EF4-FFF2-40B4-BE49-F238E27FC236}">
                  <a16:creationId xmlns:a16="http://schemas.microsoft.com/office/drawing/2014/main" id="{F41A0647-1684-1C26-1ED2-FE07FC66ACCB}"/>
                </a:ext>
              </a:extLst>
            </p:cNvPr>
            <p:cNvSpPr/>
            <p:nvPr/>
          </p:nvSpPr>
          <p:spPr>
            <a:xfrm>
              <a:off x="14859000" y="1377527"/>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Server Info</a:t>
              </a:r>
            </a:p>
          </p:txBody>
        </p:sp>
        <p:sp>
          <p:nvSpPr>
            <p:cNvPr id="111" name="Rectangle 110">
              <a:extLst>
                <a:ext uri="{FF2B5EF4-FFF2-40B4-BE49-F238E27FC236}">
                  <a16:creationId xmlns:a16="http://schemas.microsoft.com/office/drawing/2014/main" id="{F4B6C74F-3BDB-8276-45C7-1B6C1D5125C2}"/>
                </a:ext>
              </a:extLst>
            </p:cNvPr>
            <p:cNvSpPr/>
            <p:nvPr/>
          </p:nvSpPr>
          <p:spPr>
            <a:xfrm>
              <a:off x="1104092" y="2007006"/>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Database Backup</a:t>
              </a:r>
            </a:p>
          </p:txBody>
        </p:sp>
        <p:sp>
          <p:nvSpPr>
            <p:cNvPr id="112" name="Rectangle 111">
              <a:extLst>
                <a:ext uri="{FF2B5EF4-FFF2-40B4-BE49-F238E27FC236}">
                  <a16:creationId xmlns:a16="http://schemas.microsoft.com/office/drawing/2014/main" id="{9BC07CA9-F58B-78D8-8A27-03892EDFBBA2}"/>
                </a:ext>
              </a:extLst>
            </p:cNvPr>
            <p:cNvSpPr/>
            <p:nvPr/>
          </p:nvSpPr>
          <p:spPr>
            <a:xfrm>
              <a:off x="3400978" y="2004825"/>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Agent Jobs</a:t>
              </a:r>
            </a:p>
          </p:txBody>
        </p:sp>
        <p:sp>
          <p:nvSpPr>
            <p:cNvPr id="113" name="Rectangle 112">
              <a:extLst>
                <a:ext uri="{FF2B5EF4-FFF2-40B4-BE49-F238E27FC236}">
                  <a16:creationId xmlns:a16="http://schemas.microsoft.com/office/drawing/2014/main" id="{3E13DC03-69C8-2790-64E8-9BAD587D42C2}"/>
                </a:ext>
              </a:extLst>
            </p:cNvPr>
            <p:cNvSpPr/>
            <p:nvPr/>
          </p:nvSpPr>
          <p:spPr>
            <a:xfrm>
              <a:off x="5684660" y="2005915"/>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Host Info</a:t>
              </a:r>
            </a:p>
          </p:txBody>
        </p:sp>
        <p:sp>
          <p:nvSpPr>
            <p:cNvPr id="114" name="Rectangle 113">
              <a:extLst>
                <a:ext uri="{FF2B5EF4-FFF2-40B4-BE49-F238E27FC236}">
                  <a16:creationId xmlns:a16="http://schemas.microsoft.com/office/drawing/2014/main" id="{8528B4F4-7789-F676-1B7C-F7CF2909F647}"/>
                </a:ext>
              </a:extLst>
            </p:cNvPr>
            <p:cNvSpPr/>
            <p:nvPr/>
          </p:nvSpPr>
          <p:spPr>
            <a:xfrm>
              <a:off x="7981546" y="2003734"/>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SQL NUMA Info</a:t>
              </a:r>
            </a:p>
          </p:txBody>
        </p:sp>
        <p:sp>
          <p:nvSpPr>
            <p:cNvPr id="115" name="Rectangle 114">
              <a:extLst>
                <a:ext uri="{FF2B5EF4-FFF2-40B4-BE49-F238E27FC236}">
                  <a16:creationId xmlns:a16="http://schemas.microsoft.com/office/drawing/2014/main" id="{88A6C423-5362-74E8-3206-749248B02F14}"/>
                </a:ext>
              </a:extLst>
            </p:cNvPr>
            <p:cNvSpPr/>
            <p:nvPr/>
          </p:nvSpPr>
          <p:spPr>
            <a:xfrm>
              <a:off x="10278432" y="2011367"/>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System Memory</a:t>
              </a:r>
            </a:p>
          </p:txBody>
        </p:sp>
        <p:sp>
          <p:nvSpPr>
            <p:cNvPr id="116" name="Rectangle 115">
              <a:extLst>
                <a:ext uri="{FF2B5EF4-FFF2-40B4-BE49-F238E27FC236}">
                  <a16:creationId xmlns:a16="http://schemas.microsoft.com/office/drawing/2014/main" id="{F91F1236-18F0-338B-CCAB-557EAFDAD63A}"/>
                </a:ext>
              </a:extLst>
            </p:cNvPr>
            <p:cNvSpPr/>
            <p:nvPr/>
          </p:nvSpPr>
          <p:spPr>
            <a:xfrm>
              <a:off x="12575318" y="2009186"/>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Node Properties</a:t>
              </a:r>
            </a:p>
          </p:txBody>
        </p:sp>
        <p:sp>
          <p:nvSpPr>
            <p:cNvPr id="117" name="Rectangle 116">
              <a:extLst>
                <a:ext uri="{FF2B5EF4-FFF2-40B4-BE49-F238E27FC236}">
                  <a16:creationId xmlns:a16="http://schemas.microsoft.com/office/drawing/2014/main" id="{40941B11-9020-E210-76A6-0701FAA6D7D4}"/>
                </a:ext>
              </a:extLst>
            </p:cNvPr>
            <p:cNvSpPr/>
            <p:nvPr/>
          </p:nvSpPr>
          <p:spPr>
            <a:xfrm>
              <a:off x="14859000" y="2010276"/>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AG Cluster</a:t>
              </a:r>
            </a:p>
          </p:txBody>
        </p:sp>
        <p:sp>
          <p:nvSpPr>
            <p:cNvPr id="118" name="Rectangle 117">
              <a:extLst>
                <a:ext uri="{FF2B5EF4-FFF2-40B4-BE49-F238E27FC236}">
                  <a16:creationId xmlns:a16="http://schemas.microsoft.com/office/drawing/2014/main" id="{1F3ABF3C-F347-2AE7-3127-1410C354AC7D}"/>
                </a:ext>
              </a:extLst>
            </p:cNvPr>
            <p:cNvSpPr/>
            <p:nvPr/>
          </p:nvSpPr>
          <p:spPr>
            <a:xfrm>
              <a:off x="1104092" y="2626422"/>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Memory Infor</a:t>
              </a:r>
            </a:p>
          </p:txBody>
        </p:sp>
        <p:sp>
          <p:nvSpPr>
            <p:cNvPr id="119" name="Rectangle 118">
              <a:extLst>
                <a:ext uri="{FF2B5EF4-FFF2-40B4-BE49-F238E27FC236}">
                  <a16:creationId xmlns:a16="http://schemas.microsoft.com/office/drawing/2014/main" id="{08F2C1AA-A1CD-85A4-3DBC-CC50226F9BCC}"/>
                </a:ext>
              </a:extLst>
            </p:cNvPr>
            <p:cNvSpPr/>
            <p:nvPr/>
          </p:nvSpPr>
          <p:spPr>
            <a:xfrm>
              <a:off x="3400978" y="2624241"/>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Error Log Entries</a:t>
              </a:r>
            </a:p>
          </p:txBody>
        </p:sp>
        <p:sp>
          <p:nvSpPr>
            <p:cNvPr id="120" name="Rectangle 119">
              <a:extLst>
                <a:ext uri="{FF2B5EF4-FFF2-40B4-BE49-F238E27FC236}">
                  <a16:creationId xmlns:a16="http://schemas.microsoft.com/office/drawing/2014/main" id="{3B63630B-BE3A-48E2-D903-3F69D39B442E}"/>
                </a:ext>
              </a:extLst>
            </p:cNvPr>
            <p:cNvSpPr/>
            <p:nvPr/>
          </p:nvSpPr>
          <p:spPr>
            <a:xfrm>
              <a:off x="5684660" y="2625331"/>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Temp DB Data Files</a:t>
              </a:r>
            </a:p>
          </p:txBody>
        </p:sp>
        <p:sp>
          <p:nvSpPr>
            <p:cNvPr id="121" name="Rectangle 120">
              <a:extLst>
                <a:ext uri="{FF2B5EF4-FFF2-40B4-BE49-F238E27FC236}">
                  <a16:creationId xmlns:a16="http://schemas.microsoft.com/office/drawing/2014/main" id="{EFA23B0F-0D09-3F34-0B11-3C5CBC45706E}"/>
                </a:ext>
              </a:extLst>
            </p:cNvPr>
            <p:cNvSpPr/>
            <p:nvPr/>
          </p:nvSpPr>
          <p:spPr>
            <a:xfrm>
              <a:off x="7981546" y="2623150"/>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Filenames and Paths</a:t>
              </a:r>
            </a:p>
          </p:txBody>
        </p:sp>
        <p:sp>
          <p:nvSpPr>
            <p:cNvPr id="122" name="Rectangle 121">
              <a:extLst>
                <a:ext uri="{FF2B5EF4-FFF2-40B4-BE49-F238E27FC236}">
                  <a16:creationId xmlns:a16="http://schemas.microsoft.com/office/drawing/2014/main" id="{2D662D2E-0404-AEE4-88C3-885EFCF30D21}"/>
                </a:ext>
              </a:extLst>
            </p:cNvPr>
            <p:cNvSpPr/>
            <p:nvPr/>
          </p:nvSpPr>
          <p:spPr>
            <a:xfrm>
              <a:off x="10278432" y="2630783"/>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Data Volume Info</a:t>
              </a:r>
            </a:p>
          </p:txBody>
        </p:sp>
        <p:sp>
          <p:nvSpPr>
            <p:cNvPr id="123" name="Rectangle 122">
              <a:extLst>
                <a:ext uri="{FF2B5EF4-FFF2-40B4-BE49-F238E27FC236}">
                  <a16:creationId xmlns:a16="http://schemas.microsoft.com/office/drawing/2014/main" id="{D1171FD4-FBEA-7CD6-DB04-4981E7681758}"/>
                </a:ext>
              </a:extLst>
            </p:cNvPr>
            <p:cNvSpPr/>
            <p:nvPr/>
          </p:nvSpPr>
          <p:spPr>
            <a:xfrm>
              <a:off x="12575318" y="2628602"/>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Latency Infor</a:t>
              </a:r>
            </a:p>
          </p:txBody>
        </p:sp>
        <p:sp>
          <p:nvSpPr>
            <p:cNvPr id="124" name="Rectangle 123">
              <a:extLst>
                <a:ext uri="{FF2B5EF4-FFF2-40B4-BE49-F238E27FC236}">
                  <a16:creationId xmlns:a16="http://schemas.microsoft.com/office/drawing/2014/main" id="{D56BA2B5-0758-76DB-93DB-A28A7BD1357D}"/>
                </a:ext>
              </a:extLst>
            </p:cNvPr>
            <p:cNvSpPr/>
            <p:nvPr/>
          </p:nvSpPr>
          <p:spPr>
            <a:xfrm>
              <a:off x="14859000" y="2629692"/>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Latency by File</a:t>
              </a:r>
            </a:p>
          </p:txBody>
        </p:sp>
        <p:sp>
          <p:nvSpPr>
            <p:cNvPr id="125" name="Rectangle 124">
              <a:extLst>
                <a:ext uri="{FF2B5EF4-FFF2-40B4-BE49-F238E27FC236}">
                  <a16:creationId xmlns:a16="http://schemas.microsoft.com/office/drawing/2014/main" id="{1B8B1EBE-E591-6109-57DB-E3587583E1AC}"/>
                </a:ext>
              </a:extLst>
            </p:cNvPr>
            <p:cNvSpPr/>
            <p:nvPr/>
          </p:nvSpPr>
          <p:spPr>
            <a:xfrm>
              <a:off x="1104092" y="3253802"/>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IO Warning</a:t>
              </a:r>
            </a:p>
          </p:txBody>
        </p:sp>
        <p:sp>
          <p:nvSpPr>
            <p:cNvPr id="126" name="Rectangle 125">
              <a:extLst>
                <a:ext uri="{FF2B5EF4-FFF2-40B4-BE49-F238E27FC236}">
                  <a16:creationId xmlns:a16="http://schemas.microsoft.com/office/drawing/2014/main" id="{AD95287F-E534-595F-3C38-524AECD8CB13}"/>
                </a:ext>
              </a:extLst>
            </p:cNvPr>
            <p:cNvSpPr/>
            <p:nvPr/>
          </p:nvSpPr>
          <p:spPr>
            <a:xfrm>
              <a:off x="3400978" y="3251621"/>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Resource Pools	</a:t>
              </a:r>
            </a:p>
          </p:txBody>
        </p:sp>
        <p:sp>
          <p:nvSpPr>
            <p:cNvPr id="127" name="Rectangle 126">
              <a:extLst>
                <a:ext uri="{FF2B5EF4-FFF2-40B4-BE49-F238E27FC236}">
                  <a16:creationId xmlns:a16="http://schemas.microsoft.com/office/drawing/2014/main" id="{3EBAB837-9CFA-F78C-F34C-B136F4C88DBE}"/>
                </a:ext>
              </a:extLst>
            </p:cNvPr>
            <p:cNvSpPr/>
            <p:nvPr/>
          </p:nvSpPr>
          <p:spPr>
            <a:xfrm>
              <a:off x="5684660" y="3252711"/>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Database Properties</a:t>
              </a:r>
            </a:p>
          </p:txBody>
        </p:sp>
        <p:sp>
          <p:nvSpPr>
            <p:cNvPr id="128" name="Rectangle 127">
              <a:extLst>
                <a:ext uri="{FF2B5EF4-FFF2-40B4-BE49-F238E27FC236}">
                  <a16:creationId xmlns:a16="http://schemas.microsoft.com/office/drawing/2014/main" id="{18760908-0585-6B48-783C-81FA5C08DC6E}"/>
                </a:ext>
              </a:extLst>
            </p:cNvPr>
            <p:cNvSpPr/>
            <p:nvPr/>
          </p:nvSpPr>
          <p:spPr>
            <a:xfrm>
              <a:off x="7981546" y="3250530"/>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Missing Indexes on Properties</a:t>
              </a:r>
            </a:p>
          </p:txBody>
        </p:sp>
        <p:sp>
          <p:nvSpPr>
            <p:cNvPr id="129" name="Rectangle 128">
              <a:extLst>
                <a:ext uri="{FF2B5EF4-FFF2-40B4-BE49-F238E27FC236}">
                  <a16:creationId xmlns:a16="http://schemas.microsoft.com/office/drawing/2014/main" id="{C1747DEF-FA17-9411-14FA-A5E6E275F20D}"/>
                </a:ext>
              </a:extLst>
            </p:cNvPr>
            <p:cNvSpPr/>
            <p:nvPr/>
          </p:nvSpPr>
          <p:spPr>
            <a:xfrm>
              <a:off x="10278432" y="3258163"/>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VLF Count</a:t>
              </a:r>
            </a:p>
          </p:txBody>
        </p:sp>
        <p:sp>
          <p:nvSpPr>
            <p:cNvPr id="130" name="Rectangle 129">
              <a:extLst>
                <a:ext uri="{FF2B5EF4-FFF2-40B4-BE49-F238E27FC236}">
                  <a16:creationId xmlns:a16="http://schemas.microsoft.com/office/drawing/2014/main" id="{F715CDB4-769B-22C6-B514-2CA0740D03A1}"/>
                </a:ext>
              </a:extLst>
            </p:cNvPr>
            <p:cNvSpPr/>
            <p:nvPr/>
          </p:nvSpPr>
          <p:spPr>
            <a:xfrm>
              <a:off x="12575318" y="3255982"/>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CPU Usage by Database</a:t>
              </a:r>
            </a:p>
          </p:txBody>
        </p:sp>
        <p:sp>
          <p:nvSpPr>
            <p:cNvPr id="131" name="Rectangle 130">
              <a:extLst>
                <a:ext uri="{FF2B5EF4-FFF2-40B4-BE49-F238E27FC236}">
                  <a16:creationId xmlns:a16="http://schemas.microsoft.com/office/drawing/2014/main" id="{CAE4492F-3C9F-63DA-D5B7-032BB38FFCF6}"/>
                </a:ext>
              </a:extLst>
            </p:cNvPr>
            <p:cNvSpPr/>
            <p:nvPr/>
          </p:nvSpPr>
          <p:spPr>
            <a:xfrm>
              <a:off x="14859000" y="3257072"/>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Usage by Database</a:t>
              </a:r>
            </a:p>
          </p:txBody>
        </p:sp>
        <p:sp>
          <p:nvSpPr>
            <p:cNvPr id="132" name="Rectangle 131">
              <a:extLst>
                <a:ext uri="{FF2B5EF4-FFF2-40B4-BE49-F238E27FC236}">
                  <a16:creationId xmlns:a16="http://schemas.microsoft.com/office/drawing/2014/main" id="{FF8998AF-C082-325F-7615-5DD6EB0B9960}"/>
                </a:ext>
              </a:extLst>
            </p:cNvPr>
            <p:cNvSpPr/>
            <p:nvPr/>
          </p:nvSpPr>
          <p:spPr>
            <a:xfrm>
              <a:off x="1104092" y="3875731"/>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Total Buffer by Usage Database</a:t>
              </a:r>
            </a:p>
          </p:txBody>
        </p:sp>
        <p:sp>
          <p:nvSpPr>
            <p:cNvPr id="133" name="Rectangle 132">
              <a:extLst>
                <a:ext uri="{FF2B5EF4-FFF2-40B4-BE49-F238E27FC236}">
                  <a16:creationId xmlns:a16="http://schemas.microsoft.com/office/drawing/2014/main" id="{77888029-4E49-685F-5710-F07784CB0B68}"/>
                </a:ext>
              </a:extLst>
            </p:cNvPr>
            <p:cNvSpPr/>
            <p:nvPr/>
          </p:nvSpPr>
          <p:spPr>
            <a:xfrm>
              <a:off x="3400978" y="3873550"/>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Version Store Space Usage</a:t>
              </a:r>
            </a:p>
          </p:txBody>
        </p:sp>
        <p:sp>
          <p:nvSpPr>
            <p:cNvPr id="134" name="Rectangle 133">
              <a:extLst>
                <a:ext uri="{FF2B5EF4-FFF2-40B4-BE49-F238E27FC236}">
                  <a16:creationId xmlns:a16="http://schemas.microsoft.com/office/drawing/2014/main" id="{28495A75-6A6A-AAF6-6655-8E7931CBC995}"/>
                </a:ext>
              </a:extLst>
            </p:cNvPr>
            <p:cNvSpPr/>
            <p:nvPr/>
          </p:nvSpPr>
          <p:spPr>
            <a:xfrm>
              <a:off x="5684660" y="3874640"/>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Top Waits</a:t>
              </a:r>
            </a:p>
          </p:txBody>
        </p:sp>
        <p:sp>
          <p:nvSpPr>
            <p:cNvPr id="135" name="Rectangle 134">
              <a:extLst>
                <a:ext uri="{FF2B5EF4-FFF2-40B4-BE49-F238E27FC236}">
                  <a16:creationId xmlns:a16="http://schemas.microsoft.com/office/drawing/2014/main" id="{95F4795F-D6D1-45BD-E380-A082E4A0315D}"/>
                </a:ext>
              </a:extLst>
            </p:cNvPr>
            <p:cNvSpPr/>
            <p:nvPr/>
          </p:nvSpPr>
          <p:spPr>
            <a:xfrm>
              <a:off x="7981546" y="3872459"/>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Connection Count by IP Address</a:t>
              </a:r>
            </a:p>
          </p:txBody>
        </p:sp>
        <p:sp>
          <p:nvSpPr>
            <p:cNvPr id="136" name="Rectangle 135">
              <a:extLst>
                <a:ext uri="{FF2B5EF4-FFF2-40B4-BE49-F238E27FC236}">
                  <a16:creationId xmlns:a16="http://schemas.microsoft.com/office/drawing/2014/main" id="{56F0ED76-378E-F8D8-354D-C504F6E3AD64}"/>
                </a:ext>
              </a:extLst>
            </p:cNvPr>
            <p:cNvSpPr/>
            <p:nvPr/>
          </p:nvSpPr>
          <p:spPr>
            <a:xfrm>
              <a:off x="10278432" y="3880092"/>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err="1">
                  <a:solidFill>
                    <a:schemeClr val="tx1"/>
                  </a:solidFill>
                  <a:latin typeface="Calibri Light"/>
                </a:rPr>
                <a:t>Avg</a:t>
              </a:r>
              <a:r>
                <a:rPr lang="en-GB" b="1" dirty="0">
                  <a:solidFill>
                    <a:schemeClr val="tx1"/>
                  </a:solidFill>
                  <a:latin typeface="Calibri Light"/>
                </a:rPr>
                <a:t> Task Count</a:t>
              </a:r>
            </a:p>
          </p:txBody>
        </p:sp>
        <p:sp>
          <p:nvSpPr>
            <p:cNvPr id="137" name="Rectangle 136">
              <a:extLst>
                <a:ext uri="{FF2B5EF4-FFF2-40B4-BE49-F238E27FC236}">
                  <a16:creationId xmlns:a16="http://schemas.microsoft.com/office/drawing/2014/main" id="{2A51C4E3-A04A-2E5B-0849-3F65A9932D1D}"/>
                </a:ext>
              </a:extLst>
            </p:cNvPr>
            <p:cNvSpPr/>
            <p:nvPr/>
          </p:nvSpPr>
          <p:spPr>
            <a:xfrm>
              <a:off x="12575318" y="3877911"/>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Detect Blocking</a:t>
              </a:r>
            </a:p>
          </p:txBody>
        </p:sp>
        <p:sp>
          <p:nvSpPr>
            <p:cNvPr id="138" name="Rectangle 137">
              <a:extLst>
                <a:ext uri="{FF2B5EF4-FFF2-40B4-BE49-F238E27FC236}">
                  <a16:creationId xmlns:a16="http://schemas.microsoft.com/office/drawing/2014/main" id="{F6E9D6F3-E230-3EE6-80C0-397CEFA3012E}"/>
                </a:ext>
              </a:extLst>
            </p:cNvPr>
            <p:cNvSpPr/>
            <p:nvPr/>
          </p:nvSpPr>
          <p:spPr>
            <a:xfrm>
              <a:off x="14859000" y="3879001"/>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Page Contention</a:t>
              </a:r>
            </a:p>
          </p:txBody>
        </p:sp>
        <p:sp>
          <p:nvSpPr>
            <p:cNvPr id="139" name="Rectangle 138">
              <a:extLst>
                <a:ext uri="{FF2B5EF4-FFF2-40B4-BE49-F238E27FC236}">
                  <a16:creationId xmlns:a16="http://schemas.microsoft.com/office/drawing/2014/main" id="{F04A7DD1-81C5-AB74-4CF3-A78F23C6E709}"/>
                </a:ext>
              </a:extLst>
            </p:cNvPr>
            <p:cNvSpPr/>
            <p:nvPr/>
          </p:nvSpPr>
          <p:spPr>
            <a:xfrm>
              <a:off x="1110623" y="4524913"/>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CPU Utilization</a:t>
              </a:r>
            </a:p>
          </p:txBody>
        </p:sp>
        <p:sp>
          <p:nvSpPr>
            <p:cNvPr id="140" name="Rectangle 139">
              <a:extLst>
                <a:ext uri="{FF2B5EF4-FFF2-40B4-BE49-F238E27FC236}">
                  <a16:creationId xmlns:a16="http://schemas.microsoft.com/office/drawing/2014/main" id="{E8ABEC85-5778-FC9D-8E70-682D369D16C5}"/>
                </a:ext>
              </a:extLst>
            </p:cNvPr>
            <p:cNvSpPr/>
            <p:nvPr/>
          </p:nvSpPr>
          <p:spPr>
            <a:xfrm>
              <a:off x="3407509" y="4522732"/>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Top Worker Time Queries</a:t>
              </a:r>
            </a:p>
          </p:txBody>
        </p:sp>
        <p:sp>
          <p:nvSpPr>
            <p:cNvPr id="141" name="Rectangle 140">
              <a:extLst>
                <a:ext uri="{FF2B5EF4-FFF2-40B4-BE49-F238E27FC236}">
                  <a16:creationId xmlns:a16="http://schemas.microsoft.com/office/drawing/2014/main" id="{F4966B1A-2FDB-0605-971C-0121CC68CD8A}"/>
                </a:ext>
              </a:extLst>
            </p:cNvPr>
            <p:cNvSpPr/>
            <p:nvPr/>
          </p:nvSpPr>
          <p:spPr>
            <a:xfrm>
              <a:off x="5691191" y="4523822"/>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NUMA Nodes</a:t>
              </a:r>
            </a:p>
          </p:txBody>
        </p:sp>
        <p:sp>
          <p:nvSpPr>
            <p:cNvPr id="142" name="Rectangle 141">
              <a:extLst>
                <a:ext uri="{FF2B5EF4-FFF2-40B4-BE49-F238E27FC236}">
                  <a16:creationId xmlns:a16="http://schemas.microsoft.com/office/drawing/2014/main" id="{31AB48C1-343F-B6E2-1AD3-6A95D8BF3BFA}"/>
                </a:ext>
              </a:extLst>
            </p:cNvPr>
            <p:cNvSpPr/>
            <p:nvPr/>
          </p:nvSpPr>
          <p:spPr>
            <a:xfrm>
              <a:off x="7988077" y="4521641"/>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Memory Grants Pending</a:t>
              </a:r>
            </a:p>
          </p:txBody>
        </p:sp>
        <p:sp>
          <p:nvSpPr>
            <p:cNvPr id="143" name="Rectangle 142">
              <a:extLst>
                <a:ext uri="{FF2B5EF4-FFF2-40B4-BE49-F238E27FC236}">
                  <a16:creationId xmlns:a16="http://schemas.microsoft.com/office/drawing/2014/main" id="{5443DAA3-6589-2F37-3F3A-DECEE32B255D}"/>
                </a:ext>
              </a:extLst>
            </p:cNvPr>
            <p:cNvSpPr/>
            <p:nvPr/>
          </p:nvSpPr>
          <p:spPr>
            <a:xfrm>
              <a:off x="10284963" y="4529274"/>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Memory Clerk Usage</a:t>
              </a:r>
            </a:p>
          </p:txBody>
        </p:sp>
        <p:sp>
          <p:nvSpPr>
            <p:cNvPr id="144" name="Rectangle 143">
              <a:extLst>
                <a:ext uri="{FF2B5EF4-FFF2-40B4-BE49-F238E27FC236}">
                  <a16:creationId xmlns:a16="http://schemas.microsoft.com/office/drawing/2014/main" id="{87ED3781-212E-4A28-8A16-570BD2811CF7}"/>
                </a:ext>
              </a:extLst>
            </p:cNvPr>
            <p:cNvSpPr/>
            <p:nvPr/>
          </p:nvSpPr>
          <p:spPr>
            <a:xfrm>
              <a:off x="12581849" y="4527093"/>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Adhoc Queries</a:t>
              </a:r>
            </a:p>
          </p:txBody>
        </p:sp>
        <p:sp>
          <p:nvSpPr>
            <p:cNvPr id="145" name="Rectangle 144">
              <a:extLst>
                <a:ext uri="{FF2B5EF4-FFF2-40B4-BE49-F238E27FC236}">
                  <a16:creationId xmlns:a16="http://schemas.microsoft.com/office/drawing/2014/main" id="{018A9C1F-8F35-28EB-2979-E6B0EDDDC150}"/>
                </a:ext>
              </a:extLst>
            </p:cNvPr>
            <p:cNvSpPr/>
            <p:nvPr/>
          </p:nvSpPr>
          <p:spPr>
            <a:xfrm>
              <a:off x="14865531" y="4528183"/>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Top Logical Reads</a:t>
              </a:r>
            </a:p>
          </p:txBody>
        </p:sp>
        <p:sp>
          <p:nvSpPr>
            <p:cNvPr id="146" name="Rectangle 145">
              <a:extLst>
                <a:ext uri="{FF2B5EF4-FFF2-40B4-BE49-F238E27FC236}">
                  <a16:creationId xmlns:a16="http://schemas.microsoft.com/office/drawing/2014/main" id="{73B99C26-AC8C-4848-43E8-00AB7EBB0816}"/>
                </a:ext>
              </a:extLst>
            </p:cNvPr>
            <p:cNvSpPr/>
            <p:nvPr/>
          </p:nvSpPr>
          <p:spPr>
            <a:xfrm>
              <a:off x="1104092" y="5160418"/>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Top </a:t>
              </a:r>
              <a:r>
                <a:rPr lang="en-GB" b="1" dirty="0" err="1">
                  <a:solidFill>
                    <a:schemeClr val="tx1"/>
                  </a:solidFill>
                  <a:latin typeface="Calibri Light"/>
                </a:rPr>
                <a:t>Avg</a:t>
              </a:r>
              <a:r>
                <a:rPr lang="en-GB" b="1" dirty="0">
                  <a:solidFill>
                    <a:schemeClr val="tx1"/>
                  </a:solidFill>
                  <a:latin typeface="Calibri Light"/>
                </a:rPr>
                <a:t> Elapsed Time Queries</a:t>
              </a:r>
            </a:p>
          </p:txBody>
        </p:sp>
        <p:sp>
          <p:nvSpPr>
            <p:cNvPr id="147" name="Rectangle 146">
              <a:extLst>
                <a:ext uri="{FF2B5EF4-FFF2-40B4-BE49-F238E27FC236}">
                  <a16:creationId xmlns:a16="http://schemas.microsoft.com/office/drawing/2014/main" id="{0076EF4A-1624-45A7-DC7F-ECCA69E08F80}"/>
                </a:ext>
              </a:extLst>
            </p:cNvPr>
            <p:cNvSpPr/>
            <p:nvPr/>
          </p:nvSpPr>
          <p:spPr>
            <a:xfrm>
              <a:off x="3400978" y="5158237"/>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Stats by Database</a:t>
              </a:r>
            </a:p>
          </p:txBody>
        </p:sp>
        <p:sp>
          <p:nvSpPr>
            <p:cNvPr id="148" name="Rectangle 147">
              <a:extLst>
                <a:ext uri="{FF2B5EF4-FFF2-40B4-BE49-F238E27FC236}">
                  <a16:creationId xmlns:a16="http://schemas.microsoft.com/office/drawing/2014/main" id="{8C4953DF-2ED4-A5DF-C3E4-A5145070E991}"/>
                </a:ext>
              </a:extLst>
            </p:cNvPr>
            <p:cNvSpPr/>
            <p:nvPr/>
          </p:nvSpPr>
          <p:spPr>
            <a:xfrm>
              <a:off x="5684660" y="5159327"/>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File Size and Space</a:t>
              </a:r>
            </a:p>
          </p:txBody>
        </p:sp>
        <p:sp>
          <p:nvSpPr>
            <p:cNvPr id="149" name="Rectangle 148">
              <a:extLst>
                <a:ext uri="{FF2B5EF4-FFF2-40B4-BE49-F238E27FC236}">
                  <a16:creationId xmlns:a16="http://schemas.microsoft.com/office/drawing/2014/main" id="{48D89FB8-33AC-B22D-642E-079CD3E12EEC}"/>
                </a:ext>
              </a:extLst>
            </p:cNvPr>
            <p:cNvSpPr/>
            <p:nvPr/>
          </p:nvSpPr>
          <p:spPr>
            <a:xfrm>
              <a:off x="7981546" y="5157146"/>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Log Space Usage</a:t>
              </a:r>
            </a:p>
          </p:txBody>
        </p:sp>
        <p:sp>
          <p:nvSpPr>
            <p:cNvPr id="150" name="Rectangle 149">
              <a:extLst>
                <a:ext uri="{FF2B5EF4-FFF2-40B4-BE49-F238E27FC236}">
                  <a16:creationId xmlns:a16="http://schemas.microsoft.com/office/drawing/2014/main" id="{B6EEF140-152A-5489-7F2C-D657D2D31519}"/>
                </a:ext>
              </a:extLst>
            </p:cNvPr>
            <p:cNvSpPr/>
            <p:nvPr/>
          </p:nvSpPr>
          <p:spPr>
            <a:xfrm>
              <a:off x="10278432" y="5164779"/>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VLF Status</a:t>
              </a:r>
            </a:p>
          </p:txBody>
        </p:sp>
        <p:sp>
          <p:nvSpPr>
            <p:cNvPr id="151" name="Rectangle 150">
              <a:extLst>
                <a:ext uri="{FF2B5EF4-FFF2-40B4-BE49-F238E27FC236}">
                  <a16:creationId xmlns:a16="http://schemas.microsoft.com/office/drawing/2014/main" id="{01843761-2CD6-1F4B-8CF6-57DDFD446466}"/>
                </a:ext>
              </a:extLst>
            </p:cNvPr>
            <p:cNvSpPr/>
            <p:nvPr/>
          </p:nvSpPr>
          <p:spPr>
            <a:xfrm>
              <a:off x="12575318" y="5162598"/>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Database Scoped Configuration</a:t>
              </a:r>
            </a:p>
          </p:txBody>
        </p:sp>
        <p:sp>
          <p:nvSpPr>
            <p:cNvPr id="152" name="Rectangle 151">
              <a:extLst>
                <a:ext uri="{FF2B5EF4-FFF2-40B4-BE49-F238E27FC236}">
                  <a16:creationId xmlns:a16="http://schemas.microsoft.com/office/drawing/2014/main" id="{A40C58F0-9FD6-0347-7D50-CF64EA29DBA6}"/>
                </a:ext>
              </a:extLst>
            </p:cNvPr>
            <p:cNvSpPr/>
            <p:nvPr/>
          </p:nvSpPr>
          <p:spPr>
            <a:xfrm>
              <a:off x="14859000" y="5163688"/>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Stats by File</a:t>
              </a:r>
            </a:p>
          </p:txBody>
        </p:sp>
        <p:sp>
          <p:nvSpPr>
            <p:cNvPr id="153" name="Rectangle 152">
              <a:extLst>
                <a:ext uri="{FF2B5EF4-FFF2-40B4-BE49-F238E27FC236}">
                  <a16:creationId xmlns:a16="http://schemas.microsoft.com/office/drawing/2014/main" id="{5FD458E1-6B45-3BBC-479F-16DBCF24117E}"/>
                </a:ext>
              </a:extLst>
            </p:cNvPr>
            <p:cNvSpPr/>
            <p:nvPr/>
          </p:nvSpPr>
          <p:spPr>
            <a:xfrm>
              <a:off x="1110623" y="5809600"/>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Query Execution Count</a:t>
              </a:r>
            </a:p>
          </p:txBody>
        </p:sp>
        <p:sp>
          <p:nvSpPr>
            <p:cNvPr id="154" name="Rectangle 153">
              <a:extLst>
                <a:ext uri="{FF2B5EF4-FFF2-40B4-BE49-F238E27FC236}">
                  <a16:creationId xmlns:a16="http://schemas.microsoft.com/office/drawing/2014/main" id="{B2ADB854-2C7C-ABD2-EC6B-51B782D843C3}"/>
                </a:ext>
              </a:extLst>
            </p:cNvPr>
            <p:cNvSpPr/>
            <p:nvPr/>
          </p:nvSpPr>
          <p:spPr>
            <a:xfrm>
              <a:off x="3407509" y="5807419"/>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SP Execution Count</a:t>
              </a:r>
            </a:p>
          </p:txBody>
        </p:sp>
        <p:sp>
          <p:nvSpPr>
            <p:cNvPr id="155" name="Rectangle 154">
              <a:extLst>
                <a:ext uri="{FF2B5EF4-FFF2-40B4-BE49-F238E27FC236}">
                  <a16:creationId xmlns:a16="http://schemas.microsoft.com/office/drawing/2014/main" id="{DFBE44D9-877A-89D9-6FFB-AB203B701B24}"/>
                </a:ext>
              </a:extLst>
            </p:cNvPr>
            <p:cNvSpPr/>
            <p:nvPr/>
          </p:nvSpPr>
          <p:spPr>
            <a:xfrm>
              <a:off x="5691191" y="5808509"/>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SP </a:t>
              </a:r>
              <a:r>
                <a:rPr lang="en-GB" b="1" dirty="0" err="1">
                  <a:solidFill>
                    <a:schemeClr val="tx1"/>
                  </a:solidFill>
                  <a:latin typeface="Calibri Light"/>
                </a:rPr>
                <a:t>Avg</a:t>
              </a:r>
              <a:r>
                <a:rPr lang="en-GB" b="1" dirty="0">
                  <a:solidFill>
                    <a:schemeClr val="tx1"/>
                  </a:solidFill>
                  <a:latin typeface="Calibri Light"/>
                </a:rPr>
                <a:t> Elapsed Time</a:t>
              </a:r>
            </a:p>
          </p:txBody>
        </p:sp>
        <p:sp>
          <p:nvSpPr>
            <p:cNvPr id="156" name="Rectangle 155">
              <a:extLst>
                <a:ext uri="{FF2B5EF4-FFF2-40B4-BE49-F238E27FC236}">
                  <a16:creationId xmlns:a16="http://schemas.microsoft.com/office/drawing/2014/main" id="{84EA64D6-6C68-0FF8-61B7-A9794A35C8E3}"/>
                </a:ext>
              </a:extLst>
            </p:cNvPr>
            <p:cNvSpPr/>
            <p:nvPr/>
          </p:nvSpPr>
          <p:spPr>
            <a:xfrm>
              <a:off x="7988077" y="5806328"/>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SP Worker Time</a:t>
              </a:r>
            </a:p>
          </p:txBody>
        </p:sp>
        <p:sp>
          <p:nvSpPr>
            <p:cNvPr id="157" name="Rectangle 156">
              <a:extLst>
                <a:ext uri="{FF2B5EF4-FFF2-40B4-BE49-F238E27FC236}">
                  <a16:creationId xmlns:a16="http://schemas.microsoft.com/office/drawing/2014/main" id="{3F206A5D-C9EB-20C5-2B60-BAB9801EC552}"/>
                </a:ext>
              </a:extLst>
            </p:cNvPr>
            <p:cNvSpPr/>
            <p:nvPr/>
          </p:nvSpPr>
          <p:spPr>
            <a:xfrm>
              <a:off x="10284963" y="5813961"/>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SP Logical Reads</a:t>
              </a:r>
            </a:p>
          </p:txBody>
        </p:sp>
        <p:sp>
          <p:nvSpPr>
            <p:cNvPr id="158" name="Rectangle 157">
              <a:extLst>
                <a:ext uri="{FF2B5EF4-FFF2-40B4-BE49-F238E27FC236}">
                  <a16:creationId xmlns:a16="http://schemas.microsoft.com/office/drawing/2014/main" id="{BAB81032-3159-BAA7-EF9E-0B1EF11EA63B}"/>
                </a:ext>
              </a:extLst>
            </p:cNvPr>
            <p:cNvSpPr/>
            <p:nvPr/>
          </p:nvSpPr>
          <p:spPr>
            <a:xfrm>
              <a:off x="12581849" y="5811780"/>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SP Physical Reads</a:t>
              </a:r>
            </a:p>
          </p:txBody>
        </p:sp>
        <p:sp>
          <p:nvSpPr>
            <p:cNvPr id="159" name="Rectangle 158">
              <a:extLst>
                <a:ext uri="{FF2B5EF4-FFF2-40B4-BE49-F238E27FC236}">
                  <a16:creationId xmlns:a16="http://schemas.microsoft.com/office/drawing/2014/main" id="{83E19D30-96B5-E972-94DF-8ADC43DC15FB}"/>
                </a:ext>
              </a:extLst>
            </p:cNvPr>
            <p:cNvSpPr/>
            <p:nvPr/>
          </p:nvSpPr>
          <p:spPr>
            <a:xfrm>
              <a:off x="14865531" y="5812870"/>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SP Logical Writes</a:t>
              </a:r>
            </a:p>
          </p:txBody>
        </p:sp>
        <p:sp>
          <p:nvSpPr>
            <p:cNvPr id="160" name="Rectangle 159">
              <a:extLst>
                <a:ext uri="{FF2B5EF4-FFF2-40B4-BE49-F238E27FC236}">
                  <a16:creationId xmlns:a16="http://schemas.microsoft.com/office/drawing/2014/main" id="{4981EB6D-6B30-7780-B478-A256C0299E1C}"/>
                </a:ext>
              </a:extLst>
            </p:cNvPr>
            <p:cNvSpPr/>
            <p:nvPr/>
          </p:nvSpPr>
          <p:spPr>
            <a:xfrm>
              <a:off x="1110623" y="6442349"/>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SP Missing Index</a:t>
              </a:r>
            </a:p>
          </p:txBody>
        </p:sp>
        <p:sp>
          <p:nvSpPr>
            <p:cNvPr id="161" name="Rectangle 160">
              <a:extLst>
                <a:ext uri="{FF2B5EF4-FFF2-40B4-BE49-F238E27FC236}">
                  <a16:creationId xmlns:a16="http://schemas.microsoft.com/office/drawing/2014/main" id="{8A1291FF-D21B-2FCB-60CC-E914B1A2D133}"/>
                </a:ext>
              </a:extLst>
            </p:cNvPr>
            <p:cNvSpPr/>
            <p:nvPr/>
          </p:nvSpPr>
          <p:spPr>
            <a:xfrm>
              <a:off x="3407509" y="6440168"/>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TOP IO Statements</a:t>
              </a:r>
            </a:p>
          </p:txBody>
        </p:sp>
        <p:sp>
          <p:nvSpPr>
            <p:cNvPr id="162" name="Rectangle 161">
              <a:extLst>
                <a:ext uri="{FF2B5EF4-FFF2-40B4-BE49-F238E27FC236}">
                  <a16:creationId xmlns:a16="http://schemas.microsoft.com/office/drawing/2014/main" id="{45CA03CF-34A6-7018-5F14-D1EB68939972}"/>
                </a:ext>
              </a:extLst>
            </p:cNvPr>
            <p:cNvSpPr/>
            <p:nvPr/>
          </p:nvSpPr>
          <p:spPr>
            <a:xfrm>
              <a:off x="5691191" y="6441258"/>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Missing Indexes</a:t>
              </a:r>
            </a:p>
          </p:txBody>
        </p:sp>
        <p:sp>
          <p:nvSpPr>
            <p:cNvPr id="163" name="Rectangle 162">
              <a:extLst>
                <a:ext uri="{FF2B5EF4-FFF2-40B4-BE49-F238E27FC236}">
                  <a16:creationId xmlns:a16="http://schemas.microsoft.com/office/drawing/2014/main" id="{CBC1167E-7DF4-1090-B084-7BF6832AC607}"/>
                </a:ext>
              </a:extLst>
            </p:cNvPr>
            <p:cNvSpPr/>
            <p:nvPr/>
          </p:nvSpPr>
          <p:spPr>
            <a:xfrm>
              <a:off x="7988077" y="6439077"/>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Bad NC Indexes</a:t>
              </a:r>
            </a:p>
          </p:txBody>
        </p:sp>
        <p:sp>
          <p:nvSpPr>
            <p:cNvPr id="164" name="Rectangle 163">
              <a:extLst>
                <a:ext uri="{FF2B5EF4-FFF2-40B4-BE49-F238E27FC236}">
                  <a16:creationId xmlns:a16="http://schemas.microsoft.com/office/drawing/2014/main" id="{C4DD70D8-47B4-B154-53B3-C17D596282FA}"/>
                </a:ext>
              </a:extLst>
            </p:cNvPr>
            <p:cNvSpPr/>
            <p:nvPr/>
          </p:nvSpPr>
          <p:spPr>
            <a:xfrm>
              <a:off x="10284963" y="6446710"/>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Buffer Usage</a:t>
              </a:r>
            </a:p>
          </p:txBody>
        </p:sp>
        <p:sp>
          <p:nvSpPr>
            <p:cNvPr id="165" name="Rectangle 164">
              <a:extLst>
                <a:ext uri="{FF2B5EF4-FFF2-40B4-BE49-F238E27FC236}">
                  <a16:creationId xmlns:a16="http://schemas.microsoft.com/office/drawing/2014/main" id="{4A875B5D-7C97-98B5-1EE0-5CF753D431BB}"/>
                </a:ext>
              </a:extLst>
            </p:cNvPr>
            <p:cNvSpPr/>
            <p:nvPr/>
          </p:nvSpPr>
          <p:spPr>
            <a:xfrm>
              <a:off x="12581849" y="6444529"/>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Table Sizes</a:t>
              </a:r>
            </a:p>
          </p:txBody>
        </p:sp>
        <p:sp>
          <p:nvSpPr>
            <p:cNvPr id="166" name="Rectangle 165">
              <a:extLst>
                <a:ext uri="{FF2B5EF4-FFF2-40B4-BE49-F238E27FC236}">
                  <a16:creationId xmlns:a16="http://schemas.microsoft.com/office/drawing/2014/main" id="{325D5492-40C2-9394-2314-555EECB127AE}"/>
                </a:ext>
              </a:extLst>
            </p:cNvPr>
            <p:cNvSpPr/>
            <p:nvPr/>
          </p:nvSpPr>
          <p:spPr>
            <a:xfrm>
              <a:off x="14865531" y="6445619"/>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Table Properties</a:t>
              </a:r>
            </a:p>
          </p:txBody>
        </p:sp>
        <p:sp>
          <p:nvSpPr>
            <p:cNvPr id="167" name="Rectangle 166">
              <a:extLst>
                <a:ext uri="{FF2B5EF4-FFF2-40B4-BE49-F238E27FC236}">
                  <a16:creationId xmlns:a16="http://schemas.microsoft.com/office/drawing/2014/main" id="{868E9596-834E-C177-08FB-EC007353532E}"/>
                </a:ext>
              </a:extLst>
            </p:cNvPr>
            <p:cNvSpPr/>
            <p:nvPr/>
          </p:nvSpPr>
          <p:spPr>
            <a:xfrm>
              <a:off x="1110623" y="7061765"/>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Statistics Updates</a:t>
              </a:r>
            </a:p>
          </p:txBody>
        </p:sp>
        <p:sp>
          <p:nvSpPr>
            <p:cNvPr id="168" name="Rectangle 167">
              <a:extLst>
                <a:ext uri="{FF2B5EF4-FFF2-40B4-BE49-F238E27FC236}">
                  <a16:creationId xmlns:a16="http://schemas.microsoft.com/office/drawing/2014/main" id="{5C237967-F1A0-5901-71BF-9CB754CF8FA9}"/>
                </a:ext>
              </a:extLst>
            </p:cNvPr>
            <p:cNvSpPr/>
            <p:nvPr/>
          </p:nvSpPr>
          <p:spPr>
            <a:xfrm>
              <a:off x="3407509" y="7059584"/>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Volatile Indexes</a:t>
              </a:r>
            </a:p>
          </p:txBody>
        </p:sp>
        <p:sp>
          <p:nvSpPr>
            <p:cNvPr id="169" name="Rectangle 168">
              <a:extLst>
                <a:ext uri="{FF2B5EF4-FFF2-40B4-BE49-F238E27FC236}">
                  <a16:creationId xmlns:a16="http://schemas.microsoft.com/office/drawing/2014/main" id="{13FBA994-21B4-3489-4A17-EA86799921CB}"/>
                </a:ext>
              </a:extLst>
            </p:cNvPr>
            <p:cNvSpPr/>
            <p:nvPr/>
          </p:nvSpPr>
          <p:spPr>
            <a:xfrm>
              <a:off x="5691191" y="7060674"/>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Index Fragmentation</a:t>
              </a:r>
            </a:p>
          </p:txBody>
        </p:sp>
        <p:sp>
          <p:nvSpPr>
            <p:cNvPr id="170" name="Rectangle 169">
              <a:extLst>
                <a:ext uri="{FF2B5EF4-FFF2-40B4-BE49-F238E27FC236}">
                  <a16:creationId xmlns:a16="http://schemas.microsoft.com/office/drawing/2014/main" id="{B76B875F-157F-7AAA-FA5D-2C775ADDAC56}"/>
                </a:ext>
              </a:extLst>
            </p:cNvPr>
            <p:cNvSpPr/>
            <p:nvPr/>
          </p:nvSpPr>
          <p:spPr>
            <a:xfrm>
              <a:off x="7988077" y="7058493"/>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Index Usage</a:t>
              </a:r>
            </a:p>
          </p:txBody>
        </p:sp>
        <p:sp>
          <p:nvSpPr>
            <p:cNvPr id="171" name="Rectangle 170">
              <a:extLst>
                <a:ext uri="{FF2B5EF4-FFF2-40B4-BE49-F238E27FC236}">
                  <a16:creationId xmlns:a16="http://schemas.microsoft.com/office/drawing/2014/main" id="{BB059AEF-D13E-A718-00AF-AF99D8B64174}"/>
                </a:ext>
              </a:extLst>
            </p:cNvPr>
            <p:cNvSpPr/>
            <p:nvPr/>
          </p:nvSpPr>
          <p:spPr>
            <a:xfrm>
              <a:off x="10284963" y="7066126"/>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Overall Index</a:t>
              </a:r>
            </a:p>
          </p:txBody>
        </p:sp>
        <p:sp>
          <p:nvSpPr>
            <p:cNvPr id="179" name="Rectangle 178">
              <a:extLst>
                <a:ext uri="{FF2B5EF4-FFF2-40B4-BE49-F238E27FC236}">
                  <a16:creationId xmlns:a16="http://schemas.microsoft.com/office/drawing/2014/main" id="{4BFA8856-26C7-9D5F-0A72-1E5140B69584}"/>
                </a:ext>
              </a:extLst>
            </p:cNvPr>
            <p:cNvSpPr/>
            <p:nvPr/>
          </p:nvSpPr>
          <p:spPr>
            <a:xfrm>
              <a:off x="12581849" y="7063945"/>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Lock Waits</a:t>
              </a:r>
            </a:p>
          </p:txBody>
        </p:sp>
        <p:sp>
          <p:nvSpPr>
            <p:cNvPr id="180" name="Rectangle 179">
              <a:extLst>
                <a:ext uri="{FF2B5EF4-FFF2-40B4-BE49-F238E27FC236}">
                  <a16:creationId xmlns:a16="http://schemas.microsoft.com/office/drawing/2014/main" id="{59623DD8-EBB7-DE9A-D3A3-298C2D8D4076}"/>
                </a:ext>
              </a:extLst>
            </p:cNvPr>
            <p:cNvSpPr/>
            <p:nvPr/>
          </p:nvSpPr>
          <p:spPr>
            <a:xfrm>
              <a:off x="14865531" y="7065035"/>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Querystore Options</a:t>
              </a:r>
            </a:p>
          </p:txBody>
        </p:sp>
        <p:sp>
          <p:nvSpPr>
            <p:cNvPr id="181" name="Rectangle 180">
              <a:extLst>
                <a:ext uri="{FF2B5EF4-FFF2-40B4-BE49-F238E27FC236}">
                  <a16:creationId xmlns:a16="http://schemas.microsoft.com/office/drawing/2014/main" id="{14B2D57D-D742-7879-C7B5-E3943B6D4FE9}"/>
                </a:ext>
              </a:extLst>
            </p:cNvPr>
            <p:cNvSpPr/>
            <p:nvPr/>
          </p:nvSpPr>
          <p:spPr>
            <a:xfrm>
              <a:off x="1104092" y="7682272"/>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Table Space Usage</a:t>
              </a:r>
            </a:p>
          </p:txBody>
        </p:sp>
        <p:sp>
          <p:nvSpPr>
            <p:cNvPr id="182" name="Rectangle 181">
              <a:extLst>
                <a:ext uri="{FF2B5EF4-FFF2-40B4-BE49-F238E27FC236}">
                  <a16:creationId xmlns:a16="http://schemas.microsoft.com/office/drawing/2014/main" id="{16343D80-B31E-7394-CC67-CB6A79209FEA}"/>
                </a:ext>
              </a:extLst>
            </p:cNvPr>
            <p:cNvSpPr/>
            <p:nvPr/>
          </p:nvSpPr>
          <p:spPr>
            <a:xfrm>
              <a:off x="3400978" y="7680091"/>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View Definitions</a:t>
              </a:r>
            </a:p>
          </p:txBody>
        </p:sp>
        <p:sp>
          <p:nvSpPr>
            <p:cNvPr id="183" name="Rectangle 182">
              <a:extLst>
                <a:ext uri="{FF2B5EF4-FFF2-40B4-BE49-F238E27FC236}">
                  <a16:creationId xmlns:a16="http://schemas.microsoft.com/office/drawing/2014/main" id="{E743F656-C54A-2870-641C-1EC975237CF4}"/>
                </a:ext>
              </a:extLst>
            </p:cNvPr>
            <p:cNvSpPr/>
            <p:nvPr/>
          </p:nvSpPr>
          <p:spPr>
            <a:xfrm>
              <a:off x="5684660" y="7681181"/>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Schemas Definitions</a:t>
              </a:r>
            </a:p>
          </p:txBody>
        </p:sp>
        <p:sp>
          <p:nvSpPr>
            <p:cNvPr id="194" name="Rectangle 193">
              <a:extLst>
                <a:ext uri="{FF2B5EF4-FFF2-40B4-BE49-F238E27FC236}">
                  <a16:creationId xmlns:a16="http://schemas.microsoft.com/office/drawing/2014/main" id="{0A3520B2-3433-3A7B-4488-0D7420E956E3}"/>
                </a:ext>
              </a:extLst>
            </p:cNvPr>
            <p:cNvSpPr/>
            <p:nvPr/>
          </p:nvSpPr>
          <p:spPr>
            <a:xfrm>
              <a:off x="7981546" y="7679000"/>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Datatype Define</a:t>
              </a:r>
            </a:p>
          </p:txBody>
        </p:sp>
        <p:sp>
          <p:nvSpPr>
            <p:cNvPr id="195" name="Rectangle 194">
              <a:extLst>
                <a:ext uri="{FF2B5EF4-FFF2-40B4-BE49-F238E27FC236}">
                  <a16:creationId xmlns:a16="http://schemas.microsoft.com/office/drawing/2014/main" id="{2AA54131-3572-9AED-5F1B-707B2E39897E}"/>
                </a:ext>
              </a:extLst>
            </p:cNvPr>
            <p:cNvSpPr/>
            <p:nvPr/>
          </p:nvSpPr>
          <p:spPr>
            <a:xfrm>
              <a:off x="10278432" y="7686633"/>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Table Summary Counts</a:t>
              </a:r>
            </a:p>
          </p:txBody>
        </p:sp>
        <p:sp>
          <p:nvSpPr>
            <p:cNvPr id="196" name="Rectangle 195">
              <a:extLst>
                <a:ext uri="{FF2B5EF4-FFF2-40B4-BE49-F238E27FC236}">
                  <a16:creationId xmlns:a16="http://schemas.microsoft.com/office/drawing/2014/main" id="{50DD3FE3-B426-B812-2228-C598862E6983}"/>
                </a:ext>
              </a:extLst>
            </p:cNvPr>
            <p:cNvSpPr/>
            <p:nvPr/>
          </p:nvSpPr>
          <p:spPr>
            <a:xfrm>
              <a:off x="12575318" y="7684452"/>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Version Infor</a:t>
              </a:r>
            </a:p>
          </p:txBody>
        </p:sp>
        <p:sp>
          <p:nvSpPr>
            <p:cNvPr id="197" name="Rectangle 196">
              <a:extLst>
                <a:ext uri="{FF2B5EF4-FFF2-40B4-BE49-F238E27FC236}">
                  <a16:creationId xmlns:a16="http://schemas.microsoft.com/office/drawing/2014/main" id="{C3A068CB-A63A-E432-FEB3-298F564DA195}"/>
                </a:ext>
              </a:extLst>
            </p:cNvPr>
            <p:cNvSpPr/>
            <p:nvPr/>
          </p:nvSpPr>
          <p:spPr>
            <a:xfrm>
              <a:off x="14859000" y="7685542"/>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Table with similar structures</a:t>
              </a:r>
            </a:p>
          </p:txBody>
        </p:sp>
        <p:sp>
          <p:nvSpPr>
            <p:cNvPr id="198" name="Rectangle 197">
              <a:extLst>
                <a:ext uri="{FF2B5EF4-FFF2-40B4-BE49-F238E27FC236}">
                  <a16:creationId xmlns:a16="http://schemas.microsoft.com/office/drawing/2014/main" id="{03D6BB1D-82F9-ABDE-E0AD-5EE67C8A8B48}"/>
                </a:ext>
              </a:extLst>
            </p:cNvPr>
            <p:cNvSpPr/>
            <p:nvPr/>
          </p:nvSpPr>
          <p:spPr>
            <a:xfrm>
              <a:off x="1104092" y="8315021"/>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Blocking Queries</a:t>
              </a:r>
            </a:p>
          </p:txBody>
        </p:sp>
        <p:sp>
          <p:nvSpPr>
            <p:cNvPr id="199" name="Rectangle 198">
              <a:extLst>
                <a:ext uri="{FF2B5EF4-FFF2-40B4-BE49-F238E27FC236}">
                  <a16:creationId xmlns:a16="http://schemas.microsoft.com/office/drawing/2014/main" id="{A6DDA5A8-CA74-4D61-D7AC-7310566F2100}"/>
                </a:ext>
              </a:extLst>
            </p:cNvPr>
            <p:cNvSpPr/>
            <p:nvPr/>
          </p:nvSpPr>
          <p:spPr>
            <a:xfrm>
              <a:off x="3386464" y="8312840"/>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Buffer Cache</a:t>
              </a:r>
            </a:p>
          </p:txBody>
        </p:sp>
        <p:sp>
          <p:nvSpPr>
            <p:cNvPr id="200" name="Rectangle 199">
              <a:extLst>
                <a:ext uri="{FF2B5EF4-FFF2-40B4-BE49-F238E27FC236}">
                  <a16:creationId xmlns:a16="http://schemas.microsoft.com/office/drawing/2014/main" id="{4630ABF7-EFE6-2B56-04ED-B07F0EC9D370}"/>
                </a:ext>
              </a:extLst>
            </p:cNvPr>
            <p:cNvSpPr/>
            <p:nvPr/>
          </p:nvSpPr>
          <p:spPr>
            <a:xfrm>
              <a:off x="5670146" y="8313930"/>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Database File % used</a:t>
              </a:r>
            </a:p>
          </p:txBody>
        </p:sp>
        <p:sp>
          <p:nvSpPr>
            <p:cNvPr id="201" name="Rectangle 200">
              <a:extLst>
                <a:ext uri="{FF2B5EF4-FFF2-40B4-BE49-F238E27FC236}">
                  <a16:creationId xmlns:a16="http://schemas.microsoft.com/office/drawing/2014/main" id="{96204097-6D09-5338-409D-0F5F3F783ADF}"/>
                </a:ext>
              </a:extLst>
            </p:cNvPr>
            <p:cNvSpPr/>
            <p:nvPr/>
          </p:nvSpPr>
          <p:spPr>
            <a:xfrm>
              <a:off x="7967032" y="8311749"/>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Relationships between tables</a:t>
              </a:r>
            </a:p>
          </p:txBody>
        </p:sp>
        <p:sp>
          <p:nvSpPr>
            <p:cNvPr id="202" name="Rectangle 201">
              <a:extLst>
                <a:ext uri="{FF2B5EF4-FFF2-40B4-BE49-F238E27FC236}">
                  <a16:creationId xmlns:a16="http://schemas.microsoft.com/office/drawing/2014/main" id="{5443AEDD-2239-D836-85AE-80D277BDC8AF}"/>
                </a:ext>
              </a:extLst>
            </p:cNvPr>
            <p:cNvSpPr/>
            <p:nvPr/>
          </p:nvSpPr>
          <p:spPr>
            <a:xfrm>
              <a:off x="10263918" y="8319382"/>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List of all columns</a:t>
              </a:r>
            </a:p>
          </p:txBody>
        </p:sp>
        <p:sp>
          <p:nvSpPr>
            <p:cNvPr id="203" name="Rectangle 202">
              <a:extLst>
                <a:ext uri="{FF2B5EF4-FFF2-40B4-BE49-F238E27FC236}">
                  <a16:creationId xmlns:a16="http://schemas.microsoft.com/office/drawing/2014/main" id="{ADEEE0EC-CD76-B31D-4582-8D4492A6814A}"/>
                </a:ext>
              </a:extLst>
            </p:cNvPr>
            <p:cNvSpPr/>
            <p:nvPr/>
          </p:nvSpPr>
          <p:spPr>
            <a:xfrm>
              <a:off x="12560804" y="8317201"/>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Total Row Count</a:t>
              </a:r>
            </a:p>
          </p:txBody>
        </p:sp>
        <p:sp>
          <p:nvSpPr>
            <p:cNvPr id="204" name="Rectangle 203">
              <a:extLst>
                <a:ext uri="{FF2B5EF4-FFF2-40B4-BE49-F238E27FC236}">
                  <a16:creationId xmlns:a16="http://schemas.microsoft.com/office/drawing/2014/main" id="{6414BA8A-4E19-9DCF-6F97-18D7A3B9F405}"/>
                </a:ext>
              </a:extLst>
            </p:cNvPr>
            <p:cNvSpPr/>
            <p:nvPr/>
          </p:nvSpPr>
          <p:spPr>
            <a:xfrm>
              <a:off x="14844486" y="8318291"/>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Create 2M Tables</a:t>
              </a:r>
            </a:p>
          </p:txBody>
        </p:sp>
        <p:sp>
          <p:nvSpPr>
            <p:cNvPr id="205" name="Rectangle 204">
              <a:extLst>
                <a:ext uri="{FF2B5EF4-FFF2-40B4-BE49-F238E27FC236}">
                  <a16:creationId xmlns:a16="http://schemas.microsoft.com/office/drawing/2014/main" id="{E110935C-E117-EDE2-0017-01B1025FB652}"/>
                </a:ext>
              </a:extLst>
            </p:cNvPr>
            <p:cNvSpPr/>
            <p:nvPr/>
          </p:nvSpPr>
          <p:spPr>
            <a:xfrm>
              <a:off x="1104092" y="8934437"/>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Count Reads and Writes</a:t>
              </a:r>
            </a:p>
          </p:txBody>
        </p:sp>
        <p:sp>
          <p:nvSpPr>
            <p:cNvPr id="206" name="Rectangle 205">
              <a:extLst>
                <a:ext uri="{FF2B5EF4-FFF2-40B4-BE49-F238E27FC236}">
                  <a16:creationId xmlns:a16="http://schemas.microsoft.com/office/drawing/2014/main" id="{45C4BE24-2F7C-4269-2B76-307194A19580}"/>
                </a:ext>
              </a:extLst>
            </p:cNvPr>
            <p:cNvSpPr/>
            <p:nvPr/>
          </p:nvSpPr>
          <p:spPr>
            <a:xfrm>
              <a:off x="3400978" y="8932256"/>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Database Leaks</a:t>
              </a:r>
            </a:p>
          </p:txBody>
        </p:sp>
        <p:sp>
          <p:nvSpPr>
            <p:cNvPr id="207" name="Rectangle 206">
              <a:extLst>
                <a:ext uri="{FF2B5EF4-FFF2-40B4-BE49-F238E27FC236}">
                  <a16:creationId xmlns:a16="http://schemas.microsoft.com/office/drawing/2014/main" id="{CAD850DE-522C-460D-7182-2BBC9AA912F4}"/>
                </a:ext>
              </a:extLst>
            </p:cNvPr>
            <p:cNvSpPr/>
            <p:nvPr/>
          </p:nvSpPr>
          <p:spPr>
            <a:xfrm>
              <a:off x="5684660" y="8933346"/>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Foreign Key Chains</a:t>
              </a:r>
            </a:p>
          </p:txBody>
        </p:sp>
        <p:sp>
          <p:nvSpPr>
            <p:cNvPr id="208" name="Rectangle 207">
              <a:extLst>
                <a:ext uri="{FF2B5EF4-FFF2-40B4-BE49-F238E27FC236}">
                  <a16:creationId xmlns:a16="http://schemas.microsoft.com/office/drawing/2014/main" id="{17F111E4-E949-6CBC-2650-14CED6244D22}"/>
                </a:ext>
              </a:extLst>
            </p:cNvPr>
            <p:cNvSpPr/>
            <p:nvPr/>
          </p:nvSpPr>
          <p:spPr>
            <a:xfrm>
              <a:off x="7981546" y="8931165"/>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Find Weak Passwords</a:t>
              </a:r>
            </a:p>
          </p:txBody>
        </p:sp>
        <p:sp>
          <p:nvSpPr>
            <p:cNvPr id="209" name="Rectangle 208">
              <a:extLst>
                <a:ext uri="{FF2B5EF4-FFF2-40B4-BE49-F238E27FC236}">
                  <a16:creationId xmlns:a16="http://schemas.microsoft.com/office/drawing/2014/main" id="{1D51129F-CDAF-199E-B463-F726FCADBCFD}"/>
                </a:ext>
              </a:extLst>
            </p:cNvPr>
            <p:cNvSpPr/>
            <p:nvPr/>
          </p:nvSpPr>
          <p:spPr>
            <a:xfrm>
              <a:off x="10278432" y="8938798"/>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Estimate Query Runtime</a:t>
              </a:r>
            </a:p>
          </p:txBody>
        </p:sp>
        <p:sp>
          <p:nvSpPr>
            <p:cNvPr id="210" name="Rectangle 209">
              <a:extLst>
                <a:ext uri="{FF2B5EF4-FFF2-40B4-BE49-F238E27FC236}">
                  <a16:creationId xmlns:a16="http://schemas.microsoft.com/office/drawing/2014/main" id="{69AFADD0-637C-720D-BAC2-CB4ECDCA8B5B}"/>
                </a:ext>
              </a:extLst>
            </p:cNvPr>
            <p:cNvSpPr/>
            <p:nvPr/>
          </p:nvSpPr>
          <p:spPr>
            <a:xfrm>
              <a:off x="12575318" y="8936617"/>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Columns to make skinnier</a:t>
              </a:r>
            </a:p>
          </p:txBody>
        </p:sp>
        <p:sp>
          <p:nvSpPr>
            <p:cNvPr id="211" name="Rectangle 210">
              <a:extLst>
                <a:ext uri="{FF2B5EF4-FFF2-40B4-BE49-F238E27FC236}">
                  <a16:creationId xmlns:a16="http://schemas.microsoft.com/office/drawing/2014/main" id="{0A5F598A-74C9-241B-17CC-06BDB48B9FFC}"/>
                </a:ext>
              </a:extLst>
            </p:cNvPr>
            <p:cNvSpPr/>
            <p:nvPr/>
          </p:nvSpPr>
          <p:spPr>
            <a:xfrm>
              <a:off x="14859000" y="8937707"/>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Get Table and </a:t>
              </a:r>
            </a:p>
            <a:p>
              <a:pPr algn="ctr" defTabSz="1371600">
                <a:defRPr/>
              </a:pPr>
              <a:r>
                <a:rPr lang="en-GB" b="1" dirty="0">
                  <a:solidFill>
                    <a:schemeClr val="tx1"/>
                  </a:solidFill>
                  <a:latin typeface="Calibri Light"/>
                </a:rPr>
                <a:t>Storage Size</a:t>
              </a:r>
            </a:p>
          </p:txBody>
        </p:sp>
        <p:sp>
          <p:nvSpPr>
            <p:cNvPr id="212" name="Rectangle 211">
              <a:extLst>
                <a:ext uri="{FF2B5EF4-FFF2-40B4-BE49-F238E27FC236}">
                  <a16:creationId xmlns:a16="http://schemas.microsoft.com/office/drawing/2014/main" id="{2D07B439-9FB9-7C9E-CEBE-2752B8D5BC0A}"/>
                </a:ext>
              </a:extLst>
            </p:cNvPr>
            <p:cNvSpPr/>
            <p:nvPr/>
          </p:nvSpPr>
          <p:spPr>
            <a:xfrm>
              <a:off x="1110623" y="9583619"/>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How old are SQL Backups</a:t>
              </a:r>
            </a:p>
          </p:txBody>
        </p:sp>
        <p:sp>
          <p:nvSpPr>
            <p:cNvPr id="213" name="Rectangle 212">
              <a:extLst>
                <a:ext uri="{FF2B5EF4-FFF2-40B4-BE49-F238E27FC236}">
                  <a16:creationId xmlns:a16="http://schemas.microsoft.com/office/drawing/2014/main" id="{E4BB002B-0332-7579-50F8-B57D28145692}"/>
                </a:ext>
              </a:extLst>
            </p:cNvPr>
            <p:cNvSpPr/>
            <p:nvPr/>
          </p:nvSpPr>
          <p:spPr>
            <a:xfrm>
              <a:off x="3407509" y="9581438"/>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Cost to build or save an Index</a:t>
              </a:r>
            </a:p>
          </p:txBody>
        </p:sp>
        <p:sp>
          <p:nvSpPr>
            <p:cNvPr id="214" name="Rectangle 213">
              <a:extLst>
                <a:ext uri="{FF2B5EF4-FFF2-40B4-BE49-F238E27FC236}">
                  <a16:creationId xmlns:a16="http://schemas.microsoft.com/office/drawing/2014/main" id="{DDD43FD0-CCDB-53EC-C984-6696DABB76E6}"/>
                </a:ext>
              </a:extLst>
            </p:cNvPr>
            <p:cNvSpPr/>
            <p:nvPr/>
          </p:nvSpPr>
          <p:spPr>
            <a:xfrm>
              <a:off x="5691191" y="9582528"/>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What is the Table Hierarchy </a:t>
              </a:r>
            </a:p>
          </p:txBody>
        </p:sp>
        <p:sp>
          <p:nvSpPr>
            <p:cNvPr id="215" name="Rectangle 214">
              <a:extLst>
                <a:ext uri="{FF2B5EF4-FFF2-40B4-BE49-F238E27FC236}">
                  <a16:creationId xmlns:a16="http://schemas.microsoft.com/office/drawing/2014/main" id="{6E696BC8-ABCA-168D-9AD3-52AA6D87AA21}"/>
                </a:ext>
              </a:extLst>
            </p:cNvPr>
            <p:cNvSpPr/>
            <p:nvPr/>
          </p:nvSpPr>
          <p:spPr>
            <a:xfrm>
              <a:off x="7988077" y="9580347"/>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Non-Clustered/Clustered</a:t>
              </a:r>
            </a:p>
          </p:txBody>
        </p:sp>
        <p:sp>
          <p:nvSpPr>
            <p:cNvPr id="216" name="Rectangle 215">
              <a:extLst>
                <a:ext uri="{FF2B5EF4-FFF2-40B4-BE49-F238E27FC236}">
                  <a16:creationId xmlns:a16="http://schemas.microsoft.com/office/drawing/2014/main" id="{34372B0E-4CAB-0A75-AFAF-9A79FC3B02F3}"/>
                </a:ext>
              </a:extLst>
            </p:cNvPr>
            <p:cNvSpPr/>
            <p:nvPr/>
          </p:nvSpPr>
          <p:spPr>
            <a:xfrm>
              <a:off x="10284963" y="9587980"/>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Log used %</a:t>
              </a:r>
            </a:p>
          </p:txBody>
        </p:sp>
        <p:sp>
          <p:nvSpPr>
            <p:cNvPr id="217" name="Rectangle 216">
              <a:extLst>
                <a:ext uri="{FF2B5EF4-FFF2-40B4-BE49-F238E27FC236}">
                  <a16:creationId xmlns:a16="http://schemas.microsoft.com/office/drawing/2014/main" id="{58181E26-E9F3-66E8-D56E-E9BC9B708047}"/>
                </a:ext>
              </a:extLst>
            </p:cNvPr>
            <p:cNvSpPr/>
            <p:nvPr/>
          </p:nvSpPr>
          <p:spPr>
            <a:xfrm>
              <a:off x="12581849" y="9585799"/>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What Columns are NULL</a:t>
              </a:r>
            </a:p>
          </p:txBody>
        </p:sp>
        <p:sp>
          <p:nvSpPr>
            <p:cNvPr id="218" name="Rectangle 217">
              <a:extLst>
                <a:ext uri="{FF2B5EF4-FFF2-40B4-BE49-F238E27FC236}">
                  <a16:creationId xmlns:a16="http://schemas.microsoft.com/office/drawing/2014/main" id="{C12FA868-E714-C8D3-6C2B-DBF79F51873E}"/>
                </a:ext>
              </a:extLst>
            </p:cNvPr>
            <p:cNvSpPr/>
            <p:nvPr/>
          </p:nvSpPr>
          <p:spPr>
            <a:xfrm>
              <a:off x="14865531" y="9586889"/>
              <a:ext cx="2173099" cy="530356"/>
            </a:xfrm>
            <a:prstGeom prst="rect">
              <a:avLst/>
            </a:prstGeom>
            <a:grpFill/>
            <a:ln>
              <a:solidFill>
                <a:schemeClr val="accent1">
                  <a:shade val="50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tx1"/>
                  </a:solidFill>
                  <a:latin typeface="Calibri Light"/>
                </a:rPr>
                <a:t>View Counts Per Database</a:t>
              </a:r>
            </a:p>
          </p:txBody>
        </p:sp>
      </p:grpSp>
      <p:sp>
        <p:nvSpPr>
          <p:cNvPr id="226" name="Rectangle 225">
            <a:extLst>
              <a:ext uri="{FF2B5EF4-FFF2-40B4-BE49-F238E27FC236}">
                <a16:creationId xmlns:a16="http://schemas.microsoft.com/office/drawing/2014/main" id="{23A5D274-BBC2-E56B-210B-11F6302B0857}"/>
              </a:ext>
            </a:extLst>
          </p:cNvPr>
          <p:cNvSpPr/>
          <p:nvPr/>
        </p:nvSpPr>
        <p:spPr>
          <a:xfrm>
            <a:off x="1096835" y="952501"/>
            <a:ext cx="15934538" cy="316724"/>
          </a:xfrm>
          <a:prstGeom prst="rect">
            <a:avLst/>
          </a:prstGeom>
          <a:solidFill>
            <a:schemeClr val="tx2">
              <a:lumMod val="50000"/>
            </a:schemeClr>
          </a:solidFill>
          <a:ln w="12700">
            <a:no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371600">
              <a:defRPr/>
            </a:pPr>
            <a:r>
              <a:rPr lang="en-GB" b="1" dirty="0">
                <a:solidFill>
                  <a:schemeClr val="bg1"/>
                </a:solidFill>
                <a:latin typeface="Calibri Light"/>
              </a:rPr>
              <a:t>Valuable </a:t>
            </a:r>
          </a:p>
        </p:txBody>
      </p:sp>
      <p:sp>
        <p:nvSpPr>
          <p:cNvPr id="227" name="Rectangle 226">
            <a:extLst>
              <a:ext uri="{FF2B5EF4-FFF2-40B4-BE49-F238E27FC236}">
                <a16:creationId xmlns:a16="http://schemas.microsoft.com/office/drawing/2014/main" id="{12C548C6-E0F3-6498-6D66-B75019D4EE1E}"/>
              </a:ext>
            </a:extLst>
          </p:cNvPr>
          <p:cNvSpPr/>
          <p:nvPr/>
        </p:nvSpPr>
        <p:spPr>
          <a:xfrm>
            <a:off x="664755" y="952502"/>
            <a:ext cx="314824" cy="9166526"/>
          </a:xfrm>
          <a:prstGeom prst="rect">
            <a:avLst/>
          </a:prstGeom>
          <a:solidFill>
            <a:schemeClr val="tx2">
              <a:lumMod val="50000"/>
            </a:schemeClr>
          </a:solidFill>
          <a:ln w="12700">
            <a:no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bg1"/>
                </a:solidFill>
                <a:latin typeface="Calibri Light"/>
              </a:rPr>
              <a:t>Valuable </a:t>
            </a:r>
          </a:p>
        </p:txBody>
      </p:sp>
      <p:sp>
        <p:nvSpPr>
          <p:cNvPr id="228" name="Rectangle 227">
            <a:extLst>
              <a:ext uri="{FF2B5EF4-FFF2-40B4-BE49-F238E27FC236}">
                <a16:creationId xmlns:a16="http://schemas.microsoft.com/office/drawing/2014/main" id="{39979EEA-AED9-24A6-A514-613390BB94EF}"/>
              </a:ext>
            </a:extLst>
          </p:cNvPr>
          <p:cNvSpPr/>
          <p:nvPr/>
        </p:nvSpPr>
        <p:spPr>
          <a:xfrm>
            <a:off x="17144141" y="929974"/>
            <a:ext cx="314824" cy="9166526"/>
          </a:xfrm>
          <a:prstGeom prst="rect">
            <a:avLst/>
          </a:prstGeom>
          <a:solidFill>
            <a:schemeClr val="tx2">
              <a:lumMod val="50000"/>
            </a:schemeClr>
          </a:solidFill>
          <a:ln w="12700">
            <a:no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defRPr/>
            </a:pPr>
            <a:r>
              <a:rPr lang="en-GB" b="1" dirty="0">
                <a:solidFill>
                  <a:schemeClr val="bg1"/>
                </a:solidFill>
                <a:latin typeface="Calibri Light"/>
              </a:rPr>
              <a:t>Valuable </a:t>
            </a:r>
          </a:p>
        </p:txBody>
      </p:sp>
      <p:sp>
        <p:nvSpPr>
          <p:cNvPr id="229" name="Rectangle 228">
            <a:extLst>
              <a:ext uri="{FF2B5EF4-FFF2-40B4-BE49-F238E27FC236}">
                <a16:creationId xmlns:a16="http://schemas.microsoft.com/office/drawing/2014/main" id="{FF47F34A-76D0-C3B8-594D-A99E25CF757A}"/>
              </a:ext>
            </a:extLst>
          </p:cNvPr>
          <p:cNvSpPr/>
          <p:nvPr/>
        </p:nvSpPr>
        <p:spPr>
          <a:xfrm>
            <a:off x="238920" y="77397"/>
            <a:ext cx="17810160" cy="460772"/>
          </a:xfrm>
          <a:prstGeom prst="rect">
            <a:avLst/>
          </a:prstGeom>
          <a:solidFill>
            <a:schemeClr val="tx2">
              <a:lumMod val="50000"/>
            </a:schemeClr>
          </a:solidFill>
          <a:ln w="12700">
            <a:solidFill>
              <a:schemeClr val="bg2"/>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371600">
              <a:defRPr/>
            </a:pPr>
            <a:r>
              <a:rPr lang="en-GB" sz="2800" b="1" dirty="0">
                <a:solidFill>
                  <a:schemeClr val="bg1"/>
                </a:solidFill>
                <a:latin typeface="Calibri Light"/>
              </a:rPr>
              <a:t>T-SQL Rich Metadata Extractions – Implementation for SQL Database</a:t>
            </a:r>
          </a:p>
        </p:txBody>
      </p:sp>
    </p:spTree>
    <p:extLst>
      <p:ext uri="{BB962C8B-B14F-4D97-AF65-F5344CB8AC3E}">
        <p14:creationId xmlns:p14="http://schemas.microsoft.com/office/powerpoint/2010/main" val="2435796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8142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1776826-B17C-8E14-1D49-F627795CBEAF}"/>
              </a:ext>
            </a:extLst>
          </p:cNvPr>
          <p:cNvSpPr/>
          <p:nvPr/>
        </p:nvSpPr>
        <p:spPr>
          <a:xfrm>
            <a:off x="0" y="-38100"/>
            <a:ext cx="18288000" cy="4187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10">
            <a:extLst>
              <a:ext uri="{FF2B5EF4-FFF2-40B4-BE49-F238E27FC236}">
                <a16:creationId xmlns:a16="http://schemas.microsoft.com/office/drawing/2014/main" id="{565C855B-EBC0-4492-AE2C-7AB2E6A07D94}"/>
              </a:ext>
            </a:extLst>
          </p:cNvPr>
          <p:cNvSpPr txBox="1"/>
          <p:nvPr/>
        </p:nvSpPr>
        <p:spPr>
          <a:xfrm>
            <a:off x="533400" y="2288224"/>
            <a:ext cx="13716000" cy="1483676"/>
          </a:xfrm>
          <a:prstGeom prst="rect">
            <a:avLst/>
          </a:prstGeom>
        </p:spPr>
        <p:txBody>
          <a:bodyPr lIns="0" tIns="0" rIns="0" bIns="0" rtlCol="0" anchor="t">
            <a:spAutoFit/>
          </a:bodyPr>
          <a:lstStyle/>
          <a:p>
            <a:pPr marL="0" lvl="0" indent="0" algn="l">
              <a:lnSpc>
                <a:spcPts val="10200"/>
              </a:lnSpc>
              <a:spcBef>
                <a:spcPct val="0"/>
              </a:spcBef>
            </a:pPr>
            <a:r>
              <a:rPr lang="en-US" sz="15000" b="1" u="none" dirty="0">
                <a:solidFill>
                  <a:schemeClr val="bg2">
                    <a:lumMod val="50000"/>
                  </a:schemeClr>
                </a:solidFill>
                <a:latin typeface="Libre Baskerville"/>
              </a:rPr>
              <a:t>00</a:t>
            </a:r>
          </a:p>
        </p:txBody>
      </p:sp>
      <p:sp>
        <p:nvSpPr>
          <p:cNvPr id="11" name="TextBox 10">
            <a:extLst>
              <a:ext uri="{FF2B5EF4-FFF2-40B4-BE49-F238E27FC236}">
                <a16:creationId xmlns:a16="http://schemas.microsoft.com/office/drawing/2014/main" id="{A6CFC40D-DFD6-4A4B-527C-B979CA13D110}"/>
              </a:ext>
            </a:extLst>
          </p:cNvPr>
          <p:cNvSpPr txBox="1"/>
          <p:nvPr/>
        </p:nvSpPr>
        <p:spPr>
          <a:xfrm>
            <a:off x="533400" y="4520252"/>
            <a:ext cx="9456056" cy="1246495"/>
          </a:xfrm>
          <a:prstGeom prst="rect">
            <a:avLst/>
          </a:prstGeom>
          <a:noFill/>
        </p:spPr>
        <p:txBody>
          <a:bodyPr wrap="square">
            <a:spAutoFit/>
          </a:bodyPr>
          <a:lstStyle/>
          <a:p>
            <a:r>
              <a:rPr lang="en-GB" sz="7500" dirty="0">
                <a:solidFill>
                  <a:schemeClr val="accent3">
                    <a:lumMod val="20000"/>
                    <a:lumOff val="80000"/>
                  </a:schemeClr>
                </a:solidFill>
              </a:rPr>
              <a:t>Find all Schemas/Tables</a:t>
            </a:r>
          </a:p>
        </p:txBody>
      </p:sp>
      <p:sp>
        <p:nvSpPr>
          <p:cNvPr id="12" name="TextBox 11">
            <a:extLst>
              <a:ext uri="{FF2B5EF4-FFF2-40B4-BE49-F238E27FC236}">
                <a16:creationId xmlns:a16="http://schemas.microsoft.com/office/drawing/2014/main" id="{C3C0D9B5-7352-2539-2B44-446D9396BA3F}"/>
              </a:ext>
            </a:extLst>
          </p:cNvPr>
          <p:cNvSpPr txBox="1"/>
          <p:nvPr/>
        </p:nvSpPr>
        <p:spPr>
          <a:xfrm>
            <a:off x="16495337" y="10001935"/>
            <a:ext cx="1868863" cy="323165"/>
          </a:xfrm>
          <a:prstGeom prst="rect">
            <a:avLst/>
          </a:prstGeom>
          <a:noFill/>
        </p:spPr>
        <p:txBody>
          <a:bodyPr wrap="square">
            <a:spAutoFit/>
          </a:bodyPr>
          <a:lstStyle/>
          <a:p>
            <a:pPr algn="r"/>
            <a:r>
              <a:rPr lang="en-GB" sz="1500" dirty="0">
                <a:solidFill>
                  <a:schemeClr val="accent3">
                    <a:lumMod val="20000"/>
                    <a:lumOff val="80000"/>
                  </a:schemeClr>
                </a:solidFill>
              </a:rPr>
              <a:t>Shrikesh Pattni</a:t>
            </a:r>
          </a:p>
        </p:txBody>
      </p:sp>
      <p:grpSp>
        <p:nvGrpSpPr>
          <p:cNvPr id="6" name="Group 6"/>
          <p:cNvGrpSpPr/>
          <p:nvPr/>
        </p:nvGrpSpPr>
        <p:grpSpPr>
          <a:xfrm>
            <a:off x="17010927" y="3771900"/>
            <a:ext cx="1277073" cy="800257"/>
            <a:chOff x="0" y="0"/>
            <a:chExt cx="1702765" cy="1067010"/>
          </a:xfrm>
          <a:solidFill>
            <a:schemeClr val="bg2">
              <a:lumMod val="50000"/>
            </a:schemeClr>
          </a:solidFill>
        </p:grpSpPr>
        <p:sp>
          <p:nvSpPr>
            <p:cNvPr id="7" name="AutoShape 7"/>
            <p:cNvSpPr/>
            <p:nvPr/>
          </p:nvSpPr>
          <p:spPr>
            <a:xfrm>
              <a:off x="0" y="0"/>
              <a:ext cx="1702765" cy="1067010"/>
            </a:xfrm>
            <a:prstGeom prst="rect">
              <a:avLst/>
            </a:prstGeom>
            <a:grpFill/>
          </p:spPr>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92840" y="375094"/>
              <a:ext cx="600324" cy="265235"/>
            </a:xfrm>
            <a:prstGeom prst="rect">
              <a:avLst/>
            </a:prstGeom>
          </p:spPr>
        </p:pic>
      </p:grpSp>
    </p:spTree>
    <p:extLst>
      <p:ext uri="{BB962C8B-B14F-4D97-AF65-F5344CB8AC3E}">
        <p14:creationId xmlns:p14="http://schemas.microsoft.com/office/powerpoint/2010/main" val="1647869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8142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1776826-B17C-8E14-1D49-F627795CBEAF}"/>
              </a:ext>
            </a:extLst>
          </p:cNvPr>
          <p:cNvSpPr/>
          <p:nvPr/>
        </p:nvSpPr>
        <p:spPr>
          <a:xfrm>
            <a:off x="0" y="-38100"/>
            <a:ext cx="18288000" cy="4187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10">
            <a:extLst>
              <a:ext uri="{FF2B5EF4-FFF2-40B4-BE49-F238E27FC236}">
                <a16:creationId xmlns:a16="http://schemas.microsoft.com/office/drawing/2014/main" id="{565C855B-EBC0-4492-AE2C-7AB2E6A07D94}"/>
              </a:ext>
            </a:extLst>
          </p:cNvPr>
          <p:cNvSpPr txBox="1"/>
          <p:nvPr/>
        </p:nvSpPr>
        <p:spPr>
          <a:xfrm>
            <a:off x="533400" y="2288224"/>
            <a:ext cx="13716000" cy="1483676"/>
          </a:xfrm>
          <a:prstGeom prst="rect">
            <a:avLst/>
          </a:prstGeom>
        </p:spPr>
        <p:txBody>
          <a:bodyPr lIns="0" tIns="0" rIns="0" bIns="0" rtlCol="0" anchor="t">
            <a:spAutoFit/>
          </a:bodyPr>
          <a:lstStyle/>
          <a:p>
            <a:pPr marL="0" lvl="0" indent="0" algn="l">
              <a:lnSpc>
                <a:spcPts val="10200"/>
              </a:lnSpc>
              <a:spcBef>
                <a:spcPct val="0"/>
              </a:spcBef>
            </a:pPr>
            <a:r>
              <a:rPr lang="en-US" sz="15000" b="1" u="none" dirty="0">
                <a:solidFill>
                  <a:schemeClr val="bg2">
                    <a:lumMod val="50000"/>
                  </a:schemeClr>
                </a:solidFill>
                <a:latin typeface="Libre Baskerville"/>
              </a:rPr>
              <a:t>01</a:t>
            </a:r>
          </a:p>
        </p:txBody>
      </p:sp>
      <p:sp>
        <p:nvSpPr>
          <p:cNvPr id="11" name="TextBox 10">
            <a:extLst>
              <a:ext uri="{FF2B5EF4-FFF2-40B4-BE49-F238E27FC236}">
                <a16:creationId xmlns:a16="http://schemas.microsoft.com/office/drawing/2014/main" id="{A6CFC40D-DFD6-4A4B-527C-B979CA13D110}"/>
              </a:ext>
            </a:extLst>
          </p:cNvPr>
          <p:cNvSpPr txBox="1"/>
          <p:nvPr/>
        </p:nvSpPr>
        <p:spPr>
          <a:xfrm>
            <a:off x="533400" y="4520252"/>
            <a:ext cx="16992600" cy="2400657"/>
          </a:xfrm>
          <a:prstGeom prst="rect">
            <a:avLst/>
          </a:prstGeom>
          <a:noFill/>
        </p:spPr>
        <p:txBody>
          <a:bodyPr wrap="square">
            <a:spAutoFit/>
          </a:bodyPr>
          <a:lstStyle/>
          <a:p>
            <a:r>
              <a:rPr lang="en-GB" sz="7500" dirty="0">
                <a:solidFill>
                  <a:schemeClr val="accent3">
                    <a:lumMod val="20000"/>
                    <a:lumOff val="80000"/>
                  </a:schemeClr>
                </a:solidFill>
              </a:rPr>
              <a:t>Get a Data Dictionary view of a selected database</a:t>
            </a:r>
          </a:p>
        </p:txBody>
      </p:sp>
      <p:sp>
        <p:nvSpPr>
          <p:cNvPr id="10" name="TextBox 9">
            <a:extLst>
              <a:ext uri="{FF2B5EF4-FFF2-40B4-BE49-F238E27FC236}">
                <a16:creationId xmlns:a16="http://schemas.microsoft.com/office/drawing/2014/main" id="{D1CB3681-086F-C5AA-546B-86E5DB5227BE}"/>
              </a:ext>
            </a:extLst>
          </p:cNvPr>
          <p:cNvSpPr txBox="1"/>
          <p:nvPr/>
        </p:nvSpPr>
        <p:spPr>
          <a:xfrm>
            <a:off x="16419137" y="10001935"/>
            <a:ext cx="1868863" cy="323165"/>
          </a:xfrm>
          <a:prstGeom prst="rect">
            <a:avLst/>
          </a:prstGeom>
          <a:noFill/>
        </p:spPr>
        <p:txBody>
          <a:bodyPr wrap="square">
            <a:spAutoFit/>
          </a:bodyPr>
          <a:lstStyle/>
          <a:p>
            <a:pPr algn="r"/>
            <a:r>
              <a:rPr lang="en-GB" sz="1500" dirty="0">
                <a:solidFill>
                  <a:schemeClr val="accent3">
                    <a:lumMod val="20000"/>
                    <a:lumOff val="80000"/>
                  </a:schemeClr>
                </a:solidFill>
              </a:rPr>
              <a:t>Shrikesh Pattni</a:t>
            </a:r>
          </a:p>
        </p:txBody>
      </p:sp>
      <p:grpSp>
        <p:nvGrpSpPr>
          <p:cNvPr id="6" name="Group 6"/>
          <p:cNvGrpSpPr/>
          <p:nvPr/>
        </p:nvGrpSpPr>
        <p:grpSpPr>
          <a:xfrm>
            <a:off x="17010927" y="3771900"/>
            <a:ext cx="1277073" cy="800257"/>
            <a:chOff x="0" y="0"/>
            <a:chExt cx="1702765" cy="1067010"/>
          </a:xfrm>
          <a:solidFill>
            <a:schemeClr val="bg2">
              <a:lumMod val="50000"/>
            </a:schemeClr>
          </a:solidFill>
        </p:grpSpPr>
        <p:sp>
          <p:nvSpPr>
            <p:cNvPr id="7" name="AutoShape 7"/>
            <p:cNvSpPr/>
            <p:nvPr/>
          </p:nvSpPr>
          <p:spPr>
            <a:xfrm>
              <a:off x="0" y="0"/>
              <a:ext cx="1702765" cy="1067010"/>
            </a:xfrm>
            <a:prstGeom prst="rect">
              <a:avLst/>
            </a:prstGeom>
            <a:grpFill/>
          </p:spPr>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92840" y="375094"/>
              <a:ext cx="600324" cy="265235"/>
            </a:xfrm>
            <a:prstGeom prst="rect">
              <a:avLst/>
            </a:prstGeom>
          </p:spPr>
        </p:pic>
      </p:grpSp>
    </p:spTree>
    <p:extLst>
      <p:ext uri="{BB962C8B-B14F-4D97-AF65-F5344CB8AC3E}">
        <p14:creationId xmlns:p14="http://schemas.microsoft.com/office/powerpoint/2010/main" val="527370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8142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1776826-B17C-8E14-1D49-F627795CBEAF}"/>
              </a:ext>
            </a:extLst>
          </p:cNvPr>
          <p:cNvSpPr/>
          <p:nvPr/>
        </p:nvSpPr>
        <p:spPr>
          <a:xfrm>
            <a:off x="0" y="-38100"/>
            <a:ext cx="18288000" cy="4187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10">
            <a:extLst>
              <a:ext uri="{FF2B5EF4-FFF2-40B4-BE49-F238E27FC236}">
                <a16:creationId xmlns:a16="http://schemas.microsoft.com/office/drawing/2014/main" id="{565C855B-EBC0-4492-AE2C-7AB2E6A07D94}"/>
              </a:ext>
            </a:extLst>
          </p:cNvPr>
          <p:cNvSpPr txBox="1"/>
          <p:nvPr/>
        </p:nvSpPr>
        <p:spPr>
          <a:xfrm>
            <a:off x="533400" y="2288224"/>
            <a:ext cx="13716000" cy="1483676"/>
          </a:xfrm>
          <a:prstGeom prst="rect">
            <a:avLst/>
          </a:prstGeom>
        </p:spPr>
        <p:txBody>
          <a:bodyPr lIns="0" tIns="0" rIns="0" bIns="0" rtlCol="0" anchor="t">
            <a:spAutoFit/>
          </a:bodyPr>
          <a:lstStyle/>
          <a:p>
            <a:pPr marL="0" lvl="0" indent="0" algn="l">
              <a:lnSpc>
                <a:spcPts val="10200"/>
              </a:lnSpc>
              <a:spcBef>
                <a:spcPct val="0"/>
              </a:spcBef>
            </a:pPr>
            <a:r>
              <a:rPr lang="en-US" sz="15000" b="1" u="none" dirty="0">
                <a:solidFill>
                  <a:schemeClr val="bg2">
                    <a:lumMod val="50000"/>
                  </a:schemeClr>
                </a:solidFill>
                <a:latin typeface="Libre Baskerville"/>
              </a:rPr>
              <a:t>02</a:t>
            </a:r>
          </a:p>
        </p:txBody>
      </p:sp>
      <p:sp>
        <p:nvSpPr>
          <p:cNvPr id="11" name="TextBox 10">
            <a:extLst>
              <a:ext uri="{FF2B5EF4-FFF2-40B4-BE49-F238E27FC236}">
                <a16:creationId xmlns:a16="http://schemas.microsoft.com/office/drawing/2014/main" id="{A6CFC40D-DFD6-4A4B-527C-B979CA13D110}"/>
              </a:ext>
            </a:extLst>
          </p:cNvPr>
          <p:cNvSpPr txBox="1"/>
          <p:nvPr/>
        </p:nvSpPr>
        <p:spPr>
          <a:xfrm>
            <a:off x="533400" y="4520252"/>
            <a:ext cx="16992600" cy="1246495"/>
          </a:xfrm>
          <a:prstGeom prst="rect">
            <a:avLst/>
          </a:prstGeom>
          <a:noFill/>
        </p:spPr>
        <p:txBody>
          <a:bodyPr wrap="square">
            <a:spAutoFit/>
          </a:bodyPr>
          <a:lstStyle/>
          <a:p>
            <a:r>
              <a:rPr lang="en-GB" sz="7500" dirty="0">
                <a:solidFill>
                  <a:schemeClr val="accent3">
                    <a:lumMod val="20000"/>
                    <a:lumOff val="80000"/>
                  </a:schemeClr>
                </a:solidFill>
              </a:rPr>
              <a:t>Get all databases meta data Dynamic SQL</a:t>
            </a:r>
          </a:p>
        </p:txBody>
      </p:sp>
      <p:sp>
        <p:nvSpPr>
          <p:cNvPr id="10" name="TextBox 9">
            <a:extLst>
              <a:ext uri="{FF2B5EF4-FFF2-40B4-BE49-F238E27FC236}">
                <a16:creationId xmlns:a16="http://schemas.microsoft.com/office/drawing/2014/main" id="{5139DD4C-D31D-30F1-717A-950695439105}"/>
              </a:ext>
            </a:extLst>
          </p:cNvPr>
          <p:cNvSpPr txBox="1"/>
          <p:nvPr/>
        </p:nvSpPr>
        <p:spPr>
          <a:xfrm>
            <a:off x="16419137" y="10001935"/>
            <a:ext cx="1868863" cy="323165"/>
          </a:xfrm>
          <a:prstGeom prst="rect">
            <a:avLst/>
          </a:prstGeom>
          <a:noFill/>
        </p:spPr>
        <p:txBody>
          <a:bodyPr wrap="square">
            <a:spAutoFit/>
          </a:bodyPr>
          <a:lstStyle/>
          <a:p>
            <a:pPr algn="r"/>
            <a:r>
              <a:rPr lang="en-GB" sz="1500" dirty="0">
                <a:solidFill>
                  <a:schemeClr val="accent3">
                    <a:lumMod val="20000"/>
                    <a:lumOff val="80000"/>
                  </a:schemeClr>
                </a:solidFill>
              </a:rPr>
              <a:t>Shrikesh Pattni</a:t>
            </a:r>
          </a:p>
        </p:txBody>
      </p:sp>
      <p:grpSp>
        <p:nvGrpSpPr>
          <p:cNvPr id="6" name="Group 6"/>
          <p:cNvGrpSpPr/>
          <p:nvPr/>
        </p:nvGrpSpPr>
        <p:grpSpPr>
          <a:xfrm>
            <a:off x="17010927" y="3771900"/>
            <a:ext cx="1277073" cy="800257"/>
            <a:chOff x="0" y="0"/>
            <a:chExt cx="1702765" cy="1067010"/>
          </a:xfrm>
          <a:solidFill>
            <a:schemeClr val="bg2">
              <a:lumMod val="50000"/>
            </a:schemeClr>
          </a:solidFill>
        </p:grpSpPr>
        <p:sp>
          <p:nvSpPr>
            <p:cNvPr id="7" name="AutoShape 7"/>
            <p:cNvSpPr/>
            <p:nvPr/>
          </p:nvSpPr>
          <p:spPr>
            <a:xfrm>
              <a:off x="0" y="0"/>
              <a:ext cx="1702765" cy="1067010"/>
            </a:xfrm>
            <a:prstGeom prst="rect">
              <a:avLst/>
            </a:prstGeom>
            <a:grpFill/>
          </p:spPr>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92840" y="375094"/>
              <a:ext cx="600324" cy="265235"/>
            </a:xfrm>
            <a:prstGeom prst="rect">
              <a:avLst/>
            </a:prstGeom>
          </p:spPr>
        </p:pic>
      </p:grpSp>
    </p:spTree>
    <p:extLst>
      <p:ext uri="{BB962C8B-B14F-4D97-AF65-F5344CB8AC3E}">
        <p14:creationId xmlns:p14="http://schemas.microsoft.com/office/powerpoint/2010/main" val="2697101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8142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1776826-B17C-8E14-1D49-F627795CBEAF}"/>
              </a:ext>
            </a:extLst>
          </p:cNvPr>
          <p:cNvSpPr/>
          <p:nvPr/>
        </p:nvSpPr>
        <p:spPr>
          <a:xfrm>
            <a:off x="0" y="-38100"/>
            <a:ext cx="18288000" cy="4187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10">
            <a:extLst>
              <a:ext uri="{FF2B5EF4-FFF2-40B4-BE49-F238E27FC236}">
                <a16:creationId xmlns:a16="http://schemas.microsoft.com/office/drawing/2014/main" id="{565C855B-EBC0-4492-AE2C-7AB2E6A07D94}"/>
              </a:ext>
            </a:extLst>
          </p:cNvPr>
          <p:cNvSpPr txBox="1"/>
          <p:nvPr/>
        </p:nvSpPr>
        <p:spPr>
          <a:xfrm>
            <a:off x="533400" y="2288224"/>
            <a:ext cx="13716000" cy="1483676"/>
          </a:xfrm>
          <a:prstGeom prst="rect">
            <a:avLst/>
          </a:prstGeom>
        </p:spPr>
        <p:txBody>
          <a:bodyPr lIns="0" tIns="0" rIns="0" bIns="0" rtlCol="0" anchor="t">
            <a:spAutoFit/>
          </a:bodyPr>
          <a:lstStyle/>
          <a:p>
            <a:pPr marL="0" lvl="0" indent="0" algn="l">
              <a:lnSpc>
                <a:spcPts val="10200"/>
              </a:lnSpc>
              <a:spcBef>
                <a:spcPct val="0"/>
              </a:spcBef>
            </a:pPr>
            <a:r>
              <a:rPr lang="en-US" sz="15000" b="1" u="none" dirty="0">
                <a:solidFill>
                  <a:schemeClr val="bg2">
                    <a:lumMod val="50000"/>
                  </a:schemeClr>
                </a:solidFill>
                <a:latin typeface="Libre Baskerville"/>
              </a:rPr>
              <a:t>03</a:t>
            </a:r>
          </a:p>
        </p:txBody>
      </p:sp>
      <p:sp>
        <p:nvSpPr>
          <p:cNvPr id="11" name="TextBox 10">
            <a:extLst>
              <a:ext uri="{FF2B5EF4-FFF2-40B4-BE49-F238E27FC236}">
                <a16:creationId xmlns:a16="http://schemas.microsoft.com/office/drawing/2014/main" id="{A6CFC40D-DFD6-4A4B-527C-B979CA13D110}"/>
              </a:ext>
            </a:extLst>
          </p:cNvPr>
          <p:cNvSpPr txBox="1"/>
          <p:nvPr/>
        </p:nvSpPr>
        <p:spPr>
          <a:xfrm>
            <a:off x="533400" y="4520252"/>
            <a:ext cx="16992600" cy="1246495"/>
          </a:xfrm>
          <a:prstGeom prst="rect">
            <a:avLst/>
          </a:prstGeom>
          <a:noFill/>
        </p:spPr>
        <p:txBody>
          <a:bodyPr wrap="square">
            <a:spAutoFit/>
          </a:bodyPr>
          <a:lstStyle/>
          <a:p>
            <a:r>
              <a:rPr lang="en-GB" sz="7500" dirty="0">
                <a:solidFill>
                  <a:schemeClr val="accent3">
                    <a:lumMod val="20000"/>
                    <a:lumOff val="80000"/>
                  </a:schemeClr>
                </a:solidFill>
              </a:rPr>
              <a:t>Get Identity Column Information</a:t>
            </a:r>
          </a:p>
        </p:txBody>
      </p:sp>
      <p:sp>
        <p:nvSpPr>
          <p:cNvPr id="10" name="TextBox 9">
            <a:extLst>
              <a:ext uri="{FF2B5EF4-FFF2-40B4-BE49-F238E27FC236}">
                <a16:creationId xmlns:a16="http://schemas.microsoft.com/office/drawing/2014/main" id="{B9E0A861-A8EF-27C9-C3E1-BF454DDEF51B}"/>
              </a:ext>
            </a:extLst>
          </p:cNvPr>
          <p:cNvSpPr txBox="1"/>
          <p:nvPr/>
        </p:nvSpPr>
        <p:spPr>
          <a:xfrm>
            <a:off x="16419137" y="10001935"/>
            <a:ext cx="1868863" cy="323165"/>
          </a:xfrm>
          <a:prstGeom prst="rect">
            <a:avLst/>
          </a:prstGeom>
          <a:noFill/>
        </p:spPr>
        <p:txBody>
          <a:bodyPr wrap="square">
            <a:spAutoFit/>
          </a:bodyPr>
          <a:lstStyle/>
          <a:p>
            <a:pPr algn="r"/>
            <a:r>
              <a:rPr lang="en-GB" sz="1500" dirty="0">
                <a:solidFill>
                  <a:schemeClr val="accent3">
                    <a:lumMod val="20000"/>
                    <a:lumOff val="80000"/>
                  </a:schemeClr>
                </a:solidFill>
              </a:rPr>
              <a:t>Shrikesh Pattni</a:t>
            </a:r>
          </a:p>
        </p:txBody>
      </p:sp>
      <p:grpSp>
        <p:nvGrpSpPr>
          <p:cNvPr id="6" name="Group 6"/>
          <p:cNvGrpSpPr/>
          <p:nvPr/>
        </p:nvGrpSpPr>
        <p:grpSpPr>
          <a:xfrm>
            <a:off x="17010927" y="3771900"/>
            <a:ext cx="1277073" cy="800257"/>
            <a:chOff x="0" y="0"/>
            <a:chExt cx="1702765" cy="1067010"/>
          </a:xfrm>
          <a:solidFill>
            <a:schemeClr val="bg2">
              <a:lumMod val="50000"/>
            </a:schemeClr>
          </a:solidFill>
        </p:grpSpPr>
        <p:sp>
          <p:nvSpPr>
            <p:cNvPr id="7" name="AutoShape 7"/>
            <p:cNvSpPr/>
            <p:nvPr/>
          </p:nvSpPr>
          <p:spPr>
            <a:xfrm>
              <a:off x="0" y="0"/>
              <a:ext cx="1702765" cy="1067010"/>
            </a:xfrm>
            <a:prstGeom prst="rect">
              <a:avLst/>
            </a:prstGeom>
            <a:grpFill/>
          </p:spPr>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92840" y="375094"/>
              <a:ext cx="600324" cy="265235"/>
            </a:xfrm>
            <a:prstGeom prst="rect">
              <a:avLst/>
            </a:prstGeom>
          </p:spPr>
        </p:pic>
      </p:grpSp>
    </p:spTree>
    <p:extLst>
      <p:ext uri="{BB962C8B-B14F-4D97-AF65-F5344CB8AC3E}">
        <p14:creationId xmlns:p14="http://schemas.microsoft.com/office/powerpoint/2010/main" val="4287341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2229</TotalTime>
  <Words>1629</Words>
  <Application>Microsoft Office PowerPoint</Application>
  <PresentationFormat>Custom</PresentationFormat>
  <Paragraphs>279</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Libre Baskerville</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and Gray Traditional Executive Real Estate Weekly Team Updates Presentation</dc:title>
  <dc:creator>Dell</dc:creator>
  <cp:lastModifiedBy>Shrikesh Pattni</cp:lastModifiedBy>
  <cp:revision>36</cp:revision>
  <dcterms:created xsi:type="dcterms:W3CDTF">2006-08-16T00:00:00Z</dcterms:created>
  <dcterms:modified xsi:type="dcterms:W3CDTF">2023-06-29T20:50:01Z</dcterms:modified>
  <dc:identifier>DAE5RLTM6P0</dc:identifier>
</cp:coreProperties>
</file>