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4" r:id="rId8"/>
    <p:sldId id="263" r:id="rId9"/>
    <p:sldId id="266" r:id="rId10"/>
    <p:sldId id="272" r:id="rId11"/>
    <p:sldId id="273" r:id="rId12"/>
    <p:sldId id="275" r:id="rId13"/>
    <p:sldId id="274" r:id="rId14"/>
    <p:sldId id="276" r:id="rId15"/>
    <p:sldId id="278" r:id="rId16"/>
    <p:sldId id="277"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D47F-DACB-7BF6-D683-B43ED4311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6BFB6F-08F9-B9FD-622E-50605B147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D70F9E-04C7-699C-9F38-463B878BC7F5}"/>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5" name="Footer Placeholder 4">
            <a:extLst>
              <a:ext uri="{FF2B5EF4-FFF2-40B4-BE49-F238E27FC236}">
                <a16:creationId xmlns:a16="http://schemas.microsoft.com/office/drawing/2014/main" id="{10BE11BF-0A36-B84E-18CD-7F1B32C44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40B3B-DA34-ED00-13AF-FBA2F2984BAD}"/>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317884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04F6-5966-1797-A735-21D8A2B44F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6AF8BD-4DCF-18B8-1EBE-14F330C113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4CA09-314C-C70A-305D-FC5441DC9776}"/>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5" name="Footer Placeholder 4">
            <a:extLst>
              <a:ext uri="{FF2B5EF4-FFF2-40B4-BE49-F238E27FC236}">
                <a16:creationId xmlns:a16="http://schemas.microsoft.com/office/drawing/2014/main" id="{D42410DC-AB1C-BE58-B424-E6E4FE6E5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E7408-8050-8BFE-3A67-2CC947B43768}"/>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176850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C24061-2C04-0667-D8D7-E3473AC47B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996334-2D5E-9D8E-9A4D-F394526F4B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8CB9A0-F7C8-B89C-DB50-3383C5EDC900}"/>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5" name="Footer Placeholder 4">
            <a:extLst>
              <a:ext uri="{FF2B5EF4-FFF2-40B4-BE49-F238E27FC236}">
                <a16:creationId xmlns:a16="http://schemas.microsoft.com/office/drawing/2014/main" id="{8D2F8C98-373C-4069-0108-47D2AAD303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8B236-6320-1E58-0BED-8C216B3DB62A}"/>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428920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54D9-D4CE-2128-BCD5-563FE5A792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7B276-6F11-9657-6E95-14C7E6DEA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A70F8-14EA-D724-5C54-D453B3B3C721}"/>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5" name="Footer Placeholder 4">
            <a:extLst>
              <a:ext uri="{FF2B5EF4-FFF2-40B4-BE49-F238E27FC236}">
                <a16:creationId xmlns:a16="http://schemas.microsoft.com/office/drawing/2014/main" id="{EA81DAFB-E195-0AAF-D3B5-52341E301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AD3409-B5F1-6321-6AE1-5D30BC8FA761}"/>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73055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9AED-A42A-ED67-4F2B-C7043D7609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688135-0D81-BC9C-7934-A5679A38D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C2CD07-4359-409B-0C69-7D52CAD49A10}"/>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5" name="Footer Placeholder 4">
            <a:extLst>
              <a:ext uri="{FF2B5EF4-FFF2-40B4-BE49-F238E27FC236}">
                <a16:creationId xmlns:a16="http://schemas.microsoft.com/office/drawing/2014/main" id="{CB0F3DA8-7A29-4895-899D-923DB4634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D2F0C-557B-DE5C-BBAD-40538AC938BC}"/>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400153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B6C7-186E-4461-C133-116D99172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534A8-E290-1A41-A4C9-CD48F648F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C5CB9B-D5D4-152E-7545-39BBC4EA8C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706D27-7694-A117-02BC-4F6EB4E6FE5E}"/>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6" name="Footer Placeholder 5">
            <a:extLst>
              <a:ext uri="{FF2B5EF4-FFF2-40B4-BE49-F238E27FC236}">
                <a16:creationId xmlns:a16="http://schemas.microsoft.com/office/drawing/2014/main" id="{E7037FD3-9C3B-B9D9-7358-17B883DE6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302A43-2F28-FB89-9F84-76B3B97D58C3}"/>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14467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26AE-1E0C-3B1D-4CCB-FFDDBF39CD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355A53-E33F-37FE-EB06-BEE1817AF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3BC59-B2E5-0259-06D5-83E4CE0B1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726200-D8C8-058C-4421-69239E6A1E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896ED2-5F2F-E4DB-23B3-CE49FEC5F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766D39-B4F7-4B9B-74EC-317A241ACBF5}"/>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8" name="Footer Placeholder 7">
            <a:extLst>
              <a:ext uri="{FF2B5EF4-FFF2-40B4-BE49-F238E27FC236}">
                <a16:creationId xmlns:a16="http://schemas.microsoft.com/office/drawing/2014/main" id="{C7F1AED0-812D-89E6-3FB0-822B28E944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A5B1A-1A3F-6E7F-945D-94A852643C96}"/>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371361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1331-1574-0D3A-F59B-332D2B20BA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BDFC17-ACE2-4137-564F-659E21FBA571}"/>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4" name="Footer Placeholder 3">
            <a:extLst>
              <a:ext uri="{FF2B5EF4-FFF2-40B4-BE49-F238E27FC236}">
                <a16:creationId xmlns:a16="http://schemas.microsoft.com/office/drawing/2014/main" id="{F5C5A010-4624-B82E-7DE5-E9FAD2DC10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5BE366-EA2D-C028-7642-398885F8EFAA}"/>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375697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227266-0F4E-0659-0EBE-00F7B545C46E}"/>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3" name="Footer Placeholder 2">
            <a:extLst>
              <a:ext uri="{FF2B5EF4-FFF2-40B4-BE49-F238E27FC236}">
                <a16:creationId xmlns:a16="http://schemas.microsoft.com/office/drawing/2014/main" id="{408826EE-525A-05ED-A33C-2530FBDFC5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C840A4-7856-B656-050B-74504EC97A49}"/>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147544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A5B4-5821-F5DA-9EE7-CFEDD6FFD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2DC32A-67CB-29E7-FF33-A00935881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0A2C59-2C2E-A486-6F73-A35889DB6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D5935-74DB-98C8-7725-B3CB03811FA1}"/>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6" name="Footer Placeholder 5">
            <a:extLst>
              <a:ext uri="{FF2B5EF4-FFF2-40B4-BE49-F238E27FC236}">
                <a16:creationId xmlns:a16="http://schemas.microsoft.com/office/drawing/2014/main" id="{F67597BD-D820-9E2C-96CA-FA27713A1E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CE836C-1633-0490-A0A0-F1EE954DD533}"/>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32087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712F-07A7-657E-6F64-584C7395D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EA5CDD-17F3-C6E7-E64B-12B6B12C0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9CD6DC-2881-8CB8-A91B-D49AB1F4F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E8B11-54E1-7AD9-EB3A-F3AF7728E8C3}"/>
              </a:ext>
            </a:extLst>
          </p:cNvPr>
          <p:cNvSpPr>
            <a:spLocks noGrp="1"/>
          </p:cNvSpPr>
          <p:nvPr>
            <p:ph type="dt" sz="half" idx="10"/>
          </p:nvPr>
        </p:nvSpPr>
        <p:spPr/>
        <p:txBody>
          <a:bodyPr/>
          <a:lstStyle/>
          <a:p>
            <a:fld id="{E7EA38EF-2780-47A1-AD01-9014B0487370}" type="datetimeFigureOut">
              <a:rPr lang="en-IN" smtClean="0"/>
              <a:t>17-06-2023</a:t>
            </a:fld>
            <a:endParaRPr lang="en-IN"/>
          </a:p>
        </p:txBody>
      </p:sp>
      <p:sp>
        <p:nvSpPr>
          <p:cNvPr id="6" name="Footer Placeholder 5">
            <a:extLst>
              <a:ext uri="{FF2B5EF4-FFF2-40B4-BE49-F238E27FC236}">
                <a16:creationId xmlns:a16="http://schemas.microsoft.com/office/drawing/2014/main" id="{4A4BB588-7D10-4881-5F13-486D3375D4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8A1D6-A184-9CFB-7B22-85FB2E911F02}"/>
              </a:ext>
            </a:extLst>
          </p:cNvPr>
          <p:cNvSpPr>
            <a:spLocks noGrp="1"/>
          </p:cNvSpPr>
          <p:nvPr>
            <p:ph type="sldNum" sz="quarter" idx="12"/>
          </p:nvPr>
        </p:nvSpPr>
        <p:spPr/>
        <p:txBody>
          <a:bodyPr/>
          <a:lstStyle/>
          <a:p>
            <a:fld id="{F6968EDC-CBFB-4A2F-9527-5F3D0521DB98}" type="slidenum">
              <a:rPr lang="en-IN" smtClean="0"/>
              <a:t>‹#›</a:t>
            </a:fld>
            <a:endParaRPr lang="en-IN"/>
          </a:p>
        </p:txBody>
      </p:sp>
    </p:spTree>
    <p:extLst>
      <p:ext uri="{BB962C8B-B14F-4D97-AF65-F5344CB8AC3E}">
        <p14:creationId xmlns:p14="http://schemas.microsoft.com/office/powerpoint/2010/main" val="194433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728952-06C1-8FE3-ABA2-31E63D98D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0F961C-AF56-38F9-7435-23646CEE4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C93F2-0B16-3287-32EB-3C041D861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A38EF-2780-47A1-AD01-9014B0487370}" type="datetimeFigureOut">
              <a:rPr lang="en-IN" smtClean="0"/>
              <a:t>17-06-2023</a:t>
            </a:fld>
            <a:endParaRPr lang="en-IN"/>
          </a:p>
        </p:txBody>
      </p:sp>
      <p:sp>
        <p:nvSpPr>
          <p:cNvPr id="5" name="Footer Placeholder 4">
            <a:extLst>
              <a:ext uri="{FF2B5EF4-FFF2-40B4-BE49-F238E27FC236}">
                <a16:creationId xmlns:a16="http://schemas.microsoft.com/office/drawing/2014/main" id="{EB96EAC4-B5D0-10F3-2013-F91542EA4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52BD1C-75B0-576B-7F39-F98BE2A6A5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68EDC-CBFB-4A2F-9527-5F3D0521DB98}" type="slidenum">
              <a:rPr lang="en-IN" smtClean="0"/>
              <a:t>‹#›</a:t>
            </a:fld>
            <a:endParaRPr lang="en-IN"/>
          </a:p>
        </p:txBody>
      </p:sp>
    </p:spTree>
    <p:extLst>
      <p:ext uri="{BB962C8B-B14F-4D97-AF65-F5344CB8AC3E}">
        <p14:creationId xmlns:p14="http://schemas.microsoft.com/office/powerpoint/2010/main" val="4179701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7017-20C7-6CA3-AFAE-C3FA140B997C}"/>
              </a:ext>
            </a:extLst>
          </p:cNvPr>
          <p:cNvSpPr>
            <a:spLocks noGrp="1"/>
          </p:cNvSpPr>
          <p:nvPr>
            <p:ph type="ctrTitle"/>
          </p:nvPr>
        </p:nvSpPr>
        <p:spPr>
          <a:xfrm>
            <a:off x="1411857" y="-94891"/>
            <a:ext cx="9144000" cy="1078301"/>
          </a:xfrm>
        </p:spPr>
        <p:txBody>
          <a:bodyPr>
            <a:normAutofit/>
          </a:bodyPr>
          <a:lstStyle/>
          <a:p>
            <a:r>
              <a:rPr lang="en-IN" sz="3600" b="0" dirty="0">
                <a:solidFill>
                  <a:schemeClr val="tx1"/>
                </a:solidFill>
                <a:latin typeface="Calibri" panose="020F0502020204030204" pitchFamily="34" charset="0"/>
                <a:ea typeface="Calibri" panose="020F0502020204030204" pitchFamily="34" charset="0"/>
                <a:cs typeface="Calibri" panose="020F0502020204030204" pitchFamily="34" charset="0"/>
              </a:rPr>
              <a:t> CMR INSTITUTE OF TECHNOLOGY</a:t>
            </a:r>
            <a:endParaRPr lang="en-IN" sz="3600" dirty="0"/>
          </a:p>
        </p:txBody>
      </p:sp>
      <p:sp>
        <p:nvSpPr>
          <p:cNvPr id="3" name="Subtitle 2">
            <a:extLst>
              <a:ext uri="{FF2B5EF4-FFF2-40B4-BE49-F238E27FC236}">
                <a16:creationId xmlns:a16="http://schemas.microsoft.com/office/drawing/2014/main" id="{923B46D3-BAAE-7E11-4B75-1BB638A11CC8}"/>
              </a:ext>
            </a:extLst>
          </p:cNvPr>
          <p:cNvSpPr>
            <a:spLocks noGrp="1"/>
          </p:cNvSpPr>
          <p:nvPr>
            <p:ph type="subTitle" idx="1"/>
          </p:nvPr>
        </p:nvSpPr>
        <p:spPr>
          <a:xfrm>
            <a:off x="1351472" y="1091751"/>
            <a:ext cx="9144000" cy="3997834"/>
          </a:xfrm>
        </p:spPr>
        <p:txBody>
          <a:bodyPr/>
          <a:lstStyle/>
          <a:p>
            <a:pPr marL="0" indent="0" algn="ctr">
              <a:buNone/>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(Affiliated to VTU, Belgaum)</a:t>
            </a:r>
          </a:p>
          <a:p>
            <a:pPr marL="0" indent="0" algn="ctr">
              <a:buNone/>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#132, AECS Layout, IT Park Road, Bangalore-560037</a:t>
            </a:r>
          </a:p>
          <a:p>
            <a:endParaRPr lang="en-IN" dirty="0"/>
          </a:p>
        </p:txBody>
      </p:sp>
      <p:pic>
        <p:nvPicPr>
          <p:cNvPr id="4" name="Picture 2" descr="Image result for cmrit logo">
            <a:extLst>
              <a:ext uri="{FF2B5EF4-FFF2-40B4-BE49-F238E27FC236}">
                <a16:creationId xmlns:a16="http://schemas.microsoft.com/office/drawing/2014/main" id="{22CEF0B4-23A6-521E-441A-F48C8A24A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9750" y="2725947"/>
            <a:ext cx="3972499" cy="236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981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3FA0-551A-F447-5394-0F6D132B4D48}"/>
              </a:ext>
            </a:extLst>
          </p:cNvPr>
          <p:cNvSpPr>
            <a:spLocks noGrp="1"/>
          </p:cNvSpPr>
          <p:nvPr>
            <p:ph type="title"/>
          </p:nvPr>
        </p:nvSpPr>
        <p:spPr>
          <a:xfrm>
            <a:off x="687471" y="-481263"/>
            <a:ext cx="10515600" cy="1212783"/>
          </a:xfrm>
        </p:spPr>
        <p:txBody>
          <a:bodyPr>
            <a:normAutofit/>
          </a:bodyPr>
          <a:lstStyle/>
          <a:p>
            <a:r>
              <a:rPr lang="en-IN" sz="31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IN" sz="3100" b="1" dirty="0"/>
          </a:p>
        </p:txBody>
      </p:sp>
      <p:sp>
        <p:nvSpPr>
          <p:cNvPr id="3" name="Text Placeholder 2">
            <a:extLst>
              <a:ext uri="{FF2B5EF4-FFF2-40B4-BE49-F238E27FC236}">
                <a16:creationId xmlns:a16="http://schemas.microsoft.com/office/drawing/2014/main" id="{3A0C7389-2607-7623-B67D-3D53C5C1D3A5}"/>
              </a:ext>
            </a:extLst>
          </p:cNvPr>
          <p:cNvSpPr>
            <a:spLocks noGrp="1"/>
          </p:cNvSpPr>
          <p:nvPr>
            <p:ph type="body" idx="1"/>
          </p:nvPr>
        </p:nvSpPr>
        <p:spPr>
          <a:xfrm>
            <a:off x="687471" y="1316874"/>
            <a:ext cx="10515600" cy="5541126"/>
          </a:xfrm>
        </p:spPr>
        <p:txBody>
          <a:bodyPr/>
          <a:lstStyle/>
          <a:p>
            <a:pPr>
              <a:spcBef>
                <a:spcPts val="200"/>
              </a:spcBef>
              <a:spcAft>
                <a:spcPts val="200"/>
              </a:spcAft>
            </a:pPr>
            <a:r>
              <a:rPr lang="en-IN" sz="20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To begin, we'll create two arrays: one with the number of days in each month, and another with all of the month names. Note that the first position in both arrays is intentionally left empty; we want to keep things simple by using 1 to 12.</a:t>
            </a:r>
            <a:endParaRPr lang="en-IN" sz="2000" dirty="0">
              <a:effectLst/>
              <a:latin typeface="Tw Cen MT" panose="020B0602020104020603" pitchFamily="34" charset="0"/>
              <a:ea typeface="Meiryo" panose="020B0400000000000000" pitchFamily="34" charset="-128"/>
              <a:cs typeface="Times New Roman" panose="02020603050405020304" pitchFamily="18" charset="0"/>
            </a:endParaRPr>
          </a:p>
          <a:p>
            <a:pPr>
              <a:spcBef>
                <a:spcPts val="200"/>
              </a:spcBef>
              <a:spcAft>
                <a:spcPts val="200"/>
              </a:spcAft>
            </a:pPr>
            <a:r>
              <a:rPr lang="en-IN" sz="20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The user input is obtained via the first function inputyear(). The user is asked to enter a year. Note that no input validation or error handling is done in order to keep things basic.</a:t>
            </a:r>
            <a:endParaRPr lang="en-IN" sz="2000" dirty="0">
              <a:effectLst/>
              <a:latin typeface="Tw Cen MT" panose="020B0602020104020603" pitchFamily="34" charset="0"/>
              <a:ea typeface="Meiryo" panose="020B0400000000000000" pitchFamily="34" charset="-128"/>
              <a:cs typeface="Times New Roman" panose="02020603050405020304" pitchFamily="18" charset="0"/>
            </a:endParaRPr>
          </a:p>
          <a:p>
            <a:pPr>
              <a:spcBef>
                <a:spcPts val="200"/>
              </a:spcBef>
              <a:spcAft>
                <a:spcPts val="200"/>
              </a:spcAft>
            </a:pPr>
            <a:r>
              <a:rPr lang="en-IN" sz="20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The following method, determinedaycode(), is used to get the day number of the first day of that year, allowing us to display the date in the proper location. (As a result, it's just utilized for output.)</a:t>
            </a:r>
            <a:endParaRPr lang="en-IN" sz="2000" dirty="0">
              <a:effectLst/>
              <a:latin typeface="Tw Cen MT" panose="020B0602020104020603" pitchFamily="34" charset="0"/>
              <a:ea typeface="Meiryo" panose="020B0400000000000000" pitchFamily="34" charset="-128"/>
              <a:cs typeface="Times New Roman" panose="02020603050405020304" pitchFamily="18" charset="0"/>
            </a:endParaRPr>
          </a:p>
          <a:p>
            <a:pPr>
              <a:spcBef>
                <a:spcPts val="200"/>
              </a:spcBef>
              <a:spcAft>
                <a:spcPts val="200"/>
              </a:spcAft>
            </a:pPr>
            <a:r>
              <a:rPr lang="en-IN" sz="20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The determineleapyear() method is used to see whether the user's input is a leap year. If this is the case, the number of days in February is increased to 29.</a:t>
            </a:r>
            <a:endParaRPr lang="en-IN" sz="2000" dirty="0">
              <a:effectLst/>
              <a:latin typeface="Tw Cen MT" panose="020B0602020104020603" pitchFamily="34" charset="0"/>
              <a:ea typeface="Meiryo" panose="020B0400000000000000" pitchFamily="34" charset="-128"/>
              <a:cs typeface="Times New Roman" panose="02020603050405020304" pitchFamily="18" charset="0"/>
            </a:endParaRPr>
          </a:p>
          <a:p>
            <a:pPr>
              <a:spcBef>
                <a:spcPts val="200"/>
              </a:spcBef>
              <a:spcAft>
                <a:spcPts val="200"/>
              </a:spcAft>
            </a:pPr>
            <a:r>
              <a:rPr lang="en-IN" sz="20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Each month is printed on the screen using the final function calendar(). To loop across all months, use the first for loop. The month's name and all of the days of the week are then printed. The daycode is then used to place the prompt under the correct weekday. Then we print a month's worth of dates. The final step is to place the prompt in the proper weekday position.</a:t>
            </a:r>
            <a:endParaRPr lang="en-IN" sz="2000" dirty="0">
              <a:effectLst/>
              <a:latin typeface="Tw Cen MT" panose="020B0602020104020603" pitchFamily="34" charset="0"/>
              <a:ea typeface="Meiryo" panose="020B0400000000000000" pitchFamily="34"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196030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FB40-015E-9CBD-086E-0325C3470B95}"/>
              </a:ext>
            </a:extLst>
          </p:cNvPr>
          <p:cNvSpPr>
            <a:spLocks noGrp="1"/>
          </p:cNvSpPr>
          <p:nvPr>
            <p:ph type="title"/>
          </p:nvPr>
        </p:nvSpPr>
        <p:spPr>
          <a:xfrm>
            <a:off x="523841" y="-280804"/>
            <a:ext cx="10515600" cy="904775"/>
          </a:xfrm>
        </p:spPr>
        <p:txBody>
          <a:bodyPr>
            <a:normAutofit/>
          </a:bodyPr>
          <a:lstStyle/>
          <a:p>
            <a:r>
              <a:rPr lang="en-IN" sz="3400" b="1" dirty="0">
                <a:effectLst/>
                <a:latin typeface="Segoe UI" panose="020B0502040204020203" pitchFamily="34" charset="0"/>
                <a:ea typeface="Times New Roman" panose="02020603050405020304" pitchFamily="18" charset="0"/>
                <a:cs typeface="Times New Roman" panose="02020603050405020304" pitchFamily="18" charset="0"/>
              </a:rPr>
              <a:t>Output</a:t>
            </a:r>
            <a:endParaRPr lang="en-IN" dirty="0"/>
          </a:p>
        </p:txBody>
      </p:sp>
      <p:sp>
        <p:nvSpPr>
          <p:cNvPr id="3" name="Text Placeholder 2">
            <a:extLst>
              <a:ext uri="{FF2B5EF4-FFF2-40B4-BE49-F238E27FC236}">
                <a16:creationId xmlns:a16="http://schemas.microsoft.com/office/drawing/2014/main" id="{E6B5E98A-4E88-E063-A66C-D6D90B8C7ED0}"/>
              </a:ext>
            </a:extLst>
          </p:cNvPr>
          <p:cNvSpPr>
            <a:spLocks noGrp="1"/>
          </p:cNvSpPr>
          <p:nvPr>
            <p:ph type="body" idx="1"/>
          </p:nvPr>
        </p:nvSpPr>
        <p:spPr>
          <a:xfrm>
            <a:off x="668220" y="1220737"/>
            <a:ext cx="10515600" cy="5637263"/>
          </a:xfrm>
        </p:spPr>
        <p:txBody>
          <a:bodyPr/>
          <a:lstStyle/>
          <a:p>
            <a:r>
              <a:rPr lang="en-US" dirty="0"/>
              <a:t> </a:t>
            </a:r>
            <a:endParaRPr lang="en-IN" dirty="0"/>
          </a:p>
        </p:txBody>
      </p:sp>
      <p:pic>
        <p:nvPicPr>
          <p:cNvPr id="5" name="Picture 4">
            <a:extLst>
              <a:ext uri="{FF2B5EF4-FFF2-40B4-BE49-F238E27FC236}">
                <a16:creationId xmlns:a16="http://schemas.microsoft.com/office/drawing/2014/main" id="{A8563F80-F271-0FD3-602A-EE4CB5037BD9}"/>
              </a:ext>
            </a:extLst>
          </p:cNvPr>
          <p:cNvPicPr>
            <a:picLocks noChangeAspect="1"/>
          </p:cNvPicPr>
          <p:nvPr/>
        </p:nvPicPr>
        <p:blipFill>
          <a:blip r:embed="rId2"/>
          <a:stretch>
            <a:fillRect/>
          </a:stretch>
        </p:blipFill>
        <p:spPr>
          <a:xfrm>
            <a:off x="668220" y="798897"/>
            <a:ext cx="8562975" cy="5715886"/>
          </a:xfrm>
          <a:prstGeom prst="rect">
            <a:avLst/>
          </a:prstGeom>
        </p:spPr>
      </p:pic>
    </p:spTree>
    <p:extLst>
      <p:ext uri="{BB962C8B-B14F-4D97-AF65-F5344CB8AC3E}">
        <p14:creationId xmlns:p14="http://schemas.microsoft.com/office/powerpoint/2010/main" val="305443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FDF3F9-4A5A-8CEA-30A4-CBCF41E56512}"/>
              </a:ext>
            </a:extLst>
          </p:cNvPr>
          <p:cNvPicPr>
            <a:picLocks noChangeAspect="1"/>
          </p:cNvPicPr>
          <p:nvPr/>
        </p:nvPicPr>
        <p:blipFill>
          <a:blip r:embed="rId2"/>
          <a:stretch>
            <a:fillRect/>
          </a:stretch>
        </p:blipFill>
        <p:spPr>
          <a:xfrm>
            <a:off x="583682" y="300037"/>
            <a:ext cx="8791575" cy="6257925"/>
          </a:xfrm>
          <a:prstGeom prst="rect">
            <a:avLst/>
          </a:prstGeom>
        </p:spPr>
      </p:pic>
    </p:spTree>
    <p:extLst>
      <p:ext uri="{BB962C8B-B14F-4D97-AF65-F5344CB8AC3E}">
        <p14:creationId xmlns:p14="http://schemas.microsoft.com/office/powerpoint/2010/main" val="185701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E9908-EA74-42C7-0953-05CFABF3DE4D}"/>
              </a:ext>
            </a:extLst>
          </p:cNvPr>
          <p:cNvPicPr>
            <a:picLocks noChangeAspect="1"/>
          </p:cNvPicPr>
          <p:nvPr/>
        </p:nvPicPr>
        <p:blipFill>
          <a:blip r:embed="rId2"/>
          <a:stretch>
            <a:fillRect/>
          </a:stretch>
        </p:blipFill>
        <p:spPr>
          <a:xfrm>
            <a:off x="489886" y="401053"/>
            <a:ext cx="8343900" cy="6248400"/>
          </a:xfrm>
          <a:prstGeom prst="rect">
            <a:avLst/>
          </a:prstGeom>
        </p:spPr>
      </p:pic>
    </p:spTree>
    <p:extLst>
      <p:ext uri="{BB962C8B-B14F-4D97-AF65-F5344CB8AC3E}">
        <p14:creationId xmlns:p14="http://schemas.microsoft.com/office/powerpoint/2010/main" val="427933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B40FD2-F9B9-5C31-83F4-FB3D6AD89D40}"/>
              </a:ext>
            </a:extLst>
          </p:cNvPr>
          <p:cNvPicPr>
            <a:picLocks noChangeAspect="1"/>
          </p:cNvPicPr>
          <p:nvPr/>
        </p:nvPicPr>
        <p:blipFill>
          <a:blip r:embed="rId2"/>
          <a:stretch>
            <a:fillRect/>
          </a:stretch>
        </p:blipFill>
        <p:spPr>
          <a:xfrm>
            <a:off x="540017" y="295275"/>
            <a:ext cx="8724900" cy="6267450"/>
          </a:xfrm>
          <a:prstGeom prst="rect">
            <a:avLst/>
          </a:prstGeom>
        </p:spPr>
      </p:pic>
    </p:spTree>
    <p:extLst>
      <p:ext uri="{BB962C8B-B14F-4D97-AF65-F5344CB8AC3E}">
        <p14:creationId xmlns:p14="http://schemas.microsoft.com/office/powerpoint/2010/main" val="58080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2C2275-6395-8370-A8CF-42F6739632CB}"/>
              </a:ext>
            </a:extLst>
          </p:cNvPr>
          <p:cNvPicPr>
            <a:picLocks noChangeAspect="1"/>
          </p:cNvPicPr>
          <p:nvPr/>
        </p:nvPicPr>
        <p:blipFill>
          <a:blip r:embed="rId2"/>
          <a:stretch>
            <a:fillRect/>
          </a:stretch>
        </p:blipFill>
        <p:spPr>
          <a:xfrm>
            <a:off x="563629" y="300037"/>
            <a:ext cx="8639175" cy="6257925"/>
          </a:xfrm>
          <a:prstGeom prst="rect">
            <a:avLst/>
          </a:prstGeom>
        </p:spPr>
      </p:pic>
    </p:spTree>
    <p:extLst>
      <p:ext uri="{BB962C8B-B14F-4D97-AF65-F5344CB8AC3E}">
        <p14:creationId xmlns:p14="http://schemas.microsoft.com/office/powerpoint/2010/main" val="3560522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41400A-9997-0406-99B0-079CD752DF1C}"/>
              </a:ext>
            </a:extLst>
          </p:cNvPr>
          <p:cNvPicPr>
            <a:picLocks noChangeAspect="1"/>
          </p:cNvPicPr>
          <p:nvPr/>
        </p:nvPicPr>
        <p:blipFill>
          <a:blip r:embed="rId2"/>
          <a:stretch>
            <a:fillRect/>
          </a:stretch>
        </p:blipFill>
        <p:spPr>
          <a:xfrm>
            <a:off x="519063" y="280787"/>
            <a:ext cx="8401050" cy="6257925"/>
          </a:xfrm>
          <a:prstGeom prst="rect">
            <a:avLst/>
          </a:prstGeom>
        </p:spPr>
      </p:pic>
    </p:spTree>
    <p:extLst>
      <p:ext uri="{BB962C8B-B14F-4D97-AF65-F5344CB8AC3E}">
        <p14:creationId xmlns:p14="http://schemas.microsoft.com/office/powerpoint/2010/main" val="105510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D958-9DFD-09D5-3A81-AB9C0AAF99F5}"/>
              </a:ext>
            </a:extLst>
          </p:cNvPr>
          <p:cNvSpPr>
            <a:spLocks noGrp="1"/>
          </p:cNvSpPr>
          <p:nvPr>
            <p:ph type="title"/>
          </p:nvPr>
        </p:nvSpPr>
        <p:spPr>
          <a:xfrm>
            <a:off x="831850" y="1"/>
            <a:ext cx="10515600" cy="768350"/>
          </a:xfrm>
        </p:spPr>
        <p:txBody>
          <a:bodyPr>
            <a:noAutofit/>
          </a:bodyPr>
          <a:lstStyle/>
          <a:p>
            <a:r>
              <a:rPr lang="en-IN" sz="31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Final Thoughts</a:t>
            </a:r>
            <a:endParaRPr lang="en-IN" sz="3100" b="1" dirty="0"/>
          </a:p>
        </p:txBody>
      </p:sp>
      <p:sp>
        <p:nvSpPr>
          <p:cNvPr id="3" name="Text Placeholder 2">
            <a:extLst>
              <a:ext uri="{FF2B5EF4-FFF2-40B4-BE49-F238E27FC236}">
                <a16:creationId xmlns:a16="http://schemas.microsoft.com/office/drawing/2014/main" id="{171692EE-1E93-A1B0-32DF-E8FE5744A842}"/>
              </a:ext>
            </a:extLst>
          </p:cNvPr>
          <p:cNvSpPr>
            <a:spLocks noGrp="1"/>
          </p:cNvSpPr>
          <p:nvPr>
            <p:ph type="body" idx="1"/>
          </p:nvPr>
        </p:nvSpPr>
        <p:spPr>
          <a:xfrm>
            <a:off x="831850" y="1049155"/>
            <a:ext cx="10515600" cy="1472664"/>
          </a:xfrm>
        </p:spPr>
        <p:txBody>
          <a:bodyPr/>
          <a:lstStyle/>
          <a:p>
            <a:r>
              <a:rPr lang="en-IN" dirty="0">
                <a:solidFill>
                  <a:srgbClr val="212529"/>
                </a:solidFill>
                <a:effectLst/>
                <a:ea typeface="Times New Roman" panose="02020603050405020304" pitchFamily="18" charset="0"/>
                <a:cs typeface="Times New Roman" panose="02020603050405020304" pitchFamily="18" charset="0"/>
              </a:rPr>
              <a:t>This concludes the C programming lesson. We hope you now know how to find days-names or dates in a year, month, or week, and that you can utilize the calendar example to develop your own date/days-names functions.</a:t>
            </a:r>
            <a:endParaRPr lang="en-IN" dirty="0">
              <a:effectLst/>
              <a:ea typeface="Meiryo" panose="020B0400000000000000" pitchFamily="34" charset="-128"/>
              <a:cs typeface="Times New Roman" panose="02020603050405020304" pitchFamily="18" charset="0"/>
            </a:endParaRPr>
          </a:p>
          <a:p>
            <a:endParaRPr lang="en-IN" sz="1800" b="1" dirty="0">
              <a:effectLst/>
              <a:latin typeface="Tw Cen MT" panose="020B0602020104020603" pitchFamily="34" charset="0"/>
              <a:ea typeface="Meiryo"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57162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3CC6-6835-39F4-FA37-586B6A5B75D8}"/>
              </a:ext>
            </a:extLst>
          </p:cNvPr>
          <p:cNvSpPr>
            <a:spLocks noGrp="1"/>
          </p:cNvSpPr>
          <p:nvPr>
            <p:ph type="title"/>
          </p:nvPr>
        </p:nvSpPr>
        <p:spPr>
          <a:xfrm>
            <a:off x="831850" y="209551"/>
            <a:ext cx="10515600" cy="889083"/>
          </a:xfrm>
        </p:spPr>
        <p:txBody>
          <a:bodyPr>
            <a:normAutofit/>
          </a:bodyPr>
          <a:lstStyle/>
          <a:p>
            <a:pPr algn="ctr"/>
            <a:r>
              <a:rPr lang="en-IN" sz="3600" b="0" dirty="0">
                <a:solidFill>
                  <a:schemeClr val="tx1"/>
                </a:solidFill>
                <a:latin typeface="Calibri" panose="020F0502020204030204" pitchFamily="34" charset="0"/>
                <a:ea typeface="Calibri" panose="020F0502020204030204" pitchFamily="34" charset="0"/>
                <a:cs typeface="Calibri" panose="020F0502020204030204" pitchFamily="34" charset="0"/>
              </a:rPr>
              <a:t>CERTIFICATE</a:t>
            </a:r>
            <a:endParaRPr lang="en-IN" sz="3600" dirty="0"/>
          </a:p>
        </p:txBody>
      </p:sp>
      <p:sp>
        <p:nvSpPr>
          <p:cNvPr id="3" name="Text Placeholder 2">
            <a:extLst>
              <a:ext uri="{FF2B5EF4-FFF2-40B4-BE49-F238E27FC236}">
                <a16:creationId xmlns:a16="http://schemas.microsoft.com/office/drawing/2014/main" id="{0612D641-913A-9604-80B6-CA2CF3226701}"/>
              </a:ext>
            </a:extLst>
          </p:cNvPr>
          <p:cNvSpPr>
            <a:spLocks noGrp="1"/>
          </p:cNvSpPr>
          <p:nvPr>
            <p:ph type="body" idx="1"/>
          </p:nvPr>
        </p:nvSpPr>
        <p:spPr>
          <a:xfrm>
            <a:off x="831850" y="1544672"/>
            <a:ext cx="10515600" cy="5026775"/>
          </a:xfrm>
        </p:spPr>
        <p:txBody>
          <a:bodyPr>
            <a:normAutofit fontScale="85000" lnSpcReduction="20000"/>
          </a:bodyPr>
          <a:lstStyle/>
          <a:p>
            <a:pPr marL="0" indent="0" algn="ctr">
              <a:buNone/>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This is to certify that the mini project work titled</a:t>
            </a:r>
          </a:p>
          <a:p>
            <a:pPr marL="0" indent="0" algn="ctr">
              <a:buNone/>
            </a:pPr>
            <a:r>
              <a:rPr lang="en-IN" sz="2400" b="1" u="sng" dirty="0">
                <a:solidFill>
                  <a:schemeClr val="tx1"/>
                </a:solidFill>
                <a:latin typeface="Calibri" panose="020F0502020204030204" pitchFamily="34" charset="0"/>
                <a:ea typeface="Calibri" panose="020F0502020204030204" pitchFamily="34" charset="0"/>
                <a:cs typeface="Calibri" panose="020F0502020204030204" pitchFamily="34" charset="0"/>
              </a:rPr>
              <a:t>CALANDER APPLICATION USING C PROGRAMMING </a:t>
            </a:r>
          </a:p>
          <a:p>
            <a:pPr marL="0" indent="0" algn="ctr">
              <a:buNone/>
            </a:pPr>
            <a:endParaRPr lang="en-US" sz="2400" b="1" u="sng"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Submitted in partial fulfilment of the degree of </a:t>
            </a:r>
          </a:p>
          <a:p>
            <a:pPr marL="0" indent="0" algn="ctr">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Bachelor of Engineering in </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Artificial Intelligence and Machine Learning</a:t>
            </a:r>
          </a:p>
          <a:p>
            <a:pPr marL="0" indent="0" algn="ctr">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By</a:t>
            </a: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Shrilakshmi N.K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1CR22AI107(E-75)</a:t>
            </a:r>
          </a:p>
          <a:p>
            <a:pPr marL="0" indent="0">
              <a:buNone/>
            </a:pP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During EVEN semester 2022-2023</a:t>
            </a:r>
          </a:p>
          <a:p>
            <a:pPr marL="0" indent="0">
              <a:buNone/>
            </a:pP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Signature of Reviewer                                                                                        Signature of HOD</a:t>
            </a: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p>
            <a:pPr marL="0" indent="0">
              <a:buNone/>
            </a:pP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p>
            <a:endParaRPr lang="en-IN" dirty="0"/>
          </a:p>
        </p:txBody>
      </p:sp>
    </p:spTree>
    <p:extLst>
      <p:ext uri="{BB962C8B-B14F-4D97-AF65-F5344CB8AC3E}">
        <p14:creationId xmlns:p14="http://schemas.microsoft.com/office/powerpoint/2010/main" val="319303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5FC6AB-5F5B-FDBA-1FDC-E45C37811077}"/>
              </a:ext>
            </a:extLst>
          </p:cNvPr>
          <p:cNvSpPr>
            <a:spLocks noGrp="1"/>
          </p:cNvSpPr>
          <p:nvPr>
            <p:ph type="title"/>
          </p:nvPr>
        </p:nvSpPr>
        <p:spPr/>
        <p:txBody>
          <a:bodyPr>
            <a:normAutofit fontScale="90000"/>
          </a:bodyPr>
          <a:lstStyle/>
          <a:p>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rPr>
              <a:t>CALANDER APPLICATION USING C PROGRAMMING </a:t>
            </a:r>
            <a:br>
              <a:rPr lang="en-IN" sz="3200" b="1" u="sng"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8" name="Text Placeholder 7">
            <a:extLst>
              <a:ext uri="{FF2B5EF4-FFF2-40B4-BE49-F238E27FC236}">
                <a16:creationId xmlns:a16="http://schemas.microsoft.com/office/drawing/2014/main" id="{812952FE-FCD1-9039-9BF7-8E478A6191E0}"/>
              </a:ext>
            </a:extLst>
          </p:cNvPr>
          <p:cNvSpPr>
            <a:spLocks noGrp="1"/>
          </p:cNvSpPr>
          <p:nvPr>
            <p:ph type="body" sz="half" idx="2"/>
          </p:nvPr>
        </p:nvSpPr>
        <p:spPr/>
        <p:txBody>
          <a:bodyPr/>
          <a:lstStyle/>
          <a:p>
            <a:pPr>
              <a:spcBef>
                <a:spcPts val="1875"/>
              </a:spcBef>
              <a:spcAft>
                <a:spcPts val="1875"/>
              </a:spcAft>
            </a:pPr>
            <a:r>
              <a:rPr lang="en-IN" sz="18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Leap Years and the Gregorian Calendar</a:t>
            </a:r>
            <a:endParaRPr lang="en-IN" sz="1800" b="1" dirty="0">
              <a:effectLst/>
              <a:latin typeface="Tw Cen MT" panose="020B0602020104020603" pitchFamily="34" charset="0"/>
              <a:ea typeface="Meiryo" panose="020B0400000000000000" pitchFamily="34" charset="-128"/>
              <a:cs typeface="Times New Roman" panose="02020603050405020304" pitchFamily="18" charset="0"/>
            </a:endParaRPr>
          </a:p>
          <a:p>
            <a:pPr>
              <a:spcBef>
                <a:spcPts val="200"/>
              </a:spcBef>
              <a:spcAft>
                <a:spcPts val="200"/>
              </a:spcAft>
            </a:pPr>
            <a:r>
              <a:rPr lang="en-IN"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The Gregorian calendar is the most widely used calendar in the world. There are leap years in the Gregorian calendar. There are 303 regular years and 97 leap years in a four-hundred-year span. The majority of people believe that every fourth year is a leap year, although this is not the case.</a:t>
            </a:r>
            <a:endParaRPr lang="en-IN" sz="1800" dirty="0">
              <a:effectLst/>
              <a:latin typeface="Tw Cen MT" panose="020B0602020104020603" pitchFamily="34" charset="0"/>
              <a:ea typeface="Meiryo" panose="020B0400000000000000" pitchFamily="34" charset="-128"/>
              <a:cs typeface="Times New Roman" panose="02020603050405020304" pitchFamily="18" charset="0"/>
            </a:endParaRPr>
          </a:p>
          <a:p>
            <a:endParaRPr lang="en-IN" dirty="0"/>
          </a:p>
        </p:txBody>
      </p:sp>
      <p:pic>
        <p:nvPicPr>
          <p:cNvPr id="9" name="Content Placeholder 8" descr="Calendar Application Project Using C Language">
            <a:extLst>
              <a:ext uri="{FF2B5EF4-FFF2-40B4-BE49-F238E27FC236}">
                <a16:creationId xmlns:a16="http://schemas.microsoft.com/office/drawing/2014/main" id="{4364B9CE-D62B-C4F3-41AE-8823EFAFC0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242660"/>
            <a:ext cx="6172200" cy="4363154"/>
          </a:xfrm>
          <a:prstGeom prst="rect">
            <a:avLst/>
          </a:prstGeom>
          <a:noFill/>
          <a:ln>
            <a:noFill/>
          </a:ln>
        </p:spPr>
      </p:pic>
    </p:spTree>
    <p:extLst>
      <p:ext uri="{BB962C8B-B14F-4D97-AF65-F5344CB8AC3E}">
        <p14:creationId xmlns:p14="http://schemas.microsoft.com/office/powerpoint/2010/main" val="63718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D83DAE-2283-DACD-3912-50DFB98AB216}"/>
              </a:ext>
            </a:extLst>
          </p:cNvPr>
          <p:cNvSpPr>
            <a:spLocks noGrp="1"/>
          </p:cNvSpPr>
          <p:nvPr>
            <p:ph type="title"/>
          </p:nvPr>
        </p:nvSpPr>
        <p:spPr>
          <a:xfrm>
            <a:off x="838200" y="-244415"/>
            <a:ext cx="10515600" cy="813000"/>
          </a:xfrm>
        </p:spPr>
        <p:txBody>
          <a:bodyPr>
            <a:normAutofit/>
          </a:bodyPr>
          <a:lstStyle/>
          <a:p>
            <a:r>
              <a:rPr lang="en-IN" sz="31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How can you figure out which years are leap years?</a:t>
            </a:r>
            <a:endParaRPr lang="en-IN" sz="3100" b="1" dirty="0"/>
          </a:p>
        </p:txBody>
      </p:sp>
      <p:sp>
        <p:nvSpPr>
          <p:cNvPr id="6" name="Text Placeholder 5">
            <a:extLst>
              <a:ext uri="{FF2B5EF4-FFF2-40B4-BE49-F238E27FC236}">
                <a16:creationId xmlns:a16="http://schemas.microsoft.com/office/drawing/2014/main" id="{0037A174-C35A-2399-1ED3-8F88E78F2352}"/>
              </a:ext>
            </a:extLst>
          </p:cNvPr>
          <p:cNvSpPr>
            <a:spLocks noGrp="1"/>
          </p:cNvSpPr>
          <p:nvPr>
            <p:ph type="body" idx="1"/>
          </p:nvPr>
        </p:nvSpPr>
        <p:spPr>
          <a:xfrm>
            <a:off x="838200" y="582154"/>
            <a:ext cx="10515600" cy="6110746"/>
          </a:xfrm>
        </p:spPr>
        <p:txBody>
          <a:bodyPr/>
          <a:lstStyle/>
          <a:p>
            <a:pPr>
              <a:spcBef>
                <a:spcPts val="200"/>
              </a:spcBef>
              <a:spcAft>
                <a:spcPts val="200"/>
              </a:spcAft>
            </a:pPr>
            <a:endParaRPr lang="en-IN" sz="20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endParaRPr>
          </a:p>
          <a:p>
            <a:pPr>
              <a:spcBef>
                <a:spcPts val="200"/>
              </a:spcBef>
              <a:spcAft>
                <a:spcPts val="200"/>
              </a:spcAft>
            </a:pPr>
            <a:endParaRPr lang="en-IN" sz="20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a:spcBef>
                <a:spcPts val="200"/>
              </a:spcBef>
              <a:spcAft>
                <a:spcPts val="200"/>
              </a:spcAft>
            </a:pPr>
            <a:r>
              <a:rPr lang="en-IN" sz="20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A leap year is one in which the year is divisible by four. It is not a leap year, however, if the year is divisible by 100. It is, nevertheless, a leap year if the year is also divisible by 400. As a result, we may form the following statement:</a:t>
            </a:r>
          </a:p>
          <a:p>
            <a:endParaRPr lang="en-IN" sz="2000" dirty="0">
              <a:solidFill>
                <a:schemeClr val="bg2">
                  <a:lumMod val="10000"/>
                </a:schemeClr>
              </a:solidFill>
              <a:effectLst/>
              <a:ea typeface="Times New Roman" panose="02020603050405020304" pitchFamily="18" charset="0"/>
              <a:cs typeface="Times New Roman" panose="02020603050405020304" pitchFamily="18" charset="0"/>
            </a:endParaRPr>
          </a:p>
          <a:p>
            <a: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t>if(year% 4 == FALSE &amp;&amp; year%100 != FALSE || year%400 == FALSE)</a:t>
            </a:r>
            <a:b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br>
            <a: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t>{</a:t>
            </a:r>
            <a:b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br>
            <a: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t>	// It is a leap year and February has 29 days.</a:t>
            </a:r>
            <a:b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br>
            <a: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t>}</a:t>
            </a:r>
            <a:b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br>
            <a: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t>else</a:t>
            </a:r>
            <a:b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br>
            <a: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t>{</a:t>
            </a:r>
            <a:b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br>
            <a: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t>	// It is not a leap year, so February has 28 days.</a:t>
            </a:r>
            <a:b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br>
            <a:r>
              <a:rPr lang="en-IN" sz="2000" dirty="0">
                <a:solidFill>
                  <a:schemeClr val="accent1">
                    <a:lumMod val="75000"/>
                  </a:schemeClr>
                </a:solidFill>
                <a:effectLst/>
                <a:latin typeface="Adobe Heiti Std R" panose="020B0400000000000000" pitchFamily="34" charset="-128"/>
                <a:ea typeface="Adobe Heiti Std R" panose="020B0400000000000000" pitchFamily="34" charset="-128"/>
                <a:cs typeface="Times New Roman" panose="02020603050405020304" pitchFamily="18" charset="0"/>
              </a:rPr>
              <a:t>}</a:t>
            </a:r>
            <a:endParaRPr lang="en-IN" sz="2000" dirty="0">
              <a:solidFill>
                <a:schemeClr val="accent1">
                  <a:lumMod val="75000"/>
                </a:schemeClr>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70535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A81B-7963-2776-57E9-0E76B0D5B689}"/>
              </a:ext>
            </a:extLst>
          </p:cNvPr>
          <p:cNvSpPr>
            <a:spLocks noGrp="1"/>
          </p:cNvSpPr>
          <p:nvPr>
            <p:ph type="title"/>
          </p:nvPr>
        </p:nvSpPr>
        <p:spPr>
          <a:xfrm>
            <a:off x="777815" y="224287"/>
            <a:ext cx="10515600" cy="697631"/>
          </a:xfrm>
        </p:spPr>
        <p:txBody>
          <a:bodyPr>
            <a:noAutofit/>
          </a:bodyPr>
          <a:lstStyle/>
          <a:p>
            <a:pPr>
              <a:spcBef>
                <a:spcPts val="1875"/>
              </a:spcBef>
              <a:spcAft>
                <a:spcPts val="187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IN" sz="2400" dirty="0">
                <a:solidFill>
                  <a:schemeClr val="bg2">
                    <a:lumMod val="10000"/>
                  </a:schemeClr>
                </a:solidFill>
                <a:effectLst/>
                <a:latin typeface="Tw Cen MT" panose="020B0602020104020603" pitchFamily="34" charset="0"/>
                <a:ea typeface="Meiryo" panose="020B0400000000000000" pitchFamily="34" charset="-128"/>
                <a:cs typeface="Times New Roman" panose="02020603050405020304" pitchFamily="18" charset="0"/>
              </a:rPr>
            </a:br>
            <a:br>
              <a:rPr lang="en-IN" sz="2400" dirty="0">
                <a:effectLst/>
                <a:latin typeface="Tw Cen MT" panose="020B0602020104020603" pitchFamily="34" charset="0"/>
                <a:ea typeface="Meiryo" panose="020B0400000000000000" pitchFamily="34" charset="-128"/>
                <a:cs typeface="Times New Roman" panose="02020603050405020304" pitchFamily="18" charset="0"/>
              </a:rPr>
            </a:br>
            <a:br>
              <a:rPr lang="en-IN" sz="2400" dirty="0">
                <a:effectLst/>
                <a:latin typeface="Tw Cen MT" panose="020B0602020104020603" pitchFamily="34" charset="0"/>
                <a:ea typeface="Meiryo" panose="020B0400000000000000" pitchFamily="34" charset="-128"/>
                <a:cs typeface="Times New Roman" panose="02020603050405020304" pitchFamily="18" charset="0"/>
              </a:rPr>
            </a:br>
            <a:r>
              <a:rPr lang="en-IN" sz="31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Source code for calendar application project </a:t>
            </a:r>
            <a:r>
              <a:rPr lang="en-IN" sz="3100" b="1"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u</a:t>
            </a:r>
            <a:r>
              <a:rPr lang="en-IN" sz="31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sing C programming</a:t>
            </a:r>
            <a:endParaRPr lang="en-IN" sz="3100" b="1" dirty="0">
              <a:solidFill>
                <a:schemeClr val="bg2">
                  <a:lumMod val="10000"/>
                </a:schemeClr>
              </a:solidFill>
            </a:endParaRPr>
          </a:p>
        </p:txBody>
      </p:sp>
      <p:sp>
        <p:nvSpPr>
          <p:cNvPr id="3" name="Text Placeholder 2">
            <a:extLst>
              <a:ext uri="{FF2B5EF4-FFF2-40B4-BE49-F238E27FC236}">
                <a16:creationId xmlns:a16="http://schemas.microsoft.com/office/drawing/2014/main" id="{34E81253-077D-9FE9-0E6A-CD5DF498AAC4}"/>
              </a:ext>
            </a:extLst>
          </p:cNvPr>
          <p:cNvSpPr>
            <a:spLocks noGrp="1"/>
          </p:cNvSpPr>
          <p:nvPr>
            <p:ph type="body" idx="1"/>
          </p:nvPr>
        </p:nvSpPr>
        <p:spPr>
          <a:xfrm>
            <a:off x="838200" y="1087138"/>
            <a:ext cx="11203004" cy="5770862"/>
          </a:xfrm>
        </p:spPr>
        <p:txBody>
          <a:bodyPr>
            <a:normAutofit/>
          </a:bodyPr>
          <a:lstStyle/>
          <a:p>
            <a:pPr>
              <a:lnSpc>
                <a:spcPct val="107000"/>
              </a:lnSpc>
              <a:spcAft>
                <a:spcPts val="800"/>
              </a:spcAft>
            </a:pPr>
            <a:endParaRPr lang="en-IN" dirty="0"/>
          </a:p>
        </p:txBody>
      </p:sp>
      <p:pic>
        <p:nvPicPr>
          <p:cNvPr id="5" name="Picture 4">
            <a:extLst>
              <a:ext uri="{FF2B5EF4-FFF2-40B4-BE49-F238E27FC236}">
                <a16:creationId xmlns:a16="http://schemas.microsoft.com/office/drawing/2014/main" id="{6E537FCB-DCAB-BA90-8DD5-61456756C180}"/>
              </a:ext>
            </a:extLst>
          </p:cNvPr>
          <p:cNvPicPr>
            <a:picLocks noChangeAspect="1"/>
          </p:cNvPicPr>
          <p:nvPr/>
        </p:nvPicPr>
        <p:blipFill>
          <a:blip r:embed="rId2"/>
          <a:stretch>
            <a:fillRect/>
          </a:stretch>
        </p:blipFill>
        <p:spPr>
          <a:xfrm>
            <a:off x="777815" y="1087138"/>
            <a:ext cx="8167657" cy="5770862"/>
          </a:xfrm>
          <a:prstGeom prst="rect">
            <a:avLst/>
          </a:prstGeom>
        </p:spPr>
      </p:pic>
    </p:spTree>
    <p:extLst>
      <p:ext uri="{BB962C8B-B14F-4D97-AF65-F5344CB8AC3E}">
        <p14:creationId xmlns:p14="http://schemas.microsoft.com/office/powerpoint/2010/main" val="153273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F7FAD8-026D-EEAA-184B-021DC2C11D79}"/>
              </a:ext>
            </a:extLst>
          </p:cNvPr>
          <p:cNvPicPr>
            <a:picLocks noChangeAspect="1"/>
          </p:cNvPicPr>
          <p:nvPr/>
        </p:nvPicPr>
        <p:blipFill>
          <a:blip r:embed="rId2"/>
          <a:stretch>
            <a:fillRect/>
          </a:stretch>
        </p:blipFill>
        <p:spPr>
          <a:xfrm>
            <a:off x="790213" y="0"/>
            <a:ext cx="7916498" cy="6858000"/>
          </a:xfrm>
          <a:prstGeom prst="rect">
            <a:avLst/>
          </a:prstGeom>
        </p:spPr>
      </p:pic>
    </p:spTree>
    <p:extLst>
      <p:ext uri="{BB962C8B-B14F-4D97-AF65-F5344CB8AC3E}">
        <p14:creationId xmlns:p14="http://schemas.microsoft.com/office/powerpoint/2010/main" val="28566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F22D33-4626-16F5-799C-1EE232600FB0}"/>
              </a:ext>
            </a:extLst>
          </p:cNvPr>
          <p:cNvSpPr txBox="1"/>
          <p:nvPr/>
        </p:nvSpPr>
        <p:spPr>
          <a:xfrm>
            <a:off x="825366" y="290564"/>
            <a:ext cx="6097604" cy="369332"/>
          </a:xfrm>
          <a:prstGeom prst="rect">
            <a:avLst/>
          </a:prstGeom>
          <a:noFill/>
        </p:spPr>
        <p:txBody>
          <a:bodyPr wrap="square">
            <a:spAutoFit/>
          </a:bodyPr>
          <a:lstStyle/>
          <a:p>
            <a:pPr>
              <a:spcBef>
                <a:spcPts val="1875"/>
              </a:spcBef>
              <a:spcAft>
                <a:spcPts val="187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F8F8F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100" dirty="0">
              <a:effectLst/>
              <a:latin typeface="Tw Cen MT" panose="020B0602020104020603" pitchFamily="34" charset="0"/>
              <a:ea typeface="Meiryo" panose="020B0400000000000000" pitchFamily="34" charset="-128"/>
              <a:cs typeface="Times New Roman" panose="02020603050405020304" pitchFamily="18" charset="0"/>
            </a:endParaRPr>
          </a:p>
        </p:txBody>
      </p:sp>
      <p:pic>
        <p:nvPicPr>
          <p:cNvPr id="7" name="Picture 6">
            <a:extLst>
              <a:ext uri="{FF2B5EF4-FFF2-40B4-BE49-F238E27FC236}">
                <a16:creationId xmlns:a16="http://schemas.microsoft.com/office/drawing/2014/main" id="{F206EC75-DF38-CBFC-0F91-64DD63A2B92A}"/>
              </a:ext>
            </a:extLst>
          </p:cNvPr>
          <p:cNvPicPr>
            <a:picLocks noChangeAspect="1"/>
          </p:cNvPicPr>
          <p:nvPr/>
        </p:nvPicPr>
        <p:blipFill>
          <a:blip r:embed="rId2"/>
          <a:stretch>
            <a:fillRect/>
          </a:stretch>
        </p:blipFill>
        <p:spPr>
          <a:xfrm>
            <a:off x="738738" y="0"/>
            <a:ext cx="8061468" cy="6858000"/>
          </a:xfrm>
          <a:prstGeom prst="rect">
            <a:avLst/>
          </a:prstGeom>
        </p:spPr>
      </p:pic>
    </p:spTree>
    <p:extLst>
      <p:ext uri="{BB962C8B-B14F-4D97-AF65-F5344CB8AC3E}">
        <p14:creationId xmlns:p14="http://schemas.microsoft.com/office/powerpoint/2010/main" val="917072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219374-214F-2724-A0B5-A542C1141DCB}"/>
              </a:ext>
            </a:extLst>
          </p:cNvPr>
          <p:cNvPicPr>
            <a:picLocks noChangeAspect="1"/>
          </p:cNvPicPr>
          <p:nvPr/>
        </p:nvPicPr>
        <p:blipFill>
          <a:blip r:embed="rId2"/>
          <a:stretch>
            <a:fillRect/>
          </a:stretch>
        </p:blipFill>
        <p:spPr>
          <a:xfrm>
            <a:off x="776557" y="9625"/>
            <a:ext cx="8078566" cy="6858000"/>
          </a:xfrm>
          <a:prstGeom prst="rect">
            <a:avLst/>
          </a:prstGeom>
        </p:spPr>
      </p:pic>
    </p:spTree>
    <p:extLst>
      <p:ext uri="{BB962C8B-B14F-4D97-AF65-F5344CB8AC3E}">
        <p14:creationId xmlns:p14="http://schemas.microsoft.com/office/powerpoint/2010/main" val="115647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7F7D5D4-9A70-9CFA-3921-880AA33576D4}"/>
              </a:ext>
            </a:extLst>
          </p:cNvPr>
          <p:cNvPicPr>
            <a:picLocks noChangeAspect="1"/>
          </p:cNvPicPr>
          <p:nvPr/>
        </p:nvPicPr>
        <p:blipFill>
          <a:blip r:embed="rId2"/>
          <a:stretch>
            <a:fillRect/>
          </a:stretch>
        </p:blipFill>
        <p:spPr>
          <a:xfrm>
            <a:off x="722798" y="246848"/>
            <a:ext cx="8705850" cy="2552700"/>
          </a:xfrm>
          <a:prstGeom prst="rect">
            <a:avLst/>
          </a:prstGeom>
        </p:spPr>
      </p:pic>
    </p:spTree>
    <p:extLst>
      <p:ext uri="{BB962C8B-B14F-4D97-AF65-F5344CB8AC3E}">
        <p14:creationId xmlns:p14="http://schemas.microsoft.com/office/powerpoint/2010/main" val="344982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585</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Adobe Heiti Std R</vt:lpstr>
      <vt:lpstr>Arial</vt:lpstr>
      <vt:lpstr>Calibri</vt:lpstr>
      <vt:lpstr>Calibri Light</vt:lpstr>
      <vt:lpstr>Courier New</vt:lpstr>
      <vt:lpstr>Segoe UI</vt:lpstr>
      <vt:lpstr>Tw Cen MT</vt:lpstr>
      <vt:lpstr>Office Theme</vt:lpstr>
      <vt:lpstr> CMR INSTITUTE OF TECHNOLOGY</vt:lpstr>
      <vt:lpstr>CERTIFICATE</vt:lpstr>
      <vt:lpstr>CALANDER APPLICATION USING C PROGRAMMING  </vt:lpstr>
      <vt:lpstr>How can you figure out which years are leap years?</vt:lpstr>
      <vt:lpstr>   Source code for calendar application project using C programming</vt:lpstr>
      <vt:lpstr>PowerPoint Presentation</vt:lpstr>
      <vt:lpstr>PowerPoint Presentation</vt:lpstr>
      <vt:lpstr>PowerPoint Presentation</vt:lpstr>
      <vt:lpstr>PowerPoint Presentation</vt:lpstr>
      <vt:lpstr>Explanation</vt:lpstr>
      <vt:lpstr>Output</vt:lpstr>
      <vt:lpstr>PowerPoint Presentation</vt:lpstr>
      <vt:lpstr>PowerPoint Presentation</vt:lpstr>
      <vt:lpstr>PowerPoint Presentation</vt:lpstr>
      <vt:lpstr>PowerPoint Presentation</vt:lpstr>
      <vt:lpstr>PowerPoint Presentation</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INSTITUTE OF TECHNOLOGY</dc:title>
  <dc:creator>Shrilakshmi NK</dc:creator>
  <cp:lastModifiedBy>Shrilakshmi NK</cp:lastModifiedBy>
  <cp:revision>2</cp:revision>
  <dcterms:created xsi:type="dcterms:W3CDTF">2023-06-16T18:28:57Z</dcterms:created>
  <dcterms:modified xsi:type="dcterms:W3CDTF">2023-06-16T19:35:33Z</dcterms:modified>
</cp:coreProperties>
</file>