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3"/>
  </p:notesMasterIdLst>
  <p:sldIdLst>
    <p:sldId id="256" r:id="rId5"/>
    <p:sldId id="2146847054" r:id="rId6"/>
    <p:sldId id="262" r:id="rId7"/>
    <p:sldId id="263" r:id="rId8"/>
    <p:sldId id="2146847063" r:id="rId9"/>
    <p:sldId id="2146847065" r:id="rId10"/>
    <p:sldId id="265" r:id="rId11"/>
    <p:sldId id="2146847057" r:id="rId12"/>
    <p:sldId id="2146847060" r:id="rId13"/>
    <p:sldId id="2146847066" r:id="rId14"/>
    <p:sldId id="2146847067" r:id="rId15"/>
    <p:sldId id="2146847068" r:id="rId16"/>
    <p:sldId id="2146847069" r:id="rId17"/>
    <p:sldId id="2146847070" r:id="rId18"/>
    <p:sldId id="2146847062" r:id="rId19"/>
    <p:sldId id="2146847061" r:id="rId20"/>
    <p:sldId id="2146847055" r:id="rId21"/>
    <p:sldId id="25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946" y="1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23-02-2025</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dirty="0"/>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12</a:t>
            </a:fld>
            <a:endParaRPr lang="en-IN" dirty="0"/>
          </a:p>
        </p:txBody>
      </p:sp>
    </p:spTree>
    <p:extLst>
      <p:ext uri="{BB962C8B-B14F-4D97-AF65-F5344CB8AC3E}">
        <p14:creationId xmlns:p14="http://schemas.microsoft.com/office/powerpoint/2010/main" val="18920248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48368E-05FF-7B08-520F-AB11F077C31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6A30C72-EC93-9711-EE59-26458F32CA1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EBE980E-6503-7686-793B-A3AA381C2BB3}"/>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B1E49A98-9924-AF9A-85C1-2C3BE80F2EE7}"/>
              </a:ext>
            </a:extLst>
          </p:cNvPr>
          <p:cNvSpPr>
            <a:spLocks noGrp="1"/>
          </p:cNvSpPr>
          <p:nvPr>
            <p:ph type="sldNum" sz="quarter" idx="5"/>
          </p:nvPr>
        </p:nvSpPr>
        <p:spPr/>
        <p:txBody>
          <a:bodyPr/>
          <a:lstStyle/>
          <a:p>
            <a:fld id="{17E254F1-4415-47BF-9E91-C5D4B9A33350}" type="slidenum">
              <a:rPr lang="en-IN" smtClean="0"/>
              <a:t>13</a:t>
            </a:fld>
            <a:endParaRPr lang="en-IN" dirty="0"/>
          </a:p>
        </p:txBody>
      </p:sp>
    </p:spTree>
    <p:extLst>
      <p:ext uri="{BB962C8B-B14F-4D97-AF65-F5344CB8AC3E}">
        <p14:creationId xmlns:p14="http://schemas.microsoft.com/office/powerpoint/2010/main" val="27242792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488353-F6FF-46D5-D29E-30EB67D1808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E2315EA-FE2C-4B4E-272C-61399F768D9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AAE6299-CEBC-081D-518A-8ACD95C0F598}"/>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A520A7AF-55C4-293F-946C-278CBDF819DD}"/>
              </a:ext>
            </a:extLst>
          </p:cNvPr>
          <p:cNvSpPr>
            <a:spLocks noGrp="1"/>
          </p:cNvSpPr>
          <p:nvPr>
            <p:ph type="sldNum" sz="quarter" idx="5"/>
          </p:nvPr>
        </p:nvSpPr>
        <p:spPr/>
        <p:txBody>
          <a:bodyPr/>
          <a:lstStyle/>
          <a:p>
            <a:fld id="{17E254F1-4415-47BF-9E91-C5D4B9A33350}" type="slidenum">
              <a:rPr lang="en-IN" smtClean="0"/>
              <a:t>14</a:t>
            </a:fld>
            <a:endParaRPr lang="en-IN" dirty="0"/>
          </a:p>
        </p:txBody>
      </p:sp>
    </p:spTree>
    <p:extLst>
      <p:ext uri="{BB962C8B-B14F-4D97-AF65-F5344CB8AC3E}">
        <p14:creationId xmlns:p14="http://schemas.microsoft.com/office/powerpoint/2010/main" val="17733643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2/23/2025</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2/23/2025</a:t>
            </a:fld>
            <a:endParaRPr lang="en-US" dirty="0"/>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2/23/2025</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2/23/2025</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2/23/2025</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2/23/2025</a:t>
            </a:fld>
            <a:endParaRPr lang="en-US" dirty="0"/>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2/23/2025</a:t>
            </a:fld>
            <a:endParaRPr lang="en-US" dirty="0"/>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2/23/2025</a:t>
            </a:fld>
            <a:endParaRPr lang="en-US" dirty="0"/>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2/23/2025</a:t>
            </a:fld>
            <a:endParaRPr lang="en-US" dirty="0"/>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2/23/2025</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2/23/2025</a:t>
            </a:fld>
            <a:endParaRPr lang="en-US" dirty="0"/>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2/23/2025</a:t>
            </a:fld>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Shrilekha-369/Steganography.git"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IN" b="1" noProof="0" dirty="0">
                <a:solidFill>
                  <a:schemeClr val="accent1"/>
                </a:solidFill>
                <a:latin typeface="Arial" panose="020B0604020202020204" pitchFamily="34" charset="0"/>
                <a:cs typeface="Arial" panose="020B0604020202020204" pitchFamily="34" charset="0"/>
              </a:rPr>
              <a:t>Secure Data Hiding in Image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IN" sz="3200" b="1" noProof="0" dirty="0">
                <a:solidFill>
                  <a:schemeClr val="accent1">
                    <a:lumMod val="75000"/>
                  </a:schemeClr>
                </a:solidFill>
                <a:latin typeface="Arial"/>
                <a:cs typeface="Arial"/>
              </a:rPr>
              <a:t>CAPSTONE PROJECT</a:t>
            </a:r>
          </a:p>
        </p:txBody>
      </p:sp>
      <p:sp>
        <p:nvSpPr>
          <p:cNvPr id="4" name="TextBox 3"/>
          <p:cNvSpPr txBox="1"/>
          <p:nvPr/>
        </p:nvSpPr>
        <p:spPr>
          <a:xfrm>
            <a:off x="3117529" y="3983048"/>
            <a:ext cx="6007617" cy="1938992"/>
          </a:xfrm>
          <a:prstGeom prst="rect">
            <a:avLst/>
          </a:prstGeom>
          <a:noFill/>
        </p:spPr>
        <p:txBody>
          <a:bodyPr wrap="square" lIns="91440" tIns="45720" rIns="91440" bIns="45720" rtlCol="0" anchor="t">
            <a:spAutoFit/>
          </a:bodyPr>
          <a:lstStyle/>
          <a:p>
            <a:r>
              <a:rPr lang="en-IN" sz="2000" b="1" noProof="0" dirty="0">
                <a:solidFill>
                  <a:schemeClr val="accent1">
                    <a:lumMod val="75000"/>
                  </a:schemeClr>
                </a:solidFill>
                <a:latin typeface="Arial" pitchFamily="34" charset="0"/>
                <a:cs typeface="Arial" pitchFamily="34" charset="0"/>
              </a:rPr>
              <a:t>Presented By:</a:t>
            </a:r>
          </a:p>
          <a:p>
            <a:endParaRPr lang="en-IN" sz="2000" b="1" noProof="0" dirty="0">
              <a:solidFill>
                <a:schemeClr val="accent1">
                  <a:lumMod val="75000"/>
                </a:schemeClr>
              </a:solidFill>
              <a:latin typeface="Arial" pitchFamily="34" charset="0"/>
              <a:cs typeface="Arial" pitchFamily="34" charset="0"/>
            </a:endParaRPr>
          </a:p>
          <a:p>
            <a:pPr algn="ctr"/>
            <a:r>
              <a:rPr lang="en-IN" sz="2000" b="1" noProof="0" dirty="0">
                <a:solidFill>
                  <a:schemeClr val="accent1">
                    <a:lumMod val="75000"/>
                  </a:schemeClr>
                </a:solidFill>
                <a:latin typeface="Arial"/>
                <a:cs typeface="Arial"/>
              </a:rPr>
              <a:t>Mudunuri Shrilekha</a:t>
            </a:r>
          </a:p>
          <a:p>
            <a:pPr algn="ctr"/>
            <a:r>
              <a:rPr lang="en-IN" sz="2000" b="1" noProof="0" dirty="0">
                <a:solidFill>
                  <a:schemeClr val="accent1">
                    <a:lumMod val="75000"/>
                  </a:schemeClr>
                </a:solidFill>
                <a:latin typeface="Arial"/>
                <a:cs typeface="Arial"/>
              </a:rPr>
              <a:t>Computer Science Engineering Department</a:t>
            </a:r>
          </a:p>
          <a:p>
            <a:pPr algn="ctr"/>
            <a:r>
              <a:rPr lang="en-IN" sz="2000" b="1" noProof="0" dirty="0">
                <a:solidFill>
                  <a:schemeClr val="accent1">
                    <a:lumMod val="75000"/>
                  </a:schemeClr>
                </a:solidFill>
                <a:latin typeface="Arial"/>
                <a:cs typeface="Arial"/>
              </a:rPr>
              <a:t>CMR Institute of Technology</a:t>
            </a:r>
          </a:p>
          <a:p>
            <a:endParaRPr lang="en-IN" sz="2000" b="1" noProof="0"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0998AF-552D-861E-D18C-6BD804CE6E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63A719-9E5B-7312-9653-AC993949F59B}"/>
              </a:ext>
            </a:extLst>
          </p:cNvPr>
          <p:cNvSpPr>
            <a:spLocks noGrp="1"/>
          </p:cNvSpPr>
          <p:nvPr>
            <p:ph type="title"/>
          </p:nvPr>
        </p:nvSpPr>
        <p:spPr/>
        <p:txBody>
          <a:bodyPr>
            <a:noAutofit/>
          </a:bodyPr>
          <a:lstStyle/>
          <a:p>
            <a:r>
              <a:rPr lang="en-IN" sz="4000" b="1" noProof="0" dirty="0">
                <a:solidFill>
                  <a:schemeClr val="accent1"/>
                </a:solidFill>
                <a:latin typeface="Arial" panose="020B0604020202020204" pitchFamily="34" charset="0"/>
                <a:cs typeface="Arial" panose="020B0604020202020204" pitchFamily="34" charset="0"/>
              </a:rPr>
              <a:t>Results</a:t>
            </a:r>
          </a:p>
        </p:txBody>
      </p:sp>
      <p:pic>
        <p:nvPicPr>
          <p:cNvPr id="4" name="Picture 3">
            <a:extLst>
              <a:ext uri="{FF2B5EF4-FFF2-40B4-BE49-F238E27FC236}">
                <a16:creationId xmlns:a16="http://schemas.microsoft.com/office/drawing/2014/main" id="{935A77CF-C512-7CCE-E4D8-190DBAF99445}"/>
              </a:ext>
            </a:extLst>
          </p:cNvPr>
          <p:cNvPicPr>
            <a:picLocks noChangeAspect="1"/>
          </p:cNvPicPr>
          <p:nvPr/>
        </p:nvPicPr>
        <p:blipFill>
          <a:blip r:embed="rId2"/>
          <a:stretch>
            <a:fillRect/>
          </a:stretch>
        </p:blipFill>
        <p:spPr>
          <a:xfrm>
            <a:off x="359407" y="1637805"/>
            <a:ext cx="6009970" cy="3883561"/>
          </a:xfrm>
          <a:prstGeom prst="rect">
            <a:avLst/>
          </a:prstGeom>
        </p:spPr>
      </p:pic>
      <p:pic>
        <p:nvPicPr>
          <p:cNvPr id="6" name="Picture 5">
            <a:extLst>
              <a:ext uri="{FF2B5EF4-FFF2-40B4-BE49-F238E27FC236}">
                <a16:creationId xmlns:a16="http://schemas.microsoft.com/office/drawing/2014/main" id="{53043FAB-0061-BBCA-A188-0BE50E55E304}"/>
              </a:ext>
            </a:extLst>
          </p:cNvPr>
          <p:cNvPicPr>
            <a:picLocks noChangeAspect="1"/>
          </p:cNvPicPr>
          <p:nvPr/>
        </p:nvPicPr>
        <p:blipFill>
          <a:blip r:embed="rId3"/>
          <a:stretch>
            <a:fillRect/>
          </a:stretch>
        </p:blipFill>
        <p:spPr>
          <a:xfrm>
            <a:off x="7465589" y="1232452"/>
            <a:ext cx="3301272" cy="1997462"/>
          </a:xfrm>
          <a:prstGeom prst="rect">
            <a:avLst/>
          </a:prstGeom>
        </p:spPr>
      </p:pic>
      <p:pic>
        <p:nvPicPr>
          <p:cNvPr id="9" name="Picture 8">
            <a:extLst>
              <a:ext uri="{FF2B5EF4-FFF2-40B4-BE49-F238E27FC236}">
                <a16:creationId xmlns:a16="http://schemas.microsoft.com/office/drawing/2014/main" id="{ED7808E9-88B5-6B1D-4CF3-B1A54CEE4C6B}"/>
              </a:ext>
            </a:extLst>
          </p:cNvPr>
          <p:cNvPicPr>
            <a:picLocks noChangeAspect="1"/>
          </p:cNvPicPr>
          <p:nvPr/>
        </p:nvPicPr>
        <p:blipFill>
          <a:blip r:embed="rId4"/>
          <a:stretch>
            <a:fillRect/>
          </a:stretch>
        </p:blipFill>
        <p:spPr>
          <a:xfrm>
            <a:off x="7465589" y="4062268"/>
            <a:ext cx="3382434" cy="2093576"/>
          </a:xfrm>
          <a:prstGeom prst="rect">
            <a:avLst/>
          </a:prstGeom>
        </p:spPr>
      </p:pic>
      <p:sp>
        <p:nvSpPr>
          <p:cNvPr id="10" name="TextBox 9">
            <a:extLst>
              <a:ext uri="{FF2B5EF4-FFF2-40B4-BE49-F238E27FC236}">
                <a16:creationId xmlns:a16="http://schemas.microsoft.com/office/drawing/2014/main" id="{C52CE41C-27E2-CB03-02A2-C68E1A321548}"/>
              </a:ext>
            </a:extLst>
          </p:cNvPr>
          <p:cNvSpPr txBox="1"/>
          <p:nvPr/>
        </p:nvSpPr>
        <p:spPr>
          <a:xfrm>
            <a:off x="2564091" y="5948313"/>
            <a:ext cx="3601039" cy="461665"/>
          </a:xfrm>
          <a:prstGeom prst="rect">
            <a:avLst/>
          </a:prstGeom>
          <a:noFill/>
        </p:spPr>
        <p:txBody>
          <a:bodyPr wrap="square" rtlCol="0">
            <a:spAutoFit/>
          </a:bodyPr>
          <a:lstStyle/>
          <a:p>
            <a:r>
              <a:rPr lang="en-IN" sz="2400" b="1" noProof="0" dirty="0"/>
              <a:t>ENCODING/ENCRYPTION</a:t>
            </a:r>
          </a:p>
        </p:txBody>
      </p:sp>
    </p:spTree>
    <p:extLst>
      <p:ext uri="{BB962C8B-B14F-4D97-AF65-F5344CB8AC3E}">
        <p14:creationId xmlns:p14="http://schemas.microsoft.com/office/powerpoint/2010/main" val="1410877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0ABA90-5425-4E73-38D0-6FBAF24F76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6B5F8F-6BDF-54CB-3C50-CFC34FDC4DA4}"/>
              </a:ext>
            </a:extLst>
          </p:cNvPr>
          <p:cNvSpPr>
            <a:spLocks noGrp="1"/>
          </p:cNvSpPr>
          <p:nvPr>
            <p:ph type="title"/>
          </p:nvPr>
        </p:nvSpPr>
        <p:spPr/>
        <p:txBody>
          <a:bodyPr>
            <a:noAutofit/>
          </a:bodyPr>
          <a:lstStyle/>
          <a:p>
            <a:r>
              <a:rPr lang="en-IN" sz="4000" b="1" noProof="0" dirty="0">
                <a:solidFill>
                  <a:schemeClr val="accent1"/>
                </a:solidFill>
                <a:latin typeface="Arial" panose="020B0604020202020204" pitchFamily="34" charset="0"/>
                <a:cs typeface="Arial" panose="020B0604020202020204" pitchFamily="34" charset="0"/>
              </a:rPr>
              <a:t>Results</a:t>
            </a:r>
          </a:p>
        </p:txBody>
      </p:sp>
      <p:pic>
        <p:nvPicPr>
          <p:cNvPr id="5" name="Picture 4">
            <a:extLst>
              <a:ext uri="{FF2B5EF4-FFF2-40B4-BE49-F238E27FC236}">
                <a16:creationId xmlns:a16="http://schemas.microsoft.com/office/drawing/2014/main" id="{CAE2B3BC-9623-69F8-2A79-0A1CBCC5EE30}"/>
              </a:ext>
            </a:extLst>
          </p:cNvPr>
          <p:cNvPicPr>
            <a:picLocks noChangeAspect="1"/>
          </p:cNvPicPr>
          <p:nvPr/>
        </p:nvPicPr>
        <p:blipFill>
          <a:blip r:embed="rId2"/>
          <a:stretch>
            <a:fillRect/>
          </a:stretch>
        </p:blipFill>
        <p:spPr>
          <a:xfrm>
            <a:off x="1212788" y="2432116"/>
            <a:ext cx="3868578" cy="2294157"/>
          </a:xfrm>
          <a:prstGeom prst="rect">
            <a:avLst/>
          </a:prstGeom>
        </p:spPr>
      </p:pic>
      <p:pic>
        <p:nvPicPr>
          <p:cNvPr id="8" name="Picture 7">
            <a:extLst>
              <a:ext uri="{FF2B5EF4-FFF2-40B4-BE49-F238E27FC236}">
                <a16:creationId xmlns:a16="http://schemas.microsoft.com/office/drawing/2014/main" id="{D2D7768E-137C-230D-B550-1FB23817CFBD}"/>
              </a:ext>
            </a:extLst>
          </p:cNvPr>
          <p:cNvPicPr>
            <a:picLocks noChangeAspect="1"/>
          </p:cNvPicPr>
          <p:nvPr/>
        </p:nvPicPr>
        <p:blipFill>
          <a:blip r:embed="rId3"/>
          <a:stretch>
            <a:fillRect/>
          </a:stretch>
        </p:blipFill>
        <p:spPr>
          <a:xfrm>
            <a:off x="6096000" y="2597982"/>
            <a:ext cx="4105848" cy="1962424"/>
          </a:xfrm>
          <a:prstGeom prst="rect">
            <a:avLst/>
          </a:prstGeom>
        </p:spPr>
      </p:pic>
      <p:sp>
        <p:nvSpPr>
          <p:cNvPr id="17" name="TextBox 16">
            <a:extLst>
              <a:ext uri="{FF2B5EF4-FFF2-40B4-BE49-F238E27FC236}">
                <a16:creationId xmlns:a16="http://schemas.microsoft.com/office/drawing/2014/main" id="{BE52E2E5-B182-28E2-0BFB-DC6282380CC4}"/>
              </a:ext>
            </a:extLst>
          </p:cNvPr>
          <p:cNvSpPr txBox="1"/>
          <p:nvPr/>
        </p:nvSpPr>
        <p:spPr>
          <a:xfrm>
            <a:off x="4678444" y="5556604"/>
            <a:ext cx="3428608" cy="461665"/>
          </a:xfrm>
          <a:prstGeom prst="rect">
            <a:avLst/>
          </a:prstGeom>
          <a:noFill/>
        </p:spPr>
        <p:txBody>
          <a:bodyPr wrap="square">
            <a:spAutoFit/>
          </a:bodyPr>
          <a:lstStyle/>
          <a:p>
            <a:r>
              <a:rPr lang="en-IN" sz="2400" b="1" noProof="0" dirty="0"/>
              <a:t>ENCODING/ENCRYPTION</a:t>
            </a:r>
          </a:p>
        </p:txBody>
      </p:sp>
    </p:spTree>
    <p:extLst>
      <p:ext uri="{BB962C8B-B14F-4D97-AF65-F5344CB8AC3E}">
        <p14:creationId xmlns:p14="http://schemas.microsoft.com/office/powerpoint/2010/main" val="468138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6B4150-CAF4-349B-7F09-619B0894B2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BDDA99-74C3-77F5-91C0-C5ECC15A66FA}"/>
              </a:ext>
            </a:extLst>
          </p:cNvPr>
          <p:cNvSpPr>
            <a:spLocks noGrp="1"/>
          </p:cNvSpPr>
          <p:nvPr>
            <p:ph type="title"/>
          </p:nvPr>
        </p:nvSpPr>
        <p:spPr/>
        <p:txBody>
          <a:bodyPr>
            <a:noAutofit/>
          </a:bodyPr>
          <a:lstStyle/>
          <a:p>
            <a:r>
              <a:rPr lang="en-IN" sz="4000" b="1" noProof="0" dirty="0">
                <a:solidFill>
                  <a:schemeClr val="accent1"/>
                </a:solidFill>
                <a:latin typeface="Arial" panose="020B0604020202020204" pitchFamily="34" charset="0"/>
                <a:cs typeface="Arial" panose="020B0604020202020204" pitchFamily="34" charset="0"/>
              </a:rPr>
              <a:t>Results</a:t>
            </a:r>
          </a:p>
        </p:txBody>
      </p:sp>
      <p:pic>
        <p:nvPicPr>
          <p:cNvPr id="4" name="Picture 3">
            <a:extLst>
              <a:ext uri="{FF2B5EF4-FFF2-40B4-BE49-F238E27FC236}">
                <a16:creationId xmlns:a16="http://schemas.microsoft.com/office/drawing/2014/main" id="{F0D9E2AA-B560-A2E6-AE85-1DEA3DFCDF75}"/>
              </a:ext>
            </a:extLst>
          </p:cNvPr>
          <p:cNvPicPr>
            <a:picLocks noChangeAspect="1"/>
          </p:cNvPicPr>
          <p:nvPr/>
        </p:nvPicPr>
        <p:blipFill>
          <a:blip r:embed="rId3"/>
          <a:stretch>
            <a:fillRect/>
          </a:stretch>
        </p:blipFill>
        <p:spPr>
          <a:xfrm>
            <a:off x="581192" y="2073897"/>
            <a:ext cx="4116258" cy="3582186"/>
          </a:xfrm>
          <a:prstGeom prst="rect">
            <a:avLst/>
          </a:prstGeom>
        </p:spPr>
      </p:pic>
      <p:pic>
        <p:nvPicPr>
          <p:cNvPr id="7" name="Picture 6">
            <a:extLst>
              <a:ext uri="{FF2B5EF4-FFF2-40B4-BE49-F238E27FC236}">
                <a16:creationId xmlns:a16="http://schemas.microsoft.com/office/drawing/2014/main" id="{F3E6497F-C27F-84E1-FD0B-B8526EA4CEC3}"/>
              </a:ext>
            </a:extLst>
          </p:cNvPr>
          <p:cNvPicPr>
            <a:picLocks noChangeAspect="1"/>
          </p:cNvPicPr>
          <p:nvPr/>
        </p:nvPicPr>
        <p:blipFill>
          <a:blip r:embed="rId4"/>
          <a:stretch>
            <a:fillRect/>
          </a:stretch>
        </p:blipFill>
        <p:spPr>
          <a:xfrm>
            <a:off x="4945690" y="1795669"/>
            <a:ext cx="6316746" cy="4001048"/>
          </a:xfrm>
          <a:prstGeom prst="rect">
            <a:avLst/>
          </a:prstGeom>
        </p:spPr>
      </p:pic>
      <p:sp>
        <p:nvSpPr>
          <p:cNvPr id="11" name="TextBox 10">
            <a:extLst>
              <a:ext uri="{FF2B5EF4-FFF2-40B4-BE49-F238E27FC236}">
                <a16:creationId xmlns:a16="http://schemas.microsoft.com/office/drawing/2014/main" id="{D261C450-C611-BD13-5E37-983EA208EDB0}"/>
              </a:ext>
            </a:extLst>
          </p:cNvPr>
          <p:cNvSpPr txBox="1"/>
          <p:nvPr/>
        </p:nvSpPr>
        <p:spPr>
          <a:xfrm>
            <a:off x="4381696" y="6035863"/>
            <a:ext cx="3428608" cy="461665"/>
          </a:xfrm>
          <a:prstGeom prst="rect">
            <a:avLst/>
          </a:prstGeom>
          <a:noFill/>
        </p:spPr>
        <p:txBody>
          <a:bodyPr wrap="square">
            <a:spAutoFit/>
          </a:bodyPr>
          <a:lstStyle/>
          <a:p>
            <a:r>
              <a:rPr lang="en-IN" sz="2400" b="1" noProof="0" dirty="0"/>
              <a:t>DECODING/DECRYPTION</a:t>
            </a:r>
          </a:p>
        </p:txBody>
      </p:sp>
    </p:spTree>
    <p:extLst>
      <p:ext uri="{BB962C8B-B14F-4D97-AF65-F5344CB8AC3E}">
        <p14:creationId xmlns:p14="http://schemas.microsoft.com/office/powerpoint/2010/main" val="40667108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B3E9A3-6A4A-5A50-9646-4C63AF7174E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82B582-618C-35E0-BA28-6D712DCA49E4}"/>
              </a:ext>
            </a:extLst>
          </p:cNvPr>
          <p:cNvSpPr>
            <a:spLocks noGrp="1"/>
          </p:cNvSpPr>
          <p:nvPr>
            <p:ph type="title"/>
          </p:nvPr>
        </p:nvSpPr>
        <p:spPr/>
        <p:txBody>
          <a:bodyPr>
            <a:noAutofit/>
          </a:bodyPr>
          <a:lstStyle/>
          <a:p>
            <a:r>
              <a:rPr lang="en-IN" sz="4000" b="1" noProof="0" dirty="0">
                <a:solidFill>
                  <a:schemeClr val="accent1"/>
                </a:solidFill>
                <a:latin typeface="Arial" panose="020B0604020202020204" pitchFamily="34" charset="0"/>
                <a:cs typeface="Arial" panose="020B0604020202020204" pitchFamily="34" charset="0"/>
              </a:rPr>
              <a:t>Results</a:t>
            </a:r>
          </a:p>
        </p:txBody>
      </p:sp>
      <p:pic>
        <p:nvPicPr>
          <p:cNvPr id="10" name="Picture 9">
            <a:extLst>
              <a:ext uri="{FF2B5EF4-FFF2-40B4-BE49-F238E27FC236}">
                <a16:creationId xmlns:a16="http://schemas.microsoft.com/office/drawing/2014/main" id="{799A4F85-6A95-A193-EA55-DA53314DFF9D}"/>
              </a:ext>
            </a:extLst>
          </p:cNvPr>
          <p:cNvPicPr>
            <a:picLocks noChangeAspect="1"/>
          </p:cNvPicPr>
          <p:nvPr/>
        </p:nvPicPr>
        <p:blipFill>
          <a:blip r:embed="rId3"/>
          <a:stretch>
            <a:fillRect/>
          </a:stretch>
        </p:blipFill>
        <p:spPr>
          <a:xfrm>
            <a:off x="1249295" y="2393640"/>
            <a:ext cx="3472027" cy="2031578"/>
          </a:xfrm>
          <a:prstGeom prst="rect">
            <a:avLst/>
          </a:prstGeom>
        </p:spPr>
      </p:pic>
      <p:pic>
        <p:nvPicPr>
          <p:cNvPr id="5" name="Picture 4">
            <a:extLst>
              <a:ext uri="{FF2B5EF4-FFF2-40B4-BE49-F238E27FC236}">
                <a16:creationId xmlns:a16="http://schemas.microsoft.com/office/drawing/2014/main" id="{E2A1C50A-85F2-4AC6-4475-AC85D235FE8C}"/>
              </a:ext>
            </a:extLst>
          </p:cNvPr>
          <p:cNvPicPr>
            <a:picLocks noChangeAspect="1"/>
          </p:cNvPicPr>
          <p:nvPr/>
        </p:nvPicPr>
        <p:blipFill>
          <a:blip r:embed="rId4"/>
          <a:stretch>
            <a:fillRect/>
          </a:stretch>
        </p:blipFill>
        <p:spPr>
          <a:xfrm>
            <a:off x="6545388" y="1447523"/>
            <a:ext cx="4820323" cy="3962953"/>
          </a:xfrm>
          <a:prstGeom prst="rect">
            <a:avLst/>
          </a:prstGeom>
        </p:spPr>
      </p:pic>
      <p:sp>
        <p:nvSpPr>
          <p:cNvPr id="6" name="TextBox 5">
            <a:extLst>
              <a:ext uri="{FF2B5EF4-FFF2-40B4-BE49-F238E27FC236}">
                <a16:creationId xmlns:a16="http://schemas.microsoft.com/office/drawing/2014/main" id="{A67D2E10-5C41-DD62-D1E7-2C78A3F2F91B}"/>
              </a:ext>
            </a:extLst>
          </p:cNvPr>
          <p:cNvSpPr txBox="1"/>
          <p:nvPr/>
        </p:nvSpPr>
        <p:spPr>
          <a:xfrm>
            <a:off x="4381696" y="6035863"/>
            <a:ext cx="3428608" cy="461665"/>
          </a:xfrm>
          <a:prstGeom prst="rect">
            <a:avLst/>
          </a:prstGeom>
          <a:noFill/>
        </p:spPr>
        <p:txBody>
          <a:bodyPr wrap="square">
            <a:spAutoFit/>
          </a:bodyPr>
          <a:lstStyle/>
          <a:p>
            <a:r>
              <a:rPr lang="en-IN" sz="2400" b="1" noProof="0" dirty="0"/>
              <a:t>DECODING/DECRYPTION</a:t>
            </a:r>
          </a:p>
        </p:txBody>
      </p:sp>
    </p:spTree>
    <p:extLst>
      <p:ext uri="{BB962C8B-B14F-4D97-AF65-F5344CB8AC3E}">
        <p14:creationId xmlns:p14="http://schemas.microsoft.com/office/powerpoint/2010/main" val="22302854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75163F-1D58-4E88-078E-15624640A8E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A5C422-0353-1C47-8F9C-8F748C455F37}"/>
              </a:ext>
            </a:extLst>
          </p:cNvPr>
          <p:cNvSpPr>
            <a:spLocks noGrp="1"/>
          </p:cNvSpPr>
          <p:nvPr>
            <p:ph type="title"/>
          </p:nvPr>
        </p:nvSpPr>
        <p:spPr/>
        <p:txBody>
          <a:bodyPr>
            <a:noAutofit/>
          </a:bodyPr>
          <a:lstStyle/>
          <a:p>
            <a:r>
              <a:rPr lang="en-IN" sz="4000" b="1" noProof="0" dirty="0">
                <a:solidFill>
                  <a:schemeClr val="accent1"/>
                </a:solidFill>
                <a:latin typeface="Arial" panose="020B0604020202020204" pitchFamily="34" charset="0"/>
                <a:cs typeface="Arial" panose="020B0604020202020204" pitchFamily="34" charset="0"/>
              </a:rPr>
              <a:t>Results</a:t>
            </a:r>
          </a:p>
        </p:txBody>
      </p:sp>
      <p:pic>
        <p:nvPicPr>
          <p:cNvPr id="11" name="Picture 10">
            <a:extLst>
              <a:ext uri="{FF2B5EF4-FFF2-40B4-BE49-F238E27FC236}">
                <a16:creationId xmlns:a16="http://schemas.microsoft.com/office/drawing/2014/main" id="{7E345571-3580-AB2B-AD14-BA4A0AC8945E}"/>
              </a:ext>
            </a:extLst>
          </p:cNvPr>
          <p:cNvPicPr>
            <a:picLocks noChangeAspect="1"/>
          </p:cNvPicPr>
          <p:nvPr/>
        </p:nvPicPr>
        <p:blipFill>
          <a:blip r:embed="rId3"/>
          <a:stretch>
            <a:fillRect/>
          </a:stretch>
        </p:blipFill>
        <p:spPr>
          <a:xfrm>
            <a:off x="581192" y="2130458"/>
            <a:ext cx="5417957" cy="3386223"/>
          </a:xfrm>
          <a:prstGeom prst="rect">
            <a:avLst/>
          </a:prstGeom>
        </p:spPr>
      </p:pic>
      <p:sp>
        <p:nvSpPr>
          <p:cNvPr id="12" name="TextBox 11">
            <a:extLst>
              <a:ext uri="{FF2B5EF4-FFF2-40B4-BE49-F238E27FC236}">
                <a16:creationId xmlns:a16="http://schemas.microsoft.com/office/drawing/2014/main" id="{8EBADBB6-0278-A599-5BDC-A1FAB5ACDB4F}"/>
              </a:ext>
            </a:extLst>
          </p:cNvPr>
          <p:cNvSpPr txBox="1"/>
          <p:nvPr/>
        </p:nvSpPr>
        <p:spPr>
          <a:xfrm>
            <a:off x="2195840" y="5694179"/>
            <a:ext cx="2188659" cy="461665"/>
          </a:xfrm>
          <a:prstGeom prst="rect">
            <a:avLst/>
          </a:prstGeom>
          <a:noFill/>
        </p:spPr>
        <p:txBody>
          <a:bodyPr wrap="square">
            <a:spAutoFit/>
          </a:bodyPr>
          <a:lstStyle/>
          <a:p>
            <a:pPr algn="ctr"/>
            <a:r>
              <a:rPr lang="en-IN" sz="2400" b="1" dirty="0"/>
              <a:t>starrynight.jpg</a:t>
            </a:r>
            <a:endParaRPr lang="en-IN" sz="2400" b="1" noProof="0" dirty="0"/>
          </a:p>
        </p:txBody>
      </p:sp>
      <p:pic>
        <p:nvPicPr>
          <p:cNvPr id="13" name="Picture 12">
            <a:extLst>
              <a:ext uri="{FF2B5EF4-FFF2-40B4-BE49-F238E27FC236}">
                <a16:creationId xmlns:a16="http://schemas.microsoft.com/office/drawing/2014/main" id="{1AB8156D-5927-A9E4-A3CD-9C118676720A}"/>
              </a:ext>
            </a:extLst>
          </p:cNvPr>
          <p:cNvPicPr>
            <a:picLocks noChangeAspect="1"/>
          </p:cNvPicPr>
          <p:nvPr/>
        </p:nvPicPr>
        <p:blipFill>
          <a:blip r:embed="rId4"/>
          <a:srcRect/>
          <a:stretch/>
        </p:blipFill>
        <p:spPr>
          <a:xfrm>
            <a:off x="6351967" y="2130457"/>
            <a:ext cx="5417956" cy="3386223"/>
          </a:xfrm>
          <a:prstGeom prst="rect">
            <a:avLst/>
          </a:prstGeom>
        </p:spPr>
      </p:pic>
      <p:sp>
        <p:nvSpPr>
          <p:cNvPr id="14" name="TextBox 13">
            <a:extLst>
              <a:ext uri="{FF2B5EF4-FFF2-40B4-BE49-F238E27FC236}">
                <a16:creationId xmlns:a16="http://schemas.microsoft.com/office/drawing/2014/main" id="{C53DEC8A-3289-730D-B1C8-E3F5BF09A9D7}"/>
              </a:ext>
            </a:extLst>
          </p:cNvPr>
          <p:cNvSpPr txBox="1"/>
          <p:nvPr/>
        </p:nvSpPr>
        <p:spPr>
          <a:xfrm>
            <a:off x="7238848" y="5694179"/>
            <a:ext cx="3644193" cy="461665"/>
          </a:xfrm>
          <a:prstGeom prst="rect">
            <a:avLst/>
          </a:prstGeom>
          <a:noFill/>
        </p:spPr>
        <p:txBody>
          <a:bodyPr wrap="square">
            <a:spAutoFit/>
          </a:bodyPr>
          <a:lstStyle/>
          <a:p>
            <a:pPr algn="ctr"/>
            <a:r>
              <a:rPr lang="en-IN" sz="2400" b="1" dirty="0"/>
              <a:t>starrynight_encoded.png</a:t>
            </a:r>
            <a:endParaRPr lang="en-IN" sz="2400" b="1" noProof="0" dirty="0"/>
          </a:p>
        </p:txBody>
      </p:sp>
    </p:spTree>
    <p:extLst>
      <p:ext uri="{BB962C8B-B14F-4D97-AF65-F5344CB8AC3E}">
        <p14:creationId xmlns:p14="http://schemas.microsoft.com/office/powerpoint/2010/main" val="26471138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normAutofit fontScale="90000"/>
          </a:bodyPr>
          <a:lstStyle/>
          <a:p>
            <a:r>
              <a:rPr lang="en-IN" sz="4400" b="1" noProof="0" dirty="0">
                <a:solidFill>
                  <a:schemeClr val="accent1"/>
                </a:solidFill>
                <a:latin typeface="Arial" panose="020B0604020202020204" pitchFamily="34" charset="0"/>
                <a:cs typeface="Arial" panose="020B0604020202020204" pitchFamily="34" charset="0"/>
              </a:rPr>
              <a:t>Conclusion</a:t>
            </a:r>
            <a:endParaRPr lang="en-IN" b="1" noProof="0" dirty="0">
              <a:solidFill>
                <a:schemeClr val="accent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pPr marL="0" indent="0">
              <a:buNone/>
            </a:pPr>
            <a:r>
              <a:rPr lang="en-IN" sz="2400" noProof="0" dirty="0"/>
              <a:t>Steganography provides an effective way to secure digital communication by embedding secret messages within seemingly ordinary files. Unlike traditional encryption, which may signal the presence of confidential information, steganography ensures that messages remain undetectable to unauthorized users.</a:t>
            </a:r>
          </a:p>
          <a:p>
            <a:pPr marL="0" indent="0">
              <a:buNone/>
            </a:pPr>
            <a:r>
              <a:rPr lang="en-IN" sz="2400" noProof="0" dirty="0"/>
              <a:t> Through the implementation of various steganographic techniques, this project demonstrates the feasibility of concealing and retrieving hidden data without altering the visible properties of digital content. As digital security concerns continue to grow, steganography serves as a valuable tool for covert communication and information protection.</a:t>
            </a:r>
          </a:p>
        </p:txBody>
      </p:sp>
    </p:spTree>
    <p:extLst>
      <p:ext uri="{BB962C8B-B14F-4D97-AF65-F5344CB8AC3E}">
        <p14:creationId xmlns:p14="http://schemas.microsoft.com/office/powerpoint/2010/main" val="42338823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noAutofit/>
          </a:bodyPr>
          <a:lstStyle/>
          <a:p>
            <a:r>
              <a:rPr lang="en-IN" sz="4000" b="1" noProof="0" dirty="0">
                <a:solidFill>
                  <a:schemeClr val="accent1"/>
                </a:solidFill>
                <a:latin typeface="Arial" panose="020B0604020202020204" pitchFamily="34" charset="0"/>
                <a:cs typeface="Arial" panose="020B0604020202020204" pitchFamily="34" charset="0"/>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normAutofit/>
          </a:bodyPr>
          <a:lstStyle/>
          <a:p>
            <a:pPr marL="0" indent="0" algn="ctr">
              <a:buNone/>
            </a:pPr>
            <a:r>
              <a:rPr lang="en-IN" sz="2800" noProof="0" dirty="0">
                <a:hlinkClick r:id="rId2"/>
              </a:rPr>
              <a:t>https://github.com/Shrilekha-369/Steganography.git</a:t>
            </a:r>
            <a:endParaRPr lang="en-IN" sz="2800" noProof="0" dirty="0"/>
          </a:p>
          <a:p>
            <a:pPr marL="0" indent="0">
              <a:buNone/>
            </a:pPr>
            <a:endParaRPr lang="en-IN" sz="2800" noProof="0" dirty="0"/>
          </a:p>
        </p:txBody>
      </p:sp>
    </p:spTree>
    <p:extLst>
      <p:ext uri="{BB962C8B-B14F-4D97-AF65-F5344CB8AC3E}">
        <p14:creationId xmlns:p14="http://schemas.microsoft.com/office/powerpoint/2010/main" val="22306647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r>
              <a:rPr lang="en-IN" noProof="0" dirty="0"/>
              <a:t>Enhanced Robustness: Future research can focus on improving steganographic methods to resist attacks such as steganalysis and data corruption.</a:t>
            </a:r>
          </a:p>
          <a:p>
            <a:pPr marL="305435" indent="-305435"/>
            <a:r>
              <a:rPr lang="en-IN" noProof="0" dirty="0"/>
              <a:t>Increased Capacity: Techniques can be developed to increase the amount of data that can be hidden within an image or other media without degrading quality.</a:t>
            </a:r>
          </a:p>
          <a:p>
            <a:pPr marL="305435" indent="-305435"/>
            <a:r>
              <a:rPr lang="en-IN" noProof="0" dirty="0"/>
              <a:t>Multi-layer Security: Combining steganography with encryption can provide a more secure approach to data concealment.</a:t>
            </a:r>
          </a:p>
          <a:p>
            <a:pPr marL="305435" indent="-305435"/>
            <a:r>
              <a:rPr lang="en-IN" noProof="0" dirty="0"/>
              <a:t>Real-time Steganography: Implementing real-time steganographic solutions for secure messaging applications can enhance communication security.</a:t>
            </a:r>
          </a:p>
          <a:p>
            <a:pPr marL="305435" indent="-305435"/>
            <a:r>
              <a:rPr lang="en-IN" noProof="0" dirty="0"/>
              <a:t>Cross-Media Steganography: Expanding beyond images to include audio, video, and text-based steganography can broaden its practical applications.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4000" b="1" noProof="0"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2935120" y="2766218"/>
            <a:ext cx="6321760" cy="1325563"/>
          </a:xfrm>
        </p:spPr>
        <p:txBody>
          <a:bodyPr/>
          <a:lstStyle/>
          <a:p>
            <a:pPr algn="ctr"/>
            <a:r>
              <a:rPr kumimoji="0" lang="en-IN" sz="4000" b="1" i="0" u="none" strike="noStrike" kern="1200" cap="all" spc="0" normalizeH="0" baseline="0" noProof="0" dirty="0">
                <a:ln>
                  <a:noFill/>
                </a:ln>
                <a:solidFill>
                  <a:srgbClr val="1CADE4"/>
                </a:solidFill>
                <a:effectLst/>
                <a:uLnTx/>
                <a:uFillTx/>
                <a:latin typeface="Arial" panose="020B0604020202020204" pitchFamily="34" charset="0"/>
                <a:ea typeface="+mj-ea"/>
                <a:cs typeface="Arial" panose="020B0604020202020204" pitchFamily="34" charset="0"/>
              </a:rPr>
              <a:t>Thank you</a:t>
            </a:r>
            <a:endParaRPr lang="en-IN" b="1" noProof="0"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IN" b="1" noProof="0"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IN" sz="2000" b="1" noProof="0" dirty="0">
                <a:latin typeface="Arial"/>
                <a:ea typeface="+mn-lt"/>
                <a:cs typeface="Arial"/>
              </a:rPr>
              <a:t>  </a:t>
            </a:r>
            <a:endParaRPr lang="en-IN" noProof="0" dirty="0">
              <a:latin typeface="Arial"/>
              <a:cs typeface="Arial"/>
            </a:endParaRPr>
          </a:p>
          <a:p>
            <a:pPr marL="305435" indent="-305435"/>
            <a:r>
              <a:rPr lang="en-IN" sz="2000" b="1" noProof="0" dirty="0">
                <a:latin typeface="Arial"/>
                <a:ea typeface="+mn-lt"/>
                <a:cs typeface="Arial"/>
              </a:rPr>
              <a:t>Problem Statement </a:t>
            </a:r>
          </a:p>
          <a:p>
            <a:pPr marL="305435" indent="-305435"/>
            <a:r>
              <a:rPr lang="en-IN" sz="2000" b="1" noProof="0" dirty="0">
                <a:latin typeface="Arial"/>
                <a:ea typeface="+mn-lt"/>
                <a:cs typeface="Arial"/>
              </a:rPr>
              <a:t>Technology used</a:t>
            </a:r>
            <a:endParaRPr lang="en-IN" noProof="0" dirty="0">
              <a:latin typeface="Arial"/>
              <a:cs typeface="Arial"/>
            </a:endParaRPr>
          </a:p>
          <a:p>
            <a:pPr marL="305435" indent="-305435"/>
            <a:r>
              <a:rPr lang="en-IN" sz="2000" b="1" noProof="0" dirty="0">
                <a:latin typeface="Arial"/>
                <a:ea typeface="+mn-lt"/>
                <a:cs typeface="+mn-lt"/>
              </a:rPr>
              <a:t>Wow factor </a:t>
            </a:r>
            <a:endParaRPr lang="en-IN" sz="2000" noProof="0" dirty="0">
              <a:latin typeface="Arial"/>
              <a:ea typeface="+mn-lt"/>
              <a:cs typeface="+mn-lt"/>
            </a:endParaRPr>
          </a:p>
          <a:p>
            <a:pPr marL="305435" indent="-305435"/>
            <a:r>
              <a:rPr lang="en-IN" sz="2000" b="1" noProof="0" dirty="0">
                <a:latin typeface="Arial"/>
                <a:ea typeface="+mn-lt"/>
                <a:cs typeface="+mn-lt"/>
              </a:rPr>
              <a:t>End users</a:t>
            </a:r>
          </a:p>
          <a:p>
            <a:pPr marL="305435" indent="-305435"/>
            <a:r>
              <a:rPr lang="en-IN" sz="2000" b="1" noProof="0" dirty="0">
                <a:latin typeface="Arial"/>
                <a:ea typeface="+mn-lt"/>
                <a:cs typeface="+mn-lt"/>
              </a:rPr>
              <a:t>Result</a:t>
            </a:r>
          </a:p>
          <a:p>
            <a:pPr marL="305435" indent="-305435"/>
            <a:r>
              <a:rPr lang="en-IN" sz="2000" b="1" noProof="0" dirty="0">
                <a:latin typeface="Arial"/>
                <a:ea typeface="+mn-lt"/>
                <a:cs typeface="+mn-lt"/>
              </a:rPr>
              <a:t>Conclusion</a:t>
            </a:r>
          </a:p>
          <a:p>
            <a:pPr marL="305435" indent="-305435"/>
            <a:r>
              <a:rPr lang="en-IN" sz="2000" b="1" noProof="0" dirty="0">
                <a:latin typeface="Arial"/>
                <a:ea typeface="+mn-lt"/>
                <a:cs typeface="+mn-lt"/>
              </a:rPr>
              <a:t>Git-hub Link</a:t>
            </a:r>
          </a:p>
          <a:p>
            <a:pPr marL="305435" indent="-305435"/>
            <a:r>
              <a:rPr lang="en-IN" sz="2000" b="1" noProof="0" dirty="0">
                <a:latin typeface="Arial"/>
                <a:ea typeface="+mn-lt"/>
                <a:cs typeface="+mn-lt"/>
              </a:rPr>
              <a:t>Future scope</a:t>
            </a:r>
          </a:p>
          <a:p>
            <a:pPr marL="0" indent="0">
              <a:buNone/>
            </a:pPr>
            <a:endParaRPr lang="en-IN" sz="2000" b="1" noProof="0" dirty="0">
              <a:latin typeface="Arial"/>
              <a:ea typeface="+mn-lt"/>
              <a:cs typeface="+mn-lt"/>
            </a:endParaRPr>
          </a:p>
          <a:p>
            <a:pPr marL="305435" indent="-305435"/>
            <a:endParaRPr lang="en-IN" sz="2000" b="1" noProof="0" dirty="0">
              <a:latin typeface="Arial"/>
              <a:ea typeface="+mn-lt"/>
              <a:cs typeface="+mn-lt"/>
            </a:endParaRPr>
          </a:p>
          <a:p>
            <a:pPr marL="305435" indent="-305435"/>
            <a:endParaRPr lang="en-IN" noProof="0"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IN" sz="4400" b="1" noProof="0" dirty="0">
                <a:solidFill>
                  <a:schemeClr val="accent1"/>
                </a:solidFill>
                <a:latin typeface="Arial" panose="020B0604020202020204" pitchFamily="34" charset="0"/>
                <a:cs typeface="Arial" panose="020B0604020202020204" pitchFamily="34" charset="0"/>
              </a:rPr>
              <a:t>Problem Statement</a:t>
            </a:r>
            <a:endParaRPr lang="en-IN" sz="4400" noProof="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noProof="0" dirty="0">
                <a:solidFill>
                  <a:srgbClr val="0F0F0F"/>
                </a:solidFill>
                <a:latin typeface="Arial" panose="020B0604020202020204" pitchFamily="34" charset="0"/>
                <a:ea typeface="+mn-lt"/>
                <a:cs typeface="Arial" panose="020B0604020202020204" pitchFamily="34" charset="0"/>
              </a:rPr>
              <a:t>In today's digital age, there is an increasing need for secure communication methods that protect sensitive information from unauthorized access. While encryption provides data security, it can draw attention to the very existence of secret communication. Steganography offers a solution by hiding messages within seemingly ordinary digital content.</a:t>
            </a:r>
            <a:endParaRPr lang="en-IN" noProof="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IN" sz="4400" b="1" noProof="0" dirty="0">
                <a:solidFill>
                  <a:schemeClr val="accent1"/>
                </a:solidFill>
                <a:latin typeface="Arial" panose="020B0604020202020204" pitchFamily="34" charset="0"/>
                <a:cs typeface="Arial" panose="020B0604020202020204" pitchFamily="34" charset="0"/>
              </a:rPr>
              <a:t>Technology  used</a:t>
            </a:r>
            <a:endParaRPr lang="en-IN" sz="4400" noProof="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endParaRPr lang="en-IN" b="1" noProof="0" dirty="0"/>
          </a:p>
          <a:p>
            <a:pPr marL="0" indent="0">
              <a:buNone/>
            </a:pPr>
            <a:r>
              <a:rPr lang="en-IN" sz="2000" b="1" noProof="0" dirty="0">
                <a:latin typeface="Arial" panose="020B0604020202020204" pitchFamily="34" charset="0"/>
                <a:cs typeface="Arial" panose="020B0604020202020204" pitchFamily="34" charset="0"/>
              </a:rPr>
              <a:t>Python 3.13</a:t>
            </a:r>
          </a:p>
          <a:p>
            <a:pPr marL="742950" lvl="1" indent="-285750">
              <a:buFont typeface="Arial" panose="020B0604020202020204" pitchFamily="34" charset="0"/>
              <a:buChar char="•"/>
            </a:pPr>
            <a:r>
              <a:rPr lang="en-IN" sz="1600" noProof="0" dirty="0">
                <a:latin typeface="Arial" panose="020B0604020202020204" pitchFamily="34" charset="0"/>
                <a:cs typeface="Arial" panose="020B0604020202020204" pitchFamily="34" charset="0"/>
              </a:rPr>
              <a:t>Chosen for its extensive libraries and cross-platform compatibility</a:t>
            </a:r>
          </a:p>
          <a:p>
            <a:pPr marL="457200" lvl="1" indent="0">
              <a:buNone/>
            </a:pPr>
            <a:endParaRPr lang="en-IN" noProof="0" dirty="0">
              <a:latin typeface="Arial" panose="020B0604020202020204" pitchFamily="34" charset="0"/>
              <a:cs typeface="Arial" panose="020B0604020202020204" pitchFamily="34" charset="0"/>
            </a:endParaRPr>
          </a:p>
          <a:p>
            <a:pPr marL="0" indent="0">
              <a:buNone/>
            </a:pPr>
            <a:r>
              <a:rPr lang="en-IN" sz="2000" b="1" noProof="0" dirty="0">
                <a:latin typeface="Arial" panose="020B0604020202020204" pitchFamily="34" charset="0"/>
                <a:cs typeface="Arial" panose="020B0604020202020204" pitchFamily="34" charset="0"/>
              </a:rPr>
              <a:t>Core Libraries</a:t>
            </a:r>
          </a:p>
          <a:p>
            <a:r>
              <a:rPr lang="en-IN" sz="1800" b="1" noProof="0" dirty="0">
                <a:latin typeface="Arial" panose="020B0604020202020204" pitchFamily="34" charset="0"/>
                <a:cs typeface="Arial" panose="020B0604020202020204" pitchFamily="34" charset="0"/>
              </a:rPr>
              <a:t>GUI Framework - Tkinter</a:t>
            </a:r>
            <a:r>
              <a:rPr lang="en-IN" sz="1800" noProof="0" dirty="0">
                <a:latin typeface="Arial" panose="020B0604020202020204" pitchFamily="34" charset="0"/>
                <a:cs typeface="Arial" panose="020B0604020202020204" pitchFamily="34" charset="0"/>
              </a:rPr>
              <a:t> </a:t>
            </a:r>
          </a:p>
          <a:p>
            <a:pPr marL="742950" lvl="1" indent="-285750">
              <a:buFont typeface="Arial" panose="020B0604020202020204" pitchFamily="34" charset="0"/>
              <a:buChar char="•"/>
            </a:pPr>
            <a:r>
              <a:rPr lang="en-IN" sz="1600" noProof="0" dirty="0">
                <a:latin typeface="Arial" panose="020B0604020202020204" pitchFamily="34" charset="0"/>
                <a:cs typeface="Arial" panose="020B0604020202020204" pitchFamily="34" charset="0"/>
              </a:rPr>
              <a:t>Python's standard GUI library</a:t>
            </a:r>
          </a:p>
          <a:p>
            <a:pPr marL="742950" lvl="1" indent="-285750">
              <a:buFont typeface="Arial" panose="020B0604020202020204" pitchFamily="34" charset="0"/>
              <a:buChar char="•"/>
            </a:pPr>
            <a:r>
              <a:rPr lang="en-IN" sz="1600" noProof="0" dirty="0">
                <a:latin typeface="Arial" panose="020B0604020202020204" pitchFamily="34" charset="0"/>
                <a:cs typeface="Arial" panose="020B0604020202020204" pitchFamily="34" charset="0"/>
              </a:rPr>
              <a:t>Used for creating the desktop application interface</a:t>
            </a:r>
          </a:p>
          <a:p>
            <a:pPr marL="742950" lvl="1" indent="-285750">
              <a:buFont typeface="Arial" panose="020B0604020202020204" pitchFamily="34" charset="0"/>
              <a:buChar char="•"/>
            </a:pPr>
            <a:r>
              <a:rPr lang="en-IN" sz="1600" noProof="0" dirty="0">
                <a:latin typeface="Arial" panose="020B0604020202020204" pitchFamily="34" charset="0"/>
                <a:cs typeface="Arial" panose="020B0604020202020204" pitchFamily="34" charset="0"/>
              </a:rPr>
              <a:t>ttk module for themed widgets and modern appearance</a:t>
            </a:r>
          </a:p>
          <a:p>
            <a:pPr marL="742950" lvl="1" indent="-285750">
              <a:buFont typeface="Arial" panose="020B0604020202020204" pitchFamily="34" charset="0"/>
              <a:buChar char="•"/>
            </a:pPr>
            <a:r>
              <a:rPr lang="en-IN" sz="1600" noProof="0" dirty="0">
                <a:latin typeface="Arial" panose="020B0604020202020204" pitchFamily="34" charset="0"/>
                <a:cs typeface="Arial" panose="020B0604020202020204" pitchFamily="34" charset="0"/>
              </a:rPr>
              <a:t>Provides cross-platform compatibility</a:t>
            </a:r>
          </a:p>
          <a:p>
            <a:r>
              <a:rPr lang="en-IN" sz="1800" b="1" noProof="0" dirty="0">
                <a:latin typeface="Arial" panose="020B0604020202020204" pitchFamily="34" charset="0"/>
                <a:cs typeface="Arial" panose="020B0604020202020204" pitchFamily="34" charset="0"/>
              </a:rPr>
              <a:t>Image Processing - OpenCV (cv2) </a:t>
            </a:r>
          </a:p>
          <a:p>
            <a:pPr marL="742950" lvl="1" indent="-285750">
              <a:buFont typeface="Arial" panose="020B0604020202020204" pitchFamily="34" charset="0"/>
              <a:buChar char="•"/>
            </a:pPr>
            <a:r>
              <a:rPr lang="en-IN" sz="1600" noProof="0" dirty="0">
                <a:latin typeface="Arial" panose="020B0604020202020204" pitchFamily="34" charset="0"/>
                <a:cs typeface="Arial" panose="020B0604020202020204" pitchFamily="34" charset="0"/>
              </a:rPr>
              <a:t>Handles image reading, manipulation, and writing</a:t>
            </a:r>
          </a:p>
          <a:p>
            <a:pPr marL="742950" lvl="1" indent="-285750">
              <a:buFont typeface="Arial" panose="020B0604020202020204" pitchFamily="34" charset="0"/>
              <a:buChar char="•"/>
            </a:pPr>
            <a:r>
              <a:rPr lang="en-IN" sz="1600" noProof="0" dirty="0">
                <a:latin typeface="Arial" panose="020B0604020202020204" pitchFamily="34" charset="0"/>
                <a:cs typeface="Arial" panose="020B0604020202020204" pitchFamily="34" charset="0"/>
              </a:rPr>
              <a:t>Supports multiple image formats (PNG, JPG, JPEG, BMP)</a:t>
            </a:r>
          </a:p>
          <a:p>
            <a:pPr marL="742950" lvl="1" indent="-285750">
              <a:buFont typeface="Arial" panose="020B0604020202020204" pitchFamily="34" charset="0"/>
              <a:buChar char="•"/>
            </a:pPr>
            <a:r>
              <a:rPr lang="en-IN" sz="1600" noProof="0" dirty="0">
                <a:latin typeface="Arial" panose="020B0604020202020204" pitchFamily="34" charset="0"/>
                <a:cs typeface="Arial" panose="020B0604020202020204" pitchFamily="34" charset="0"/>
              </a:rPr>
              <a:t>Efficient pixel-level operations for message embedding</a:t>
            </a:r>
          </a:p>
          <a:p>
            <a:pPr marL="0" indent="0">
              <a:buNone/>
            </a:pPr>
            <a:endParaRPr lang="en-IN" noProof="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886E74-4749-B7CD-1B8D-8A2435BBBB1F}"/>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44C69FAC-2C4B-1CBA-03BB-C1395BBF3953}"/>
              </a:ext>
            </a:extLst>
          </p:cNvPr>
          <p:cNvSpPr>
            <a:spLocks noGrp="1"/>
          </p:cNvSpPr>
          <p:nvPr>
            <p:ph type="title"/>
          </p:nvPr>
        </p:nvSpPr>
        <p:spPr/>
        <p:txBody>
          <a:bodyPr>
            <a:normAutofit fontScale="90000"/>
          </a:bodyPr>
          <a:lstStyle/>
          <a:p>
            <a:r>
              <a:rPr lang="en-IN" sz="4400" b="1" noProof="0" dirty="0">
                <a:solidFill>
                  <a:schemeClr val="accent1"/>
                </a:solidFill>
                <a:latin typeface="Arial" panose="020B0604020202020204" pitchFamily="34" charset="0"/>
                <a:cs typeface="Arial" panose="020B0604020202020204" pitchFamily="34" charset="0"/>
              </a:rPr>
              <a:t>Technology  used</a:t>
            </a:r>
            <a:endParaRPr lang="en-IN" sz="4400" noProof="0" dirty="0"/>
          </a:p>
        </p:txBody>
      </p:sp>
      <p:sp>
        <p:nvSpPr>
          <p:cNvPr id="2" name="Content Placeholder 1">
            <a:extLst>
              <a:ext uri="{FF2B5EF4-FFF2-40B4-BE49-F238E27FC236}">
                <a16:creationId xmlns:a16="http://schemas.microsoft.com/office/drawing/2014/main" id="{C0C68B2C-D673-1F5D-E4EF-EBA22C5A65A6}"/>
              </a:ext>
            </a:extLst>
          </p:cNvPr>
          <p:cNvSpPr>
            <a:spLocks noGrp="1"/>
          </p:cNvSpPr>
          <p:nvPr>
            <p:ph idx="1"/>
          </p:nvPr>
        </p:nvSpPr>
        <p:spPr>
          <a:xfrm>
            <a:off x="441671" y="1087378"/>
            <a:ext cx="11613485" cy="5563973"/>
          </a:xfrm>
        </p:spPr>
        <p:txBody>
          <a:bodyPr vert="horz" lIns="91440" tIns="45720" rIns="91440" bIns="45720" rtlCol="0" anchor="ctr">
            <a:noAutofit/>
          </a:bodyPr>
          <a:lstStyle/>
          <a:p>
            <a:r>
              <a:rPr lang="en-IN" sz="2000" b="1" noProof="0" dirty="0">
                <a:latin typeface="Arial" panose="020B0604020202020204" pitchFamily="34" charset="0"/>
                <a:cs typeface="Arial" panose="020B0604020202020204" pitchFamily="34" charset="0"/>
              </a:rPr>
              <a:t>Cryptography</a:t>
            </a:r>
          </a:p>
          <a:p>
            <a:pPr lvl="1"/>
            <a:r>
              <a:rPr lang="en-IN" sz="1800" b="1" noProof="0" dirty="0">
                <a:latin typeface="Arial" panose="020B0604020202020204" pitchFamily="34" charset="0"/>
                <a:cs typeface="Arial" panose="020B0604020202020204" pitchFamily="34" charset="0"/>
              </a:rPr>
              <a:t>cryptography.fernet </a:t>
            </a:r>
          </a:p>
          <a:p>
            <a:pPr lvl="2">
              <a:buFont typeface="Arial" panose="020B0604020202020204" pitchFamily="34" charset="0"/>
              <a:buChar char="•"/>
            </a:pPr>
            <a:r>
              <a:rPr lang="en-IN" sz="1500" noProof="0" dirty="0">
                <a:latin typeface="Arial" panose="020B0604020202020204" pitchFamily="34" charset="0"/>
                <a:cs typeface="Arial" panose="020B0604020202020204" pitchFamily="34" charset="0"/>
              </a:rPr>
              <a:t>Implementation of symmetric encryption</a:t>
            </a:r>
          </a:p>
          <a:p>
            <a:pPr lvl="2">
              <a:buFont typeface="Arial" panose="020B0604020202020204" pitchFamily="34" charset="0"/>
              <a:buChar char="•"/>
            </a:pPr>
            <a:r>
              <a:rPr lang="en-IN" sz="1600" noProof="0" dirty="0">
                <a:latin typeface="Arial" panose="020B0604020202020204" pitchFamily="34" charset="0"/>
                <a:cs typeface="Arial" panose="020B0604020202020204" pitchFamily="34" charset="0"/>
              </a:rPr>
              <a:t>Secure message encryption before embedding</a:t>
            </a:r>
          </a:p>
          <a:p>
            <a:pPr lvl="2">
              <a:buFont typeface="Arial" panose="020B0604020202020204" pitchFamily="34" charset="0"/>
              <a:buChar char="•"/>
            </a:pPr>
            <a:r>
              <a:rPr lang="en-IN" sz="1600" noProof="0" dirty="0">
                <a:latin typeface="Arial" panose="020B0604020202020204" pitchFamily="34" charset="0"/>
                <a:cs typeface="Arial" panose="020B0604020202020204" pitchFamily="34" charset="0"/>
              </a:rPr>
              <a:t>Guarantees message confidentiality</a:t>
            </a:r>
          </a:p>
          <a:p>
            <a:pPr lvl="1"/>
            <a:r>
              <a:rPr lang="en-IN" sz="1800" b="1" noProof="0" dirty="0">
                <a:latin typeface="Arial" panose="020B0604020202020204" pitchFamily="34" charset="0"/>
                <a:cs typeface="Arial" panose="020B0604020202020204" pitchFamily="34" charset="0"/>
              </a:rPr>
              <a:t>cryptography.hazmat.primitives </a:t>
            </a:r>
          </a:p>
          <a:p>
            <a:pPr lvl="2">
              <a:buFont typeface="Arial" panose="020B0604020202020204" pitchFamily="34" charset="0"/>
              <a:buChar char="•"/>
            </a:pPr>
            <a:r>
              <a:rPr lang="en-IN" sz="1500" noProof="0" dirty="0">
                <a:latin typeface="Arial" panose="020B0604020202020204" pitchFamily="34" charset="0"/>
                <a:cs typeface="Arial" panose="020B0604020202020204" pitchFamily="34" charset="0"/>
              </a:rPr>
              <a:t>Low-level cryptographic primitives</a:t>
            </a:r>
          </a:p>
          <a:p>
            <a:pPr lvl="2">
              <a:buFont typeface="Arial" panose="020B0604020202020204" pitchFamily="34" charset="0"/>
              <a:buChar char="•"/>
            </a:pPr>
            <a:r>
              <a:rPr lang="en-IN" sz="1600" noProof="0" dirty="0">
                <a:latin typeface="Arial" panose="020B0604020202020204" pitchFamily="34" charset="0"/>
                <a:cs typeface="Arial" panose="020B0604020202020204" pitchFamily="34" charset="0"/>
              </a:rPr>
              <a:t>PBKDF2HMAC for password-based key derivation</a:t>
            </a:r>
          </a:p>
          <a:p>
            <a:pPr lvl="2">
              <a:buFont typeface="Arial" panose="020B0604020202020204" pitchFamily="34" charset="0"/>
              <a:buChar char="•"/>
            </a:pPr>
            <a:r>
              <a:rPr lang="en-IN" sz="1600" noProof="0" dirty="0">
                <a:latin typeface="Arial" panose="020B0604020202020204" pitchFamily="34" charset="0"/>
                <a:cs typeface="Arial" panose="020B0604020202020204" pitchFamily="34" charset="0"/>
              </a:rPr>
              <a:t>SHA256 for secure hashing</a:t>
            </a:r>
          </a:p>
          <a:p>
            <a:pPr marL="0" indent="0">
              <a:buNone/>
            </a:pPr>
            <a:endParaRPr lang="en-IN" noProof="0" dirty="0"/>
          </a:p>
        </p:txBody>
      </p:sp>
    </p:spTree>
    <p:extLst>
      <p:ext uri="{BB962C8B-B14F-4D97-AF65-F5344CB8AC3E}">
        <p14:creationId xmlns:p14="http://schemas.microsoft.com/office/powerpoint/2010/main" val="1722367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1A5BE9-3F52-E14A-E2F1-750B75203069}"/>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AC8396EC-9A9D-4A8E-F16D-FAED8C8C42C3}"/>
              </a:ext>
            </a:extLst>
          </p:cNvPr>
          <p:cNvSpPr>
            <a:spLocks noGrp="1"/>
          </p:cNvSpPr>
          <p:nvPr>
            <p:ph type="title"/>
          </p:nvPr>
        </p:nvSpPr>
        <p:spPr/>
        <p:txBody>
          <a:bodyPr>
            <a:normAutofit fontScale="90000"/>
          </a:bodyPr>
          <a:lstStyle/>
          <a:p>
            <a:r>
              <a:rPr lang="en-IN" sz="4400" b="1" noProof="0" dirty="0">
                <a:solidFill>
                  <a:schemeClr val="accent1"/>
                </a:solidFill>
                <a:latin typeface="Arial" panose="020B0604020202020204" pitchFamily="34" charset="0"/>
                <a:cs typeface="Arial" panose="020B0604020202020204" pitchFamily="34" charset="0"/>
              </a:rPr>
              <a:t>Technology  used</a:t>
            </a:r>
            <a:endParaRPr lang="en-IN" sz="4400" noProof="0" dirty="0"/>
          </a:p>
        </p:txBody>
      </p:sp>
      <p:sp>
        <p:nvSpPr>
          <p:cNvPr id="2" name="Content Placeholder 1">
            <a:extLst>
              <a:ext uri="{FF2B5EF4-FFF2-40B4-BE49-F238E27FC236}">
                <a16:creationId xmlns:a16="http://schemas.microsoft.com/office/drawing/2014/main" id="{85EB49B3-E864-D5CF-3C59-E6FC59C26E6D}"/>
              </a:ext>
            </a:extLst>
          </p:cNvPr>
          <p:cNvSpPr>
            <a:spLocks noGrp="1"/>
          </p:cNvSpPr>
          <p:nvPr>
            <p:ph idx="1"/>
          </p:nvPr>
        </p:nvSpPr>
        <p:spPr>
          <a:xfrm>
            <a:off x="441671" y="1087378"/>
            <a:ext cx="11613485" cy="5563973"/>
          </a:xfrm>
        </p:spPr>
        <p:txBody>
          <a:bodyPr vert="horz" lIns="91440" tIns="45720" rIns="91440" bIns="45720" rtlCol="0" anchor="ctr">
            <a:noAutofit/>
          </a:bodyPr>
          <a:lstStyle/>
          <a:p>
            <a:r>
              <a:rPr lang="en-IN" sz="2000" b="1" noProof="0" dirty="0">
                <a:latin typeface="Arial" panose="020B0604020202020204" pitchFamily="34" charset="0"/>
                <a:cs typeface="Arial" panose="020B0604020202020204" pitchFamily="34" charset="0"/>
              </a:rPr>
              <a:t>Standard Libraries</a:t>
            </a:r>
          </a:p>
          <a:p>
            <a:pPr lvl="1"/>
            <a:r>
              <a:rPr lang="en-IN" sz="1800" b="1" noProof="0" dirty="0">
                <a:latin typeface="Arial" panose="020B0604020202020204" pitchFamily="34" charset="0"/>
                <a:cs typeface="Arial" panose="020B0604020202020204" pitchFamily="34" charset="0"/>
              </a:rPr>
              <a:t>os</a:t>
            </a:r>
            <a:r>
              <a:rPr lang="en-IN" sz="1600" b="1" noProof="0" dirty="0">
                <a:latin typeface="Arial" panose="020B0604020202020204" pitchFamily="34" charset="0"/>
                <a:cs typeface="Arial" panose="020B0604020202020204" pitchFamily="34" charset="0"/>
              </a:rPr>
              <a:t> </a:t>
            </a:r>
          </a:p>
          <a:p>
            <a:pPr lvl="2">
              <a:buFont typeface="Arial" panose="020B0604020202020204" pitchFamily="34" charset="0"/>
              <a:buChar char="•"/>
            </a:pPr>
            <a:r>
              <a:rPr lang="en-IN" sz="1600" noProof="0" dirty="0">
                <a:latin typeface="Arial" panose="020B0604020202020204" pitchFamily="34" charset="0"/>
                <a:cs typeface="Arial" panose="020B0604020202020204" pitchFamily="34" charset="0"/>
              </a:rPr>
              <a:t>File and path operations</a:t>
            </a:r>
          </a:p>
          <a:p>
            <a:pPr lvl="2">
              <a:buFont typeface="Arial" panose="020B0604020202020204" pitchFamily="34" charset="0"/>
              <a:buChar char="•"/>
            </a:pPr>
            <a:r>
              <a:rPr lang="en-IN" sz="1600" noProof="0" dirty="0">
                <a:latin typeface="Arial" panose="020B0604020202020204" pitchFamily="34" charset="0"/>
                <a:cs typeface="Arial" panose="020B0604020202020204" pitchFamily="34" charset="0"/>
              </a:rPr>
              <a:t>Cross-platform file handling</a:t>
            </a:r>
          </a:p>
          <a:p>
            <a:pPr lvl="2">
              <a:buFont typeface="Arial" panose="020B0604020202020204" pitchFamily="34" charset="0"/>
              <a:buChar char="•"/>
            </a:pPr>
            <a:r>
              <a:rPr lang="en-IN" sz="1600" noProof="0" dirty="0">
                <a:latin typeface="Arial" panose="020B0604020202020204" pitchFamily="34" charset="0"/>
                <a:cs typeface="Arial" panose="020B0604020202020204" pitchFamily="34" charset="0"/>
              </a:rPr>
              <a:t>Directory management</a:t>
            </a:r>
          </a:p>
          <a:p>
            <a:pPr lvl="1"/>
            <a:r>
              <a:rPr lang="en-IN" sz="1800" b="1" noProof="0" dirty="0">
                <a:latin typeface="Arial" panose="020B0604020202020204" pitchFamily="34" charset="0"/>
                <a:cs typeface="Arial" panose="020B0604020202020204" pitchFamily="34" charset="0"/>
              </a:rPr>
              <a:t>base64</a:t>
            </a:r>
            <a:r>
              <a:rPr lang="en-IN" sz="1600" noProof="0" dirty="0">
                <a:latin typeface="Arial" panose="020B0604020202020204" pitchFamily="34" charset="0"/>
                <a:cs typeface="Arial" panose="020B0604020202020204" pitchFamily="34" charset="0"/>
              </a:rPr>
              <a:t> </a:t>
            </a:r>
          </a:p>
          <a:p>
            <a:pPr lvl="2">
              <a:buFont typeface="Arial" panose="020B0604020202020204" pitchFamily="34" charset="0"/>
              <a:buChar char="•"/>
            </a:pPr>
            <a:r>
              <a:rPr lang="en-IN" sz="1600" noProof="0" dirty="0">
                <a:latin typeface="Arial" panose="020B0604020202020204" pitchFamily="34" charset="0"/>
                <a:cs typeface="Arial" panose="020B0604020202020204" pitchFamily="34" charset="0"/>
              </a:rPr>
              <a:t>Encoding and decoding of binary data</a:t>
            </a:r>
          </a:p>
          <a:p>
            <a:pPr lvl="2">
              <a:buFont typeface="Arial" panose="020B0604020202020204" pitchFamily="34" charset="0"/>
              <a:buChar char="•"/>
            </a:pPr>
            <a:r>
              <a:rPr lang="en-IN" sz="1600" noProof="0" dirty="0">
                <a:latin typeface="Arial" panose="020B0604020202020204" pitchFamily="34" charset="0"/>
                <a:cs typeface="Arial" panose="020B0604020202020204" pitchFamily="34" charset="0"/>
              </a:rPr>
              <a:t>Used in cryptographic key generation</a:t>
            </a:r>
          </a:p>
          <a:p>
            <a:pPr lvl="1"/>
            <a:r>
              <a:rPr lang="en-IN" sz="1800" b="1" noProof="0" dirty="0">
                <a:latin typeface="Arial" panose="020B0604020202020204" pitchFamily="34" charset="0"/>
                <a:cs typeface="Arial" panose="020B0604020202020204" pitchFamily="34" charset="0"/>
              </a:rPr>
              <a:t>typing</a:t>
            </a:r>
            <a:r>
              <a:rPr lang="en-IN" sz="1600" noProof="0" dirty="0">
                <a:latin typeface="Arial" panose="020B0604020202020204" pitchFamily="34" charset="0"/>
                <a:cs typeface="Arial" panose="020B0604020202020204" pitchFamily="34" charset="0"/>
              </a:rPr>
              <a:t> </a:t>
            </a:r>
          </a:p>
          <a:p>
            <a:pPr lvl="2">
              <a:buFont typeface="Arial" panose="020B0604020202020204" pitchFamily="34" charset="0"/>
              <a:buChar char="•"/>
            </a:pPr>
            <a:r>
              <a:rPr lang="en-IN" sz="1600" noProof="0" dirty="0">
                <a:latin typeface="Arial" panose="020B0604020202020204" pitchFamily="34" charset="0"/>
                <a:cs typeface="Arial" panose="020B0604020202020204" pitchFamily="34" charset="0"/>
              </a:rPr>
              <a:t>Type hints for better code documentation</a:t>
            </a:r>
          </a:p>
          <a:p>
            <a:pPr lvl="2">
              <a:buFont typeface="Arial" panose="020B0604020202020204" pitchFamily="34" charset="0"/>
              <a:buChar char="•"/>
            </a:pPr>
            <a:r>
              <a:rPr lang="en-IN" sz="1600" noProof="0" dirty="0">
                <a:latin typeface="Arial" panose="020B0604020202020204" pitchFamily="34" charset="0"/>
                <a:cs typeface="Arial" panose="020B0604020202020204" pitchFamily="34" charset="0"/>
              </a:rPr>
              <a:t>Optional type for nullable values</a:t>
            </a:r>
          </a:p>
          <a:p>
            <a:pPr marL="0" indent="0">
              <a:buNone/>
            </a:pPr>
            <a:endParaRPr lang="en-IN" noProof="0" dirty="0"/>
          </a:p>
        </p:txBody>
      </p:sp>
    </p:spTree>
    <p:extLst>
      <p:ext uri="{BB962C8B-B14F-4D97-AF65-F5344CB8AC3E}">
        <p14:creationId xmlns:p14="http://schemas.microsoft.com/office/powerpoint/2010/main" val="1253793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IN" sz="4000" b="1" noProof="0" dirty="0">
                <a:solidFill>
                  <a:schemeClr val="accent1"/>
                </a:solidFill>
                <a:latin typeface="Arial"/>
                <a:ea typeface="+mj-lt"/>
                <a:cs typeface="Arial"/>
              </a:rPr>
              <a:t>Wow factors</a:t>
            </a:r>
            <a:endParaRPr lang="en-IN" sz="4000" noProof="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302025"/>
            <a:ext cx="6611459" cy="5466419"/>
          </a:xfrm>
        </p:spPr>
        <p:txBody>
          <a:bodyPr>
            <a:noAutofit/>
          </a:bodyPr>
          <a:lstStyle/>
          <a:p>
            <a:pPr marL="342900" indent="-342900">
              <a:buAutoNum type="arabicPeriod"/>
            </a:pPr>
            <a:r>
              <a:rPr lang="en-IN" sz="1600" noProof="0" dirty="0">
                <a:solidFill>
                  <a:srgbClr val="0F0F0F"/>
                </a:solidFill>
                <a:latin typeface="Arial" panose="020B0604020202020204" pitchFamily="34" charset="0"/>
                <a:cs typeface="Arial" panose="020B0604020202020204" pitchFamily="34" charset="0"/>
              </a:rPr>
              <a:t>Strong Security</a:t>
            </a:r>
          </a:p>
          <a:p>
            <a:pPr lvl="1"/>
            <a:r>
              <a:rPr lang="en-IN" sz="1600" noProof="0" dirty="0">
                <a:solidFill>
                  <a:srgbClr val="0F0F0F"/>
                </a:solidFill>
                <a:latin typeface="Arial" panose="020B0604020202020204" pitchFamily="34" charset="0"/>
                <a:cs typeface="Arial" panose="020B0604020202020204" pitchFamily="34" charset="0"/>
              </a:rPr>
              <a:t>Dual-Layer Protection: Encrypts messages before embedding.</a:t>
            </a:r>
          </a:p>
          <a:p>
            <a:pPr lvl="1"/>
            <a:r>
              <a:rPr lang="en-IN" sz="1600" noProof="0" dirty="0">
                <a:solidFill>
                  <a:srgbClr val="0F0F0F"/>
                </a:solidFill>
                <a:latin typeface="Arial" panose="020B0604020202020204" pitchFamily="34" charset="0"/>
                <a:cs typeface="Arial" panose="020B0604020202020204" pitchFamily="34" charset="0"/>
              </a:rPr>
              <a:t>Secure Key Derivation: Uses PBKDF2HMAC with SHA256 to prevent attacks.</a:t>
            </a:r>
          </a:p>
          <a:p>
            <a:pPr marL="342900" indent="-342900">
              <a:buFont typeface="+mj-lt"/>
              <a:buAutoNum type="arabicPeriod"/>
            </a:pPr>
            <a:r>
              <a:rPr lang="en-IN" sz="1600" noProof="0" dirty="0">
                <a:solidFill>
                  <a:srgbClr val="0F0F0F"/>
                </a:solidFill>
                <a:latin typeface="Arial" panose="020B0604020202020204" pitchFamily="34" charset="0"/>
                <a:cs typeface="Arial" panose="020B0604020202020204" pitchFamily="34" charset="0"/>
              </a:rPr>
              <a:t>Modern UX</a:t>
            </a:r>
          </a:p>
          <a:p>
            <a:pPr lvl="1"/>
            <a:r>
              <a:rPr lang="en-IN" sz="1600" noProof="0" dirty="0">
                <a:solidFill>
                  <a:srgbClr val="0F0F0F"/>
                </a:solidFill>
                <a:latin typeface="Arial" panose="020B0604020202020204" pitchFamily="34" charset="0"/>
                <a:cs typeface="Arial" panose="020B0604020202020204" pitchFamily="34" charset="0"/>
              </a:rPr>
              <a:t>Polished UI: Professional design with smooth animations.</a:t>
            </a:r>
          </a:p>
          <a:p>
            <a:pPr lvl="1"/>
            <a:r>
              <a:rPr lang="en-IN" sz="1600" noProof="0" dirty="0">
                <a:solidFill>
                  <a:srgbClr val="0F0F0F"/>
                </a:solidFill>
                <a:latin typeface="Arial" panose="020B0604020202020204" pitchFamily="34" charset="0"/>
                <a:cs typeface="Arial" panose="020B0604020202020204" pitchFamily="34" charset="0"/>
              </a:rPr>
              <a:t>Smart Feedback: Real-time updates and clear error messages.</a:t>
            </a:r>
          </a:p>
          <a:p>
            <a:pPr marL="342900" indent="-342900">
              <a:buFont typeface="+mj-lt"/>
              <a:buAutoNum type="arabicPeriod"/>
            </a:pPr>
            <a:r>
              <a:rPr lang="en-IN" sz="1600" noProof="0" dirty="0">
                <a:solidFill>
                  <a:srgbClr val="0F0F0F"/>
                </a:solidFill>
                <a:latin typeface="Arial" panose="020B0604020202020204" pitchFamily="34" charset="0"/>
                <a:cs typeface="Arial" panose="020B0604020202020204" pitchFamily="34" charset="0"/>
              </a:rPr>
              <a:t>Advanced Image Processing</a:t>
            </a:r>
          </a:p>
          <a:p>
            <a:pPr lvl="1"/>
            <a:r>
              <a:rPr lang="en-IN" sz="1600" noProof="0" dirty="0">
                <a:solidFill>
                  <a:srgbClr val="0F0F0F"/>
                </a:solidFill>
                <a:latin typeface="Arial" panose="020B0604020202020204" pitchFamily="34" charset="0"/>
                <a:cs typeface="Arial" panose="020B0604020202020204" pitchFamily="34" charset="0"/>
              </a:rPr>
              <a:t>Adaptive Capacity: Prevents overflow, maintains quality</a:t>
            </a:r>
          </a:p>
          <a:p>
            <a:pPr lvl="1"/>
            <a:r>
              <a:rPr lang="en-IN" sz="1600" noProof="0" dirty="0">
                <a:solidFill>
                  <a:srgbClr val="0F0F0F"/>
                </a:solidFill>
                <a:latin typeface="Arial" panose="020B0604020202020204" pitchFamily="34" charset="0"/>
                <a:cs typeface="Arial" panose="020B0604020202020204" pitchFamily="34" charset="0"/>
              </a:rPr>
              <a:t>Format Preservation: Supports multiple formats with no visible changes.</a:t>
            </a:r>
          </a:p>
          <a:p>
            <a:pPr marL="342900" indent="-342900">
              <a:buFont typeface="+mj-lt"/>
              <a:buAutoNum type="arabicPeriod"/>
            </a:pPr>
            <a:r>
              <a:rPr lang="en-IN" sz="1600" noProof="0" dirty="0">
                <a:solidFill>
                  <a:srgbClr val="0F0F0F"/>
                </a:solidFill>
                <a:latin typeface="Arial" panose="020B0604020202020204" pitchFamily="34" charset="0"/>
                <a:cs typeface="Arial" panose="020B0604020202020204" pitchFamily="34" charset="0"/>
              </a:rPr>
              <a:t>Robust Error Handling</a:t>
            </a:r>
          </a:p>
          <a:p>
            <a:pPr lvl="1"/>
            <a:r>
              <a:rPr lang="en-IN" sz="1600" noProof="0" dirty="0">
                <a:solidFill>
                  <a:srgbClr val="0F0F0F"/>
                </a:solidFill>
                <a:latin typeface="Arial" panose="020B0604020202020204" pitchFamily="34" charset="0"/>
                <a:cs typeface="Arial" panose="020B0604020202020204" pitchFamily="34" charset="0"/>
              </a:rPr>
              <a:t>Proactive Checks: Ensures compatibility and prevents mistakes.</a:t>
            </a:r>
          </a:p>
          <a:p>
            <a:pPr lvl="1"/>
            <a:r>
              <a:rPr lang="en-IN" sz="1600" noProof="0" dirty="0">
                <a:solidFill>
                  <a:srgbClr val="0F0F0F"/>
                </a:solidFill>
                <a:latin typeface="Arial" panose="020B0604020202020204" pitchFamily="34" charset="0"/>
                <a:cs typeface="Arial" panose="020B0604020202020204" pitchFamily="34" charset="0"/>
              </a:rPr>
              <a:t>Recovery Mechanism: Explains failures and suggests fixes</a:t>
            </a:r>
            <a:r>
              <a:rPr lang="en-IN" noProof="0" dirty="0">
                <a:solidFill>
                  <a:srgbClr val="0F0F0F"/>
                </a:solidFill>
                <a:latin typeface="Arial" panose="020B0604020202020204" pitchFamily="34" charset="0"/>
                <a:cs typeface="Arial" panose="020B0604020202020204" pitchFamily="34" charset="0"/>
              </a:rPr>
              <a:t>.</a:t>
            </a:r>
          </a:p>
        </p:txBody>
      </p:sp>
      <p:sp>
        <p:nvSpPr>
          <p:cNvPr id="3" name="Content Placeholder 1">
            <a:extLst>
              <a:ext uri="{FF2B5EF4-FFF2-40B4-BE49-F238E27FC236}">
                <a16:creationId xmlns:a16="http://schemas.microsoft.com/office/drawing/2014/main" id="{A144DCB0-3655-1FD4-3B3D-5FF4E4E42279}"/>
              </a:ext>
            </a:extLst>
          </p:cNvPr>
          <p:cNvSpPr txBox="1">
            <a:spLocks/>
          </p:cNvSpPr>
          <p:nvPr/>
        </p:nvSpPr>
        <p:spPr>
          <a:xfrm>
            <a:off x="7079529" y="1141769"/>
            <a:ext cx="4681979" cy="5466419"/>
          </a:xfrm>
          <a:prstGeom prst="rect">
            <a:avLst/>
          </a:prstGeom>
        </p:spPr>
        <p:txBody>
          <a:bodyPr vert="horz" lIns="91440" tIns="45720" rIns="91440" bIns="45720" rtlCol="0" anchor="ctr">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42900" indent="-342900">
              <a:buFont typeface="+mj-lt"/>
              <a:buAutoNum type="arabicPeriod" startAt="5"/>
            </a:pPr>
            <a:r>
              <a:rPr lang="en-IN" sz="1600" noProof="0" dirty="0">
                <a:solidFill>
                  <a:srgbClr val="0F0F0F"/>
                </a:solidFill>
                <a:latin typeface="Arial" panose="020B0604020202020204" pitchFamily="34" charset="0"/>
                <a:cs typeface="Arial" panose="020B0604020202020204" pitchFamily="34" charset="0"/>
              </a:rPr>
              <a:t>Optimized Performance</a:t>
            </a:r>
          </a:p>
          <a:p>
            <a:pPr lvl="1"/>
            <a:r>
              <a:rPr lang="en-IN" sz="1600" noProof="0" dirty="0">
                <a:solidFill>
                  <a:srgbClr val="0F0F0F"/>
                </a:solidFill>
                <a:latin typeface="Arial" panose="020B0604020202020204" pitchFamily="34" charset="0"/>
                <a:cs typeface="Arial" panose="020B0604020202020204" pitchFamily="34" charset="0"/>
              </a:rPr>
              <a:t>Chunk-Based Processing: Enhances security and efficiency.</a:t>
            </a:r>
          </a:p>
          <a:p>
            <a:pPr lvl="1"/>
            <a:r>
              <a:rPr lang="en-IN" sz="1600" noProof="0" dirty="0">
                <a:solidFill>
                  <a:srgbClr val="0F0F0F"/>
                </a:solidFill>
                <a:latin typeface="Arial" panose="020B0604020202020204" pitchFamily="34" charset="0"/>
                <a:cs typeface="Arial" panose="020B0604020202020204" pitchFamily="34" charset="0"/>
              </a:rPr>
              <a:t>Safety Limits: Prevents memory overflow and malicious inputs.</a:t>
            </a:r>
          </a:p>
          <a:p>
            <a:pPr marL="342900" indent="-342900">
              <a:buFont typeface="+mj-lt"/>
              <a:buAutoNum type="arabicPeriod" startAt="5"/>
            </a:pPr>
            <a:r>
              <a:rPr lang="en-IN" sz="1600" noProof="0" dirty="0">
                <a:solidFill>
                  <a:srgbClr val="0F0F0F"/>
                </a:solidFill>
                <a:latin typeface="Arial" panose="020B0604020202020204" pitchFamily="34" charset="0"/>
                <a:cs typeface="Arial" panose="020B0604020202020204" pitchFamily="34" charset="0"/>
              </a:rPr>
              <a:t>User Convenience</a:t>
            </a:r>
          </a:p>
          <a:p>
            <a:pPr lvl="1"/>
            <a:r>
              <a:rPr lang="en-IN" sz="1600" noProof="0" dirty="0">
                <a:solidFill>
                  <a:srgbClr val="0F0F0F"/>
                </a:solidFill>
                <a:latin typeface="Arial" panose="020B0604020202020204" pitchFamily="34" charset="0"/>
                <a:cs typeface="Arial" panose="020B0604020202020204" pitchFamily="34" charset="0"/>
              </a:rPr>
              <a:t>Smart Window &amp; File Management: Auto-centring, clean closures, organized outputs.</a:t>
            </a:r>
          </a:p>
          <a:p>
            <a:pPr marL="342900" indent="-342900">
              <a:buFont typeface="+mj-lt"/>
              <a:buAutoNum type="arabicPeriod" startAt="5"/>
            </a:pPr>
            <a:r>
              <a:rPr lang="en-IN" sz="1600" noProof="0" dirty="0">
                <a:solidFill>
                  <a:srgbClr val="0F0F0F"/>
                </a:solidFill>
                <a:latin typeface="Arial" panose="020B0604020202020204" pitchFamily="34" charset="0"/>
                <a:cs typeface="Arial" panose="020B0604020202020204" pitchFamily="34" charset="0"/>
              </a:rPr>
              <a:t>Cross-Platform Compatibility: </a:t>
            </a:r>
          </a:p>
          <a:p>
            <a:pPr lvl="1"/>
            <a:r>
              <a:rPr lang="en-IN" sz="1600" noProof="0" dirty="0">
                <a:solidFill>
                  <a:srgbClr val="0F0F0F"/>
                </a:solidFill>
                <a:latin typeface="Arial" panose="020B0604020202020204" pitchFamily="34" charset="0"/>
                <a:cs typeface="Arial" panose="020B0604020202020204" pitchFamily="34" charset="0"/>
              </a:rPr>
              <a:t>Works seamlessly on Windows, macOS, and Linux.</a:t>
            </a:r>
          </a:p>
          <a:p>
            <a:pPr marL="342900" indent="-342900">
              <a:buFont typeface="+mj-lt"/>
              <a:buAutoNum type="arabicPeriod" startAt="5"/>
            </a:pPr>
            <a:r>
              <a:rPr lang="en-IN" sz="1600" noProof="0" dirty="0">
                <a:solidFill>
                  <a:srgbClr val="0F0F0F"/>
                </a:solidFill>
                <a:latin typeface="Arial" panose="020B0604020202020204" pitchFamily="34" charset="0"/>
                <a:cs typeface="Arial" panose="020B0604020202020204" pitchFamily="34" charset="0"/>
              </a:rPr>
              <a:t>Educational &amp; Extensible: </a:t>
            </a:r>
          </a:p>
          <a:p>
            <a:pPr lvl="1"/>
            <a:r>
              <a:rPr lang="en-IN" sz="1600" noProof="0" dirty="0">
                <a:solidFill>
                  <a:srgbClr val="0F0F0F"/>
                </a:solidFill>
                <a:latin typeface="Arial" panose="020B0604020202020204" pitchFamily="34" charset="0"/>
                <a:cs typeface="Arial" panose="020B0604020202020204" pitchFamily="34" charset="0"/>
              </a:rPr>
              <a:t>Covers cryptography, image processing, and UI design</a:t>
            </a:r>
          </a:p>
          <a:p>
            <a:pPr lvl="1"/>
            <a:r>
              <a:rPr lang="en-IN" sz="1600" noProof="0" dirty="0">
                <a:solidFill>
                  <a:srgbClr val="0F0F0F"/>
                </a:solidFill>
                <a:latin typeface="Arial" panose="020B0604020202020204" pitchFamily="34" charset="0"/>
                <a:cs typeface="Arial" panose="020B0604020202020204" pitchFamily="34" charset="0"/>
              </a:rPr>
              <a:t>Modular codebase that allows future upgrades</a:t>
            </a:r>
          </a:p>
          <a:p>
            <a:pPr marL="0" indent="0">
              <a:buFont typeface="Wingdings 2" panose="05020102010507070707" pitchFamily="18" charset="2"/>
              <a:buNone/>
            </a:pPr>
            <a:endParaRPr lang="en-IN" noProof="0" dirty="0">
              <a:solidFill>
                <a:srgbClr val="0F0F0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a:xfrm>
            <a:off x="581192" y="739864"/>
            <a:ext cx="11029616" cy="530296"/>
          </a:xfrm>
        </p:spPr>
        <p:txBody>
          <a:bodyPr>
            <a:noAutofit/>
          </a:bodyPr>
          <a:lstStyle/>
          <a:p>
            <a:r>
              <a:rPr lang="en-IN" sz="4000" b="1" noProof="0" dirty="0">
                <a:solidFill>
                  <a:schemeClr val="accent1"/>
                </a:solidFill>
                <a:latin typeface="Arial" panose="020B0604020202020204" pitchFamily="34" charset="0"/>
                <a:cs typeface="Arial" panose="020B0604020202020204" pitchFamily="34" charset="0"/>
              </a:rPr>
              <a:t>End users</a:t>
            </a:r>
          </a:p>
        </p:txBody>
      </p:sp>
      <p:sp>
        <p:nvSpPr>
          <p:cNvPr id="4" name="Rectangle 1">
            <a:extLst>
              <a:ext uri="{FF2B5EF4-FFF2-40B4-BE49-F238E27FC236}">
                <a16:creationId xmlns:a16="http://schemas.microsoft.com/office/drawing/2014/main" id="{E75B5619-45B5-1AF9-295C-E86353DF4672}"/>
              </a:ext>
            </a:extLst>
          </p:cNvPr>
          <p:cNvSpPr>
            <a:spLocks noGrp="1" noChangeArrowheads="1"/>
          </p:cNvSpPr>
          <p:nvPr>
            <p:ph idx="1"/>
          </p:nvPr>
        </p:nvSpPr>
        <p:spPr bwMode="auto">
          <a:xfrm>
            <a:off x="581192" y="2174203"/>
            <a:ext cx="10957216"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IN" sz="2400" b="0" i="0" u="none" strike="noStrike" cap="none" normalizeH="0" baseline="0" noProof="0" dirty="0">
                <a:ln>
                  <a:noFill/>
                </a:ln>
                <a:solidFill>
                  <a:schemeClr val="tx1"/>
                </a:solidFill>
                <a:effectLst/>
                <a:latin typeface="Arial" panose="020B0604020202020204" pitchFamily="34" charset="0"/>
              </a:rPr>
              <a:t>This steganography project is designed for </a:t>
            </a:r>
            <a:r>
              <a:rPr kumimoji="0" lang="en-IN" sz="2400" b="1" i="0" u="none" strike="noStrike" cap="none" normalizeH="0" baseline="0" noProof="0" dirty="0">
                <a:ln>
                  <a:noFill/>
                </a:ln>
                <a:solidFill>
                  <a:schemeClr val="tx1"/>
                </a:solidFill>
                <a:effectLst/>
                <a:latin typeface="Arial" panose="020B0604020202020204" pitchFamily="34" charset="0"/>
              </a:rPr>
              <a:t>cybersecurity professionals, privacy-conscious individuals, developers, researchers, law enforcement, and businesses</a:t>
            </a:r>
            <a:r>
              <a:rPr kumimoji="0" lang="en-IN" sz="2400" b="0" i="0" u="none" strike="noStrike" cap="none" normalizeH="0" baseline="0" noProof="0" dirty="0">
                <a:ln>
                  <a:noFill/>
                </a:ln>
                <a:solidFill>
                  <a:schemeClr val="tx1"/>
                </a:solidFill>
                <a:effectLst/>
                <a:latin typeface="Arial" panose="020B0604020202020204" pitchFamily="34" charset="0"/>
              </a:rPr>
              <a:t>. </a:t>
            </a:r>
            <a:r>
              <a:rPr kumimoji="0" lang="en-IN" sz="2400" b="1" i="0" u="none" strike="noStrike" cap="none" normalizeH="0" baseline="0" noProof="0" dirty="0">
                <a:ln>
                  <a:noFill/>
                </a:ln>
                <a:solidFill>
                  <a:schemeClr val="tx1"/>
                </a:solidFill>
                <a:effectLst/>
                <a:latin typeface="Arial" panose="020B0604020202020204" pitchFamily="34" charset="0"/>
              </a:rPr>
              <a:t>Security analysts</a:t>
            </a:r>
            <a:r>
              <a:rPr kumimoji="0" lang="en-IN" sz="2400" b="0" i="0" u="none" strike="noStrike" cap="none" normalizeH="0" baseline="0" noProof="0" dirty="0">
                <a:ln>
                  <a:noFill/>
                </a:ln>
                <a:solidFill>
                  <a:schemeClr val="tx1"/>
                </a:solidFill>
                <a:effectLst/>
                <a:latin typeface="Arial" panose="020B0604020202020204" pitchFamily="34" charset="0"/>
              </a:rPr>
              <a:t> and </a:t>
            </a:r>
            <a:r>
              <a:rPr kumimoji="0" lang="en-IN" sz="2400" b="1" i="0" u="none" strike="noStrike" cap="none" normalizeH="0" baseline="0" noProof="0" dirty="0">
                <a:ln>
                  <a:noFill/>
                </a:ln>
                <a:solidFill>
                  <a:schemeClr val="tx1"/>
                </a:solidFill>
                <a:effectLst/>
                <a:latin typeface="Arial" panose="020B0604020202020204" pitchFamily="34" charset="0"/>
              </a:rPr>
              <a:t>ethical hackers</a:t>
            </a:r>
            <a:r>
              <a:rPr kumimoji="0" lang="en-IN" sz="2400" b="0" i="0" u="none" strike="noStrike" cap="none" normalizeH="0" baseline="0" noProof="0" dirty="0">
                <a:ln>
                  <a:noFill/>
                </a:ln>
                <a:solidFill>
                  <a:schemeClr val="tx1"/>
                </a:solidFill>
                <a:effectLst/>
                <a:latin typeface="Arial" panose="020B0604020202020204" pitchFamily="34" charset="0"/>
              </a:rPr>
              <a:t> can use it for secure communication and steganography detection testing, while </a:t>
            </a:r>
            <a:r>
              <a:rPr kumimoji="0" lang="en-IN" sz="2400" b="1" i="0" u="none" strike="noStrike" cap="none" normalizeH="0" baseline="0" noProof="0" dirty="0">
                <a:ln>
                  <a:noFill/>
                </a:ln>
                <a:solidFill>
                  <a:schemeClr val="tx1"/>
                </a:solidFill>
                <a:effectLst/>
                <a:latin typeface="Arial" panose="020B0604020202020204" pitchFamily="34" charset="0"/>
              </a:rPr>
              <a:t>journalists</a:t>
            </a:r>
            <a:r>
              <a:rPr kumimoji="0" lang="en-IN" sz="2400" b="0" i="0" u="none" strike="noStrike" cap="none" normalizeH="0" baseline="0" noProof="0" dirty="0">
                <a:ln>
                  <a:noFill/>
                </a:ln>
                <a:solidFill>
                  <a:schemeClr val="tx1"/>
                </a:solidFill>
                <a:effectLst/>
                <a:latin typeface="Arial" panose="020B0604020202020204" pitchFamily="34" charset="0"/>
              </a:rPr>
              <a:t> and </a:t>
            </a:r>
            <a:r>
              <a:rPr kumimoji="0" lang="en-IN" sz="2400" b="1" i="0" u="none" strike="noStrike" cap="none" normalizeH="0" baseline="0" noProof="0" dirty="0">
                <a:ln>
                  <a:noFill/>
                </a:ln>
                <a:solidFill>
                  <a:schemeClr val="tx1"/>
                </a:solidFill>
                <a:effectLst/>
                <a:latin typeface="Arial" panose="020B0604020202020204" pitchFamily="34" charset="0"/>
              </a:rPr>
              <a:t>activists</a:t>
            </a:r>
            <a:r>
              <a:rPr kumimoji="0" lang="en-IN" sz="2400" b="0" i="0" u="none" strike="noStrike" cap="none" normalizeH="0" baseline="0" noProof="0" dirty="0">
                <a:ln>
                  <a:noFill/>
                </a:ln>
                <a:solidFill>
                  <a:schemeClr val="tx1"/>
                </a:solidFill>
                <a:effectLst/>
                <a:latin typeface="Arial" panose="020B0604020202020204" pitchFamily="34" charset="0"/>
              </a:rPr>
              <a:t> can protect sensitive information. </a:t>
            </a:r>
            <a:r>
              <a:rPr kumimoji="0" lang="en-IN" sz="2400" b="1" i="0" u="none" strike="noStrike" cap="none" normalizeH="0" baseline="0" noProof="0" dirty="0">
                <a:ln>
                  <a:noFill/>
                </a:ln>
                <a:solidFill>
                  <a:schemeClr val="tx1"/>
                </a:solidFill>
                <a:effectLst/>
                <a:latin typeface="Arial" panose="020B0604020202020204" pitchFamily="34" charset="0"/>
              </a:rPr>
              <a:t>Developers</a:t>
            </a:r>
            <a:r>
              <a:rPr kumimoji="0" lang="en-IN" sz="2400" b="0" i="0" u="none" strike="noStrike" cap="none" normalizeH="0" baseline="0" noProof="0" dirty="0">
                <a:ln>
                  <a:noFill/>
                </a:ln>
                <a:solidFill>
                  <a:schemeClr val="tx1"/>
                </a:solidFill>
                <a:effectLst/>
                <a:latin typeface="Arial" panose="020B0604020202020204" pitchFamily="34" charset="0"/>
              </a:rPr>
              <a:t> and </a:t>
            </a:r>
            <a:r>
              <a:rPr kumimoji="0" lang="en-IN" sz="2400" b="1" i="0" u="none" strike="noStrike" cap="none" normalizeH="0" baseline="0" noProof="0" dirty="0">
                <a:ln>
                  <a:noFill/>
                </a:ln>
                <a:solidFill>
                  <a:schemeClr val="tx1"/>
                </a:solidFill>
                <a:effectLst/>
                <a:latin typeface="Arial" panose="020B0604020202020204" pitchFamily="34" charset="0"/>
              </a:rPr>
              <a:t>academics</a:t>
            </a:r>
            <a:r>
              <a:rPr kumimoji="0" lang="en-IN" sz="2400" b="0" i="0" u="none" strike="noStrike" cap="none" normalizeH="0" baseline="0" noProof="0" dirty="0">
                <a:ln>
                  <a:noFill/>
                </a:ln>
                <a:solidFill>
                  <a:schemeClr val="tx1"/>
                </a:solidFill>
                <a:effectLst/>
                <a:latin typeface="Arial" panose="020B0604020202020204" pitchFamily="34" charset="0"/>
              </a:rPr>
              <a:t> benefit from exploring cryptography and image processing, and </a:t>
            </a:r>
            <a:r>
              <a:rPr kumimoji="0" lang="en-IN" sz="2400" b="1" i="0" u="none" strike="noStrike" cap="none" normalizeH="0" baseline="0" noProof="0" dirty="0">
                <a:ln>
                  <a:noFill/>
                </a:ln>
                <a:solidFill>
                  <a:schemeClr val="tx1"/>
                </a:solidFill>
                <a:effectLst/>
                <a:latin typeface="Arial" panose="020B0604020202020204" pitchFamily="34" charset="0"/>
              </a:rPr>
              <a:t>law enforcement agencies</a:t>
            </a:r>
            <a:r>
              <a:rPr kumimoji="0" lang="en-IN" sz="2400" b="0" i="0" u="none" strike="noStrike" cap="none" normalizeH="0" baseline="0" noProof="0" dirty="0">
                <a:ln>
                  <a:noFill/>
                </a:ln>
                <a:solidFill>
                  <a:schemeClr val="tx1"/>
                </a:solidFill>
                <a:effectLst/>
                <a:latin typeface="Arial" panose="020B0604020202020204" pitchFamily="34" charset="0"/>
              </a:rPr>
              <a:t> can leverage it for digital forensics and covert operations. </a:t>
            </a:r>
            <a:r>
              <a:rPr kumimoji="0" lang="en-IN" sz="2400" b="1" i="0" u="none" strike="noStrike" cap="none" normalizeH="0" baseline="0" noProof="0" dirty="0">
                <a:ln>
                  <a:noFill/>
                </a:ln>
                <a:solidFill>
                  <a:schemeClr val="tx1"/>
                </a:solidFill>
                <a:effectLst/>
                <a:latin typeface="Arial" panose="020B0604020202020204" pitchFamily="34" charset="0"/>
              </a:rPr>
              <a:t>Businesses</a:t>
            </a:r>
            <a:r>
              <a:rPr kumimoji="0" lang="en-IN" sz="2400" b="0" i="0" u="none" strike="noStrike" cap="none" normalizeH="0" baseline="0" noProof="0" dirty="0">
                <a:ln>
                  <a:noFill/>
                </a:ln>
                <a:solidFill>
                  <a:schemeClr val="tx1"/>
                </a:solidFill>
                <a:effectLst/>
                <a:latin typeface="Arial" panose="020B0604020202020204" pitchFamily="34" charset="0"/>
              </a:rPr>
              <a:t> can use it to secure confidential data transmission. With its </a:t>
            </a:r>
            <a:r>
              <a:rPr kumimoji="0" lang="en-IN" sz="2400" b="1" i="0" u="none" strike="noStrike" cap="none" normalizeH="0" baseline="0" noProof="0" dirty="0">
                <a:ln>
                  <a:noFill/>
                </a:ln>
                <a:solidFill>
                  <a:schemeClr val="tx1"/>
                </a:solidFill>
                <a:effectLst/>
                <a:latin typeface="Arial" panose="020B0604020202020204" pitchFamily="34" charset="0"/>
              </a:rPr>
              <a:t>strong encryption, usability, and cross-platform support</a:t>
            </a:r>
            <a:r>
              <a:rPr kumimoji="0" lang="en-IN" sz="2400" b="0" i="0" u="none" strike="noStrike" cap="none" normalizeH="0" baseline="0" noProof="0" dirty="0">
                <a:ln>
                  <a:noFill/>
                </a:ln>
                <a:solidFill>
                  <a:schemeClr val="tx1"/>
                </a:solidFill>
                <a:effectLst/>
                <a:latin typeface="Arial" panose="020B0604020202020204" pitchFamily="34" charset="0"/>
              </a:rPr>
              <a:t>, this tool serves anyone needing </a:t>
            </a:r>
            <a:r>
              <a:rPr kumimoji="0" lang="en-IN" sz="2400" b="1" i="0" u="none" strike="noStrike" cap="none" normalizeH="0" baseline="0" noProof="0" dirty="0">
                <a:ln>
                  <a:noFill/>
                </a:ln>
                <a:solidFill>
                  <a:schemeClr val="tx1"/>
                </a:solidFill>
                <a:effectLst/>
                <a:latin typeface="Arial" panose="020B0604020202020204" pitchFamily="34" charset="0"/>
              </a:rPr>
              <a:t>secure, hidden communication</a:t>
            </a:r>
            <a:r>
              <a:rPr kumimoji="0" lang="en-IN" sz="2400" b="0" i="0" u="none" strike="noStrike" cap="none" normalizeH="0" baseline="0" noProof="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3819043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noAutofit/>
          </a:bodyPr>
          <a:lstStyle/>
          <a:p>
            <a:r>
              <a:rPr lang="en-IN" sz="4000" b="1" noProof="0" dirty="0">
                <a:solidFill>
                  <a:schemeClr val="accent1"/>
                </a:solidFill>
                <a:latin typeface="Arial" panose="020B0604020202020204" pitchFamily="34" charset="0"/>
                <a:cs typeface="Arial" panose="020B0604020202020204" pitchFamily="34" charset="0"/>
              </a:rPr>
              <a:t>Results</a:t>
            </a:r>
          </a:p>
        </p:txBody>
      </p:sp>
      <p:pic>
        <p:nvPicPr>
          <p:cNvPr id="7" name="Picture 6">
            <a:extLst>
              <a:ext uri="{FF2B5EF4-FFF2-40B4-BE49-F238E27FC236}">
                <a16:creationId xmlns:a16="http://schemas.microsoft.com/office/drawing/2014/main" id="{A90CD199-2006-2466-EF9D-7B87A5FCBC29}"/>
              </a:ext>
            </a:extLst>
          </p:cNvPr>
          <p:cNvPicPr>
            <a:picLocks noChangeAspect="1"/>
          </p:cNvPicPr>
          <p:nvPr/>
        </p:nvPicPr>
        <p:blipFill>
          <a:blip r:embed="rId2"/>
          <a:stretch>
            <a:fillRect/>
          </a:stretch>
        </p:blipFill>
        <p:spPr>
          <a:xfrm>
            <a:off x="671514" y="1232452"/>
            <a:ext cx="6296343" cy="5434553"/>
          </a:xfrm>
          <a:prstGeom prst="rect">
            <a:avLst/>
          </a:prstGeom>
        </p:spPr>
      </p:pic>
      <p:pic>
        <p:nvPicPr>
          <p:cNvPr id="9" name="Picture 8">
            <a:extLst>
              <a:ext uri="{FF2B5EF4-FFF2-40B4-BE49-F238E27FC236}">
                <a16:creationId xmlns:a16="http://schemas.microsoft.com/office/drawing/2014/main" id="{54F4737F-3EE7-85EC-1FD2-92D49DFC1541}"/>
              </a:ext>
            </a:extLst>
          </p:cNvPr>
          <p:cNvPicPr>
            <a:picLocks noChangeAspect="1"/>
          </p:cNvPicPr>
          <p:nvPr/>
        </p:nvPicPr>
        <p:blipFill>
          <a:blip r:embed="rId3"/>
          <a:stretch>
            <a:fillRect/>
          </a:stretch>
        </p:blipFill>
        <p:spPr>
          <a:xfrm>
            <a:off x="7503836" y="1809500"/>
            <a:ext cx="3718210" cy="3239000"/>
          </a:xfrm>
          <a:prstGeom prst="rect">
            <a:avLst/>
          </a:prstGeom>
        </p:spPr>
      </p:pic>
      <p:sp>
        <p:nvSpPr>
          <p:cNvPr id="10" name="TextBox 9">
            <a:extLst>
              <a:ext uri="{FF2B5EF4-FFF2-40B4-BE49-F238E27FC236}">
                <a16:creationId xmlns:a16="http://schemas.microsoft.com/office/drawing/2014/main" id="{62A5854E-36B7-7326-A8D3-F40EB2A12F1A}"/>
              </a:ext>
            </a:extLst>
          </p:cNvPr>
          <p:cNvSpPr txBox="1"/>
          <p:nvPr/>
        </p:nvSpPr>
        <p:spPr>
          <a:xfrm>
            <a:off x="7824247" y="5971178"/>
            <a:ext cx="1640264" cy="369332"/>
          </a:xfrm>
          <a:prstGeom prst="rect">
            <a:avLst/>
          </a:prstGeom>
          <a:noFill/>
        </p:spPr>
        <p:txBody>
          <a:bodyPr wrap="square" rtlCol="0">
            <a:spAutoFit/>
          </a:bodyPr>
          <a:lstStyle/>
          <a:p>
            <a:r>
              <a:rPr lang="en-IN" noProof="0" dirty="0"/>
              <a:t>Initial window</a:t>
            </a:r>
          </a:p>
        </p:txBody>
      </p:sp>
      <p:cxnSp>
        <p:nvCxnSpPr>
          <p:cNvPr id="12" name="Straight Arrow Connector 11">
            <a:extLst>
              <a:ext uri="{FF2B5EF4-FFF2-40B4-BE49-F238E27FC236}">
                <a16:creationId xmlns:a16="http://schemas.microsoft.com/office/drawing/2014/main" id="{C5169A59-60CD-1C77-D7C0-E8AF46DCB056}"/>
              </a:ext>
            </a:extLst>
          </p:cNvPr>
          <p:cNvCxnSpPr>
            <a:cxnSpLocks/>
            <a:stCxn id="10" idx="1"/>
          </p:cNvCxnSpPr>
          <p:nvPr/>
        </p:nvCxnSpPr>
        <p:spPr>
          <a:xfrm flipH="1">
            <a:off x="7058179" y="6155844"/>
            <a:ext cx="766068"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08371523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124</TotalTime>
  <Words>743</Words>
  <Application>Microsoft Office PowerPoint</Application>
  <PresentationFormat>Widescreen</PresentationFormat>
  <Paragraphs>110</Paragraphs>
  <Slides>18</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Franklin Gothic Book</vt:lpstr>
      <vt:lpstr>Franklin Gothic Demi</vt:lpstr>
      <vt:lpstr>Wingdings 2</vt:lpstr>
      <vt:lpstr>DividendVTI</vt:lpstr>
      <vt:lpstr>Secure Data Hiding in Image Using Steganography</vt:lpstr>
      <vt:lpstr>OUTLINE</vt:lpstr>
      <vt:lpstr>Problem Statement</vt:lpstr>
      <vt:lpstr>Technology  used</vt:lpstr>
      <vt:lpstr>Technology  used</vt:lpstr>
      <vt:lpstr>Technology  used</vt:lpstr>
      <vt:lpstr>Wow factors</vt:lpstr>
      <vt:lpstr>End users</vt:lpstr>
      <vt:lpstr>Results</vt:lpstr>
      <vt:lpstr>Results</vt:lpstr>
      <vt:lpstr>Results</vt:lpstr>
      <vt:lpstr>Results</vt:lpstr>
      <vt:lpstr>Results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shrilekha m</cp:lastModifiedBy>
  <cp:revision>28</cp:revision>
  <dcterms:created xsi:type="dcterms:W3CDTF">2021-05-26T16:50:10Z</dcterms:created>
  <dcterms:modified xsi:type="dcterms:W3CDTF">2025-02-23T12:39:00Z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