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eb8eb457e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6eb8eb457e_1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eb8eb457e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6eb8eb457e_1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eb8eb457e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6eb8eb457e_1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eb8eb457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6eb8eb457e_1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eb8eb457e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6eb8eb457e_1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eb8eb457e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6eb8eb457e_1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eb8eb457e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6eb8eb457e_1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eb8eb457e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6eb8eb457e_1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eb8eb457e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6eb8eb457e_1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eb8eb457e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6eb8eb457e_1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marR="0" rtl="0" algn="ctr">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1" name="Google Shape;61;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62" name="Google Shape;62;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15"/>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7" name="Google Shape;67;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8" name="Google Shape;68;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6"/>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3" name="Google Shape;73;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8" name="Google Shape;78;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79" name="Google Shape;79;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18"/>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4" name="Google Shape;84;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6" name="Google Shape;86;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9" name="Shape 89"/>
        <p:cNvGrpSpPr/>
        <p:nvPr/>
      </p:nvGrpSpPr>
      <p:grpSpPr>
        <a:xfrm>
          <a:off x="0" y="0"/>
          <a:ext cx="0" cy="0"/>
          <a:chOff x="0" y="0"/>
          <a:chExt cx="0" cy="0"/>
        </a:xfrm>
      </p:grpSpPr>
      <p:sp>
        <p:nvSpPr>
          <p:cNvPr id="90" name="Google Shape;90;p19"/>
          <p:cNvSpPr txBox="1"/>
          <p:nvPr>
            <p:ph type="title"/>
          </p:nvPr>
        </p:nvSpPr>
        <p:spPr>
          <a:xfrm>
            <a:off x="629841"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1" name="Google Shape;91;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92" name="Google Shape;92;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3" name="Google Shape;93;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94" name="Google Shape;94;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5" name="Google Shape;95;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 name="Shape 102"/>
        <p:cNvGrpSpPr/>
        <p:nvPr/>
      </p:nvGrpSpPr>
      <p:grpSpPr>
        <a:xfrm>
          <a:off x="0" y="0"/>
          <a:ext cx="0" cy="0"/>
          <a:chOff x="0" y="0"/>
          <a:chExt cx="0" cy="0"/>
        </a:xfrm>
      </p:grpSpPr>
      <p:sp>
        <p:nvSpPr>
          <p:cNvPr id="103" name="Google Shape;103;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4" name="Google Shape;104;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05" name="Google Shape;105;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06" name="Google Shape;106;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9" name="Shape 109"/>
        <p:cNvGrpSpPr/>
        <p:nvPr/>
      </p:nvGrpSpPr>
      <p:grpSpPr>
        <a:xfrm>
          <a:off x="0" y="0"/>
          <a:ext cx="0" cy="0"/>
          <a:chOff x="0" y="0"/>
          <a:chExt cx="0" cy="0"/>
        </a:xfrm>
      </p:grpSpPr>
      <p:sp>
        <p:nvSpPr>
          <p:cNvPr id="110" name="Google Shape;110;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1" name="Google Shape;111;p22"/>
          <p:cNvSpPr/>
          <p:nvPr>
            <p:ph idx="2" type="pic"/>
          </p:nvPr>
        </p:nvSpPr>
        <p:spPr>
          <a:xfrm>
            <a:off x="3887391" y="740569"/>
            <a:ext cx="4629150" cy="3655219"/>
          </a:xfrm>
          <a:prstGeom prst="rect">
            <a:avLst/>
          </a:prstGeom>
          <a:noFill/>
          <a:ln>
            <a:noFill/>
          </a:ln>
        </p:spPr>
      </p:sp>
      <p:sp>
        <p:nvSpPr>
          <p:cNvPr id="112" name="Google Shape;112;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13" name="Google Shape;113;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23"/>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8" name="Google Shape;118;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9" name="Google Shape;119;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24"/>
          <p:cNvSpPr txBox="1"/>
          <p:nvPr>
            <p:ph type="title"/>
          </p:nvPr>
        </p:nvSpPr>
        <p:spPr>
          <a:xfrm rot="5400000">
            <a:off x="5350073" y="1467445"/>
            <a:ext cx="4358879" cy="197167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24" name="Google Shape;124;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5" name="Google Shape;125;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0" Type="http://schemas.openxmlformats.org/officeDocument/2006/relationships/slideLayout" Target="../slideLayouts/slideLayout16.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Layout" Target="../slideLayouts/slideLayout15.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7" Type="http://schemas.openxmlformats.org/officeDocument/2006/relationships/theme" Target="../theme/theme1.xml"/><Relationship Id="rId16" Type="http://schemas.openxmlformats.org/officeDocument/2006/relationships/slideLayout" Target="../slideLayouts/slideLayout22.xml"/><Relationship Id="rId5" Type="http://schemas.openxmlformats.org/officeDocument/2006/relationships/image" Target="../media/image5.png"/><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2" name="Google Shape;52;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54" name="Google Shape;54;p13"/>
          <p:cNvSpPr/>
          <p:nvPr/>
        </p:nvSpPr>
        <p:spPr>
          <a:xfrm>
            <a:off x="7144" y="0"/>
            <a:ext cx="9144000" cy="75009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black and grey logo&#10;&#10;Description automatically generated" id="55" name="Google Shape;55;p13"/>
          <p:cNvPicPr preferRelativeResize="0"/>
          <p:nvPr/>
        </p:nvPicPr>
        <p:blipFill rotWithShape="1">
          <a:blip r:embed="rId2">
            <a:alphaModFix/>
          </a:blip>
          <a:srcRect b="0" l="0" r="0" t="0"/>
          <a:stretch/>
        </p:blipFill>
        <p:spPr>
          <a:xfrm>
            <a:off x="207169" y="211336"/>
            <a:ext cx="1493243" cy="317897"/>
          </a:xfrm>
          <a:prstGeom prst="rect">
            <a:avLst/>
          </a:prstGeom>
          <a:noFill/>
          <a:ln>
            <a:noFill/>
          </a:ln>
        </p:spPr>
      </p:pic>
      <p:pic>
        <p:nvPicPr>
          <p:cNvPr descr="A close up of a logo&#10;&#10;Description automatically generated" id="56" name="Google Shape;56;p13"/>
          <p:cNvPicPr preferRelativeResize="0"/>
          <p:nvPr/>
        </p:nvPicPr>
        <p:blipFill rotWithShape="1">
          <a:blip r:embed="rId3">
            <a:alphaModFix/>
          </a:blip>
          <a:srcRect b="0" l="0" r="0" t="0"/>
          <a:stretch/>
        </p:blipFill>
        <p:spPr>
          <a:xfrm>
            <a:off x="7710674" y="169723"/>
            <a:ext cx="1233302" cy="401122"/>
          </a:xfrm>
          <a:prstGeom prst="rect">
            <a:avLst/>
          </a:prstGeom>
          <a:noFill/>
          <a:ln>
            <a:noFill/>
          </a:ln>
        </p:spPr>
      </p:pic>
      <p:pic>
        <p:nvPicPr>
          <p:cNvPr descr="A blue and black logo&#10;&#10;Description automatically generated" id="57" name="Google Shape;57;p13"/>
          <p:cNvPicPr preferRelativeResize="0"/>
          <p:nvPr/>
        </p:nvPicPr>
        <p:blipFill rotWithShape="1">
          <a:blip r:embed="rId4">
            <a:alphaModFix/>
          </a:blip>
          <a:srcRect b="0" l="0" r="0" t="0"/>
          <a:stretch/>
        </p:blipFill>
        <p:spPr>
          <a:xfrm>
            <a:off x="3241487" y="211335"/>
            <a:ext cx="851253" cy="317898"/>
          </a:xfrm>
          <a:prstGeom prst="rect">
            <a:avLst/>
          </a:prstGeom>
          <a:noFill/>
          <a:ln>
            <a:noFill/>
          </a:ln>
        </p:spPr>
      </p:pic>
      <p:pic>
        <p:nvPicPr>
          <p:cNvPr descr="A circular logo with people and map&#10;&#10;Description automatically generated" id="58" name="Google Shape;58;p13"/>
          <p:cNvPicPr preferRelativeResize="0"/>
          <p:nvPr/>
        </p:nvPicPr>
        <p:blipFill rotWithShape="1">
          <a:blip r:embed="rId5">
            <a:alphaModFix/>
          </a:blip>
          <a:srcRect b="0" l="0" r="0" t="0"/>
          <a:stretch/>
        </p:blipFill>
        <p:spPr>
          <a:xfrm>
            <a:off x="5633816" y="102394"/>
            <a:ext cx="535781" cy="5357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orient="horz" pos="3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github.com/Shrilokesh/NM-AIML-PROJEC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www.youtube.com/watch?v=xmKqPSeE5MQ" TargetMode="External"/><Relationship Id="rId4" Type="http://schemas.openxmlformats.org/officeDocument/2006/relationships/image" Target="../media/image6.jpg"/><Relationship Id="rId5" Type="http://schemas.openxmlformats.org/officeDocument/2006/relationships/hyperlink" Target="https://youtu.be/xmKqPSeE5MQ"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1019331" y="1366226"/>
            <a:ext cx="6858000" cy="733334"/>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accent1"/>
              </a:buClr>
              <a:buSzPts val="4500"/>
              <a:buFont typeface="Arial"/>
              <a:buNone/>
            </a:pPr>
            <a:r>
              <a:rPr lang="en-GB" sz="4550">
                <a:solidFill>
                  <a:schemeClr val="accent1"/>
                </a:solidFill>
                <a:highlight>
                  <a:srgbClr val="FFFFFF"/>
                </a:highlight>
                <a:latin typeface="Arial"/>
                <a:ea typeface="Arial"/>
                <a:cs typeface="Arial"/>
                <a:sym typeface="Arial"/>
              </a:rPr>
              <a:t>Heart Disease Prediction</a:t>
            </a:r>
            <a:endParaRPr sz="5250">
              <a:solidFill>
                <a:schemeClr val="accent1"/>
              </a:solidFill>
              <a:latin typeface="Arial"/>
              <a:ea typeface="Arial"/>
              <a:cs typeface="Arial"/>
              <a:sym typeface="Arial"/>
            </a:endParaRPr>
          </a:p>
        </p:txBody>
      </p:sp>
      <p:sp>
        <p:nvSpPr>
          <p:cNvPr id="133" name="Google Shape;133;p25"/>
          <p:cNvSpPr txBox="1"/>
          <p:nvPr/>
        </p:nvSpPr>
        <p:spPr>
          <a:xfrm>
            <a:off x="-247336" y="775741"/>
            <a:ext cx="9544986" cy="438581"/>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GB" sz="2400" u="none" cap="none" strike="noStrike">
                <a:solidFill>
                  <a:srgbClr val="2F5496"/>
                </a:solidFill>
                <a:latin typeface="Arial"/>
                <a:ea typeface="Arial"/>
                <a:cs typeface="Arial"/>
                <a:sym typeface="Arial"/>
              </a:rPr>
              <a:t>TSP- AI ML Fundamentals (Capstone Project)</a:t>
            </a:r>
            <a:endParaRPr sz="1100"/>
          </a:p>
        </p:txBody>
      </p:sp>
      <p:sp>
        <p:nvSpPr>
          <p:cNvPr id="134" name="Google Shape;134;p25"/>
          <p:cNvSpPr txBox="1"/>
          <p:nvPr/>
        </p:nvSpPr>
        <p:spPr>
          <a:xfrm>
            <a:off x="1292903" y="2439649"/>
            <a:ext cx="67794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GB" sz="1500" u="none" cap="none" strike="noStrike">
                <a:solidFill>
                  <a:srgbClr val="2F5496"/>
                </a:solidFill>
                <a:latin typeface="Arial"/>
                <a:ea typeface="Arial"/>
                <a:cs typeface="Arial"/>
                <a:sym typeface="Arial"/>
              </a:rPr>
              <a:t>Presented By:</a:t>
            </a:r>
            <a:endParaRPr sz="1100"/>
          </a:p>
          <a:p>
            <a:pPr indent="0" lvl="0" marL="0" marR="0" rtl="0" algn="l">
              <a:spcBef>
                <a:spcPts val="0"/>
              </a:spcBef>
              <a:spcAft>
                <a:spcPts val="0"/>
              </a:spcAft>
              <a:buNone/>
            </a:pPr>
            <a:r>
              <a:rPr b="1" lang="en-GB" sz="1500">
                <a:solidFill>
                  <a:srgbClr val="2F5496"/>
                </a:solidFill>
                <a:latin typeface="Arial"/>
                <a:ea typeface="Arial"/>
                <a:cs typeface="Arial"/>
                <a:sym typeface="Arial"/>
              </a:rPr>
              <a:t> </a:t>
            </a:r>
            <a:r>
              <a:rPr b="1" lang="en-GB" sz="1500">
                <a:solidFill>
                  <a:srgbClr val="2F5496"/>
                </a:solidFill>
              </a:rPr>
              <a:t>SHRILOKESH U S -[au950021135036]</a:t>
            </a:r>
            <a:endParaRPr b="1" sz="1500">
              <a:solidFill>
                <a:srgbClr val="2F5496"/>
              </a:solidFill>
            </a:endParaRPr>
          </a:p>
          <a:p>
            <a:pPr indent="0" lvl="0" marL="0" marR="0" rtl="0" algn="l">
              <a:spcBef>
                <a:spcPts val="0"/>
              </a:spcBef>
              <a:spcAft>
                <a:spcPts val="0"/>
              </a:spcAft>
              <a:buNone/>
            </a:pPr>
            <a:r>
              <a:rPr b="1" lang="en-GB" sz="1500">
                <a:solidFill>
                  <a:srgbClr val="2F5496"/>
                </a:solidFill>
              </a:rPr>
              <a:t>ANNA UNIVERSITY REGIONAL CAMPUS TIRUNELVELI</a:t>
            </a:r>
            <a:endParaRPr b="1" sz="1500">
              <a:solidFill>
                <a:srgbClr val="2F5496"/>
              </a:solidFill>
            </a:endParaRPr>
          </a:p>
          <a:p>
            <a:pPr indent="0" lvl="0" marL="0" marR="0" rtl="0" algn="l">
              <a:spcBef>
                <a:spcPts val="0"/>
              </a:spcBef>
              <a:spcAft>
                <a:spcPts val="0"/>
              </a:spcAft>
              <a:buNone/>
            </a:pPr>
            <a:r>
              <a:t/>
            </a:r>
            <a:endParaRPr b="1" sz="1500">
              <a:solidFill>
                <a:srgbClr val="2F5496"/>
              </a:solidFill>
            </a:endParaRPr>
          </a:p>
        </p:txBody>
      </p:sp>
      <p:sp>
        <p:nvSpPr>
          <p:cNvPr id="135" name="Google Shape;135;p25"/>
          <p:cNvSpPr txBox="1"/>
          <p:nvPr/>
        </p:nvSpPr>
        <p:spPr>
          <a:xfrm>
            <a:off x="1292903" y="3889949"/>
            <a:ext cx="61947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500">
                <a:solidFill>
                  <a:srgbClr val="2F5496"/>
                </a:solidFill>
                <a:latin typeface="Arial"/>
                <a:ea typeface="Arial"/>
                <a:cs typeface="Arial"/>
                <a:sym typeface="Arial"/>
              </a:rPr>
              <a:t>Guided By:</a:t>
            </a:r>
            <a:endParaRPr b="1" sz="1500">
              <a:solidFill>
                <a:srgbClr val="2F5496"/>
              </a:solidFill>
              <a:latin typeface="Arial"/>
              <a:ea typeface="Arial"/>
              <a:cs typeface="Arial"/>
              <a:sym typeface="Arial"/>
            </a:endParaRPr>
          </a:p>
          <a:p>
            <a:pPr indent="0" lvl="0" marL="0" marR="0" rtl="0" algn="l">
              <a:spcBef>
                <a:spcPts val="0"/>
              </a:spcBef>
              <a:spcAft>
                <a:spcPts val="0"/>
              </a:spcAft>
              <a:buNone/>
            </a:pPr>
            <a:r>
              <a:rPr b="1" lang="en-GB" sz="1500">
                <a:solidFill>
                  <a:srgbClr val="2F5496"/>
                </a:solidFill>
              </a:rPr>
              <a:t>RAMAR BOSE</a:t>
            </a:r>
            <a:endParaRPr b="1" sz="1500">
              <a:solidFill>
                <a:srgbClr val="2F5496"/>
              </a:solidFill>
            </a:endParaRPr>
          </a:p>
        </p:txBody>
      </p:sp>
      <p:sp>
        <p:nvSpPr>
          <p:cNvPr id="136" name="Google Shape;136;p25"/>
          <p:cNvSpPr txBox="1"/>
          <p:nvPr>
            <p:ph idx="11" type="ftr"/>
          </p:nvPr>
        </p:nvSpPr>
        <p:spPr>
          <a:xfrm>
            <a:off x="3186347" y="4869656"/>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1097281" y="2074664"/>
            <a:ext cx="6974058" cy="994172"/>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002060"/>
              </a:buClr>
              <a:buSzPts val="3300"/>
              <a:buFont typeface="Arial"/>
              <a:buNone/>
            </a:pPr>
            <a:r>
              <a:rPr b="1" lang="en-GB">
                <a:solidFill>
                  <a:srgbClr val="002060"/>
                </a:solidFill>
                <a:latin typeface="Arial"/>
                <a:ea typeface="Arial"/>
                <a:cs typeface="Arial"/>
                <a:sym typeface="Arial"/>
              </a:rPr>
              <a:t>THANK YOU</a:t>
            </a:r>
            <a:endParaRPr/>
          </a:p>
        </p:txBody>
      </p:sp>
      <p:sp>
        <p:nvSpPr>
          <p:cNvPr id="199" name="Google Shape;199;p34"/>
          <p:cNvSpPr txBox="1"/>
          <p:nvPr>
            <p:ph idx="11" type="ftr"/>
          </p:nvPr>
        </p:nvSpPr>
        <p:spPr>
          <a:xfrm>
            <a:off x="3028950" y="4869656"/>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628897" y="617634"/>
            <a:ext cx="7886700" cy="994172"/>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2060"/>
              </a:buClr>
              <a:buSzPts val="3300"/>
              <a:buFont typeface="Arial"/>
              <a:buNone/>
            </a:pPr>
            <a:r>
              <a:rPr b="1" lang="en-GB">
                <a:solidFill>
                  <a:srgbClr val="002060"/>
                </a:solidFill>
                <a:latin typeface="Arial"/>
                <a:ea typeface="Arial"/>
                <a:cs typeface="Arial"/>
                <a:sym typeface="Arial"/>
              </a:rPr>
              <a:t>OUTLINE</a:t>
            </a:r>
            <a:endParaRPr/>
          </a:p>
        </p:txBody>
      </p:sp>
      <p:sp>
        <p:nvSpPr>
          <p:cNvPr id="142" name="Google Shape;142;p26"/>
          <p:cNvSpPr txBox="1"/>
          <p:nvPr>
            <p:ph idx="1" type="body"/>
          </p:nvPr>
        </p:nvSpPr>
        <p:spPr>
          <a:xfrm>
            <a:off x="628650" y="1214204"/>
            <a:ext cx="8264265" cy="3929297"/>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00"/>
              <a:buNone/>
            </a:pPr>
            <a:r>
              <a:t/>
            </a:r>
            <a:endParaRPr>
              <a:latin typeface="Arial"/>
              <a:ea typeface="Arial"/>
              <a:cs typeface="Arial"/>
              <a:sym typeface="Arial"/>
            </a:endParaRPr>
          </a:p>
          <a:p>
            <a:pPr indent="-171450" lvl="0" marL="177800" rtl="0" algn="l">
              <a:lnSpc>
                <a:spcPct val="90000"/>
              </a:lnSpc>
              <a:spcBef>
                <a:spcPts val="800"/>
              </a:spcBef>
              <a:spcAft>
                <a:spcPts val="0"/>
              </a:spcAft>
              <a:buClr>
                <a:schemeClr val="dk1"/>
              </a:buClr>
              <a:buSzPts val="1500"/>
              <a:buChar char="•"/>
            </a:pPr>
            <a:r>
              <a:rPr b="1" lang="en-GB" sz="1500">
                <a:latin typeface="Arial"/>
                <a:ea typeface="Arial"/>
                <a:cs typeface="Arial"/>
                <a:sym typeface="Arial"/>
              </a:rPr>
              <a:t>Problem Statement </a:t>
            </a:r>
            <a:endParaRPr sz="1500">
              <a:latin typeface="Arial"/>
              <a:ea typeface="Arial"/>
              <a:cs typeface="Arial"/>
              <a:sym typeface="Arial"/>
            </a:endParaRPr>
          </a:p>
          <a:p>
            <a:pPr indent="-171450" lvl="0" marL="177800" rtl="0" algn="l">
              <a:lnSpc>
                <a:spcPct val="90000"/>
              </a:lnSpc>
              <a:spcBef>
                <a:spcPts val="800"/>
              </a:spcBef>
              <a:spcAft>
                <a:spcPts val="0"/>
              </a:spcAft>
              <a:buClr>
                <a:schemeClr val="dk1"/>
              </a:buClr>
              <a:buSzPts val="1500"/>
              <a:buChar char="•"/>
            </a:pPr>
            <a:r>
              <a:rPr b="1" lang="en-GB" sz="1500">
                <a:latin typeface="Arial"/>
                <a:ea typeface="Arial"/>
                <a:cs typeface="Arial"/>
                <a:sym typeface="Arial"/>
              </a:rPr>
              <a:t>Proposed System/Solution</a:t>
            </a:r>
            <a:endParaRPr>
              <a:latin typeface="Arial"/>
              <a:ea typeface="Arial"/>
              <a:cs typeface="Arial"/>
              <a:sym typeface="Arial"/>
            </a:endParaRPr>
          </a:p>
          <a:p>
            <a:pPr indent="-171450" lvl="0" marL="177800" rtl="0" algn="l">
              <a:lnSpc>
                <a:spcPct val="90000"/>
              </a:lnSpc>
              <a:spcBef>
                <a:spcPts val="800"/>
              </a:spcBef>
              <a:spcAft>
                <a:spcPts val="0"/>
              </a:spcAft>
              <a:buClr>
                <a:schemeClr val="dk1"/>
              </a:buClr>
              <a:buSzPts val="1500"/>
              <a:buChar char="•"/>
            </a:pPr>
            <a:r>
              <a:rPr b="1" lang="en-GB" sz="1500">
                <a:latin typeface="Arial"/>
                <a:ea typeface="Arial"/>
                <a:cs typeface="Arial"/>
                <a:sym typeface="Arial"/>
              </a:rPr>
              <a:t>Algorithm &amp; Deployment  </a:t>
            </a:r>
            <a:endParaRPr/>
          </a:p>
          <a:p>
            <a:pPr indent="-171450" lvl="0" marL="177800" rtl="0" algn="l">
              <a:lnSpc>
                <a:spcPct val="90000"/>
              </a:lnSpc>
              <a:spcBef>
                <a:spcPts val="800"/>
              </a:spcBef>
              <a:spcAft>
                <a:spcPts val="0"/>
              </a:spcAft>
              <a:buClr>
                <a:schemeClr val="dk1"/>
              </a:buClr>
              <a:buSzPts val="1500"/>
              <a:buChar char="•"/>
            </a:pPr>
            <a:r>
              <a:rPr b="1" lang="en-GB" sz="1500">
                <a:latin typeface="Arial"/>
                <a:ea typeface="Arial"/>
                <a:cs typeface="Arial"/>
                <a:sym typeface="Arial"/>
              </a:rPr>
              <a:t>GitHub Link</a:t>
            </a:r>
            <a:endParaRPr/>
          </a:p>
          <a:p>
            <a:pPr indent="-171450" lvl="0" marL="177800" rtl="0" algn="l">
              <a:lnSpc>
                <a:spcPct val="90000"/>
              </a:lnSpc>
              <a:spcBef>
                <a:spcPts val="800"/>
              </a:spcBef>
              <a:spcAft>
                <a:spcPts val="0"/>
              </a:spcAft>
              <a:buClr>
                <a:schemeClr val="dk1"/>
              </a:buClr>
              <a:buSzPts val="1500"/>
              <a:buChar char="•"/>
            </a:pPr>
            <a:r>
              <a:rPr b="1" lang="en-GB" sz="1500">
                <a:latin typeface="Arial"/>
                <a:ea typeface="Arial"/>
                <a:cs typeface="Arial"/>
                <a:sym typeface="Arial"/>
              </a:rPr>
              <a:t>Project Demo(photos / videos)</a:t>
            </a:r>
            <a:endParaRPr>
              <a:latin typeface="Arial"/>
              <a:ea typeface="Arial"/>
              <a:cs typeface="Arial"/>
              <a:sym typeface="Arial"/>
            </a:endParaRPr>
          </a:p>
          <a:p>
            <a:pPr indent="-171450" lvl="0" marL="177800" rtl="0" algn="l">
              <a:lnSpc>
                <a:spcPct val="90000"/>
              </a:lnSpc>
              <a:spcBef>
                <a:spcPts val="800"/>
              </a:spcBef>
              <a:spcAft>
                <a:spcPts val="0"/>
              </a:spcAft>
              <a:buClr>
                <a:schemeClr val="dk1"/>
              </a:buClr>
              <a:buSzPts val="1500"/>
              <a:buChar char="•"/>
            </a:pPr>
            <a:r>
              <a:rPr b="1" lang="en-GB" sz="1500">
                <a:latin typeface="Arial"/>
                <a:ea typeface="Arial"/>
                <a:cs typeface="Arial"/>
                <a:sym typeface="Arial"/>
              </a:rPr>
              <a:t>Conclusion</a:t>
            </a:r>
            <a:endParaRPr>
              <a:latin typeface="Arial"/>
              <a:ea typeface="Arial"/>
              <a:cs typeface="Arial"/>
              <a:sym typeface="Arial"/>
            </a:endParaRPr>
          </a:p>
          <a:p>
            <a:pPr indent="-171450" lvl="0" marL="177800" rtl="0" algn="l">
              <a:lnSpc>
                <a:spcPct val="90000"/>
              </a:lnSpc>
              <a:spcBef>
                <a:spcPts val="800"/>
              </a:spcBef>
              <a:spcAft>
                <a:spcPts val="0"/>
              </a:spcAft>
              <a:buClr>
                <a:schemeClr val="dk1"/>
              </a:buClr>
              <a:buSzPts val="1500"/>
              <a:buChar char="•"/>
            </a:pPr>
            <a:r>
              <a:rPr b="1" lang="en-GB" sz="1500">
                <a:latin typeface="Arial"/>
                <a:ea typeface="Arial"/>
                <a:cs typeface="Arial"/>
                <a:sym typeface="Arial"/>
              </a:rPr>
              <a:t>Future Scope</a:t>
            </a:r>
            <a:endParaRPr/>
          </a:p>
          <a:p>
            <a:pPr indent="-171450" lvl="0" marL="177800" rtl="0" algn="l">
              <a:lnSpc>
                <a:spcPct val="90000"/>
              </a:lnSpc>
              <a:spcBef>
                <a:spcPts val="800"/>
              </a:spcBef>
              <a:spcAft>
                <a:spcPts val="0"/>
              </a:spcAft>
              <a:buClr>
                <a:schemeClr val="dk1"/>
              </a:buClr>
              <a:buSzPts val="1500"/>
              <a:buChar char="•"/>
            </a:pPr>
            <a:r>
              <a:rPr b="1" lang="en-GB" sz="1500">
                <a:latin typeface="Arial"/>
                <a:ea typeface="Arial"/>
                <a:cs typeface="Arial"/>
                <a:sym typeface="Arial"/>
              </a:rPr>
              <a:t>References</a:t>
            </a:r>
            <a:endParaRPr/>
          </a:p>
        </p:txBody>
      </p:sp>
      <p:sp>
        <p:nvSpPr>
          <p:cNvPr id="143" name="Google Shape;143;p26"/>
          <p:cNvSpPr txBox="1"/>
          <p:nvPr>
            <p:ph idx="11" type="ftr"/>
          </p:nvPr>
        </p:nvSpPr>
        <p:spPr>
          <a:xfrm>
            <a:off x="3062678" y="4869656"/>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ctrTitle"/>
          </p:nvPr>
        </p:nvSpPr>
        <p:spPr>
          <a:xfrm>
            <a:off x="1131757" y="722627"/>
            <a:ext cx="6858000" cy="617275"/>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accent1"/>
              </a:buClr>
              <a:buSzPts val="3300"/>
              <a:buFont typeface="Arial"/>
              <a:buNone/>
            </a:pPr>
            <a:r>
              <a:rPr b="1" lang="en-GB" sz="3300">
                <a:solidFill>
                  <a:schemeClr val="accent1"/>
                </a:solidFill>
                <a:latin typeface="Arial"/>
                <a:ea typeface="Arial"/>
                <a:cs typeface="Arial"/>
                <a:sym typeface="Arial"/>
              </a:rPr>
              <a:t>Problem Statement</a:t>
            </a:r>
            <a:endParaRPr sz="3300"/>
          </a:p>
        </p:txBody>
      </p:sp>
      <p:sp>
        <p:nvSpPr>
          <p:cNvPr id="149" name="Google Shape;149;p27"/>
          <p:cNvSpPr txBox="1"/>
          <p:nvPr>
            <p:ph idx="1" type="subTitle"/>
          </p:nvPr>
        </p:nvSpPr>
        <p:spPr>
          <a:xfrm>
            <a:off x="460948" y="1582615"/>
            <a:ext cx="8364512" cy="3274199"/>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000"/>
              <a:buFont typeface="Arial"/>
              <a:buNone/>
            </a:pPr>
            <a:r>
              <a:rPr lang="en-GB" sz="1550">
                <a:solidFill>
                  <a:srgbClr val="5C5776"/>
                </a:solidFill>
                <a:highlight>
                  <a:srgbClr val="FFFFFF"/>
                </a:highlight>
                <a:latin typeface="Comic Sans MS"/>
                <a:ea typeface="Comic Sans MS"/>
                <a:cs typeface="Comic Sans MS"/>
                <a:sym typeface="Comic Sans MS"/>
              </a:rPr>
              <a:t>Heart Disease Prediction:</a:t>
            </a:r>
            <a:endParaRPr sz="2150">
              <a:solidFill>
                <a:srgbClr val="5C5776"/>
              </a:solidFill>
              <a:highlight>
                <a:srgbClr val="FFFFFF"/>
              </a:highlight>
              <a:latin typeface="Comic Sans MS"/>
              <a:ea typeface="Comic Sans MS"/>
              <a:cs typeface="Comic Sans MS"/>
              <a:sym typeface="Comic Sans MS"/>
            </a:endParaRPr>
          </a:p>
          <a:p>
            <a:pPr indent="-333375" lvl="0" marL="457200" rtl="0" algn="l">
              <a:lnSpc>
                <a:spcPct val="115000"/>
              </a:lnSpc>
              <a:spcBef>
                <a:spcPts val="0"/>
              </a:spcBef>
              <a:spcAft>
                <a:spcPts val="0"/>
              </a:spcAft>
              <a:buClr>
                <a:srgbClr val="5C5776"/>
              </a:buClr>
              <a:buSzPts val="1650"/>
              <a:buFont typeface="Comic Sans MS"/>
              <a:buAutoNum type="arabicPeriod"/>
            </a:pPr>
            <a:r>
              <a:rPr lang="en-GB" sz="1650">
                <a:solidFill>
                  <a:srgbClr val="5C5776"/>
                </a:solidFill>
                <a:highlight>
                  <a:srgbClr val="FFFFFF"/>
                </a:highlight>
                <a:latin typeface="Comic Sans MS"/>
                <a:ea typeface="Comic Sans MS"/>
                <a:cs typeface="Comic Sans MS"/>
                <a:sym typeface="Comic Sans MS"/>
              </a:rPr>
              <a:t>To perform Heart Disease Prediction Using Logistic Regression. The World Health Organization has estimated that four out of five cardiovascular disease (CVD) deaths are due to heart attacks. This whole research intends to pinpoint the ratio of patients who have a good chance of being affected by CVD and predict the overall risk using Logistic Regression.  </a:t>
            </a:r>
            <a:endParaRPr sz="1650">
              <a:solidFill>
                <a:srgbClr val="5C5776"/>
              </a:solidFill>
              <a:highlight>
                <a:srgbClr val="FFFFFF"/>
              </a:highlight>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rPr lang="en-GB" sz="1050">
                <a:solidFill>
                  <a:srgbClr val="5C5776"/>
                </a:solidFill>
                <a:highlight>
                  <a:srgbClr val="FFFFFF"/>
                </a:highlight>
                <a:latin typeface="Comic Sans MS"/>
                <a:ea typeface="Comic Sans MS"/>
                <a:cs typeface="Comic Sans MS"/>
                <a:sym typeface="Comic Sans MS"/>
              </a:rPr>
              <a:t> </a:t>
            </a:r>
            <a:endParaRPr sz="1050">
              <a:solidFill>
                <a:srgbClr val="5C5776"/>
              </a:solidFill>
              <a:highlight>
                <a:srgbClr val="FFFFFF"/>
              </a:highlight>
              <a:latin typeface="Comic Sans MS"/>
              <a:ea typeface="Comic Sans MS"/>
              <a:cs typeface="Comic Sans MS"/>
              <a:sym typeface="Comic Sans MS"/>
            </a:endParaRPr>
          </a:p>
          <a:p>
            <a:pPr indent="0" lvl="0" marL="0" rtl="0" algn="l">
              <a:lnSpc>
                <a:spcPct val="90000"/>
              </a:lnSpc>
              <a:spcBef>
                <a:spcPts val="1200"/>
              </a:spcBef>
              <a:spcAft>
                <a:spcPts val="0"/>
              </a:spcAft>
              <a:buClr>
                <a:schemeClr val="dk1"/>
              </a:buClr>
              <a:buSzPts val="2000"/>
              <a:buFont typeface="Arial"/>
              <a:buNone/>
            </a:pPr>
            <a:r>
              <a:t/>
            </a:r>
            <a:endParaRPr sz="1550">
              <a:solidFill>
                <a:srgbClr val="5C5776"/>
              </a:solidFill>
              <a:highlight>
                <a:srgbClr val="FFFFFF"/>
              </a:highlight>
              <a:latin typeface="Comic Sans MS"/>
              <a:ea typeface="Comic Sans MS"/>
              <a:cs typeface="Comic Sans MS"/>
              <a:sym typeface="Comic Sans MS"/>
            </a:endParaRPr>
          </a:p>
        </p:txBody>
      </p:sp>
      <p:sp>
        <p:nvSpPr>
          <p:cNvPr id="150" name="Google Shape;150;p27"/>
          <p:cNvSpPr txBox="1"/>
          <p:nvPr>
            <p:ph idx="11" type="ftr"/>
          </p:nvPr>
        </p:nvSpPr>
        <p:spPr>
          <a:xfrm>
            <a:off x="2995223" y="4869656"/>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ctrTitle"/>
          </p:nvPr>
        </p:nvSpPr>
        <p:spPr>
          <a:xfrm>
            <a:off x="1131757" y="722627"/>
            <a:ext cx="6858000" cy="617275"/>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accent1"/>
              </a:buClr>
              <a:buSzPts val="3300"/>
              <a:buFont typeface="Arial"/>
              <a:buNone/>
            </a:pPr>
            <a:r>
              <a:rPr b="1" lang="en-GB" sz="3300">
                <a:solidFill>
                  <a:schemeClr val="accent1"/>
                </a:solidFill>
                <a:latin typeface="Arial"/>
                <a:ea typeface="Arial"/>
                <a:cs typeface="Arial"/>
                <a:sym typeface="Arial"/>
              </a:rPr>
              <a:t>Proposed Solution</a:t>
            </a:r>
            <a:endParaRPr sz="3300"/>
          </a:p>
        </p:txBody>
      </p:sp>
      <p:sp>
        <p:nvSpPr>
          <p:cNvPr id="156" name="Google Shape;156;p28"/>
          <p:cNvSpPr txBox="1"/>
          <p:nvPr>
            <p:ph idx="1" type="subTitle"/>
          </p:nvPr>
        </p:nvSpPr>
        <p:spPr>
          <a:xfrm>
            <a:off x="460948" y="1582615"/>
            <a:ext cx="8364512" cy="3274199"/>
          </a:xfrm>
          <a:prstGeom prst="rect">
            <a:avLst/>
          </a:prstGeom>
          <a:noFill/>
          <a:ln>
            <a:noFill/>
          </a:ln>
        </p:spPr>
        <p:txBody>
          <a:bodyPr anchorCtr="0" anchor="t" bIns="34275" lIns="68575" spcFirstLastPara="1" rIns="68575" wrap="square" tIns="34275">
            <a:noAutofit/>
          </a:bodyPr>
          <a:lstStyle/>
          <a:p>
            <a:pPr indent="0" lvl="0" marL="0" rtl="0" algn="l">
              <a:lnSpc>
                <a:spcPct val="95000"/>
              </a:lnSpc>
              <a:spcBef>
                <a:spcPts val="0"/>
              </a:spcBef>
              <a:spcAft>
                <a:spcPts val="0"/>
              </a:spcAft>
              <a:buClr>
                <a:schemeClr val="dk1"/>
              </a:buClr>
              <a:buSzPts val="1018"/>
              <a:buFont typeface="Arial"/>
              <a:buNone/>
            </a:pPr>
            <a:r>
              <a:rPr lang="en-GB" sz="1110">
                <a:solidFill>
                  <a:srgbClr val="0D0D0D"/>
                </a:solidFill>
                <a:highlight>
                  <a:srgbClr val="FFFFFF"/>
                </a:highlight>
                <a:latin typeface="Comic Sans MS"/>
                <a:ea typeface="Comic Sans MS"/>
                <a:cs typeface="Comic Sans MS"/>
                <a:sym typeface="Comic Sans MS"/>
              </a:rPr>
              <a:t>The provided code aims to predict the gender (sex) of individuals based on features from the heart disease dataset using logistic regression. Here's a proposed solution:</a:t>
            </a:r>
            <a:endParaRPr sz="1110">
              <a:solidFill>
                <a:srgbClr val="0D0D0D"/>
              </a:solidFill>
              <a:highlight>
                <a:srgbClr val="FFFFFF"/>
              </a:highlight>
              <a:latin typeface="Comic Sans MS"/>
              <a:ea typeface="Comic Sans MS"/>
              <a:cs typeface="Comic Sans MS"/>
              <a:sym typeface="Comic Sans MS"/>
            </a:endParaRPr>
          </a:p>
          <a:p>
            <a:pPr indent="-228600" lvl="0" marL="457200" rtl="0" algn="l">
              <a:lnSpc>
                <a:spcPct val="95000"/>
              </a:lnSpc>
              <a:spcBef>
                <a:spcPts val="1500"/>
              </a:spcBef>
              <a:spcAft>
                <a:spcPts val="0"/>
              </a:spcAft>
              <a:buClr>
                <a:srgbClr val="0D0D0D"/>
              </a:buClr>
              <a:buSzPts val="1110"/>
              <a:buFont typeface="Comic Sans MS"/>
              <a:buNone/>
            </a:pPr>
            <a:r>
              <a:rPr lang="en-GB" sz="1110">
                <a:solidFill>
                  <a:srgbClr val="0D0D0D"/>
                </a:solidFill>
                <a:highlight>
                  <a:srgbClr val="FFFFFF"/>
                </a:highlight>
                <a:latin typeface="Comic Sans MS"/>
                <a:ea typeface="Comic Sans MS"/>
                <a:cs typeface="Comic Sans MS"/>
                <a:sym typeface="Comic Sans MS"/>
              </a:rPr>
              <a:t>Data Preprocessing:</a:t>
            </a:r>
            <a:endParaRPr sz="1110">
              <a:solidFill>
                <a:srgbClr val="0D0D0D"/>
              </a:solidFill>
              <a:highlight>
                <a:srgbClr val="FFFFFF"/>
              </a:highlight>
              <a:latin typeface="Comic Sans MS"/>
              <a:ea typeface="Comic Sans MS"/>
              <a:cs typeface="Comic Sans MS"/>
              <a:sym typeface="Comic Sans MS"/>
            </a:endParaRPr>
          </a:p>
          <a:p>
            <a:pPr indent="-299085" lvl="1" marL="914400" rtl="0" algn="l">
              <a:lnSpc>
                <a:spcPct val="95000"/>
              </a:lnSpc>
              <a:spcBef>
                <a:spcPts val="0"/>
              </a:spcBef>
              <a:spcAft>
                <a:spcPts val="0"/>
              </a:spcAft>
              <a:buClr>
                <a:srgbClr val="0D0D0D"/>
              </a:buClr>
              <a:buSzPts val="1110"/>
              <a:buFont typeface="Comic Sans MS"/>
              <a:buChar char="●"/>
            </a:pPr>
            <a:r>
              <a:rPr lang="en-GB" sz="1110">
                <a:solidFill>
                  <a:srgbClr val="0D0D0D"/>
                </a:solidFill>
                <a:highlight>
                  <a:srgbClr val="FFFFFF"/>
                </a:highlight>
                <a:latin typeface="Comic Sans MS"/>
                <a:ea typeface="Comic Sans MS"/>
                <a:cs typeface="Comic Sans MS"/>
                <a:sym typeface="Comic Sans MS"/>
              </a:rPr>
              <a:t>Load the heart disease dataset into a Pandas DataFrame.</a:t>
            </a:r>
            <a:endParaRPr sz="1110">
              <a:solidFill>
                <a:srgbClr val="0D0D0D"/>
              </a:solidFill>
              <a:highlight>
                <a:srgbClr val="FFFFFF"/>
              </a:highlight>
              <a:latin typeface="Comic Sans MS"/>
              <a:ea typeface="Comic Sans MS"/>
              <a:cs typeface="Comic Sans MS"/>
              <a:sym typeface="Comic Sans MS"/>
            </a:endParaRPr>
          </a:p>
          <a:p>
            <a:pPr indent="-299085" lvl="1" marL="914400" rtl="0" algn="l">
              <a:lnSpc>
                <a:spcPct val="95000"/>
              </a:lnSpc>
              <a:spcBef>
                <a:spcPts val="0"/>
              </a:spcBef>
              <a:spcAft>
                <a:spcPts val="0"/>
              </a:spcAft>
              <a:buClr>
                <a:srgbClr val="0D0D0D"/>
              </a:buClr>
              <a:buSzPts val="1110"/>
              <a:buFont typeface="Comic Sans MS"/>
              <a:buChar char="●"/>
            </a:pPr>
            <a:r>
              <a:rPr lang="en-GB" sz="1110">
                <a:solidFill>
                  <a:srgbClr val="0D0D0D"/>
                </a:solidFill>
                <a:highlight>
                  <a:srgbClr val="FFFFFF"/>
                </a:highlight>
                <a:latin typeface="Comic Sans MS"/>
                <a:ea typeface="Comic Sans MS"/>
                <a:cs typeface="Comic Sans MS"/>
                <a:sym typeface="Comic Sans MS"/>
              </a:rPr>
              <a:t>Split the dataset into features (</a:t>
            </a:r>
            <a:r>
              <a:rPr lang="en-GB" sz="971">
                <a:solidFill>
                  <a:srgbClr val="0D0D0D"/>
                </a:solidFill>
                <a:highlight>
                  <a:srgbClr val="FFFFFF"/>
                </a:highlight>
                <a:latin typeface="Comic Sans MS"/>
                <a:ea typeface="Comic Sans MS"/>
                <a:cs typeface="Comic Sans MS"/>
                <a:sym typeface="Comic Sans MS"/>
              </a:rPr>
              <a:t>X</a:t>
            </a:r>
            <a:r>
              <a:rPr lang="en-GB" sz="1110">
                <a:solidFill>
                  <a:srgbClr val="0D0D0D"/>
                </a:solidFill>
                <a:highlight>
                  <a:srgbClr val="FFFFFF"/>
                </a:highlight>
                <a:latin typeface="Comic Sans MS"/>
                <a:ea typeface="Comic Sans MS"/>
                <a:cs typeface="Comic Sans MS"/>
                <a:sym typeface="Comic Sans MS"/>
              </a:rPr>
              <a:t>) and the target variable (</a:t>
            </a:r>
            <a:r>
              <a:rPr lang="en-GB" sz="971">
                <a:solidFill>
                  <a:srgbClr val="0D0D0D"/>
                </a:solidFill>
                <a:highlight>
                  <a:srgbClr val="FFFFFF"/>
                </a:highlight>
                <a:latin typeface="Comic Sans MS"/>
                <a:ea typeface="Comic Sans MS"/>
                <a:cs typeface="Comic Sans MS"/>
                <a:sym typeface="Comic Sans MS"/>
              </a:rPr>
              <a:t>y</a:t>
            </a:r>
            <a:r>
              <a:rPr lang="en-GB" sz="1110">
                <a:solidFill>
                  <a:srgbClr val="0D0D0D"/>
                </a:solidFill>
                <a:highlight>
                  <a:srgbClr val="FFFFFF"/>
                </a:highlight>
                <a:latin typeface="Comic Sans MS"/>
                <a:ea typeface="Comic Sans MS"/>
                <a:cs typeface="Comic Sans MS"/>
                <a:sym typeface="Comic Sans MS"/>
              </a:rPr>
              <a:t>).</a:t>
            </a:r>
            <a:endParaRPr sz="1110">
              <a:solidFill>
                <a:srgbClr val="0D0D0D"/>
              </a:solidFill>
              <a:highlight>
                <a:srgbClr val="FFFFFF"/>
              </a:highlight>
              <a:latin typeface="Comic Sans MS"/>
              <a:ea typeface="Comic Sans MS"/>
              <a:cs typeface="Comic Sans MS"/>
              <a:sym typeface="Comic Sans MS"/>
            </a:endParaRPr>
          </a:p>
          <a:p>
            <a:pPr indent="-228600" lvl="0" marL="457200" rtl="0" algn="l">
              <a:lnSpc>
                <a:spcPct val="95000"/>
              </a:lnSpc>
              <a:spcBef>
                <a:spcPts val="0"/>
              </a:spcBef>
              <a:spcAft>
                <a:spcPts val="0"/>
              </a:spcAft>
              <a:buClr>
                <a:srgbClr val="0D0D0D"/>
              </a:buClr>
              <a:buSzPts val="1110"/>
              <a:buFont typeface="Comic Sans MS"/>
              <a:buNone/>
            </a:pPr>
            <a:r>
              <a:rPr lang="en-GB" sz="1110">
                <a:solidFill>
                  <a:srgbClr val="0D0D0D"/>
                </a:solidFill>
                <a:highlight>
                  <a:srgbClr val="FFFFFF"/>
                </a:highlight>
                <a:latin typeface="Comic Sans MS"/>
                <a:ea typeface="Comic Sans MS"/>
                <a:cs typeface="Comic Sans MS"/>
                <a:sym typeface="Comic Sans MS"/>
              </a:rPr>
              <a:t>Model Training and Evaluation:</a:t>
            </a:r>
            <a:endParaRPr sz="1110">
              <a:solidFill>
                <a:srgbClr val="0D0D0D"/>
              </a:solidFill>
              <a:highlight>
                <a:srgbClr val="FFFFFF"/>
              </a:highlight>
              <a:latin typeface="Comic Sans MS"/>
              <a:ea typeface="Comic Sans MS"/>
              <a:cs typeface="Comic Sans MS"/>
              <a:sym typeface="Comic Sans MS"/>
            </a:endParaRPr>
          </a:p>
          <a:p>
            <a:pPr indent="-299085" lvl="1" marL="914400" rtl="0" algn="l">
              <a:lnSpc>
                <a:spcPct val="95000"/>
              </a:lnSpc>
              <a:spcBef>
                <a:spcPts val="0"/>
              </a:spcBef>
              <a:spcAft>
                <a:spcPts val="0"/>
              </a:spcAft>
              <a:buClr>
                <a:srgbClr val="0D0D0D"/>
              </a:buClr>
              <a:buSzPts val="1110"/>
              <a:buFont typeface="Comic Sans MS"/>
              <a:buChar char="●"/>
            </a:pPr>
            <a:r>
              <a:rPr lang="en-GB" sz="1110">
                <a:solidFill>
                  <a:srgbClr val="0D0D0D"/>
                </a:solidFill>
                <a:highlight>
                  <a:srgbClr val="FFFFFF"/>
                </a:highlight>
                <a:latin typeface="Comic Sans MS"/>
                <a:ea typeface="Comic Sans MS"/>
                <a:cs typeface="Comic Sans MS"/>
                <a:sym typeface="Comic Sans MS"/>
              </a:rPr>
              <a:t>Split the dataset into training and testing sets.</a:t>
            </a:r>
            <a:endParaRPr sz="1110">
              <a:solidFill>
                <a:srgbClr val="0D0D0D"/>
              </a:solidFill>
              <a:highlight>
                <a:srgbClr val="FFFFFF"/>
              </a:highlight>
              <a:latin typeface="Comic Sans MS"/>
              <a:ea typeface="Comic Sans MS"/>
              <a:cs typeface="Comic Sans MS"/>
              <a:sym typeface="Comic Sans MS"/>
            </a:endParaRPr>
          </a:p>
          <a:p>
            <a:pPr indent="-299085" lvl="1" marL="914400" rtl="0" algn="l">
              <a:lnSpc>
                <a:spcPct val="95000"/>
              </a:lnSpc>
              <a:spcBef>
                <a:spcPts val="0"/>
              </a:spcBef>
              <a:spcAft>
                <a:spcPts val="0"/>
              </a:spcAft>
              <a:buClr>
                <a:srgbClr val="0D0D0D"/>
              </a:buClr>
              <a:buSzPts val="1110"/>
              <a:buFont typeface="Comic Sans MS"/>
              <a:buChar char="●"/>
            </a:pPr>
            <a:r>
              <a:rPr lang="en-GB" sz="1110">
                <a:solidFill>
                  <a:srgbClr val="0D0D0D"/>
                </a:solidFill>
                <a:highlight>
                  <a:srgbClr val="FFFFFF"/>
                </a:highlight>
                <a:latin typeface="Comic Sans MS"/>
                <a:ea typeface="Comic Sans MS"/>
                <a:cs typeface="Comic Sans MS"/>
                <a:sym typeface="Comic Sans MS"/>
              </a:rPr>
              <a:t>Train logistic regression models on the training data.</a:t>
            </a:r>
            <a:endParaRPr sz="1110">
              <a:solidFill>
                <a:srgbClr val="0D0D0D"/>
              </a:solidFill>
              <a:highlight>
                <a:srgbClr val="FFFFFF"/>
              </a:highlight>
              <a:latin typeface="Comic Sans MS"/>
              <a:ea typeface="Comic Sans MS"/>
              <a:cs typeface="Comic Sans MS"/>
              <a:sym typeface="Comic Sans MS"/>
            </a:endParaRPr>
          </a:p>
          <a:p>
            <a:pPr indent="-299085" lvl="1" marL="914400" rtl="0" algn="l">
              <a:lnSpc>
                <a:spcPct val="95000"/>
              </a:lnSpc>
              <a:spcBef>
                <a:spcPts val="0"/>
              </a:spcBef>
              <a:spcAft>
                <a:spcPts val="0"/>
              </a:spcAft>
              <a:buClr>
                <a:srgbClr val="0D0D0D"/>
              </a:buClr>
              <a:buSzPts val="1110"/>
              <a:buFont typeface="Comic Sans MS"/>
              <a:buChar char="●"/>
            </a:pPr>
            <a:r>
              <a:rPr lang="en-GB" sz="1110">
                <a:solidFill>
                  <a:srgbClr val="0D0D0D"/>
                </a:solidFill>
                <a:highlight>
                  <a:srgbClr val="FFFFFF"/>
                </a:highlight>
                <a:latin typeface="Comic Sans MS"/>
                <a:ea typeface="Comic Sans MS"/>
                <a:cs typeface="Comic Sans MS"/>
                <a:sym typeface="Comic Sans MS"/>
              </a:rPr>
              <a:t>Evaluate the models' accuracy on both training and testing datasets.</a:t>
            </a:r>
            <a:endParaRPr sz="1110">
              <a:solidFill>
                <a:srgbClr val="0D0D0D"/>
              </a:solidFill>
              <a:highlight>
                <a:srgbClr val="FFFFFF"/>
              </a:highlight>
              <a:latin typeface="Comic Sans MS"/>
              <a:ea typeface="Comic Sans MS"/>
              <a:cs typeface="Comic Sans MS"/>
              <a:sym typeface="Comic Sans MS"/>
            </a:endParaRPr>
          </a:p>
          <a:p>
            <a:pPr indent="-228600" lvl="0" marL="457200" rtl="0" algn="l">
              <a:lnSpc>
                <a:spcPct val="95000"/>
              </a:lnSpc>
              <a:spcBef>
                <a:spcPts val="0"/>
              </a:spcBef>
              <a:spcAft>
                <a:spcPts val="0"/>
              </a:spcAft>
              <a:buClr>
                <a:srgbClr val="0D0D0D"/>
              </a:buClr>
              <a:buSzPts val="1110"/>
              <a:buFont typeface="Comic Sans MS"/>
              <a:buNone/>
            </a:pPr>
            <a:r>
              <a:rPr lang="en-GB" sz="1110">
                <a:solidFill>
                  <a:srgbClr val="0D0D0D"/>
                </a:solidFill>
                <a:highlight>
                  <a:srgbClr val="FFFFFF"/>
                </a:highlight>
                <a:latin typeface="Comic Sans MS"/>
                <a:ea typeface="Comic Sans MS"/>
                <a:cs typeface="Comic Sans MS"/>
                <a:sym typeface="Comic Sans MS"/>
              </a:rPr>
              <a:t>Data Analysis:</a:t>
            </a:r>
            <a:endParaRPr sz="1110">
              <a:solidFill>
                <a:srgbClr val="0D0D0D"/>
              </a:solidFill>
              <a:highlight>
                <a:srgbClr val="FFFFFF"/>
              </a:highlight>
              <a:latin typeface="Comic Sans MS"/>
              <a:ea typeface="Comic Sans MS"/>
              <a:cs typeface="Comic Sans MS"/>
              <a:sym typeface="Comic Sans MS"/>
            </a:endParaRPr>
          </a:p>
          <a:p>
            <a:pPr indent="-299085" lvl="1" marL="914400" rtl="0" algn="l">
              <a:lnSpc>
                <a:spcPct val="95000"/>
              </a:lnSpc>
              <a:spcBef>
                <a:spcPts val="0"/>
              </a:spcBef>
              <a:spcAft>
                <a:spcPts val="0"/>
              </a:spcAft>
              <a:buClr>
                <a:srgbClr val="0D0D0D"/>
              </a:buClr>
              <a:buSzPts val="1110"/>
              <a:buFont typeface="Comic Sans MS"/>
              <a:buChar char="●"/>
            </a:pPr>
            <a:r>
              <a:rPr lang="en-GB" sz="1110">
                <a:solidFill>
                  <a:srgbClr val="0D0D0D"/>
                </a:solidFill>
                <a:highlight>
                  <a:srgbClr val="FFFFFF"/>
                </a:highlight>
                <a:latin typeface="Comic Sans MS"/>
                <a:ea typeface="Comic Sans MS"/>
                <a:cs typeface="Comic Sans MS"/>
                <a:sym typeface="Comic Sans MS"/>
              </a:rPr>
              <a:t>Count the number of males and females in the dataset.</a:t>
            </a:r>
            <a:endParaRPr sz="1110">
              <a:solidFill>
                <a:srgbClr val="0D0D0D"/>
              </a:solidFill>
              <a:highlight>
                <a:srgbClr val="FFFFFF"/>
              </a:highlight>
              <a:latin typeface="Comic Sans MS"/>
              <a:ea typeface="Comic Sans MS"/>
              <a:cs typeface="Comic Sans MS"/>
              <a:sym typeface="Comic Sans MS"/>
            </a:endParaRPr>
          </a:p>
          <a:p>
            <a:pPr indent="-299085" lvl="1" marL="914400" rtl="0" algn="l">
              <a:lnSpc>
                <a:spcPct val="95000"/>
              </a:lnSpc>
              <a:spcBef>
                <a:spcPts val="0"/>
              </a:spcBef>
              <a:spcAft>
                <a:spcPts val="0"/>
              </a:spcAft>
              <a:buClr>
                <a:srgbClr val="0D0D0D"/>
              </a:buClr>
              <a:buSzPts val="1110"/>
              <a:buFont typeface="Comic Sans MS"/>
              <a:buChar char="●"/>
            </a:pPr>
            <a:r>
              <a:rPr lang="en-GB" sz="1110">
                <a:solidFill>
                  <a:srgbClr val="0D0D0D"/>
                </a:solidFill>
                <a:highlight>
                  <a:srgbClr val="FFFFFF"/>
                </a:highlight>
                <a:latin typeface="Comic Sans MS"/>
                <a:ea typeface="Comic Sans MS"/>
                <a:cs typeface="Comic Sans MS"/>
                <a:sym typeface="Comic Sans MS"/>
              </a:rPr>
              <a:t>Make predictions on the test set and count the number of males and females predicted to have heart disease.</a:t>
            </a:r>
            <a:endParaRPr sz="1110">
              <a:solidFill>
                <a:srgbClr val="0D0D0D"/>
              </a:solidFill>
              <a:highlight>
                <a:srgbClr val="FFFFFF"/>
              </a:highlight>
              <a:latin typeface="Comic Sans MS"/>
              <a:ea typeface="Comic Sans MS"/>
              <a:cs typeface="Comic Sans MS"/>
              <a:sym typeface="Comic Sans MS"/>
            </a:endParaRPr>
          </a:p>
          <a:p>
            <a:pPr indent="-228600" lvl="0" marL="457200" rtl="0" algn="l">
              <a:lnSpc>
                <a:spcPct val="95000"/>
              </a:lnSpc>
              <a:spcBef>
                <a:spcPts val="0"/>
              </a:spcBef>
              <a:spcAft>
                <a:spcPts val="0"/>
              </a:spcAft>
              <a:buClr>
                <a:srgbClr val="0D0D0D"/>
              </a:buClr>
              <a:buSzPts val="1110"/>
              <a:buFont typeface="Comic Sans MS"/>
              <a:buNone/>
            </a:pPr>
            <a:r>
              <a:rPr lang="en-GB" sz="1110">
                <a:solidFill>
                  <a:srgbClr val="0D0D0D"/>
                </a:solidFill>
                <a:highlight>
                  <a:srgbClr val="FFFFFF"/>
                </a:highlight>
                <a:latin typeface="Comic Sans MS"/>
                <a:ea typeface="Comic Sans MS"/>
                <a:cs typeface="Comic Sans MS"/>
                <a:sym typeface="Comic Sans MS"/>
              </a:rPr>
              <a:t>Visualization:</a:t>
            </a:r>
            <a:endParaRPr sz="1110">
              <a:solidFill>
                <a:srgbClr val="0D0D0D"/>
              </a:solidFill>
              <a:highlight>
                <a:srgbClr val="FFFFFF"/>
              </a:highlight>
              <a:latin typeface="Comic Sans MS"/>
              <a:ea typeface="Comic Sans MS"/>
              <a:cs typeface="Comic Sans MS"/>
              <a:sym typeface="Comic Sans MS"/>
            </a:endParaRPr>
          </a:p>
          <a:p>
            <a:pPr indent="-299085" lvl="1" marL="914400" rtl="0" algn="l">
              <a:lnSpc>
                <a:spcPct val="95000"/>
              </a:lnSpc>
              <a:spcBef>
                <a:spcPts val="0"/>
              </a:spcBef>
              <a:spcAft>
                <a:spcPts val="0"/>
              </a:spcAft>
              <a:buClr>
                <a:srgbClr val="0D0D0D"/>
              </a:buClr>
              <a:buSzPts val="1110"/>
              <a:buFont typeface="Comic Sans MS"/>
              <a:buChar char="●"/>
            </a:pPr>
            <a:r>
              <a:rPr lang="en-GB" sz="1110">
                <a:solidFill>
                  <a:srgbClr val="0D0D0D"/>
                </a:solidFill>
                <a:highlight>
                  <a:srgbClr val="FFFFFF"/>
                </a:highlight>
                <a:latin typeface="Comic Sans MS"/>
                <a:ea typeface="Comic Sans MS"/>
                <a:cs typeface="Comic Sans MS"/>
                <a:sym typeface="Comic Sans MS"/>
              </a:rPr>
              <a:t>Visualize the probability distribution of cardiovascular disease (CVD) using a histogram plot.</a:t>
            </a:r>
            <a:endParaRPr sz="1110">
              <a:solidFill>
                <a:srgbClr val="0D0D0D"/>
              </a:solidFill>
              <a:highlight>
                <a:srgbClr val="FFFFFF"/>
              </a:highlight>
              <a:latin typeface="Comic Sans MS"/>
              <a:ea typeface="Comic Sans MS"/>
              <a:cs typeface="Comic Sans MS"/>
              <a:sym typeface="Comic Sans MS"/>
            </a:endParaRPr>
          </a:p>
          <a:p>
            <a:pPr indent="-228600" lvl="0" marL="457200" rtl="0" algn="l">
              <a:lnSpc>
                <a:spcPct val="95000"/>
              </a:lnSpc>
              <a:spcBef>
                <a:spcPts val="0"/>
              </a:spcBef>
              <a:spcAft>
                <a:spcPts val="0"/>
              </a:spcAft>
              <a:buClr>
                <a:srgbClr val="0D0D0D"/>
              </a:buClr>
              <a:buSzPts val="1110"/>
              <a:buFont typeface="Comic Sans MS"/>
              <a:buNone/>
            </a:pPr>
            <a:r>
              <a:rPr lang="en-GB" sz="1110">
                <a:solidFill>
                  <a:srgbClr val="0D0D0D"/>
                </a:solidFill>
                <a:highlight>
                  <a:srgbClr val="FFFFFF"/>
                </a:highlight>
                <a:latin typeface="Comic Sans MS"/>
                <a:ea typeface="Comic Sans MS"/>
                <a:cs typeface="Comic Sans MS"/>
                <a:sym typeface="Comic Sans MS"/>
              </a:rPr>
              <a:t>Prediction:</a:t>
            </a:r>
            <a:endParaRPr sz="1110">
              <a:solidFill>
                <a:srgbClr val="0D0D0D"/>
              </a:solidFill>
              <a:highlight>
                <a:srgbClr val="FFFFFF"/>
              </a:highlight>
              <a:latin typeface="Comic Sans MS"/>
              <a:ea typeface="Comic Sans MS"/>
              <a:cs typeface="Comic Sans MS"/>
              <a:sym typeface="Comic Sans MS"/>
            </a:endParaRPr>
          </a:p>
          <a:p>
            <a:pPr indent="-299085" lvl="1" marL="914400" rtl="0" algn="l">
              <a:lnSpc>
                <a:spcPct val="95000"/>
              </a:lnSpc>
              <a:spcBef>
                <a:spcPts val="0"/>
              </a:spcBef>
              <a:spcAft>
                <a:spcPts val="0"/>
              </a:spcAft>
              <a:buClr>
                <a:srgbClr val="0D0D0D"/>
              </a:buClr>
              <a:buSzPts val="1110"/>
              <a:buFont typeface="Comic Sans MS"/>
              <a:buChar char="●"/>
            </a:pPr>
            <a:r>
              <a:rPr lang="en-GB" sz="1110">
                <a:solidFill>
                  <a:srgbClr val="0D0D0D"/>
                </a:solidFill>
                <a:highlight>
                  <a:srgbClr val="FFFFFF"/>
                </a:highlight>
                <a:latin typeface="Comic Sans MS"/>
                <a:ea typeface="Comic Sans MS"/>
                <a:cs typeface="Comic Sans MS"/>
                <a:sym typeface="Comic Sans MS"/>
              </a:rPr>
              <a:t>Predict whether an individual has heart disease based on input data.</a:t>
            </a:r>
            <a:endParaRPr sz="1110">
              <a:solidFill>
                <a:srgbClr val="0D0D0D"/>
              </a:solidFill>
              <a:highlight>
                <a:srgbClr val="FFFFFF"/>
              </a:highlight>
              <a:latin typeface="Comic Sans MS"/>
              <a:ea typeface="Comic Sans MS"/>
              <a:cs typeface="Comic Sans MS"/>
              <a:sym typeface="Comic Sans MS"/>
            </a:endParaRPr>
          </a:p>
          <a:p>
            <a:pPr indent="0" lvl="0" marL="0" rtl="0" algn="l">
              <a:lnSpc>
                <a:spcPct val="70000"/>
              </a:lnSpc>
              <a:spcBef>
                <a:spcPts val="1500"/>
              </a:spcBef>
              <a:spcAft>
                <a:spcPts val="0"/>
              </a:spcAft>
              <a:buClr>
                <a:schemeClr val="dk1"/>
              </a:buClr>
              <a:buSzPts val="1850"/>
              <a:buFont typeface="Arial"/>
              <a:buNone/>
            </a:pPr>
            <a:r>
              <a:t/>
            </a:r>
            <a:endParaRPr sz="1587">
              <a:solidFill>
                <a:srgbClr val="0D0D0D"/>
              </a:solidFill>
              <a:highlight>
                <a:srgbClr val="FFFFFF"/>
              </a:highlight>
              <a:latin typeface="Comic Sans MS"/>
              <a:ea typeface="Comic Sans MS"/>
              <a:cs typeface="Comic Sans MS"/>
              <a:sym typeface="Comic Sans MS"/>
            </a:endParaRPr>
          </a:p>
        </p:txBody>
      </p:sp>
      <p:sp>
        <p:nvSpPr>
          <p:cNvPr id="157" name="Google Shape;157;p28"/>
          <p:cNvSpPr txBox="1"/>
          <p:nvPr>
            <p:ph idx="11" type="ftr"/>
          </p:nvPr>
        </p:nvSpPr>
        <p:spPr>
          <a:xfrm>
            <a:off x="2995223" y="4869656"/>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ctrTitle"/>
          </p:nvPr>
        </p:nvSpPr>
        <p:spPr>
          <a:xfrm>
            <a:off x="1131757" y="722627"/>
            <a:ext cx="6858000" cy="617275"/>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accent1"/>
              </a:buClr>
              <a:buSzPts val="3300"/>
              <a:buFont typeface="Arial"/>
              <a:buNone/>
            </a:pPr>
            <a:r>
              <a:rPr b="1" lang="en-GB" sz="3300">
                <a:solidFill>
                  <a:schemeClr val="accent1"/>
                </a:solidFill>
                <a:latin typeface="Arial"/>
                <a:ea typeface="Arial"/>
                <a:cs typeface="Arial"/>
                <a:sym typeface="Arial"/>
              </a:rPr>
              <a:t>Algorithm &amp; Deployment</a:t>
            </a:r>
            <a:endParaRPr/>
          </a:p>
        </p:txBody>
      </p:sp>
      <p:sp>
        <p:nvSpPr>
          <p:cNvPr id="163" name="Google Shape;163;p29"/>
          <p:cNvSpPr txBox="1"/>
          <p:nvPr>
            <p:ph idx="1" type="subTitle"/>
          </p:nvPr>
        </p:nvSpPr>
        <p:spPr>
          <a:xfrm>
            <a:off x="460948" y="1582615"/>
            <a:ext cx="8364512" cy="3274199"/>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2000"/>
              <a:buFont typeface="Arial"/>
              <a:buNone/>
            </a:pPr>
            <a:r>
              <a:rPr lang="en-GB" sz="1300">
                <a:solidFill>
                  <a:srgbClr val="0D0D0D"/>
                </a:solidFill>
                <a:highlight>
                  <a:srgbClr val="FFFFFF"/>
                </a:highlight>
                <a:latin typeface="Comic Sans MS"/>
                <a:ea typeface="Comic Sans MS"/>
                <a:cs typeface="Comic Sans MS"/>
                <a:sym typeface="Comic Sans MS"/>
              </a:rPr>
              <a:t>Algorithm:</a:t>
            </a:r>
            <a:endParaRPr sz="1300">
              <a:solidFill>
                <a:srgbClr val="0D0D0D"/>
              </a:solidFill>
              <a:highlight>
                <a:srgbClr val="FFFFFF"/>
              </a:highlight>
              <a:latin typeface="Comic Sans MS"/>
              <a:ea typeface="Comic Sans MS"/>
              <a:cs typeface="Comic Sans MS"/>
              <a:sym typeface="Comic Sans MS"/>
            </a:endParaRPr>
          </a:p>
          <a:p>
            <a:pPr indent="0" lvl="0" marL="0" rtl="0" algn="l">
              <a:lnSpc>
                <a:spcPct val="115000"/>
              </a:lnSpc>
              <a:spcBef>
                <a:spcPts val="1500"/>
              </a:spcBef>
              <a:spcAft>
                <a:spcPts val="0"/>
              </a:spcAft>
              <a:buClr>
                <a:schemeClr val="dk1"/>
              </a:buClr>
              <a:buSzPts val="1100"/>
              <a:buFont typeface="Arial"/>
              <a:buNone/>
            </a:pPr>
            <a:r>
              <a:rPr lang="en-GB" sz="1300">
                <a:solidFill>
                  <a:srgbClr val="0D0D0D"/>
                </a:solidFill>
                <a:highlight>
                  <a:srgbClr val="FFFFFF"/>
                </a:highlight>
                <a:latin typeface="Comic Sans MS"/>
                <a:ea typeface="Comic Sans MS"/>
                <a:cs typeface="Comic Sans MS"/>
                <a:sym typeface="Comic Sans MS"/>
              </a:rPr>
              <a:t>Logistic regression is the chosen algorithm for this binary classification task. Logistic regression models the probability that a given input belongs to a certain class using the logistic function. It's suitable for binary classification tasks like predicting gender based on features from the heart disease dataset.</a:t>
            </a:r>
            <a:endParaRPr sz="1300">
              <a:solidFill>
                <a:srgbClr val="0D0D0D"/>
              </a:solidFill>
              <a:highlight>
                <a:srgbClr val="FFFFFF"/>
              </a:highlight>
              <a:latin typeface="Comic Sans MS"/>
              <a:ea typeface="Comic Sans MS"/>
              <a:cs typeface="Comic Sans MS"/>
              <a:sym typeface="Comic Sans MS"/>
            </a:endParaRPr>
          </a:p>
          <a:p>
            <a:pPr indent="0" lvl="0" marL="0" rtl="0" algn="l">
              <a:lnSpc>
                <a:spcPct val="70000"/>
              </a:lnSpc>
              <a:spcBef>
                <a:spcPts val="1500"/>
              </a:spcBef>
              <a:spcAft>
                <a:spcPts val="0"/>
              </a:spcAft>
              <a:buClr>
                <a:schemeClr val="dk1"/>
              </a:buClr>
              <a:buSzPts val="2000"/>
              <a:buFont typeface="Arial"/>
              <a:buNone/>
            </a:pPr>
            <a:r>
              <a:rPr lang="en-GB" sz="1300">
                <a:solidFill>
                  <a:srgbClr val="0D0D0D"/>
                </a:solidFill>
                <a:highlight>
                  <a:srgbClr val="FFFFFF"/>
                </a:highlight>
                <a:latin typeface="Comic Sans MS"/>
                <a:ea typeface="Comic Sans MS"/>
                <a:cs typeface="Comic Sans MS"/>
                <a:sym typeface="Comic Sans MS"/>
              </a:rPr>
              <a:t>Development:</a:t>
            </a:r>
            <a:endParaRPr sz="1300">
              <a:solidFill>
                <a:srgbClr val="0D0D0D"/>
              </a:solidFill>
              <a:highlight>
                <a:srgbClr val="FFFFFF"/>
              </a:highlight>
              <a:latin typeface="Comic Sans MS"/>
              <a:ea typeface="Comic Sans MS"/>
              <a:cs typeface="Comic Sans MS"/>
              <a:sym typeface="Comic Sans MS"/>
            </a:endParaRPr>
          </a:p>
          <a:p>
            <a:pPr indent="0" lvl="0" marL="0" rtl="0" algn="l">
              <a:lnSpc>
                <a:spcPct val="115000"/>
              </a:lnSpc>
              <a:spcBef>
                <a:spcPts val="1500"/>
              </a:spcBef>
              <a:spcAft>
                <a:spcPts val="0"/>
              </a:spcAft>
              <a:buClr>
                <a:schemeClr val="dk1"/>
              </a:buClr>
              <a:buSzPts val="1100"/>
              <a:buFont typeface="Arial"/>
              <a:buNone/>
            </a:pPr>
            <a:r>
              <a:rPr lang="en-GB" sz="1300">
                <a:solidFill>
                  <a:srgbClr val="0D0D0D"/>
                </a:solidFill>
                <a:highlight>
                  <a:srgbClr val="FFFFFF"/>
                </a:highlight>
                <a:latin typeface="Comic Sans MS"/>
                <a:ea typeface="Comic Sans MS"/>
                <a:cs typeface="Comic Sans MS"/>
                <a:sym typeface="Comic Sans MS"/>
              </a:rPr>
              <a:t>The code is developed using Python and popular libraries such as Pandas, NumPy, Matplotlib, Seaborn, and scikit-learn. It follows standard practices for data preprocessing, model training, evaluation, and visualization.</a:t>
            </a:r>
            <a:endParaRPr sz="1300">
              <a:solidFill>
                <a:srgbClr val="0D0D0D"/>
              </a:solidFill>
              <a:highlight>
                <a:srgbClr val="FFFFFF"/>
              </a:highlight>
              <a:latin typeface="Comic Sans MS"/>
              <a:ea typeface="Comic Sans MS"/>
              <a:cs typeface="Comic Sans MS"/>
              <a:sym typeface="Comic Sans MS"/>
            </a:endParaRPr>
          </a:p>
          <a:p>
            <a:pPr indent="0" lvl="0" marL="0" rtl="0" algn="l">
              <a:lnSpc>
                <a:spcPct val="70000"/>
              </a:lnSpc>
              <a:spcBef>
                <a:spcPts val="1500"/>
              </a:spcBef>
              <a:spcAft>
                <a:spcPts val="0"/>
              </a:spcAft>
              <a:buClr>
                <a:schemeClr val="dk1"/>
              </a:buClr>
              <a:buSzPts val="2000"/>
              <a:buFont typeface="Arial"/>
              <a:buNone/>
            </a:pPr>
            <a:r>
              <a:t/>
            </a:r>
            <a:endParaRPr sz="1400">
              <a:solidFill>
                <a:srgbClr val="0D0D0D"/>
              </a:solidFill>
              <a:highlight>
                <a:srgbClr val="FFFFFF"/>
              </a:highlight>
              <a:latin typeface="Comic Sans MS"/>
              <a:ea typeface="Comic Sans MS"/>
              <a:cs typeface="Comic Sans MS"/>
              <a:sym typeface="Comic Sans MS"/>
            </a:endParaRPr>
          </a:p>
        </p:txBody>
      </p:sp>
      <p:sp>
        <p:nvSpPr>
          <p:cNvPr id="164" name="Google Shape;164;p29"/>
          <p:cNvSpPr txBox="1"/>
          <p:nvPr>
            <p:ph idx="11" type="ftr"/>
          </p:nvPr>
        </p:nvSpPr>
        <p:spPr>
          <a:xfrm>
            <a:off x="2995223" y="4869656"/>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ctrTitle"/>
          </p:nvPr>
        </p:nvSpPr>
        <p:spPr>
          <a:xfrm>
            <a:off x="1131757" y="722627"/>
            <a:ext cx="6858000" cy="617275"/>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accent1"/>
              </a:buClr>
              <a:buSzPts val="3300"/>
              <a:buFont typeface="Arial"/>
              <a:buNone/>
            </a:pPr>
            <a:r>
              <a:rPr b="1" lang="en-GB" sz="3300">
                <a:solidFill>
                  <a:schemeClr val="accent1"/>
                </a:solidFill>
                <a:latin typeface="Arial"/>
                <a:ea typeface="Arial"/>
                <a:cs typeface="Arial"/>
                <a:sym typeface="Arial"/>
              </a:rPr>
              <a:t>GitHub Link</a:t>
            </a:r>
            <a:endParaRPr/>
          </a:p>
        </p:txBody>
      </p:sp>
      <p:sp>
        <p:nvSpPr>
          <p:cNvPr id="170" name="Google Shape;170;p30"/>
          <p:cNvSpPr txBox="1"/>
          <p:nvPr>
            <p:ph idx="1" type="subTitle"/>
          </p:nvPr>
        </p:nvSpPr>
        <p:spPr>
          <a:xfrm>
            <a:off x="460948" y="1582615"/>
            <a:ext cx="8364512" cy="3274199"/>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000"/>
              <a:buFont typeface="Arial"/>
              <a:buNone/>
            </a:pPr>
            <a:r>
              <a:rPr lang="en-GB" sz="2000" u="sng">
                <a:solidFill>
                  <a:schemeClr val="hlink"/>
                </a:solidFill>
                <a:latin typeface="Arial"/>
                <a:ea typeface="Arial"/>
                <a:cs typeface="Arial"/>
                <a:sym typeface="Arial"/>
                <a:hlinkClick r:id="rId3"/>
              </a:rPr>
              <a:t>https://github.com/Shrilokesh/NM-AIML-PROJECT</a:t>
            </a:r>
            <a:endParaRPr sz="2000">
              <a:latin typeface="Arial"/>
              <a:ea typeface="Arial"/>
              <a:cs typeface="Arial"/>
              <a:sym typeface="Arial"/>
            </a:endParaRPr>
          </a:p>
        </p:txBody>
      </p:sp>
      <p:sp>
        <p:nvSpPr>
          <p:cNvPr id="171" name="Google Shape;171;p30"/>
          <p:cNvSpPr txBox="1"/>
          <p:nvPr>
            <p:ph idx="11" type="ftr"/>
          </p:nvPr>
        </p:nvSpPr>
        <p:spPr>
          <a:xfrm>
            <a:off x="2995223" y="4869656"/>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ctrTitle"/>
          </p:nvPr>
        </p:nvSpPr>
        <p:spPr>
          <a:xfrm>
            <a:off x="1131757" y="722627"/>
            <a:ext cx="6858000" cy="617275"/>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accent1"/>
              </a:buClr>
              <a:buSzPts val="3300"/>
              <a:buFont typeface="Arial"/>
              <a:buNone/>
            </a:pPr>
            <a:r>
              <a:rPr b="1" lang="en-GB" sz="3300">
                <a:solidFill>
                  <a:schemeClr val="accent1"/>
                </a:solidFill>
                <a:latin typeface="Arial"/>
                <a:ea typeface="Arial"/>
                <a:cs typeface="Arial"/>
                <a:sym typeface="Arial"/>
              </a:rPr>
              <a:t>Project Demo(Recorded Video)</a:t>
            </a:r>
            <a:endParaRPr>
              <a:solidFill>
                <a:schemeClr val="accent1"/>
              </a:solidFill>
            </a:endParaRPr>
          </a:p>
        </p:txBody>
      </p:sp>
      <p:sp>
        <p:nvSpPr>
          <p:cNvPr id="177" name="Google Shape;177;p31"/>
          <p:cNvSpPr txBox="1"/>
          <p:nvPr>
            <p:ph idx="11" type="ftr"/>
          </p:nvPr>
        </p:nvSpPr>
        <p:spPr>
          <a:xfrm>
            <a:off x="2995223" y="4869656"/>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 Edunet Foundation. All rights reserved.</a:t>
            </a:r>
            <a:endParaRPr/>
          </a:p>
        </p:txBody>
      </p:sp>
      <p:pic>
        <p:nvPicPr>
          <p:cNvPr id="178" name="Google Shape;178;p31" title="NM AIML CAPSTONE PROJECT DEMO (Heart Disease Prediction)">
            <a:hlinkClick r:id="rId3"/>
          </p:cNvPr>
          <p:cNvPicPr preferRelativeResize="0"/>
          <p:nvPr/>
        </p:nvPicPr>
        <p:blipFill>
          <a:blip r:embed="rId4">
            <a:alphaModFix/>
          </a:blip>
          <a:stretch>
            <a:fillRect/>
          </a:stretch>
        </p:blipFill>
        <p:spPr>
          <a:xfrm>
            <a:off x="436525" y="1482523"/>
            <a:ext cx="5473125" cy="3078625"/>
          </a:xfrm>
          <a:prstGeom prst="rect">
            <a:avLst/>
          </a:prstGeom>
          <a:noFill/>
          <a:ln>
            <a:noFill/>
          </a:ln>
          <a:effectLst>
            <a:outerShdw blurRad="57150" rotWithShape="0" algn="bl" dir="5400000" dist="19050">
              <a:srgbClr val="000000">
                <a:alpha val="50000"/>
              </a:srgbClr>
            </a:outerShdw>
          </a:effectLst>
        </p:spPr>
      </p:pic>
      <p:sp>
        <p:nvSpPr>
          <p:cNvPr id="179" name="Google Shape;179;p31"/>
          <p:cNvSpPr txBox="1"/>
          <p:nvPr/>
        </p:nvSpPr>
        <p:spPr>
          <a:xfrm>
            <a:off x="6595425" y="1757600"/>
            <a:ext cx="1675200" cy="23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5"/>
              </a:rPr>
              <a:t>https://youtu.be/xmKqPSeE5MQ</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ctrTitle"/>
          </p:nvPr>
        </p:nvSpPr>
        <p:spPr>
          <a:xfrm>
            <a:off x="1131757" y="722627"/>
            <a:ext cx="6858000" cy="617275"/>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accent1"/>
              </a:buClr>
              <a:buSzPts val="3300"/>
              <a:buFont typeface="Arial"/>
              <a:buNone/>
            </a:pPr>
            <a:r>
              <a:rPr b="1" lang="en-GB" sz="3300">
                <a:solidFill>
                  <a:schemeClr val="accent1"/>
                </a:solidFill>
                <a:latin typeface="Arial"/>
                <a:ea typeface="Arial"/>
                <a:cs typeface="Arial"/>
                <a:sym typeface="Arial"/>
              </a:rPr>
              <a:t>Conclusion</a:t>
            </a:r>
            <a:endParaRPr/>
          </a:p>
        </p:txBody>
      </p:sp>
      <p:sp>
        <p:nvSpPr>
          <p:cNvPr id="185" name="Google Shape;185;p32"/>
          <p:cNvSpPr txBox="1"/>
          <p:nvPr>
            <p:ph idx="1" type="subTitle"/>
          </p:nvPr>
        </p:nvSpPr>
        <p:spPr>
          <a:xfrm>
            <a:off x="460948" y="1582615"/>
            <a:ext cx="8364512" cy="3274199"/>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2000"/>
              <a:buFont typeface="Arial"/>
              <a:buNone/>
            </a:pPr>
            <a:r>
              <a:rPr lang="en-GB" sz="1400">
                <a:solidFill>
                  <a:srgbClr val="0D0D0D"/>
                </a:solidFill>
                <a:highlight>
                  <a:srgbClr val="FFFFFF"/>
                </a:highlight>
                <a:latin typeface="Comic Sans MS"/>
                <a:ea typeface="Comic Sans MS"/>
                <a:cs typeface="Comic Sans MS"/>
                <a:sym typeface="Comic Sans MS"/>
              </a:rPr>
              <a:t>The logistic regression model trained on the heart disease dataset achieves a certain level of </a:t>
            </a:r>
            <a:endParaRPr sz="1400">
              <a:solidFill>
                <a:srgbClr val="0D0D0D"/>
              </a:solidFill>
              <a:highlight>
                <a:srgbClr val="FFFFFF"/>
              </a:highlight>
              <a:latin typeface="Comic Sans MS"/>
              <a:ea typeface="Comic Sans MS"/>
              <a:cs typeface="Comic Sans MS"/>
              <a:sym typeface="Comic Sans MS"/>
            </a:endParaRPr>
          </a:p>
          <a:p>
            <a:pPr indent="0" lvl="0" marL="0" rtl="0" algn="l">
              <a:lnSpc>
                <a:spcPct val="70000"/>
              </a:lnSpc>
              <a:spcBef>
                <a:spcPts val="0"/>
              </a:spcBef>
              <a:spcAft>
                <a:spcPts val="0"/>
              </a:spcAft>
              <a:buClr>
                <a:schemeClr val="dk1"/>
              </a:buClr>
              <a:buSzPts val="2000"/>
              <a:buFont typeface="Arial"/>
              <a:buNone/>
            </a:pPr>
            <a:r>
              <a:t/>
            </a:r>
            <a:endParaRPr sz="1400">
              <a:solidFill>
                <a:srgbClr val="0D0D0D"/>
              </a:solidFill>
              <a:highlight>
                <a:srgbClr val="FFFFFF"/>
              </a:highlight>
              <a:latin typeface="Comic Sans MS"/>
              <a:ea typeface="Comic Sans MS"/>
              <a:cs typeface="Comic Sans MS"/>
              <a:sym typeface="Comic Sans MS"/>
            </a:endParaRPr>
          </a:p>
          <a:p>
            <a:pPr indent="0" lvl="0" marL="0" rtl="0" algn="l">
              <a:lnSpc>
                <a:spcPct val="70000"/>
              </a:lnSpc>
              <a:spcBef>
                <a:spcPts val="0"/>
              </a:spcBef>
              <a:spcAft>
                <a:spcPts val="0"/>
              </a:spcAft>
              <a:buClr>
                <a:schemeClr val="dk1"/>
              </a:buClr>
              <a:buSzPts val="2000"/>
              <a:buFont typeface="Arial"/>
              <a:buNone/>
            </a:pPr>
            <a:r>
              <a:rPr lang="en-GB" sz="1400">
                <a:solidFill>
                  <a:srgbClr val="0D0D0D"/>
                </a:solidFill>
                <a:highlight>
                  <a:srgbClr val="FFFFFF"/>
                </a:highlight>
                <a:latin typeface="Comic Sans MS"/>
                <a:ea typeface="Comic Sans MS"/>
                <a:cs typeface="Comic Sans MS"/>
                <a:sym typeface="Comic Sans MS"/>
              </a:rPr>
              <a:t>accuracy in predicting gender based on other features. However, further analysis and fine-tuning </a:t>
            </a:r>
            <a:endParaRPr sz="1400">
              <a:solidFill>
                <a:srgbClr val="0D0D0D"/>
              </a:solidFill>
              <a:highlight>
                <a:srgbClr val="FFFFFF"/>
              </a:highlight>
              <a:latin typeface="Comic Sans MS"/>
              <a:ea typeface="Comic Sans MS"/>
              <a:cs typeface="Comic Sans MS"/>
              <a:sym typeface="Comic Sans MS"/>
            </a:endParaRPr>
          </a:p>
          <a:p>
            <a:pPr indent="0" lvl="0" marL="0" rtl="0" algn="l">
              <a:lnSpc>
                <a:spcPct val="70000"/>
              </a:lnSpc>
              <a:spcBef>
                <a:spcPts val="0"/>
              </a:spcBef>
              <a:spcAft>
                <a:spcPts val="0"/>
              </a:spcAft>
              <a:buClr>
                <a:schemeClr val="dk1"/>
              </a:buClr>
              <a:buSzPts val="2000"/>
              <a:buFont typeface="Arial"/>
              <a:buNone/>
            </a:pPr>
            <a:r>
              <a:t/>
            </a:r>
            <a:endParaRPr sz="1400">
              <a:solidFill>
                <a:srgbClr val="0D0D0D"/>
              </a:solidFill>
              <a:highlight>
                <a:srgbClr val="FFFFFF"/>
              </a:highlight>
              <a:latin typeface="Comic Sans MS"/>
              <a:ea typeface="Comic Sans MS"/>
              <a:cs typeface="Comic Sans MS"/>
              <a:sym typeface="Comic Sans MS"/>
            </a:endParaRPr>
          </a:p>
          <a:p>
            <a:pPr indent="0" lvl="0" marL="0" rtl="0" algn="l">
              <a:lnSpc>
                <a:spcPct val="70000"/>
              </a:lnSpc>
              <a:spcBef>
                <a:spcPts val="0"/>
              </a:spcBef>
              <a:spcAft>
                <a:spcPts val="0"/>
              </a:spcAft>
              <a:buClr>
                <a:schemeClr val="dk1"/>
              </a:buClr>
              <a:buSzPts val="2000"/>
              <a:buFont typeface="Arial"/>
              <a:buNone/>
            </a:pPr>
            <a:r>
              <a:rPr lang="en-GB" sz="1400">
                <a:solidFill>
                  <a:srgbClr val="0D0D0D"/>
                </a:solidFill>
                <a:highlight>
                  <a:srgbClr val="FFFFFF"/>
                </a:highlight>
                <a:latin typeface="Comic Sans MS"/>
                <a:ea typeface="Comic Sans MS"/>
                <a:cs typeface="Comic Sans MS"/>
                <a:sym typeface="Comic Sans MS"/>
              </a:rPr>
              <a:t>may be required to improve the model's performance. The visualization of the probability </a:t>
            </a:r>
            <a:endParaRPr sz="1400">
              <a:solidFill>
                <a:srgbClr val="0D0D0D"/>
              </a:solidFill>
              <a:highlight>
                <a:srgbClr val="FFFFFF"/>
              </a:highlight>
              <a:latin typeface="Comic Sans MS"/>
              <a:ea typeface="Comic Sans MS"/>
              <a:cs typeface="Comic Sans MS"/>
              <a:sym typeface="Comic Sans MS"/>
            </a:endParaRPr>
          </a:p>
          <a:p>
            <a:pPr indent="0" lvl="0" marL="0" rtl="0" algn="l">
              <a:lnSpc>
                <a:spcPct val="70000"/>
              </a:lnSpc>
              <a:spcBef>
                <a:spcPts val="0"/>
              </a:spcBef>
              <a:spcAft>
                <a:spcPts val="0"/>
              </a:spcAft>
              <a:buClr>
                <a:schemeClr val="dk1"/>
              </a:buClr>
              <a:buSzPts val="2000"/>
              <a:buFont typeface="Arial"/>
              <a:buNone/>
            </a:pPr>
            <a:r>
              <a:t/>
            </a:r>
            <a:endParaRPr sz="1400">
              <a:solidFill>
                <a:srgbClr val="0D0D0D"/>
              </a:solidFill>
              <a:highlight>
                <a:srgbClr val="FFFFFF"/>
              </a:highlight>
              <a:latin typeface="Comic Sans MS"/>
              <a:ea typeface="Comic Sans MS"/>
              <a:cs typeface="Comic Sans MS"/>
              <a:sym typeface="Comic Sans MS"/>
            </a:endParaRPr>
          </a:p>
          <a:p>
            <a:pPr indent="0" lvl="0" marL="0" rtl="0" algn="l">
              <a:lnSpc>
                <a:spcPct val="70000"/>
              </a:lnSpc>
              <a:spcBef>
                <a:spcPts val="0"/>
              </a:spcBef>
              <a:spcAft>
                <a:spcPts val="0"/>
              </a:spcAft>
              <a:buClr>
                <a:schemeClr val="dk1"/>
              </a:buClr>
              <a:buSzPts val="2000"/>
              <a:buFont typeface="Arial"/>
              <a:buNone/>
            </a:pPr>
            <a:r>
              <a:rPr lang="en-GB" sz="1400">
                <a:solidFill>
                  <a:srgbClr val="0D0D0D"/>
                </a:solidFill>
                <a:highlight>
                  <a:srgbClr val="FFFFFF"/>
                </a:highlight>
                <a:latin typeface="Comic Sans MS"/>
                <a:ea typeface="Comic Sans MS"/>
                <a:cs typeface="Comic Sans MS"/>
                <a:sym typeface="Comic Sans MS"/>
              </a:rPr>
              <a:t>distribution of CVD provides insights into the dataset's characteristics. Overall, the proposed </a:t>
            </a:r>
            <a:endParaRPr sz="1400">
              <a:solidFill>
                <a:srgbClr val="0D0D0D"/>
              </a:solidFill>
              <a:highlight>
                <a:srgbClr val="FFFFFF"/>
              </a:highlight>
              <a:latin typeface="Comic Sans MS"/>
              <a:ea typeface="Comic Sans MS"/>
              <a:cs typeface="Comic Sans MS"/>
              <a:sym typeface="Comic Sans MS"/>
            </a:endParaRPr>
          </a:p>
          <a:p>
            <a:pPr indent="0" lvl="0" marL="0" rtl="0" algn="l">
              <a:lnSpc>
                <a:spcPct val="70000"/>
              </a:lnSpc>
              <a:spcBef>
                <a:spcPts val="0"/>
              </a:spcBef>
              <a:spcAft>
                <a:spcPts val="0"/>
              </a:spcAft>
              <a:buClr>
                <a:schemeClr val="dk1"/>
              </a:buClr>
              <a:buSzPts val="2000"/>
              <a:buFont typeface="Arial"/>
              <a:buNone/>
            </a:pPr>
            <a:r>
              <a:t/>
            </a:r>
            <a:endParaRPr sz="1400">
              <a:solidFill>
                <a:srgbClr val="0D0D0D"/>
              </a:solidFill>
              <a:highlight>
                <a:srgbClr val="FFFFFF"/>
              </a:highlight>
              <a:latin typeface="Comic Sans MS"/>
              <a:ea typeface="Comic Sans MS"/>
              <a:cs typeface="Comic Sans MS"/>
              <a:sym typeface="Comic Sans MS"/>
            </a:endParaRPr>
          </a:p>
          <a:p>
            <a:pPr indent="0" lvl="0" marL="0" rtl="0" algn="l">
              <a:lnSpc>
                <a:spcPct val="70000"/>
              </a:lnSpc>
              <a:spcBef>
                <a:spcPts val="0"/>
              </a:spcBef>
              <a:spcAft>
                <a:spcPts val="0"/>
              </a:spcAft>
              <a:buClr>
                <a:schemeClr val="dk1"/>
              </a:buClr>
              <a:buSzPts val="2000"/>
              <a:buFont typeface="Arial"/>
              <a:buNone/>
            </a:pPr>
            <a:r>
              <a:rPr lang="en-GB" sz="1400">
                <a:solidFill>
                  <a:srgbClr val="0D0D0D"/>
                </a:solidFill>
                <a:highlight>
                  <a:srgbClr val="FFFFFF"/>
                </a:highlight>
                <a:latin typeface="Comic Sans MS"/>
                <a:ea typeface="Comic Sans MS"/>
                <a:cs typeface="Comic Sans MS"/>
                <a:sym typeface="Comic Sans MS"/>
              </a:rPr>
              <a:t>solution demonstrates the application of logistic regression for binary classification tasks and </a:t>
            </a:r>
            <a:endParaRPr sz="1400">
              <a:solidFill>
                <a:srgbClr val="0D0D0D"/>
              </a:solidFill>
              <a:highlight>
                <a:srgbClr val="FFFFFF"/>
              </a:highlight>
              <a:latin typeface="Comic Sans MS"/>
              <a:ea typeface="Comic Sans MS"/>
              <a:cs typeface="Comic Sans MS"/>
              <a:sym typeface="Comic Sans MS"/>
            </a:endParaRPr>
          </a:p>
          <a:p>
            <a:pPr indent="0" lvl="0" marL="0" rtl="0" algn="l">
              <a:lnSpc>
                <a:spcPct val="70000"/>
              </a:lnSpc>
              <a:spcBef>
                <a:spcPts val="0"/>
              </a:spcBef>
              <a:spcAft>
                <a:spcPts val="0"/>
              </a:spcAft>
              <a:buClr>
                <a:schemeClr val="dk1"/>
              </a:buClr>
              <a:buSzPts val="2000"/>
              <a:buFont typeface="Arial"/>
              <a:buNone/>
            </a:pPr>
            <a:r>
              <a:t/>
            </a:r>
            <a:endParaRPr sz="1400">
              <a:solidFill>
                <a:srgbClr val="0D0D0D"/>
              </a:solidFill>
              <a:highlight>
                <a:srgbClr val="FFFFFF"/>
              </a:highlight>
              <a:latin typeface="Comic Sans MS"/>
              <a:ea typeface="Comic Sans MS"/>
              <a:cs typeface="Comic Sans MS"/>
              <a:sym typeface="Comic Sans MS"/>
            </a:endParaRPr>
          </a:p>
          <a:p>
            <a:pPr indent="0" lvl="0" marL="0" rtl="0" algn="l">
              <a:lnSpc>
                <a:spcPct val="70000"/>
              </a:lnSpc>
              <a:spcBef>
                <a:spcPts val="0"/>
              </a:spcBef>
              <a:spcAft>
                <a:spcPts val="0"/>
              </a:spcAft>
              <a:buClr>
                <a:schemeClr val="dk1"/>
              </a:buClr>
              <a:buSzPts val="2000"/>
              <a:buFont typeface="Arial"/>
              <a:buNone/>
            </a:pPr>
            <a:r>
              <a:rPr lang="en-GB" sz="1400">
                <a:solidFill>
                  <a:srgbClr val="0D0D0D"/>
                </a:solidFill>
                <a:highlight>
                  <a:srgbClr val="FFFFFF"/>
                </a:highlight>
                <a:latin typeface="Comic Sans MS"/>
                <a:ea typeface="Comic Sans MS"/>
                <a:cs typeface="Comic Sans MS"/>
                <a:sym typeface="Comic Sans MS"/>
              </a:rPr>
              <a:t>provides valuable insights into the heart disease dataset.</a:t>
            </a:r>
            <a:endParaRPr b="1" sz="2300">
              <a:latin typeface="Comic Sans MS"/>
              <a:ea typeface="Comic Sans MS"/>
              <a:cs typeface="Comic Sans MS"/>
              <a:sym typeface="Comic Sans MS"/>
            </a:endParaRPr>
          </a:p>
        </p:txBody>
      </p:sp>
      <p:sp>
        <p:nvSpPr>
          <p:cNvPr id="186" name="Google Shape;186;p32"/>
          <p:cNvSpPr txBox="1"/>
          <p:nvPr>
            <p:ph idx="11" type="ftr"/>
          </p:nvPr>
        </p:nvSpPr>
        <p:spPr>
          <a:xfrm>
            <a:off x="2995223" y="4869656"/>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ctrTitle"/>
          </p:nvPr>
        </p:nvSpPr>
        <p:spPr>
          <a:xfrm>
            <a:off x="1131757" y="722627"/>
            <a:ext cx="6858000" cy="617275"/>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accent1"/>
              </a:buClr>
              <a:buSzPts val="3300"/>
              <a:buFont typeface="Arial"/>
              <a:buNone/>
            </a:pPr>
            <a:r>
              <a:rPr b="1" lang="en-GB" sz="3300">
                <a:solidFill>
                  <a:schemeClr val="accent1"/>
                </a:solidFill>
                <a:latin typeface="Arial"/>
                <a:ea typeface="Arial"/>
                <a:cs typeface="Arial"/>
                <a:sym typeface="Arial"/>
              </a:rPr>
              <a:t>References</a:t>
            </a:r>
            <a:endParaRPr/>
          </a:p>
        </p:txBody>
      </p:sp>
      <p:sp>
        <p:nvSpPr>
          <p:cNvPr id="192" name="Google Shape;192;p33"/>
          <p:cNvSpPr txBox="1"/>
          <p:nvPr>
            <p:ph idx="1" type="subTitle"/>
          </p:nvPr>
        </p:nvSpPr>
        <p:spPr>
          <a:xfrm>
            <a:off x="460948" y="1582615"/>
            <a:ext cx="8364512" cy="3274199"/>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000"/>
              <a:buFont typeface="Arial"/>
              <a:buNone/>
            </a:pPr>
            <a:r>
              <a:rPr lang="en-GB" sz="1700">
                <a:latin typeface="Arial"/>
                <a:ea typeface="Arial"/>
                <a:cs typeface="Arial"/>
                <a:sym typeface="Arial"/>
              </a:rPr>
              <a:t>DATASETS:https://www.kaggle.com/datasets</a:t>
            </a:r>
            <a:endParaRPr sz="1000">
              <a:latin typeface="Arial"/>
              <a:ea typeface="Arial"/>
              <a:cs typeface="Arial"/>
              <a:sym typeface="Arial"/>
            </a:endParaRPr>
          </a:p>
        </p:txBody>
      </p:sp>
      <p:sp>
        <p:nvSpPr>
          <p:cNvPr id="193" name="Google Shape;193;p33"/>
          <p:cNvSpPr txBox="1"/>
          <p:nvPr>
            <p:ph idx="11" type="ftr"/>
          </p:nvPr>
        </p:nvSpPr>
        <p:spPr>
          <a:xfrm>
            <a:off x="2995223" y="4869656"/>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 Edunet Foundation. All rights reserved.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