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1" r:id="rId3"/>
    <p:sldId id="257" r:id="rId4"/>
    <p:sldId id="258" r:id="rId5"/>
    <p:sldId id="259" r:id="rId6"/>
    <p:sldId id="27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>
        <p:scale>
          <a:sx n="75" d="100"/>
          <a:sy n="75" d="100"/>
        </p:scale>
        <p:origin x="64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57FB51-BDCC-4894-80D1-FA2D069AEBB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3D185-EDFD-4D41-8D6B-140E04F02E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05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3D185-EDFD-4D41-8D6B-140E04F02EE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838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B11F7-443D-23BF-B2A1-65B00D999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31845-EDFE-FECA-2C7D-ECC1992D9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85802-B7E1-F818-EF83-A18577509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1C9F84-AB71-AB41-B808-4133D293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7CE8B-F4FF-D6DE-8429-EE66CF56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24B802-2DDD-32EB-B0F5-2011FE38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5CB6ED-5F10-EFA6-A605-79D982676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64D8CE-EB65-F764-B6FF-D3C58FB9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37036A-6FA1-8E8A-5495-F2313AC4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516A93-3073-3EC4-A466-2134DBAF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6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CA35D6B-2BC0-C61F-1D47-963F387155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BF9C84-5A29-51A0-2112-1154F5222B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F725C1-5F31-B687-5C6B-774A06A3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BF75A-F799-252B-51A2-1E596641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D0D1BD-B0B7-D05D-BB4C-F0CEA104D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68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ED4A6-EC92-04ED-C659-55B4B4427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2A46C-A3EF-4998-231B-42DF0C7FE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D6353-C04B-DCE0-41BB-59CD7267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202CB-1725-155E-3F4A-94355D12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B5BEFC-3150-EDF6-3CDF-C676732D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2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DD625E-EC91-4D22-7ADE-AAEF3DCB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F7356-5F58-53EF-42BE-4B0D3E27C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FC8D6-562F-A5B9-3501-EF08321A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C113B-346D-6F07-6570-E716156D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D90F-37EE-F602-4E29-67878F8F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489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1AE9E7-BD1F-7234-F357-48F34649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960EA-87F9-4EA6-A419-7D1C4259E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D3238F-652B-0168-0F68-E71510E0A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5CF645-097B-4357-C6B2-33002E27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88126D-CA9C-7A9B-2AED-9CDF19D6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90CC7A-575E-D5FF-AA92-746E0AE3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48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DF3CA-B55E-68E6-48D5-285B62F13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6834B-6C4F-A0D5-3F7E-E5A931E97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8AA040-CF62-9FF0-84B1-E0EB57349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BF85484-DA33-F0EA-F984-FF5291CC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0047F9-5CFE-3265-5AD2-DA5BBF358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172C48A-F67D-EA13-2536-C66628F1F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8785339-641D-B3D7-C36B-577D0066F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CBE126-0A75-36D0-BBFA-474F2937B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0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3F70A-68C7-A109-8AB5-BCBA9704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7EA783-F2E6-12AE-4DEC-0CE6015F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1AAA3C-F06E-9BE9-896F-9C05A4AEF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34F0D9-2DE2-439B-218E-9F3D9655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624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06AC74-67EB-9D60-7EAF-D33366D6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38903A-9A53-7B1A-E61B-47E220F2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490253-D35D-292C-BA05-DF4443DF7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1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D2351-E07D-AE8B-5F8D-413A0A72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F6FDE6-CC68-0216-8BAD-DC1CF493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3ACD6-75A9-D842-A750-7DF5AE3BD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4425B-0CBE-6A43-481F-5DBC9ACE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9F732A-FC56-21DD-EF63-1723D464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82AC6-9601-6BAD-5365-26C2263D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30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E339CB-E413-0510-95E1-21675F9E5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62DC4FB-BF94-B8AD-B526-CA05051D7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FF7730-5B64-C6A5-12D0-010C52B76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C4DCB-E322-C103-EF93-DA5430E7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D92B30-420C-C606-4243-7AA63B9E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DCEDA1-EF37-3EDD-09E2-1083900D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503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C09CD98-A504-D8E3-F9EB-43E8C9D2E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DC975B-8EF7-D986-DDAF-3F10A142A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78D3A-C6A0-100B-F396-083E8CD90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8B2F4-4F4D-4486-9F48-6B0A6B35D597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99024-8672-2408-3000-FD0D2F7C42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5558F2-13A1-F9D7-BF8F-3FF3E16DF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EFDF5-2DB3-443F-9171-70868B0802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5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88BABBF-8206-EEAC-CE95-3420EEDAF108}"/>
              </a:ext>
            </a:extLst>
          </p:cNvPr>
          <p:cNvSpPr/>
          <p:nvPr/>
        </p:nvSpPr>
        <p:spPr>
          <a:xfrm>
            <a:off x="1173018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E42E89-2C27-C11B-F9D7-7371B7038B0F}"/>
              </a:ext>
            </a:extLst>
          </p:cNvPr>
          <p:cNvSpPr/>
          <p:nvPr/>
        </p:nvSpPr>
        <p:spPr>
          <a:xfrm>
            <a:off x="3953163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4B31BF-CDEC-2871-16DF-03475FDF3A92}"/>
              </a:ext>
            </a:extLst>
          </p:cNvPr>
          <p:cNvSpPr/>
          <p:nvPr/>
        </p:nvSpPr>
        <p:spPr>
          <a:xfrm>
            <a:off x="6733308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2211265-6492-A4B2-7E09-C774CB1877C5}"/>
              </a:ext>
            </a:extLst>
          </p:cNvPr>
          <p:cNvSpPr/>
          <p:nvPr/>
        </p:nvSpPr>
        <p:spPr>
          <a:xfrm>
            <a:off x="9513453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63ACA3E4-BE82-4ABA-724C-2B82761E8D77}"/>
              </a:ext>
            </a:extLst>
          </p:cNvPr>
          <p:cNvSpPr/>
          <p:nvPr/>
        </p:nvSpPr>
        <p:spPr>
          <a:xfrm>
            <a:off x="979055" y="1745673"/>
            <a:ext cx="10751127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AF495765-483A-75F6-F894-B06EFD14262D}"/>
              </a:ext>
            </a:extLst>
          </p:cNvPr>
          <p:cNvSpPr/>
          <p:nvPr/>
        </p:nvSpPr>
        <p:spPr>
          <a:xfrm>
            <a:off x="979055" y="3103418"/>
            <a:ext cx="10751127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7BC7016-4C52-660C-5FCE-BA2A6C4780CE}"/>
              </a:ext>
            </a:extLst>
          </p:cNvPr>
          <p:cNvSpPr/>
          <p:nvPr/>
        </p:nvSpPr>
        <p:spPr>
          <a:xfrm>
            <a:off x="979055" y="4461163"/>
            <a:ext cx="10751127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0A3F29-0934-1C60-8B80-8B2F7437319E}"/>
              </a:ext>
            </a:extLst>
          </p:cNvPr>
          <p:cNvSpPr txBox="1"/>
          <p:nvPr/>
        </p:nvSpPr>
        <p:spPr>
          <a:xfrm>
            <a:off x="27710" y="18196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75D146-37FB-0E84-E2D5-D89F22A0DA9A}"/>
              </a:ext>
            </a:extLst>
          </p:cNvPr>
          <p:cNvSpPr txBox="1"/>
          <p:nvPr/>
        </p:nvSpPr>
        <p:spPr>
          <a:xfrm>
            <a:off x="23236" y="317737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이순신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64F09D-D1A8-D9C9-7FD3-EED6BF9D172D}"/>
              </a:ext>
            </a:extLst>
          </p:cNvPr>
          <p:cNvSpPr txBox="1"/>
          <p:nvPr/>
        </p:nvSpPr>
        <p:spPr>
          <a:xfrm>
            <a:off x="23236" y="45351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유관순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D75B82-A4DF-493B-249C-F2D6B07C5E25}"/>
              </a:ext>
            </a:extLst>
          </p:cNvPr>
          <p:cNvSpPr txBox="1"/>
          <p:nvPr/>
        </p:nvSpPr>
        <p:spPr>
          <a:xfrm>
            <a:off x="1377127" y="71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4E620-A332-01D6-C9D0-FB0D3091A08C}"/>
              </a:ext>
            </a:extLst>
          </p:cNvPr>
          <p:cNvSpPr txBox="1"/>
          <p:nvPr/>
        </p:nvSpPr>
        <p:spPr>
          <a:xfrm>
            <a:off x="4157272" y="71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65C1EA-1ACE-CFAD-8F16-0D00DB9C59A6}"/>
              </a:ext>
            </a:extLst>
          </p:cNvPr>
          <p:cNvSpPr txBox="1"/>
          <p:nvPr/>
        </p:nvSpPr>
        <p:spPr>
          <a:xfrm>
            <a:off x="6937417" y="71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EA078B-E23F-B351-CDCF-7EA5B6450108}"/>
              </a:ext>
            </a:extLst>
          </p:cNvPr>
          <p:cNvSpPr txBox="1"/>
          <p:nvPr/>
        </p:nvSpPr>
        <p:spPr>
          <a:xfrm>
            <a:off x="9602146" y="7158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시각화</a:t>
            </a:r>
          </a:p>
        </p:txBody>
      </p:sp>
    </p:spTree>
    <p:extLst>
      <p:ext uri="{BB962C8B-B14F-4D97-AF65-F5344CB8AC3E}">
        <p14:creationId xmlns:p14="http://schemas.microsoft.com/office/powerpoint/2010/main" val="192295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11529-8376-D556-8107-4BAB79DA9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4A6A22-EB10-62C8-9342-DB2DCC9AFAE0}"/>
              </a:ext>
            </a:extLst>
          </p:cNvPr>
          <p:cNvSpPr/>
          <p:nvPr/>
        </p:nvSpPr>
        <p:spPr>
          <a:xfrm>
            <a:off x="792018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98A1BE-422B-0988-7E94-ECD60855DB1D}"/>
              </a:ext>
            </a:extLst>
          </p:cNvPr>
          <p:cNvSpPr/>
          <p:nvPr/>
        </p:nvSpPr>
        <p:spPr>
          <a:xfrm>
            <a:off x="3572163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1AFBD18-45ED-F4E6-419C-4EFC4B2B9953}"/>
              </a:ext>
            </a:extLst>
          </p:cNvPr>
          <p:cNvSpPr/>
          <p:nvPr/>
        </p:nvSpPr>
        <p:spPr>
          <a:xfrm>
            <a:off x="6352308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C1054E-FBE9-5BEC-8B25-11E38D995516}"/>
              </a:ext>
            </a:extLst>
          </p:cNvPr>
          <p:cNvSpPr/>
          <p:nvPr/>
        </p:nvSpPr>
        <p:spPr>
          <a:xfrm>
            <a:off x="9132453" y="1182255"/>
            <a:ext cx="1828800" cy="43872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1E7F30-BCD0-79F0-A168-56D48906E669}"/>
              </a:ext>
            </a:extLst>
          </p:cNvPr>
          <p:cNvSpPr txBox="1"/>
          <p:nvPr/>
        </p:nvSpPr>
        <p:spPr>
          <a:xfrm>
            <a:off x="2416709" y="70099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홍길동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34622-55C1-B5BB-2A60-981983D9312E}"/>
              </a:ext>
            </a:extLst>
          </p:cNvPr>
          <p:cNvSpPr txBox="1"/>
          <p:nvPr/>
        </p:nvSpPr>
        <p:spPr>
          <a:xfrm>
            <a:off x="5196854" y="74249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이순신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A71529-7182-0E30-1865-2DDA43E1A6E4}"/>
              </a:ext>
            </a:extLst>
          </p:cNvPr>
          <p:cNvSpPr txBox="1"/>
          <p:nvPr/>
        </p:nvSpPr>
        <p:spPr>
          <a:xfrm>
            <a:off x="7976999" y="715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유관순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971777-98EC-CB75-8596-3EA2A9B568EB}"/>
              </a:ext>
            </a:extLst>
          </p:cNvPr>
          <p:cNvSpPr txBox="1"/>
          <p:nvPr/>
        </p:nvSpPr>
        <p:spPr>
          <a:xfrm>
            <a:off x="996127" y="71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 수집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DBBB73D-845B-4993-8F1E-8269BAB21EB5}"/>
              </a:ext>
            </a:extLst>
          </p:cNvPr>
          <p:cNvSpPr txBox="1"/>
          <p:nvPr/>
        </p:nvSpPr>
        <p:spPr>
          <a:xfrm>
            <a:off x="3776272" y="71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처리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9F924C-C524-03D3-555C-4EE88944F9A4}"/>
              </a:ext>
            </a:extLst>
          </p:cNvPr>
          <p:cNvSpPr txBox="1"/>
          <p:nvPr/>
        </p:nvSpPr>
        <p:spPr>
          <a:xfrm>
            <a:off x="6556417" y="71588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분석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5F077E-A720-DDFB-173A-EDD6909E76E3}"/>
              </a:ext>
            </a:extLst>
          </p:cNvPr>
          <p:cNvSpPr txBox="1"/>
          <p:nvPr/>
        </p:nvSpPr>
        <p:spPr>
          <a:xfrm>
            <a:off x="9221146" y="715880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 시각화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1974BA-4441-A218-F979-0AE74EB4A014}"/>
              </a:ext>
            </a:extLst>
          </p:cNvPr>
          <p:cNvSpPr txBox="1"/>
          <p:nvPr/>
        </p:nvSpPr>
        <p:spPr>
          <a:xfrm>
            <a:off x="10872560" y="71588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김개똥</a:t>
            </a:r>
            <a:endParaRPr lang="ko-KR" altLang="en-US" dirty="0"/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2C2DBB6A-5648-52EF-CD09-57C4E569DEAA}"/>
              </a:ext>
            </a:extLst>
          </p:cNvPr>
          <p:cNvSpPr/>
          <p:nvPr/>
        </p:nvSpPr>
        <p:spPr>
          <a:xfrm rot="5400000">
            <a:off x="639618" y="2938256"/>
            <a:ext cx="3846945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FBD37BAE-E12E-CCC7-F5F4-B6DA881F336C}"/>
              </a:ext>
            </a:extLst>
          </p:cNvPr>
          <p:cNvSpPr/>
          <p:nvPr/>
        </p:nvSpPr>
        <p:spPr>
          <a:xfrm rot="5400000">
            <a:off x="3980873" y="2938257"/>
            <a:ext cx="3846945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7F0827E-7589-11BE-5FC6-E490BAC74E77}"/>
              </a:ext>
            </a:extLst>
          </p:cNvPr>
          <p:cNvSpPr/>
          <p:nvPr/>
        </p:nvSpPr>
        <p:spPr>
          <a:xfrm rot="5400000">
            <a:off x="6930690" y="2938258"/>
            <a:ext cx="3846945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FD124825-7EBC-60A7-CFBB-92BB87071CC5}"/>
              </a:ext>
            </a:extLst>
          </p:cNvPr>
          <p:cNvSpPr/>
          <p:nvPr/>
        </p:nvSpPr>
        <p:spPr>
          <a:xfrm rot="5400000">
            <a:off x="9476509" y="2938259"/>
            <a:ext cx="3846945" cy="51723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33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A77DE31-A1F1-0497-C013-85ECD9A63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15" y="2787790"/>
            <a:ext cx="8017683" cy="332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D58ED2-6946-4279-B1F2-7F94359E06BC}"/>
              </a:ext>
            </a:extLst>
          </p:cNvPr>
          <p:cNvSpPr txBox="1"/>
          <p:nvPr/>
        </p:nvSpPr>
        <p:spPr>
          <a:xfrm>
            <a:off x="692240" y="277213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</a:t>
            </a:r>
            <a:r>
              <a:rPr lang="ko-KR" altLang="en-US" dirty="0"/>
              <a:t>설계 및 구축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FD3D84-66C1-B8C0-6B52-D2AFF16703FB}"/>
              </a:ext>
            </a:extLst>
          </p:cNvPr>
          <p:cNvSpPr/>
          <p:nvPr/>
        </p:nvSpPr>
        <p:spPr>
          <a:xfrm>
            <a:off x="2216985" y="2548599"/>
            <a:ext cx="4451670" cy="3926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85948F-F2FA-DC0A-E2BF-C51059025F55}"/>
              </a:ext>
            </a:extLst>
          </p:cNvPr>
          <p:cNvSpPr txBox="1"/>
          <p:nvPr/>
        </p:nvSpPr>
        <p:spPr>
          <a:xfrm>
            <a:off x="3715954" y="2059672"/>
            <a:ext cx="1453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RESTful API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F19B68-EC53-551D-40E6-EB9630AB6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240" y="892531"/>
            <a:ext cx="869188" cy="8691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43087FF-44D9-EB80-45FB-D4FD6D0C0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517" y="892531"/>
            <a:ext cx="869188" cy="86918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5283AA07-AC8E-03BB-6688-0BBDE409C6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2049" y="3195063"/>
            <a:ext cx="2930236" cy="293023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D054A163-0AF0-688A-37A4-9CBB78980D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598" y="4183931"/>
            <a:ext cx="952500" cy="952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497DB1F-7A9A-C110-E564-5E1E74B3B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9285" y="4183931"/>
            <a:ext cx="952500" cy="95250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283397C-015D-8FAA-AB93-A79E2EFA7C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2972" y="4183930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7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사각형: 둥근 모서리 3124">
            <a:extLst>
              <a:ext uri="{FF2B5EF4-FFF2-40B4-BE49-F238E27FC236}">
                <a16:creationId xmlns:a16="http://schemas.microsoft.com/office/drawing/2014/main" id="{21F38A52-A709-5A32-4DFC-6DFCD9D95E60}"/>
              </a:ext>
            </a:extLst>
          </p:cNvPr>
          <p:cNvSpPr/>
          <p:nvPr/>
        </p:nvSpPr>
        <p:spPr>
          <a:xfrm>
            <a:off x="2844726" y="2984217"/>
            <a:ext cx="1645468" cy="6062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ELT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3" name="오각형 95">
            <a:extLst>
              <a:ext uri="{FF2B5EF4-FFF2-40B4-BE49-F238E27FC236}">
                <a16:creationId xmlns:a16="http://schemas.microsoft.com/office/drawing/2014/main" id="{2569A7F6-6E43-CD2A-2FE9-C795D70D9CDE}"/>
              </a:ext>
            </a:extLst>
          </p:cNvPr>
          <p:cNvSpPr/>
          <p:nvPr/>
        </p:nvSpPr>
        <p:spPr>
          <a:xfrm>
            <a:off x="4625" y="1219795"/>
            <a:ext cx="2522504" cy="470236"/>
          </a:xfrm>
          <a:prstGeom prst="homePlat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원천</a:t>
            </a:r>
          </a:p>
        </p:txBody>
      </p:sp>
      <p:sp>
        <p:nvSpPr>
          <p:cNvPr id="34" name="갈매기형 수장 96">
            <a:extLst>
              <a:ext uri="{FF2B5EF4-FFF2-40B4-BE49-F238E27FC236}">
                <a16:creationId xmlns:a16="http://schemas.microsoft.com/office/drawing/2014/main" id="{5F26EF31-3E8E-3A3A-CC47-54A125CC7AC0}"/>
              </a:ext>
            </a:extLst>
          </p:cNvPr>
          <p:cNvSpPr/>
          <p:nvPr/>
        </p:nvSpPr>
        <p:spPr>
          <a:xfrm>
            <a:off x="2420843" y="1222428"/>
            <a:ext cx="2522504" cy="470236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/>
            <a:r>
              <a:rPr lang="ko-KR" altLang="en-US" dirty="0"/>
              <a:t>수집</a:t>
            </a:r>
          </a:p>
        </p:txBody>
      </p:sp>
      <p:sp>
        <p:nvSpPr>
          <p:cNvPr id="35" name="갈매기형 수장 97">
            <a:extLst>
              <a:ext uri="{FF2B5EF4-FFF2-40B4-BE49-F238E27FC236}">
                <a16:creationId xmlns:a16="http://schemas.microsoft.com/office/drawing/2014/main" id="{F6ACF266-D58B-2AEC-7A72-F3FFE0D874F1}"/>
              </a:ext>
            </a:extLst>
          </p:cNvPr>
          <p:cNvSpPr/>
          <p:nvPr/>
        </p:nvSpPr>
        <p:spPr>
          <a:xfrm>
            <a:off x="4837061" y="1225061"/>
            <a:ext cx="2522504" cy="470236"/>
          </a:xfrm>
          <a:prstGeom prst="chevron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/>
            <a:r>
              <a:rPr lang="ko-KR" altLang="en-US" dirty="0"/>
              <a:t>저장</a:t>
            </a:r>
          </a:p>
        </p:txBody>
      </p:sp>
      <p:sp>
        <p:nvSpPr>
          <p:cNvPr id="36" name="갈매기형 수장 98">
            <a:extLst>
              <a:ext uri="{FF2B5EF4-FFF2-40B4-BE49-F238E27FC236}">
                <a16:creationId xmlns:a16="http://schemas.microsoft.com/office/drawing/2014/main" id="{D9B5F296-0CFB-4CE3-0BBF-D458EFDEEE3E}"/>
              </a:ext>
            </a:extLst>
          </p:cNvPr>
          <p:cNvSpPr/>
          <p:nvPr/>
        </p:nvSpPr>
        <p:spPr>
          <a:xfrm>
            <a:off x="7253279" y="1227694"/>
            <a:ext cx="2522504" cy="470236"/>
          </a:xfrm>
          <a:prstGeom prst="chevron">
            <a:avLst/>
          </a:prstGeom>
          <a:solidFill>
            <a:srgbClr val="889D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/>
            <a:r>
              <a:rPr lang="ko-KR" altLang="en-US" dirty="0"/>
              <a:t>처리</a:t>
            </a:r>
          </a:p>
        </p:txBody>
      </p:sp>
      <p:sp>
        <p:nvSpPr>
          <p:cNvPr id="37" name="갈매기형 수장 96">
            <a:extLst>
              <a:ext uri="{FF2B5EF4-FFF2-40B4-BE49-F238E27FC236}">
                <a16:creationId xmlns:a16="http://schemas.microsoft.com/office/drawing/2014/main" id="{B969CCED-3006-08D9-DB55-3B51E1C4009F}"/>
              </a:ext>
            </a:extLst>
          </p:cNvPr>
          <p:cNvSpPr/>
          <p:nvPr/>
        </p:nvSpPr>
        <p:spPr>
          <a:xfrm>
            <a:off x="9669496" y="1230326"/>
            <a:ext cx="2522504" cy="470236"/>
          </a:xfrm>
          <a:prstGeom prst="chevr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dirty="0"/>
              <a:t>제공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56834583-AB02-18D3-654B-36170BEB8F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1" y="5151336"/>
            <a:ext cx="1685418" cy="1316733"/>
          </a:xfrm>
          <a:prstGeom prst="rect">
            <a:avLst/>
          </a:prstGeom>
        </p:spPr>
      </p:pic>
      <p:grpSp>
        <p:nvGrpSpPr>
          <p:cNvPr id="43" name="그룹 42">
            <a:extLst>
              <a:ext uri="{FF2B5EF4-FFF2-40B4-BE49-F238E27FC236}">
                <a16:creationId xmlns:a16="http://schemas.microsoft.com/office/drawing/2014/main" id="{9A08D48F-92B8-0D17-165E-3464E8150A01}"/>
              </a:ext>
            </a:extLst>
          </p:cNvPr>
          <p:cNvGrpSpPr/>
          <p:nvPr/>
        </p:nvGrpSpPr>
        <p:grpSpPr>
          <a:xfrm>
            <a:off x="677230" y="2052391"/>
            <a:ext cx="807199" cy="1176531"/>
            <a:chOff x="726037" y="3292850"/>
            <a:chExt cx="807199" cy="11765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2572FB2-F8C4-BEFA-88C9-58764F5DA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037" y="3662182"/>
              <a:ext cx="807199" cy="807199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17EA33D-D960-82BF-E33B-FE19DE9F7C22}"/>
                </a:ext>
              </a:extLst>
            </p:cNvPr>
            <p:cNvSpPr txBox="1"/>
            <p:nvPr/>
          </p:nvSpPr>
          <p:spPr>
            <a:xfrm>
              <a:off x="887422" y="3292850"/>
              <a:ext cx="484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DB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D9C0F90F-5AA0-1151-E8B5-5F0A12D7EFAA}"/>
              </a:ext>
            </a:extLst>
          </p:cNvPr>
          <p:cNvGrpSpPr/>
          <p:nvPr/>
        </p:nvGrpSpPr>
        <p:grpSpPr>
          <a:xfrm>
            <a:off x="638269" y="3562903"/>
            <a:ext cx="885119" cy="1254451"/>
            <a:chOff x="475595" y="3718347"/>
            <a:chExt cx="885119" cy="1254451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E6A8898C-D80A-B7FC-756C-0CF319B3B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5595" y="4087679"/>
              <a:ext cx="885119" cy="88511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125F4B0-1038-0C79-B309-9D6E2986F044}"/>
                </a:ext>
              </a:extLst>
            </p:cNvPr>
            <p:cNvSpPr txBox="1"/>
            <p:nvPr/>
          </p:nvSpPr>
          <p:spPr>
            <a:xfrm>
              <a:off x="600599" y="3718347"/>
              <a:ext cx="635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Files</a:t>
              </a:r>
              <a:endParaRPr lang="ko-KR" altLang="en-US" dirty="0"/>
            </a:p>
          </p:txBody>
        </p:sp>
      </p:grpSp>
      <p:pic>
        <p:nvPicPr>
          <p:cNvPr id="63" name="그림 62">
            <a:extLst>
              <a:ext uri="{FF2B5EF4-FFF2-40B4-BE49-F238E27FC236}">
                <a16:creationId xmlns:a16="http://schemas.microsoft.com/office/drawing/2014/main" id="{1586F9B2-D926-2AA5-459F-4B08F33B9F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379" y="2984217"/>
            <a:ext cx="2321869" cy="2321869"/>
          </a:xfrm>
          <a:prstGeom prst="rect">
            <a:avLst/>
          </a:prstGeom>
        </p:spPr>
      </p:pic>
      <p:pic>
        <p:nvPicPr>
          <p:cNvPr id="3092" name="Picture 20" descr="PostgreSQL Foreign Data Wrappers | Kentik Blog">
            <a:extLst>
              <a:ext uri="{FF2B5EF4-FFF2-40B4-BE49-F238E27FC236}">
                <a16:creationId xmlns:a16="http://schemas.microsoft.com/office/drawing/2014/main" id="{26192643-5CFB-2C3B-DFE4-F10C00F173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0" r="7481"/>
          <a:stretch/>
        </p:blipFill>
        <p:spPr bwMode="auto">
          <a:xfrm>
            <a:off x="5360542" y="3582104"/>
            <a:ext cx="1475543" cy="1126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75" name="연결선: 꺾임 3074">
            <a:extLst>
              <a:ext uri="{FF2B5EF4-FFF2-40B4-BE49-F238E27FC236}">
                <a16:creationId xmlns:a16="http://schemas.microsoft.com/office/drawing/2014/main" id="{4AA66ACF-2D27-5E4E-B77F-37AE576E7401}"/>
              </a:ext>
            </a:extLst>
          </p:cNvPr>
          <p:cNvCxnSpPr>
            <a:cxnSpLocks/>
          </p:cNvCxnSpPr>
          <p:nvPr/>
        </p:nvCxnSpPr>
        <p:spPr>
          <a:xfrm>
            <a:off x="1484429" y="2844177"/>
            <a:ext cx="1360297" cy="462016"/>
          </a:xfrm>
          <a:prstGeom prst="bentConnector3">
            <a:avLst>
              <a:gd name="adj1" fmla="val 58316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7" name="연결선: 꺾임 3076">
            <a:extLst>
              <a:ext uri="{FF2B5EF4-FFF2-40B4-BE49-F238E27FC236}">
                <a16:creationId xmlns:a16="http://schemas.microsoft.com/office/drawing/2014/main" id="{7397775D-4C48-10AE-A238-961507779C2F}"/>
              </a:ext>
            </a:extLst>
          </p:cNvPr>
          <p:cNvCxnSpPr>
            <a:cxnSpLocks/>
          </p:cNvCxnSpPr>
          <p:nvPr/>
        </p:nvCxnSpPr>
        <p:spPr>
          <a:xfrm flipV="1">
            <a:off x="1523388" y="3211928"/>
            <a:ext cx="1321338" cy="1050512"/>
          </a:xfrm>
          <a:prstGeom prst="bentConnector3">
            <a:avLst>
              <a:gd name="adj1" fmla="val 56421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연결선: 꺾임 3082">
            <a:extLst>
              <a:ext uri="{FF2B5EF4-FFF2-40B4-BE49-F238E27FC236}">
                <a16:creationId xmlns:a16="http://schemas.microsoft.com/office/drawing/2014/main" id="{EFB5F0F8-FC0D-6B02-43A3-9521FA850ECC}"/>
              </a:ext>
            </a:extLst>
          </p:cNvPr>
          <p:cNvCxnSpPr>
            <a:cxnSpLocks/>
          </p:cNvCxnSpPr>
          <p:nvPr/>
        </p:nvCxnSpPr>
        <p:spPr>
          <a:xfrm flipV="1">
            <a:off x="1923539" y="3136509"/>
            <a:ext cx="921187" cy="2522364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2" name="연결선: 꺾임 3121">
            <a:extLst>
              <a:ext uri="{FF2B5EF4-FFF2-40B4-BE49-F238E27FC236}">
                <a16:creationId xmlns:a16="http://schemas.microsoft.com/office/drawing/2014/main" id="{3E61766D-3984-899C-72F6-897B7769C5C2}"/>
              </a:ext>
            </a:extLst>
          </p:cNvPr>
          <p:cNvCxnSpPr>
            <a:cxnSpLocks/>
            <a:stCxn id="3125" idx="3"/>
            <a:endCxn id="63" idx="1"/>
          </p:cNvCxnSpPr>
          <p:nvPr/>
        </p:nvCxnSpPr>
        <p:spPr>
          <a:xfrm>
            <a:off x="4490194" y="3287339"/>
            <a:ext cx="447185" cy="857813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27" name="사각형: 둥근 모서리 3126">
            <a:extLst>
              <a:ext uri="{FF2B5EF4-FFF2-40B4-BE49-F238E27FC236}">
                <a16:creationId xmlns:a16="http://schemas.microsoft.com/office/drawing/2014/main" id="{428F7485-5840-3E27-0F74-56DBE8209BFC}"/>
              </a:ext>
            </a:extLst>
          </p:cNvPr>
          <p:cNvSpPr/>
          <p:nvPr/>
        </p:nvSpPr>
        <p:spPr>
          <a:xfrm>
            <a:off x="2841261" y="4945984"/>
            <a:ext cx="1645468" cy="7335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>
                <a:solidFill>
                  <a:schemeClr val="tx1"/>
                </a:solidFill>
              </a:rPr>
              <a:t>Crawling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cxnSp>
        <p:nvCxnSpPr>
          <p:cNvPr id="3128" name="연결선: 꺾임 3127">
            <a:extLst>
              <a:ext uri="{FF2B5EF4-FFF2-40B4-BE49-F238E27FC236}">
                <a16:creationId xmlns:a16="http://schemas.microsoft.com/office/drawing/2014/main" id="{C56BD9B9-13CF-AF0B-0C7B-B27CD436220D}"/>
              </a:ext>
            </a:extLst>
          </p:cNvPr>
          <p:cNvCxnSpPr>
            <a:cxnSpLocks/>
          </p:cNvCxnSpPr>
          <p:nvPr/>
        </p:nvCxnSpPr>
        <p:spPr>
          <a:xfrm>
            <a:off x="1484429" y="2947813"/>
            <a:ext cx="1356832" cy="2261307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0" name="연결선: 꺾임 3159">
            <a:extLst>
              <a:ext uri="{FF2B5EF4-FFF2-40B4-BE49-F238E27FC236}">
                <a16:creationId xmlns:a16="http://schemas.microsoft.com/office/drawing/2014/main" id="{D861E629-0B1B-587E-4071-A866A34E421A}"/>
              </a:ext>
            </a:extLst>
          </p:cNvPr>
          <p:cNvCxnSpPr>
            <a:cxnSpLocks/>
            <a:stCxn id="47" idx="3"/>
            <a:endCxn id="3127" idx="1"/>
          </p:cNvCxnSpPr>
          <p:nvPr/>
        </p:nvCxnSpPr>
        <p:spPr>
          <a:xfrm>
            <a:off x="1523388" y="4374795"/>
            <a:ext cx="1317873" cy="937966"/>
          </a:xfrm>
          <a:prstGeom prst="bentConnector3">
            <a:avLst>
              <a:gd name="adj1" fmla="val 5429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3" name="연결선: 꺾임 3162">
            <a:extLst>
              <a:ext uri="{FF2B5EF4-FFF2-40B4-BE49-F238E27FC236}">
                <a16:creationId xmlns:a16="http://schemas.microsoft.com/office/drawing/2014/main" id="{1F2D197A-645F-8522-F2A5-E3AC7D437B7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1923539" y="5441447"/>
            <a:ext cx="917722" cy="368256"/>
          </a:xfrm>
          <a:prstGeom prst="bentConnector3">
            <a:avLst>
              <a:gd name="adj1" fmla="val 60272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8" name="연결선: 꺾임 3167">
            <a:extLst>
              <a:ext uri="{FF2B5EF4-FFF2-40B4-BE49-F238E27FC236}">
                <a16:creationId xmlns:a16="http://schemas.microsoft.com/office/drawing/2014/main" id="{36B8BAA2-6E1B-AC65-151C-A80F6E6DA577}"/>
              </a:ext>
            </a:extLst>
          </p:cNvPr>
          <p:cNvCxnSpPr>
            <a:cxnSpLocks/>
            <a:stCxn id="3127" idx="3"/>
            <a:endCxn id="63" idx="1"/>
          </p:cNvCxnSpPr>
          <p:nvPr/>
        </p:nvCxnSpPr>
        <p:spPr>
          <a:xfrm flipV="1">
            <a:off x="4486729" y="4246473"/>
            <a:ext cx="450650" cy="964966"/>
          </a:xfrm>
          <a:prstGeom prst="bentConnector3">
            <a:avLst>
              <a:gd name="adj1" fmla="val 50000"/>
            </a:avLst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43" name="그룹 3142">
            <a:extLst>
              <a:ext uri="{FF2B5EF4-FFF2-40B4-BE49-F238E27FC236}">
                <a16:creationId xmlns:a16="http://schemas.microsoft.com/office/drawing/2014/main" id="{0B03CCD1-C6B6-6B08-BEAA-B8E42757E753}"/>
              </a:ext>
            </a:extLst>
          </p:cNvPr>
          <p:cNvGrpSpPr/>
          <p:nvPr/>
        </p:nvGrpSpPr>
        <p:grpSpPr>
          <a:xfrm>
            <a:off x="7332047" y="2390731"/>
            <a:ext cx="2355983" cy="3584918"/>
            <a:chOff x="7184202" y="2161391"/>
            <a:chExt cx="2591581" cy="3943410"/>
          </a:xfrm>
        </p:grpSpPr>
        <p:pic>
          <p:nvPicPr>
            <p:cNvPr id="3131" name="Picture 22" descr="scikit-learn - Wikipedia">
              <a:extLst>
                <a:ext uri="{FF2B5EF4-FFF2-40B4-BE49-F238E27FC236}">
                  <a16:creationId xmlns:a16="http://schemas.microsoft.com/office/drawing/2014/main" id="{878B8970-5462-89D3-C1FE-CDEE707CD2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5990" y="3263627"/>
              <a:ext cx="1601354" cy="86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2" name="Picture 24" descr="pandas (software) - Wikipedia">
              <a:extLst>
                <a:ext uri="{FF2B5EF4-FFF2-40B4-BE49-F238E27FC236}">
                  <a16:creationId xmlns:a16="http://schemas.microsoft.com/office/drawing/2014/main" id="{8884C575-2F36-B2E7-2521-B948526E4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3347" y="4253194"/>
              <a:ext cx="1445286" cy="585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5" name="Picture 30" descr="Index of /images">
              <a:extLst>
                <a:ext uri="{FF2B5EF4-FFF2-40B4-BE49-F238E27FC236}">
                  <a16:creationId xmlns:a16="http://schemas.microsoft.com/office/drawing/2014/main" id="{3D261EA8-5D9C-1488-909D-98EAF3F8E4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41713" y="4618278"/>
              <a:ext cx="1253710" cy="6668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36" name="Picture 32" descr="Understanding Databricks: The Unified Data Platform for Modern Analytics |  by Jouneid Raza | Medium">
              <a:extLst>
                <a:ext uri="{FF2B5EF4-FFF2-40B4-BE49-F238E27FC236}">
                  <a16:creationId xmlns:a16="http://schemas.microsoft.com/office/drawing/2014/main" id="{5091E1B7-68D3-8E03-ED78-E93C338FB7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4202" y="2641682"/>
              <a:ext cx="1530895" cy="8037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37" name="사각형: 둥근 모서리 3136">
              <a:extLst>
                <a:ext uri="{FF2B5EF4-FFF2-40B4-BE49-F238E27FC236}">
                  <a16:creationId xmlns:a16="http://schemas.microsoft.com/office/drawing/2014/main" id="{89D087F9-C87B-053C-AC2A-D8149C3967C4}"/>
                </a:ext>
              </a:extLst>
            </p:cNvPr>
            <p:cNvSpPr/>
            <p:nvPr/>
          </p:nvSpPr>
          <p:spPr>
            <a:xfrm>
              <a:off x="7253279" y="2161391"/>
              <a:ext cx="2522504" cy="3918646"/>
            </a:xfrm>
            <a:prstGeom prst="roundRect">
              <a:avLst/>
            </a:prstGeom>
            <a:noFill/>
            <a:ln w="254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38" name="Picture 34" descr="Getting Started with NumPy: A Beginner's Guide | by AhmedAgiza | Medium">
              <a:extLst>
                <a:ext uri="{FF2B5EF4-FFF2-40B4-BE49-F238E27FC236}">
                  <a16:creationId xmlns:a16="http://schemas.microsoft.com/office/drawing/2014/main" id="{C6E91B51-15E2-5520-6F7E-288E482096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578" y="5207854"/>
              <a:ext cx="2242367" cy="8969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42" name="Picture 42">
              <a:extLst>
                <a:ext uri="{FF2B5EF4-FFF2-40B4-BE49-F238E27FC236}">
                  <a16:creationId xmlns:a16="http://schemas.microsoft.com/office/drawing/2014/main" id="{BFB7188F-0749-D9C2-4C3A-F243C7D460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35876" y="2390286"/>
              <a:ext cx="1361581" cy="393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185" name="그림 3184">
            <a:extLst>
              <a:ext uri="{FF2B5EF4-FFF2-40B4-BE49-F238E27FC236}">
                <a16:creationId xmlns:a16="http://schemas.microsoft.com/office/drawing/2014/main" id="{887AE7E1-036B-0280-9A91-49AA5212F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6953093" y="3922855"/>
            <a:ext cx="388625" cy="388625"/>
          </a:xfrm>
          <a:prstGeom prst="rect">
            <a:avLst/>
          </a:prstGeom>
        </p:spPr>
      </p:pic>
      <p:sp>
        <p:nvSpPr>
          <p:cNvPr id="3210" name="TextBox 3209">
            <a:extLst>
              <a:ext uri="{FF2B5EF4-FFF2-40B4-BE49-F238E27FC236}">
                <a16:creationId xmlns:a16="http://schemas.microsoft.com/office/drawing/2014/main" id="{5CAC1F48-74D0-41C9-52FA-7A38B57FBBB2}"/>
              </a:ext>
            </a:extLst>
          </p:cNvPr>
          <p:cNvSpPr txBox="1"/>
          <p:nvPr/>
        </p:nvSpPr>
        <p:spPr>
          <a:xfrm>
            <a:off x="181115" y="301807"/>
            <a:ext cx="420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Project S Architecture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3217" name="그룹 3216">
            <a:extLst>
              <a:ext uri="{FF2B5EF4-FFF2-40B4-BE49-F238E27FC236}">
                <a16:creationId xmlns:a16="http://schemas.microsoft.com/office/drawing/2014/main" id="{5EACF300-36AC-BD9D-FFF8-E0F0515170DA}"/>
              </a:ext>
            </a:extLst>
          </p:cNvPr>
          <p:cNvGrpSpPr/>
          <p:nvPr/>
        </p:nvGrpSpPr>
        <p:grpSpPr>
          <a:xfrm>
            <a:off x="10183571" y="2421723"/>
            <a:ext cx="1656908" cy="3531413"/>
            <a:chOff x="10155923" y="2378086"/>
            <a:chExt cx="1656908" cy="3531413"/>
          </a:xfrm>
        </p:grpSpPr>
        <p:sp>
          <p:nvSpPr>
            <p:cNvPr id="3211" name="직사각형 3210">
              <a:extLst>
                <a:ext uri="{FF2B5EF4-FFF2-40B4-BE49-F238E27FC236}">
                  <a16:creationId xmlns:a16="http://schemas.microsoft.com/office/drawing/2014/main" id="{AA5CA3CD-4AEE-FCC1-43AC-79F5F9980B3B}"/>
                </a:ext>
              </a:extLst>
            </p:cNvPr>
            <p:cNvSpPr/>
            <p:nvPr/>
          </p:nvSpPr>
          <p:spPr>
            <a:xfrm>
              <a:off x="10155923" y="2378086"/>
              <a:ext cx="1656908" cy="3531413"/>
            </a:xfrm>
            <a:prstGeom prst="rect">
              <a:avLst/>
            </a:prstGeom>
            <a:noFill/>
            <a:ln w="28575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12" name="직사각형 3211">
              <a:extLst>
                <a:ext uri="{FF2B5EF4-FFF2-40B4-BE49-F238E27FC236}">
                  <a16:creationId xmlns:a16="http://schemas.microsoft.com/office/drawing/2014/main" id="{1D540098-11B7-6D54-EFAF-C357BC178402}"/>
                </a:ext>
              </a:extLst>
            </p:cNvPr>
            <p:cNvSpPr/>
            <p:nvPr/>
          </p:nvSpPr>
          <p:spPr>
            <a:xfrm>
              <a:off x="10279527" y="2424816"/>
              <a:ext cx="1409700" cy="522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데이터 분석</a:t>
              </a:r>
            </a:p>
          </p:txBody>
        </p:sp>
        <p:sp>
          <p:nvSpPr>
            <p:cNvPr id="3213" name="직사각형 3212">
              <a:extLst>
                <a:ext uri="{FF2B5EF4-FFF2-40B4-BE49-F238E27FC236}">
                  <a16:creationId xmlns:a16="http://schemas.microsoft.com/office/drawing/2014/main" id="{24FB0493-9321-2F3E-131D-B579676DE47B}"/>
                </a:ext>
              </a:extLst>
            </p:cNvPr>
            <p:cNvSpPr/>
            <p:nvPr/>
          </p:nvSpPr>
          <p:spPr>
            <a:xfrm>
              <a:off x="10279527" y="3148722"/>
              <a:ext cx="1409700" cy="522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대시보드</a:t>
              </a:r>
            </a:p>
          </p:txBody>
        </p:sp>
        <p:sp>
          <p:nvSpPr>
            <p:cNvPr id="3214" name="직사각형 3213">
              <a:extLst>
                <a:ext uri="{FF2B5EF4-FFF2-40B4-BE49-F238E27FC236}">
                  <a16:creationId xmlns:a16="http://schemas.microsoft.com/office/drawing/2014/main" id="{E47AEED5-9CFB-ABB4-7886-730F72EC655C}"/>
                </a:ext>
              </a:extLst>
            </p:cNvPr>
            <p:cNvSpPr/>
            <p:nvPr/>
          </p:nvSpPr>
          <p:spPr>
            <a:xfrm>
              <a:off x="10279527" y="3872628"/>
              <a:ext cx="1409700" cy="522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BI/report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15" name="직사각형 3214">
              <a:extLst>
                <a:ext uri="{FF2B5EF4-FFF2-40B4-BE49-F238E27FC236}">
                  <a16:creationId xmlns:a16="http://schemas.microsoft.com/office/drawing/2014/main" id="{23FB6E65-EDE8-E44C-02C9-7B48BBBA51A6}"/>
                </a:ext>
              </a:extLst>
            </p:cNvPr>
            <p:cNvSpPr/>
            <p:nvPr/>
          </p:nvSpPr>
          <p:spPr>
            <a:xfrm>
              <a:off x="10279527" y="4596534"/>
              <a:ext cx="1409700" cy="522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web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16" name="직사각형 3215">
              <a:extLst>
                <a:ext uri="{FF2B5EF4-FFF2-40B4-BE49-F238E27FC236}">
                  <a16:creationId xmlns:a16="http://schemas.microsoft.com/office/drawing/2014/main" id="{1DBCBD9C-E06F-ADEA-F4B3-7D26FDBFB0E9}"/>
                </a:ext>
              </a:extLst>
            </p:cNvPr>
            <p:cNvSpPr/>
            <p:nvPr/>
          </p:nvSpPr>
          <p:spPr>
            <a:xfrm>
              <a:off x="10279527" y="5320439"/>
              <a:ext cx="1409700" cy="522997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Gen AI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3218" name="그림 3217">
            <a:extLst>
              <a:ext uri="{FF2B5EF4-FFF2-40B4-BE49-F238E27FC236}">
                <a16:creationId xmlns:a16="http://schemas.microsoft.com/office/drawing/2014/main" id="{CFA69C91-689E-5996-30B0-8BB5548BEA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>
            <a:off x="9733144" y="3922855"/>
            <a:ext cx="388625" cy="38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289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그림 53">
            <a:extLst>
              <a:ext uri="{FF2B5EF4-FFF2-40B4-BE49-F238E27FC236}">
                <a16:creationId xmlns:a16="http://schemas.microsoft.com/office/drawing/2014/main" id="{555E456E-D57F-8084-1A95-5CE216C61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15" y="1208376"/>
            <a:ext cx="7201244" cy="3101218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8A48AD8C-4722-06AC-3BD1-7BB4CCF8381D}"/>
              </a:ext>
            </a:extLst>
          </p:cNvPr>
          <p:cNvSpPr/>
          <p:nvPr/>
        </p:nvSpPr>
        <p:spPr>
          <a:xfrm>
            <a:off x="3209131" y="1765597"/>
            <a:ext cx="4080669" cy="2336504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 w="28575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098" name="Picture 2" descr="🏅 Understanding Medallion Architecture in Databricks: Bronze, Silver, and Gold Layers">
            <a:extLst>
              <a:ext uri="{FF2B5EF4-FFF2-40B4-BE49-F238E27FC236}">
                <a16:creationId xmlns:a16="http://schemas.microsoft.com/office/drawing/2014/main" id="{FFC80FFC-9952-A6A0-9DAE-BDBABAE180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29" t="8739" r="13267" b="15249"/>
          <a:stretch/>
        </p:blipFill>
        <p:spPr bwMode="auto">
          <a:xfrm>
            <a:off x="5666581" y="2889183"/>
            <a:ext cx="6251112" cy="3702116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0BAAC63-42FF-74F6-D26C-F89BAD368512}"/>
              </a:ext>
            </a:extLst>
          </p:cNvPr>
          <p:cNvCxnSpPr>
            <a:cxnSpLocks/>
            <a:endCxn id="4098" idx="0"/>
          </p:cNvCxnSpPr>
          <p:nvPr/>
        </p:nvCxnSpPr>
        <p:spPr>
          <a:xfrm>
            <a:off x="7382359" y="2171313"/>
            <a:ext cx="1409778" cy="717870"/>
          </a:xfrm>
          <a:prstGeom prst="bentConnector2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6" name="TextBox 4095">
            <a:extLst>
              <a:ext uri="{FF2B5EF4-FFF2-40B4-BE49-F238E27FC236}">
                <a16:creationId xmlns:a16="http://schemas.microsoft.com/office/drawing/2014/main" id="{BA91CC07-D088-899E-D7E5-91803F11EE41}"/>
              </a:ext>
            </a:extLst>
          </p:cNvPr>
          <p:cNvSpPr txBox="1"/>
          <p:nvPr/>
        </p:nvSpPr>
        <p:spPr>
          <a:xfrm>
            <a:off x="181115" y="301807"/>
            <a:ext cx="102989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데이터 품질 단계별 정제 구조 </a:t>
            </a:r>
            <a:r>
              <a:rPr lang="en-US" altLang="ko-KR" sz="3200" dirty="0">
                <a:solidFill>
                  <a:schemeClr val="tx2">
                    <a:lumMod val="75000"/>
                  </a:schemeClr>
                </a:solidFill>
                <a:latin typeface="+mj-ea"/>
                <a:ea typeface="+mj-ea"/>
              </a:rPr>
              <a:t>(Medallion Architecture)</a:t>
            </a:r>
            <a:endParaRPr lang="ko-KR" altLang="en-US" sz="3200" dirty="0">
              <a:solidFill>
                <a:schemeClr val="tx2">
                  <a:lumMod val="7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104" name="직사각형 4103">
            <a:extLst>
              <a:ext uri="{FF2B5EF4-FFF2-40B4-BE49-F238E27FC236}">
                <a16:creationId xmlns:a16="http://schemas.microsoft.com/office/drawing/2014/main" id="{62CDDE20-E0B0-EF07-A7EC-27E9212F82A1}"/>
              </a:ext>
            </a:extLst>
          </p:cNvPr>
          <p:cNvSpPr/>
          <p:nvPr/>
        </p:nvSpPr>
        <p:spPr>
          <a:xfrm>
            <a:off x="181115" y="4482953"/>
            <a:ext cx="5173993" cy="20732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수집된 데이터는 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PostgreSQL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등에 저장된 후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Databricks + PySpark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를 통해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Medallion Architecture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구조에 따라 정제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가공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분석으로 구성</a:t>
            </a:r>
            <a:b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endParaRPr lang="en-US" altLang="ko-KR" sz="1600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이 구조는 데이터 품질을 단계별로 향상시키고</a:t>
            </a:r>
            <a:r>
              <a:rPr lang="en-US" altLang="ko-KR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재처리와 추적이 용이한 유지보수 친화적 설계</a:t>
            </a:r>
          </a:p>
        </p:txBody>
      </p:sp>
      <p:grpSp>
        <p:nvGrpSpPr>
          <p:cNvPr id="4113" name="그룹 4112">
            <a:extLst>
              <a:ext uri="{FF2B5EF4-FFF2-40B4-BE49-F238E27FC236}">
                <a16:creationId xmlns:a16="http://schemas.microsoft.com/office/drawing/2014/main" id="{5EB60816-1E62-91E7-B1A9-EC7518CDA5C2}"/>
              </a:ext>
            </a:extLst>
          </p:cNvPr>
          <p:cNvGrpSpPr/>
          <p:nvPr/>
        </p:nvGrpSpPr>
        <p:grpSpPr>
          <a:xfrm>
            <a:off x="8693192" y="1402448"/>
            <a:ext cx="3224501" cy="646331"/>
            <a:chOff x="8249774" y="1390446"/>
            <a:chExt cx="3224501" cy="646331"/>
          </a:xfrm>
        </p:grpSpPr>
        <p:sp>
          <p:nvSpPr>
            <p:cNvPr id="4109" name="TextBox 4108">
              <a:extLst>
                <a:ext uri="{FF2B5EF4-FFF2-40B4-BE49-F238E27FC236}">
                  <a16:creationId xmlns:a16="http://schemas.microsoft.com/office/drawing/2014/main" id="{78317101-E4EA-B725-AF16-36A29466BD5F}"/>
                </a:ext>
              </a:extLst>
            </p:cNvPr>
            <p:cNvSpPr txBox="1"/>
            <p:nvPr/>
          </p:nvSpPr>
          <p:spPr>
            <a:xfrm>
              <a:off x="8734422" y="1390446"/>
              <a:ext cx="27398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원천 데이터 유형</a:t>
              </a:r>
            </a:p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정형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 Database, CSV, Excel</a:t>
              </a:r>
            </a:p>
            <a:p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-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비정형</a:t>
              </a:r>
              <a:r>
                <a:rPr lang="en-US" altLang="ko-KR" sz="1200" dirty="0">
                  <a:solidFill>
                    <a:schemeClr val="bg2">
                      <a:lumMod val="50000"/>
                    </a:schemeClr>
                  </a:solidFill>
                </a:rPr>
                <a:t>: OpenAPI, </a:t>
              </a:r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웹 크롤링 데이터</a:t>
              </a:r>
            </a:p>
          </p:txBody>
        </p:sp>
        <p:pic>
          <p:nvPicPr>
            <p:cNvPr id="4112" name="그림 4111">
              <a:extLst>
                <a:ext uri="{FF2B5EF4-FFF2-40B4-BE49-F238E27FC236}">
                  <a16:creationId xmlns:a16="http://schemas.microsoft.com/office/drawing/2014/main" id="{77CC0D68-6954-ABCA-6CDD-E8170F4F2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49774" y="1442430"/>
              <a:ext cx="542363" cy="5423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4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8570E563-671D-F3FF-BEA3-748EEE6ACA0E}"/>
              </a:ext>
            </a:extLst>
          </p:cNvPr>
          <p:cNvGrpSpPr/>
          <p:nvPr/>
        </p:nvGrpSpPr>
        <p:grpSpPr>
          <a:xfrm>
            <a:off x="113384" y="4246295"/>
            <a:ext cx="3001074" cy="2137914"/>
            <a:chOff x="444090" y="300486"/>
            <a:chExt cx="3001074" cy="2137914"/>
          </a:xfrm>
        </p:grpSpPr>
        <p:pic>
          <p:nvPicPr>
            <p:cNvPr id="3084" name="Picture 12" descr="스토어봇 맞춤개발 - 온라인 커머스 전문 맞춤 개발 서비스">
              <a:extLst>
                <a:ext uri="{FF2B5EF4-FFF2-40B4-BE49-F238E27FC236}">
                  <a16:creationId xmlns:a16="http://schemas.microsoft.com/office/drawing/2014/main" id="{122FAC75-7682-BAC7-3B05-61E44F8C0CF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58" r="6743"/>
            <a:stretch/>
          </p:blipFill>
          <p:spPr bwMode="auto">
            <a:xfrm>
              <a:off x="1447940" y="1129817"/>
              <a:ext cx="1733144" cy="1201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공공데이터포털 - 공공데이터포털 added a new photo.">
              <a:extLst>
                <a:ext uri="{FF2B5EF4-FFF2-40B4-BE49-F238E27FC236}">
                  <a16:creationId xmlns:a16="http://schemas.microsoft.com/office/drawing/2014/main" id="{14D38B0E-171F-CABA-C608-D7E535BB9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211" y="401152"/>
              <a:ext cx="758864" cy="8094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74" name="Picture 2" descr="서울특별시 빅데이터 캠퍼스 &gt; 빅데이터">
              <a:extLst>
                <a:ext uri="{FF2B5EF4-FFF2-40B4-BE49-F238E27FC236}">
                  <a16:creationId xmlns:a16="http://schemas.microsoft.com/office/drawing/2014/main" id="{3939BDB5-2045-DFF9-1976-016899F91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8294" y="401152"/>
              <a:ext cx="794954" cy="614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0" name="Picture 8">
              <a:extLst>
                <a:ext uri="{FF2B5EF4-FFF2-40B4-BE49-F238E27FC236}">
                  <a16:creationId xmlns:a16="http://schemas.microsoft.com/office/drawing/2014/main" id="{492C48DD-E633-F883-4168-C84955B054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130" y="608722"/>
              <a:ext cx="770993" cy="2977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82" name="Picture 10" descr="실시간 기상정보로 재난재해 위험을 예방하세요！ &lt; 사회 &lt; 기사본문 - 새한일보">
              <a:extLst>
                <a:ext uri="{FF2B5EF4-FFF2-40B4-BE49-F238E27FC236}">
                  <a16:creationId xmlns:a16="http://schemas.microsoft.com/office/drawing/2014/main" id="{539D021F-C62D-A2B5-EA02-DF1D25D3C7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9619" y="1389199"/>
              <a:ext cx="552792" cy="714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E14F2C-1921-D6F9-9501-B0FFC24A4781}"/>
                </a:ext>
              </a:extLst>
            </p:cNvPr>
            <p:cNvSpPr/>
            <p:nvPr/>
          </p:nvSpPr>
          <p:spPr>
            <a:xfrm>
              <a:off x="444090" y="300486"/>
              <a:ext cx="3001074" cy="2137914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D292E7E-AD54-20E4-D5D0-857F2F406E2E}"/>
              </a:ext>
            </a:extLst>
          </p:cNvPr>
          <p:cNvSpPr txBox="1"/>
          <p:nvPr/>
        </p:nvSpPr>
        <p:spPr>
          <a:xfrm>
            <a:off x="1062328" y="4061629"/>
            <a:ext cx="11031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OpenAPI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5544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118</Words>
  <Application>Microsoft Office PowerPoint</Application>
  <PresentationFormat>와이드스크린</PresentationFormat>
  <Paragraphs>40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김진혁</dc:creator>
  <cp:lastModifiedBy>김진혁</cp:lastModifiedBy>
  <cp:revision>4</cp:revision>
  <dcterms:created xsi:type="dcterms:W3CDTF">2025-05-20T03:47:08Z</dcterms:created>
  <dcterms:modified xsi:type="dcterms:W3CDTF">2025-05-20T07:15:11Z</dcterms:modified>
</cp:coreProperties>
</file>