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5" r:id="rId3"/>
    <p:sldId id="290" r:id="rId4"/>
    <p:sldId id="287" r:id="rId5"/>
    <p:sldId id="288" r:id="rId6"/>
    <p:sldId id="289" r:id="rId7"/>
    <p:sldId id="276" r:id="rId8"/>
    <p:sldId id="284" r:id="rId9"/>
    <p:sldId id="285" r:id="rId10"/>
    <p:sldId id="291" r:id="rId11"/>
    <p:sldId id="286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수경" initials="유" lastIdx="1" clrIdx="0">
    <p:extLst>
      <p:ext uri="{19B8F6BF-5375-455C-9EA6-DF929625EA0E}">
        <p15:presenceInfo xmlns:p15="http://schemas.microsoft.com/office/powerpoint/2012/main" userId="유수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56E"/>
    <a:srgbClr val="04F810"/>
    <a:srgbClr val="00FC66"/>
    <a:srgbClr val="EDF2F8"/>
    <a:srgbClr val="A1B9D7"/>
    <a:srgbClr val="EC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4959" autoAdjust="0"/>
  </p:normalViewPr>
  <p:slideViewPr>
    <p:cSldViewPr snapToGrid="0">
      <p:cViewPr varScale="1">
        <p:scale>
          <a:sx n="57" d="100"/>
          <a:sy n="57" d="100"/>
        </p:scale>
        <p:origin x="7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A2DD-6CE5-4A00-806A-40F3BC748FB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1F7D5-3BC6-4EBE-82EC-D96931EE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휴먼지능정보공학과 </a:t>
            </a:r>
            <a:r>
              <a:rPr lang="ko-KR" altLang="en-US" dirty="0" err="1"/>
              <a:t>한우정입니다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이번에 </a:t>
            </a:r>
            <a:r>
              <a:rPr lang="en-US" altLang="ko-KR" dirty="0" err="1"/>
              <a:t>DeepFake</a:t>
            </a:r>
            <a:r>
              <a:rPr lang="en-US" altLang="ko-KR" dirty="0"/>
              <a:t> </a:t>
            </a:r>
            <a:r>
              <a:rPr lang="ko-KR" altLang="en-US" dirty="0"/>
              <a:t>기술을 이용한 </a:t>
            </a:r>
            <a:r>
              <a:rPr lang="ko-KR" altLang="en-US" dirty="0" err="1"/>
              <a:t>비대면</a:t>
            </a:r>
            <a:r>
              <a:rPr lang="ko-KR" altLang="en-US" dirty="0"/>
              <a:t> 코로나블루 상담 </a:t>
            </a:r>
            <a:r>
              <a:rPr lang="ko-KR" altLang="en-US" dirty="0" err="1"/>
              <a:t>서비스을</a:t>
            </a:r>
            <a:r>
              <a:rPr lang="ko-KR" altLang="en-US" dirty="0"/>
              <a:t>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2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영상입니다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endParaRPr lang="ko-KR" altLang="en-US" dirty="0"/>
          </a:p>
          <a:p>
            <a:r>
              <a:rPr lang="ko-KR" altLang="en-US" dirty="0"/>
              <a:t>여기서 영상이 조금씩 </a:t>
            </a:r>
            <a:r>
              <a:rPr lang="en-US" altLang="ko-KR" dirty="0"/>
              <a:t>delay</a:t>
            </a:r>
            <a:r>
              <a:rPr lang="ko-KR" altLang="en-US" dirty="0"/>
              <a:t>됨을 볼 수 있는데</a:t>
            </a:r>
            <a:r>
              <a:rPr lang="en-US" altLang="ko-KR" dirty="0"/>
              <a:t>, </a:t>
            </a:r>
            <a:r>
              <a:rPr lang="ko-KR" altLang="en-US" dirty="0"/>
              <a:t>이는 프로그램의 복잡도로 인하여 발생한 것으로 </a:t>
            </a:r>
            <a:r>
              <a:rPr lang="en-US" altLang="ko-KR" dirty="0"/>
              <a:t>GPU</a:t>
            </a:r>
            <a:r>
              <a:rPr lang="ko-KR" altLang="en-US" dirty="0"/>
              <a:t>가 있는 컴퓨터에서는 이런 </a:t>
            </a:r>
            <a:r>
              <a:rPr lang="en-US" altLang="ko-KR" dirty="0"/>
              <a:t>delay </a:t>
            </a:r>
            <a:r>
              <a:rPr lang="ko-KR" altLang="en-US" dirty="0"/>
              <a:t>없이 </a:t>
            </a:r>
            <a:r>
              <a:rPr lang="ko-KR" altLang="en-US" dirty="0" err="1"/>
              <a:t>실행되</a:t>
            </a:r>
            <a:r>
              <a:rPr lang="ko-KR" altLang="en-US" dirty="0"/>
              <a:t> 수 있을 것으로 보입니다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7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서비스의 기대효과로는 </a:t>
            </a:r>
            <a:r>
              <a:rPr lang="en-US" altLang="ko-KR" dirty="0"/>
              <a:t>1. </a:t>
            </a:r>
            <a:r>
              <a:rPr lang="ko-KR" altLang="en-US" dirty="0" err="1"/>
              <a:t>비대면</a:t>
            </a:r>
            <a:r>
              <a:rPr lang="ko-KR" altLang="en-US" dirty="0"/>
              <a:t> 상담 가능 </a:t>
            </a:r>
            <a:r>
              <a:rPr lang="en-US" altLang="ko-KR" dirty="0"/>
              <a:t>2. </a:t>
            </a:r>
            <a:r>
              <a:rPr lang="ko-KR" altLang="en-US" dirty="0"/>
              <a:t>사용자의 편리함</a:t>
            </a:r>
            <a:r>
              <a:rPr lang="en-US" altLang="ko-KR" dirty="0"/>
              <a:t>. 3. </a:t>
            </a:r>
            <a:r>
              <a:rPr lang="ko-KR" altLang="en-US" dirty="0" err="1"/>
              <a:t>코로나블루등의</a:t>
            </a:r>
            <a:r>
              <a:rPr lang="ko-KR" altLang="en-US" dirty="0"/>
              <a:t> 우울증 환자들 </a:t>
            </a:r>
            <a:r>
              <a:rPr lang="ko-KR" altLang="en-US" dirty="0" err="1"/>
              <a:t>치료율</a:t>
            </a:r>
            <a:r>
              <a:rPr lang="ko-KR" altLang="en-US" dirty="0"/>
              <a:t> 증가 </a:t>
            </a:r>
            <a:r>
              <a:rPr lang="en-US" altLang="ko-KR" dirty="0"/>
              <a:t>4 . </a:t>
            </a:r>
            <a:r>
              <a:rPr lang="ko-KR" altLang="en-US" dirty="0"/>
              <a:t>다양한 환자들에게 활용 가능</a:t>
            </a:r>
          </a:p>
          <a:p>
            <a:r>
              <a:rPr lang="ko-KR" altLang="en-US" dirty="0"/>
              <a:t>코로나 블루도 일반적인 우울증 질환 중 하나로 이 서비스는 코로나 블루 뿐만 아니라 일반적인 우울증이나 트라우마 환자들에게도 접목 시킬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2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코로나블루가 무엇인지에 대해서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 </a:t>
            </a:r>
            <a:r>
              <a:rPr lang="ko-KR" altLang="en-US" dirty="0" err="1"/>
              <a:t>블루란</a:t>
            </a:r>
            <a:r>
              <a:rPr lang="en-US" altLang="ko-KR" dirty="0"/>
              <a:t>, </a:t>
            </a:r>
            <a:r>
              <a:rPr lang="ko-KR" altLang="en-US" dirty="0"/>
              <a:t>코로나와 </a:t>
            </a:r>
            <a:r>
              <a:rPr lang="ko-KR" altLang="en-US" dirty="0" err="1"/>
              <a:t>우울감인</a:t>
            </a:r>
            <a:r>
              <a:rPr lang="ko-KR" altLang="en-US" dirty="0"/>
              <a:t> </a:t>
            </a:r>
            <a:r>
              <a:rPr lang="en-US" altLang="ko-KR" dirty="0" err="1"/>
              <a:t>BLue</a:t>
            </a:r>
            <a:r>
              <a:rPr lang="ko-KR" altLang="en-US" dirty="0"/>
              <a:t>을 합친 단어로</a:t>
            </a:r>
            <a:r>
              <a:rPr lang="en-US" altLang="ko-KR" dirty="0"/>
              <a:t>, </a:t>
            </a:r>
            <a:r>
              <a:rPr lang="ko-KR" altLang="en-US" dirty="0"/>
              <a:t>코로나로 인해 사회적 거리두기가 장기화되며 우울감에 빠지는 현상을 뜻합니다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저는 코로나 블루의 심각성을 여러 매체를 통해 접하였고 이를 극복할 수 있는 방안에 대해서 생각을 해보게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0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이러한 환자들에게는 정신적인 상담 및 치료가 필요하다는 것은 알았지만 코로나 바이러스의 불안감과 거부감으로 인하여 대면 진료가 </a:t>
            </a:r>
            <a:r>
              <a:rPr lang="ko-KR" altLang="en-US" dirty="0" err="1"/>
              <a:t>어렵다라는</a:t>
            </a:r>
            <a:r>
              <a:rPr lang="ko-KR" altLang="en-US" dirty="0"/>
              <a:t> 생각을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원격으로 실시하는 </a:t>
            </a:r>
            <a:r>
              <a:rPr lang="ko-KR" altLang="en-US" dirty="0" err="1"/>
              <a:t>비대면</a:t>
            </a:r>
            <a:r>
              <a:rPr lang="ko-KR" altLang="en-US" dirty="0"/>
              <a:t> 상담으로 극복이 가능할 것이라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ko-KR" altLang="en-US" dirty="0" err="1"/>
              <a:t>진료시</a:t>
            </a:r>
            <a:r>
              <a:rPr lang="ko-KR" altLang="en-US" dirty="0"/>
              <a:t> 얼굴 촬영에 대한 불편함과 거부감이 든다는 한계점이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사람들은 정신과라는 것에 대하여 부정적인 인식을 가지고 있는 경우가 많아 상담사에게 마저 얼굴을 노출하는 것에 대하여 불편함을 유발할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 </a:t>
            </a:r>
            <a:r>
              <a:rPr lang="ko-KR" altLang="en-US" dirty="0"/>
              <a:t>정신적 질환 </a:t>
            </a:r>
            <a:r>
              <a:rPr lang="ko-KR" altLang="en-US" dirty="0" err="1"/>
              <a:t>상담시</a:t>
            </a:r>
            <a:r>
              <a:rPr lang="ko-KR" altLang="en-US" dirty="0"/>
              <a:t> 환자의 얼굴 표정은 진단에 있어서 매우 중요한 정보이기 때문에 얼굴 전체를 가린 채 상담하는 것은 불가합니다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2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따라 저는 실시간 </a:t>
            </a:r>
            <a:r>
              <a:rPr lang="ko-KR" altLang="en-US" dirty="0" err="1"/>
              <a:t>비대면</a:t>
            </a:r>
            <a:r>
              <a:rPr lang="ko-KR" altLang="en-US" dirty="0"/>
              <a:t> 진료 서비스</a:t>
            </a:r>
            <a:r>
              <a:rPr lang="en-US" altLang="ko-KR" dirty="0"/>
              <a:t>,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감정인식</a:t>
            </a:r>
            <a:r>
              <a:rPr lang="en-US" altLang="ko-KR" dirty="0"/>
              <a:t>, </a:t>
            </a:r>
            <a:r>
              <a:rPr lang="ko-KR" altLang="en-US" dirty="0" err="1"/>
              <a:t>딥페이크를</a:t>
            </a:r>
            <a:r>
              <a:rPr lang="ko-KR" altLang="en-US" dirty="0"/>
              <a:t> 이용한 얼굴 비식별화의 기능을 넣은 </a:t>
            </a:r>
            <a:r>
              <a:rPr lang="ko-KR" altLang="en-US" dirty="0" err="1"/>
              <a:t>비대면</a:t>
            </a:r>
            <a:r>
              <a:rPr lang="ko-KR" altLang="en-US" dirty="0"/>
              <a:t> 코로나 블루 상담 서비스를 제안하고자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사용한 기술에 대하여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첫번쨰로 얼굴 </a:t>
            </a:r>
            <a:r>
              <a:rPr lang="ko-KR" altLang="en-US" dirty="0" err="1"/>
              <a:t>비식별화입니다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논문에서 사용된 모델은 </a:t>
            </a:r>
            <a:r>
              <a:rPr lang="en-US" altLang="ko-KR" dirty="0"/>
              <a:t>First Order Motion Model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모델은  </a:t>
            </a:r>
            <a:r>
              <a:rPr lang="en-US" altLang="ko-KR" dirty="0"/>
              <a:t>motion extraction</a:t>
            </a:r>
            <a:r>
              <a:rPr lang="ko-KR" altLang="en-US" dirty="0"/>
              <a:t>과 </a:t>
            </a:r>
            <a:r>
              <a:rPr lang="en-US" altLang="ko-KR" dirty="0"/>
              <a:t>generator</a:t>
            </a:r>
            <a:r>
              <a:rPr lang="ko-KR" altLang="en-US" dirty="0"/>
              <a:t>로 나뉘는데 모션 </a:t>
            </a:r>
            <a:r>
              <a:rPr lang="en-US" altLang="ko-KR" dirty="0"/>
              <a:t>extraction</a:t>
            </a:r>
            <a:r>
              <a:rPr lang="ko-KR" altLang="en-US" dirty="0"/>
              <a:t>은 </a:t>
            </a:r>
            <a:r>
              <a:rPr lang="ko-KR" altLang="en-US" dirty="0" err="1"/>
              <a:t>오토인코더를</a:t>
            </a:r>
            <a:r>
              <a:rPr lang="ko-KR" altLang="en-US" dirty="0"/>
              <a:t> 이용하여 키포인트를 감지하고 </a:t>
            </a:r>
            <a:r>
              <a:rPr lang="en-US" altLang="ko-KR" dirty="0"/>
              <a:t>local  affine </a:t>
            </a:r>
            <a:r>
              <a:rPr lang="ko-KR" altLang="en-US" dirty="0"/>
              <a:t>변환으로 </a:t>
            </a:r>
            <a:r>
              <a:rPr lang="en-US" altLang="ko-KR" dirty="0"/>
              <a:t>1</a:t>
            </a:r>
            <a:r>
              <a:rPr lang="ko-KR" altLang="en-US" dirty="0"/>
              <a:t>차 모션 </a:t>
            </a:r>
            <a:r>
              <a:rPr lang="en-US" altLang="ko-KR" dirty="0"/>
              <a:t>Feature </a:t>
            </a:r>
            <a:r>
              <a:rPr lang="ko-KR" altLang="en-US" dirty="0"/>
              <a:t>를 추출합니다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는 기존 사진을 </a:t>
            </a:r>
            <a:r>
              <a:rPr lang="ko-KR" altLang="en-US" dirty="0" err="1"/>
              <a:t>가지고와서</a:t>
            </a:r>
            <a:r>
              <a:rPr lang="ko-KR" altLang="en-US" dirty="0"/>
              <a:t> </a:t>
            </a:r>
            <a:r>
              <a:rPr lang="en-US" altLang="ko-KR" dirty="0"/>
              <a:t>Generate </a:t>
            </a:r>
            <a:r>
              <a:rPr lang="ko-KR" altLang="en-US" dirty="0"/>
              <a:t>시켜줍니다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</a:t>
            </a:r>
            <a:r>
              <a:rPr lang="ko-KR" altLang="en-US" dirty="0"/>
              <a:t>차 모션 </a:t>
            </a:r>
            <a:r>
              <a:rPr lang="en-US" altLang="ko-KR" dirty="0"/>
              <a:t>feature</a:t>
            </a:r>
            <a:r>
              <a:rPr lang="ko-KR" altLang="en-US" dirty="0"/>
              <a:t>와 합쳐서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motion</a:t>
            </a:r>
            <a:r>
              <a:rPr lang="ko-KR" altLang="en-US" dirty="0"/>
              <a:t>에 대해서 </a:t>
            </a:r>
            <a:r>
              <a:rPr lang="en-US" altLang="ko-KR" dirty="0"/>
              <a:t>animate </a:t>
            </a:r>
            <a:r>
              <a:rPr lang="ko-KR" altLang="en-US" dirty="0"/>
              <a:t>하는 것에 초점을 두었지만</a:t>
            </a:r>
            <a:r>
              <a:rPr lang="en-US" altLang="ko-KR" dirty="0"/>
              <a:t>, </a:t>
            </a:r>
            <a:r>
              <a:rPr lang="ko-KR" altLang="en-US" dirty="0"/>
              <a:t>우리는 새로운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데이터셋인</a:t>
            </a:r>
            <a:r>
              <a:rPr lang="ko-KR" altLang="en-US" dirty="0"/>
              <a:t> </a:t>
            </a:r>
            <a:r>
              <a:rPr lang="en-US" altLang="ko-KR" dirty="0" err="1"/>
              <a:t>VoxCelebDataset</a:t>
            </a:r>
            <a:r>
              <a:rPr lang="ko-KR" altLang="en-US" dirty="0"/>
              <a:t>을 사용하여 얼굴에 대하여 </a:t>
            </a:r>
            <a:r>
              <a:rPr lang="en-US" altLang="ko-KR" dirty="0"/>
              <a:t>Animate </a:t>
            </a:r>
            <a:r>
              <a:rPr lang="ko-KR" altLang="en-US" dirty="0"/>
              <a:t>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말한 프로젝트에 대해서는 </a:t>
            </a:r>
            <a:r>
              <a:rPr lang="en-US" altLang="ko-KR" dirty="0"/>
              <a:t>pretrained </a:t>
            </a:r>
            <a:r>
              <a:rPr lang="ko-KR" altLang="en-US" dirty="0"/>
              <a:t>된 모델이 존재하여 </a:t>
            </a:r>
            <a:r>
              <a:rPr lang="en-US" altLang="ko-KR" dirty="0"/>
              <a:t>fine tuning</a:t>
            </a:r>
            <a:r>
              <a:rPr lang="ko-KR" altLang="en-US" dirty="0"/>
              <a:t>을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를 사용하여 실시간으로 </a:t>
            </a:r>
            <a:r>
              <a:rPr lang="ko-KR" altLang="en-US" dirty="0" err="1"/>
              <a:t>웹캠을</a:t>
            </a:r>
            <a:r>
              <a:rPr lang="ko-KR" altLang="en-US" dirty="0"/>
              <a:t> 통해 얼굴을 비식별화 할 수 있도록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저희는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이용하여 표정인식 기능을 추가하였습니다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 err="1"/>
              <a:t>Haar</a:t>
            </a:r>
            <a:r>
              <a:rPr lang="en-US" altLang="ko-KR" dirty="0"/>
              <a:t> Cascade</a:t>
            </a:r>
            <a:r>
              <a:rPr lang="ko-KR" altLang="en-US" dirty="0"/>
              <a:t>을 사용하여 얼굴 검출을 진행하였고</a:t>
            </a:r>
            <a:r>
              <a:rPr lang="en-US" altLang="ko-KR" dirty="0"/>
              <a:t>, </a:t>
            </a:r>
            <a:r>
              <a:rPr lang="ko-KR" altLang="en-US" dirty="0"/>
              <a:t>얼굴 표정 </a:t>
            </a:r>
            <a:r>
              <a:rPr lang="en-US" altLang="ko-KR" dirty="0"/>
              <a:t>Dataset</a:t>
            </a:r>
            <a:r>
              <a:rPr lang="ko-KR" altLang="en-US" dirty="0"/>
              <a:t>인 </a:t>
            </a:r>
            <a:r>
              <a:rPr lang="en-US" altLang="ko-KR" dirty="0"/>
              <a:t>Fer2013</a:t>
            </a:r>
            <a:r>
              <a:rPr lang="ko-KR" altLang="en-US" dirty="0"/>
              <a:t>을 사용하여 얼굴의 </a:t>
            </a:r>
            <a:r>
              <a:rPr lang="en-US" altLang="ko-KR" dirty="0"/>
              <a:t>Emotion</a:t>
            </a:r>
            <a:r>
              <a:rPr lang="ko-KR" altLang="en-US" dirty="0"/>
              <a:t>을 분석하였습니다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Fer2013 Dataset</a:t>
            </a:r>
            <a:r>
              <a:rPr lang="ko-KR" altLang="en-US" dirty="0"/>
              <a:t>은 보이는 바와 같이 </a:t>
            </a:r>
            <a:r>
              <a:rPr lang="en-US" altLang="ko-KR" dirty="0"/>
              <a:t>7</a:t>
            </a:r>
            <a:r>
              <a:rPr lang="ko-KR" altLang="en-US" dirty="0"/>
              <a:t>개의 감정에 대하여 분석할 수 있도록 카테고리가 나뉘어져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딥러닝에</a:t>
            </a:r>
            <a:r>
              <a:rPr lang="ko-KR" altLang="en-US" dirty="0"/>
              <a:t> 사용되어진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모델을 기반으로 사람의 </a:t>
            </a:r>
            <a:r>
              <a:rPr lang="en-US" altLang="ko-KR" dirty="0"/>
              <a:t>Emotion</a:t>
            </a:r>
            <a:r>
              <a:rPr lang="ko-KR" altLang="en-US" dirty="0"/>
              <a:t>을 실시간으로 검출하였습니다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4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Fine tuning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First Order Model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을 사용하여 실시간으로 얼굴 비식별화를 진행하고 감정 분석은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</a:rPr>
              <a:t>딥러닝을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 통하여 학습된 모델을 통하여 실시간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emotion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분석을 진행하여 합쳐진 결과가 나오게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F7D5-3BC6-4EBE-82EC-D96931EE98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6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zXi4j5kcd0?feature=oembed" TargetMode="Externa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arxiv.org/pdf/2104.1128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DeepFake</a:t>
            </a: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기술을 이용한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비대면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코로나 블루 상담 서비스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201710812 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한우정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, 201810779 </a:t>
            </a:r>
            <a:r>
              <a:rPr lang="ko-KR" altLang="en-US" sz="900" kern="0" dirty="0" err="1">
                <a:solidFill>
                  <a:prstClr val="white">
                    <a:lumMod val="75000"/>
                  </a:prstClr>
                </a:solidFill>
              </a:rPr>
              <a:t>신세련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기술 구현</a:t>
            </a:r>
          </a:p>
        </p:txBody>
      </p:sp>
      <p:pic>
        <p:nvPicPr>
          <p:cNvPr id="4" name="온라인 미디어 3" title="2021년 5월 23일">
            <a:hlinkClick r:id="" action="ppaction://media"/>
            <a:extLst>
              <a:ext uri="{FF2B5EF4-FFF2-40B4-BE49-F238E27FC236}">
                <a16:creationId xmlns:a16="http://schemas.microsoft.com/office/drawing/2014/main" id="{E6DF0BDB-22EB-4686-9CEB-27C0DBB5FE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19341" y="2168318"/>
            <a:ext cx="7372366" cy="41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9249F-74E0-4D4C-927B-0D001815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CB6E26BB-EC31-47F5-9B4A-5DE39EF6218A}"/>
              </a:ext>
            </a:extLst>
          </p:cNvPr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3884D0-8E65-4EA4-BD1A-855B08D6A485}"/>
              </a:ext>
            </a:extLst>
          </p:cNvPr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81AB23F8-59E2-4CD0-8F13-7BF567FA25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B062E0EA-1B3E-486C-A4F5-D69CBCBEF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A701411C-6562-4261-BA8D-EEE88807B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E4E828A-CAEB-4A13-A47A-3B10E0B470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73D6672C-270A-4217-ADBE-87375906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2FCD6E6F-935F-4776-B9CD-ACF2269E42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0AAA5F97-3DEB-45D8-ADAE-981C22F71C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">
                <a:extLst>
                  <a:ext uri="{FF2B5EF4-FFF2-40B4-BE49-F238E27FC236}">
                    <a16:creationId xmlns:a16="http://schemas.microsoft.com/office/drawing/2014/main" id="{7768CF81-1177-4D96-9C88-40107074D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2">
                <a:extLst>
                  <a:ext uri="{FF2B5EF4-FFF2-40B4-BE49-F238E27FC236}">
                    <a16:creationId xmlns:a16="http://schemas.microsoft.com/office/drawing/2014/main" id="{A7A64200-543C-476C-9A53-984EAD30D6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DFBE8B93-12DC-4548-98C8-99D3E04CBC5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6839D5-0CB7-428C-AF13-27FC2F962DBA}"/>
                </a:ext>
              </a:extLst>
            </p:cNvPr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B4E8E0-760E-48A7-82DF-DD27CE1AB01B}"/>
                </a:ext>
              </a:extLst>
            </p:cNvPr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B2AE3A24-FEF4-4A78-968A-8474655B0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E0D26F-5AA8-48EA-8A61-4626B88F0317}"/>
                </a:ext>
              </a:extLst>
            </p:cNvPr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70181CE-F25D-48BB-9D62-C5C0155BBC05}"/>
                </a:ext>
              </a:extLst>
            </p:cNvPr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94AD60-D597-4A81-B5DE-B1E8E97D5395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기대효과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28A95CC-3716-46F7-851E-FB2E7AB62A54}"/>
              </a:ext>
            </a:extLst>
          </p:cNvPr>
          <p:cNvGrpSpPr/>
          <p:nvPr/>
        </p:nvGrpSpPr>
        <p:grpSpPr>
          <a:xfrm>
            <a:off x="921277" y="1948774"/>
            <a:ext cx="1026104" cy="1014789"/>
            <a:chOff x="5393803" y="2807166"/>
            <a:chExt cx="1280930" cy="1231434"/>
          </a:xfrm>
        </p:grpSpPr>
        <p:pic>
          <p:nvPicPr>
            <p:cNvPr id="1026" name="Picture 2" descr="Walking free icon">
              <a:extLst>
                <a:ext uri="{FF2B5EF4-FFF2-40B4-BE49-F238E27FC236}">
                  <a16:creationId xmlns:a16="http://schemas.microsoft.com/office/drawing/2014/main" id="{5FB9EA23-05CD-41A3-A7EE-08FEC124A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823" y="2807166"/>
              <a:ext cx="1219199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&quot;허용 안 됨&quot; 기호 36">
              <a:extLst>
                <a:ext uri="{FF2B5EF4-FFF2-40B4-BE49-F238E27FC236}">
                  <a16:creationId xmlns:a16="http://schemas.microsoft.com/office/drawing/2014/main" id="{B6CE3843-CFB1-4028-91A2-452B1BC5998B}"/>
                </a:ext>
              </a:extLst>
            </p:cNvPr>
            <p:cNvSpPr/>
            <p:nvPr/>
          </p:nvSpPr>
          <p:spPr>
            <a:xfrm>
              <a:off x="5656159" y="3096076"/>
              <a:ext cx="763929" cy="740780"/>
            </a:xfrm>
            <a:prstGeom prst="noSmoking">
              <a:avLst>
                <a:gd name="adj" fmla="val 133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58EAAB-7075-4A1C-BCFC-5F6518BDD083}"/>
                </a:ext>
              </a:extLst>
            </p:cNvPr>
            <p:cNvSpPr/>
            <p:nvPr/>
          </p:nvSpPr>
          <p:spPr>
            <a:xfrm>
              <a:off x="5393803" y="2819400"/>
              <a:ext cx="1280930" cy="1219200"/>
            </a:xfrm>
            <a:prstGeom prst="ellipse">
              <a:avLst/>
            </a:prstGeom>
            <a:noFill/>
            <a:ln w="127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2BB79F3-A627-4006-9AB1-173F8FDEB1E4}"/>
              </a:ext>
            </a:extLst>
          </p:cNvPr>
          <p:cNvGrpSpPr/>
          <p:nvPr/>
        </p:nvGrpSpPr>
        <p:grpSpPr>
          <a:xfrm>
            <a:off x="2190022" y="1878926"/>
            <a:ext cx="6936994" cy="822784"/>
            <a:chOff x="1449716" y="632976"/>
            <a:chExt cx="6936994" cy="115592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6411F8C-EF16-47DD-A6E2-D60D0C345EB9}"/>
                </a:ext>
              </a:extLst>
            </p:cNvPr>
            <p:cNvSpPr/>
            <p:nvPr/>
          </p:nvSpPr>
          <p:spPr>
            <a:xfrm>
              <a:off x="1449716" y="632976"/>
              <a:ext cx="5307153" cy="115592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03397C-58F2-4BDC-9725-A9578AB2287D}"/>
                </a:ext>
              </a:extLst>
            </p:cNvPr>
            <p:cNvSpPr txBox="1"/>
            <p:nvPr/>
          </p:nvSpPr>
          <p:spPr>
            <a:xfrm>
              <a:off x="1467919" y="1115415"/>
              <a:ext cx="6918791" cy="6734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5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500" b="1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비대면</a:t>
              </a:r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상담</a:t>
              </a:r>
            </a:p>
            <a:p>
              <a:pPr marL="0" lvl="0" indent="0" algn="l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병원에서 직접 대면으로 상담 받는 것이 아닌 비대면으로 상담이 가능하다</a:t>
              </a:r>
              <a:endParaRPr lang="ko-KR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D9D69B-BBF8-400D-8AE4-C327C7A8E1C7}"/>
              </a:ext>
            </a:extLst>
          </p:cNvPr>
          <p:cNvGrpSpPr/>
          <p:nvPr/>
        </p:nvGrpSpPr>
        <p:grpSpPr>
          <a:xfrm>
            <a:off x="943046" y="3126265"/>
            <a:ext cx="1026104" cy="1004707"/>
            <a:chOff x="838200" y="3390845"/>
            <a:chExt cx="1026104" cy="1004707"/>
          </a:xfrm>
        </p:grpSpPr>
        <p:pic>
          <p:nvPicPr>
            <p:cNvPr id="1030" name="Picture 6" descr="슬퍼 무료 아이콘">
              <a:extLst>
                <a:ext uri="{FF2B5EF4-FFF2-40B4-BE49-F238E27FC236}">
                  <a16:creationId xmlns:a16="http://schemas.microsoft.com/office/drawing/2014/main" id="{7FFF2B23-E4CF-4E2D-BB2C-252E7FE5E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849" y="3529313"/>
              <a:ext cx="776325" cy="7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501DA69-00AB-47BF-AA03-5DA2407B5ECF}"/>
                </a:ext>
              </a:extLst>
            </p:cNvPr>
            <p:cNvSpPr/>
            <p:nvPr/>
          </p:nvSpPr>
          <p:spPr>
            <a:xfrm>
              <a:off x="838200" y="3390845"/>
              <a:ext cx="1026104" cy="1004707"/>
            </a:xfrm>
            <a:prstGeom prst="ellipse">
              <a:avLst/>
            </a:prstGeom>
            <a:noFill/>
            <a:ln w="127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F899F28-B6D0-4A93-9ADA-A3613703648E}"/>
              </a:ext>
            </a:extLst>
          </p:cNvPr>
          <p:cNvSpPr txBox="1"/>
          <p:nvPr/>
        </p:nvSpPr>
        <p:spPr>
          <a:xfrm>
            <a:off x="2208225" y="3413203"/>
            <a:ext cx="6918791" cy="479384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편리함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사용자에게 거부감과 부담감을 줄여줄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Girl free icon">
            <a:extLst>
              <a:ext uri="{FF2B5EF4-FFF2-40B4-BE49-F238E27FC236}">
                <a16:creationId xmlns:a16="http://schemas.microsoft.com/office/drawing/2014/main" id="{77B14A90-E754-4D80-AC56-B0FA40C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3" y="4404740"/>
            <a:ext cx="743193" cy="7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8CEE35B9-F443-4013-8EB7-34F92A0045A9}"/>
              </a:ext>
            </a:extLst>
          </p:cNvPr>
          <p:cNvSpPr/>
          <p:nvPr/>
        </p:nvSpPr>
        <p:spPr>
          <a:xfrm>
            <a:off x="919168" y="4291891"/>
            <a:ext cx="1026104" cy="1004707"/>
          </a:xfrm>
          <a:prstGeom prst="ellipse">
            <a:avLst/>
          </a:prstGeom>
          <a:noFill/>
          <a:ln w="1270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1C189D-6355-4ADA-9ACB-979041279F8E}"/>
              </a:ext>
            </a:extLst>
          </p:cNvPr>
          <p:cNvSpPr txBox="1"/>
          <p:nvPr/>
        </p:nvSpPr>
        <p:spPr>
          <a:xfrm>
            <a:off x="2183923" y="4567690"/>
            <a:ext cx="6918791" cy="479384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블루 환자들의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치료율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증가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블루 환자들에 대한 치료율이 증가한다</a:t>
            </a:r>
            <a:r>
              <a:rPr lang="en-US" altLang="ko-KR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CE41F2-5BF2-4D96-92FD-6D761B5872D6}"/>
              </a:ext>
            </a:extLst>
          </p:cNvPr>
          <p:cNvSpPr txBox="1"/>
          <p:nvPr/>
        </p:nvSpPr>
        <p:spPr>
          <a:xfrm>
            <a:off x="2183922" y="5453047"/>
            <a:ext cx="6918791" cy="966614"/>
          </a:xfrm>
          <a:prstGeom prst="rect">
            <a:avLst/>
          </a:prstGeom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5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환자들에게 활용 가능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블루 환자 뿐만 아니라 우울증 환자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자폐아 환자 등 여러 환자들의 감정을 추출하고 얼굴을 비식별화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해야하는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경우 쓰일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535FD3-A0E4-4782-A5AB-51672CF7A119}"/>
              </a:ext>
            </a:extLst>
          </p:cNvPr>
          <p:cNvGrpSpPr/>
          <p:nvPr/>
        </p:nvGrpSpPr>
        <p:grpSpPr>
          <a:xfrm>
            <a:off x="873628" y="5513282"/>
            <a:ext cx="1026104" cy="1005471"/>
            <a:chOff x="10400816" y="5579642"/>
            <a:chExt cx="1026104" cy="1005471"/>
          </a:xfrm>
        </p:grpSpPr>
        <p:pic>
          <p:nvPicPr>
            <p:cNvPr id="1036" name="Picture 12" descr="Hospitalisation free icon">
              <a:extLst>
                <a:ext uri="{FF2B5EF4-FFF2-40B4-BE49-F238E27FC236}">
                  <a16:creationId xmlns:a16="http://schemas.microsoft.com/office/drawing/2014/main" id="{CA35CC33-9463-4E2D-9222-23FF201E2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1002" y="5659196"/>
              <a:ext cx="925917" cy="925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8056582-2606-4085-9202-FBAA36F94BF5}"/>
                </a:ext>
              </a:extLst>
            </p:cNvPr>
            <p:cNvSpPr/>
            <p:nvPr/>
          </p:nvSpPr>
          <p:spPr>
            <a:xfrm>
              <a:off x="10400816" y="5579642"/>
              <a:ext cx="1026104" cy="1004707"/>
            </a:xfrm>
            <a:prstGeom prst="ellipse">
              <a:avLst/>
            </a:prstGeom>
            <a:noFill/>
            <a:ln w="127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1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감사합니다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71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446335" y="1012792"/>
            <a:ext cx="5299330" cy="937938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“</a:t>
            </a:r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코로나 블루</a:t>
            </a:r>
            <a:r>
              <a:rPr lang="en-US" altLang="ko-KR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”</a:t>
            </a:r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란 </a:t>
            </a:r>
            <a:r>
              <a:rPr lang="en-US" altLang="ko-KR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?</a:t>
            </a:r>
            <a:endParaRPr lang="ko-KR" altLang="en-US" sz="24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225BA5-E061-40DF-A08E-347D0EB68C25}"/>
              </a:ext>
            </a:extLst>
          </p:cNvPr>
          <p:cNvGrpSpPr/>
          <p:nvPr/>
        </p:nvGrpSpPr>
        <p:grpSpPr>
          <a:xfrm>
            <a:off x="1816327" y="2353154"/>
            <a:ext cx="8296048" cy="2400300"/>
            <a:chOff x="1816327" y="2353154"/>
            <a:chExt cx="8296048" cy="24003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7D0359-DE75-48CA-BE3D-5645D154AF60}"/>
                </a:ext>
              </a:extLst>
            </p:cNvPr>
            <p:cNvSpPr/>
            <p:nvPr/>
          </p:nvSpPr>
          <p:spPr>
            <a:xfrm>
              <a:off x="1816327" y="2353154"/>
              <a:ext cx="8296048" cy="240030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2EFE49-0827-4681-A9C1-07564291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153" y="2604178"/>
              <a:ext cx="1916342" cy="19163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13E265-5E17-41EC-BB52-52D3662CF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132" y="2582258"/>
              <a:ext cx="1532748" cy="153274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73F5F9-EED7-40F9-9910-BB415222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648" y="2879824"/>
              <a:ext cx="1235182" cy="123518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4E3E5A-55A3-4F78-9483-151317E71AFC}"/>
              </a:ext>
            </a:extLst>
          </p:cNvPr>
          <p:cNvSpPr txBox="1"/>
          <p:nvPr/>
        </p:nvSpPr>
        <p:spPr>
          <a:xfrm>
            <a:off x="6520274" y="4095428"/>
            <a:ext cx="316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우울감</a:t>
            </a:r>
            <a:r>
              <a:rPr lang="en-US" altLang="ko-KR" sz="32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latin typeface="한컴 윤고딕"/>
              </a:rPr>
              <a:t>(BLUE)</a:t>
            </a:r>
            <a:endParaRPr lang="ko-KR" altLang="en-US" sz="32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latin typeface="한컴 윤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C62F3-92C3-495E-A408-C0E0F0B2CEAB}"/>
              </a:ext>
            </a:extLst>
          </p:cNvPr>
          <p:cNvSpPr txBox="1"/>
          <p:nvPr/>
        </p:nvSpPr>
        <p:spPr>
          <a:xfrm>
            <a:off x="937083" y="5445838"/>
            <a:ext cx="1077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코로나로 인해 사회적 거리두기가 장기화되며 우울감에 빠지는 현상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＂</a:t>
            </a: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446335" y="1012792"/>
            <a:ext cx="5299330" cy="937938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“</a:t>
            </a:r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코로나 블루</a:t>
            </a:r>
            <a:r>
              <a:rPr lang="en-US" altLang="ko-KR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” </a:t>
            </a:r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현상 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B2BFB29-822A-4648-85A9-CD8CC554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71" y="2112946"/>
            <a:ext cx="6263312" cy="2632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3BE429-2575-463D-AD4E-EC74D6DF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34" y="2030624"/>
            <a:ext cx="3414712" cy="3149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6573AF-DBA2-4175-85DF-17A3D4C55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997" y="4894783"/>
            <a:ext cx="6629400" cy="16550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85A6C08-EF84-4C0C-B824-0FB69A2FE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749" y="3428999"/>
            <a:ext cx="4963886" cy="1207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CF916D-40A7-46CB-BCD2-ABEB838857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42" y="4985954"/>
            <a:ext cx="4848225" cy="16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목적 및 필요성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4AA1B-AB2D-4F8E-9AC2-2B0B09B93B13}"/>
              </a:ext>
            </a:extLst>
          </p:cNvPr>
          <p:cNvSpPr txBox="1"/>
          <p:nvPr/>
        </p:nvSpPr>
        <p:spPr>
          <a:xfrm>
            <a:off x="605896" y="1964813"/>
            <a:ext cx="983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윤"/>
              </a:rPr>
              <a:t>1. </a:t>
            </a:r>
            <a:r>
              <a:rPr lang="ko-KR" altLang="en-US" sz="2000" b="1" dirty="0">
                <a:latin typeface="한컴 윤"/>
              </a:rPr>
              <a:t>대면 진료에 대한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02DD6-FC11-48FF-BB53-47BA69E01705}"/>
              </a:ext>
            </a:extLst>
          </p:cNvPr>
          <p:cNvSpPr txBox="1"/>
          <p:nvPr/>
        </p:nvSpPr>
        <p:spPr>
          <a:xfrm>
            <a:off x="584186" y="2398193"/>
            <a:ext cx="11439525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코로나 사태의 장기화로 인한 코로나 블루 현상의 증가</a:t>
            </a:r>
            <a:endParaRPr lang="en-US" altLang="ko-KR" dirty="0">
              <a:latin typeface="한컴 윤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코로나 블루 진단 및 치료를 위한 정신적 상담이 필요</a:t>
            </a:r>
            <a:endParaRPr lang="en-US" altLang="ko-KR" dirty="0">
              <a:latin typeface="한컴 윤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그러나</a:t>
            </a:r>
            <a:r>
              <a:rPr lang="en-US" altLang="ko-KR" dirty="0">
                <a:latin typeface="한컴 윤"/>
              </a:rPr>
              <a:t>,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b="1" dirty="0">
                <a:latin typeface="한컴 윤"/>
              </a:rPr>
              <a:t>정신적 </a:t>
            </a:r>
            <a:r>
              <a:rPr lang="ko-KR" altLang="en-US" b="1" dirty="0" err="1">
                <a:latin typeface="한컴 윤"/>
              </a:rPr>
              <a:t>우울감</a:t>
            </a:r>
            <a:r>
              <a:rPr lang="ko-KR" altLang="en-US" b="1" dirty="0">
                <a:latin typeface="한컴 윤"/>
              </a:rPr>
              <a:t> </a:t>
            </a:r>
            <a:r>
              <a:rPr lang="en-US" altLang="ko-KR" b="1" dirty="0">
                <a:latin typeface="한컴 윤"/>
              </a:rPr>
              <a:t>”</a:t>
            </a:r>
            <a:r>
              <a:rPr lang="ko-KR" altLang="en-US" dirty="0">
                <a:latin typeface="한컴 윤"/>
              </a:rPr>
              <a:t>과 코로나 감염에 대한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b="1" dirty="0">
                <a:latin typeface="한컴 윤"/>
              </a:rPr>
              <a:t>불안감 </a:t>
            </a:r>
            <a:r>
              <a:rPr lang="en-US" altLang="ko-KR" b="1" dirty="0">
                <a:latin typeface="한컴 윤"/>
              </a:rPr>
              <a:t>”</a:t>
            </a:r>
            <a:r>
              <a:rPr lang="en-US" altLang="ko-KR" dirty="0">
                <a:latin typeface="한컴 윤"/>
              </a:rPr>
              <a:t> </a:t>
            </a:r>
            <a:r>
              <a:rPr lang="ko-KR" altLang="en-US" dirty="0">
                <a:latin typeface="한컴 윤"/>
              </a:rPr>
              <a:t>및</a:t>
            </a:r>
            <a:r>
              <a:rPr lang="en-US" altLang="ko-KR" dirty="0">
                <a:latin typeface="한컴 윤"/>
              </a:rPr>
              <a:t>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b="1" dirty="0">
                <a:latin typeface="한컴 윤"/>
              </a:rPr>
              <a:t>거부감 </a:t>
            </a:r>
            <a:r>
              <a:rPr lang="en-US" altLang="ko-KR" b="1" dirty="0">
                <a:latin typeface="한컴 윤"/>
              </a:rPr>
              <a:t>”</a:t>
            </a:r>
            <a:r>
              <a:rPr lang="ko-KR" altLang="en-US" dirty="0">
                <a:latin typeface="한컴 윤"/>
              </a:rPr>
              <a:t>으로 인해 대면진료에 어려움이 있음</a:t>
            </a:r>
            <a:endParaRPr lang="en-US" altLang="ko-KR" dirty="0">
              <a:latin typeface="한컴 윤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548912-5ADF-436C-9101-CDB09C00DE6E}"/>
              </a:ext>
            </a:extLst>
          </p:cNvPr>
          <p:cNvGrpSpPr/>
          <p:nvPr/>
        </p:nvGrpSpPr>
        <p:grpSpPr>
          <a:xfrm>
            <a:off x="1623964" y="3429000"/>
            <a:ext cx="8641158" cy="3270530"/>
            <a:chOff x="1299124" y="3540502"/>
            <a:chExt cx="8641158" cy="3270530"/>
          </a:xfrm>
        </p:grpSpPr>
        <p:sp>
          <p:nvSpPr>
            <p:cNvPr id="22" name="자유형 25">
              <a:extLst>
                <a:ext uri="{FF2B5EF4-FFF2-40B4-BE49-F238E27FC236}">
                  <a16:creationId xmlns:a16="http://schemas.microsoft.com/office/drawing/2014/main" id="{96BDB974-FE60-4DA8-806D-38D9D809E911}"/>
                </a:ext>
              </a:extLst>
            </p:cNvPr>
            <p:cNvSpPr/>
            <p:nvPr/>
          </p:nvSpPr>
          <p:spPr>
            <a:xfrm rot="2700000">
              <a:off x="3192072" y="3540502"/>
              <a:ext cx="2213568" cy="327039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53167 w 2699657"/>
                <a:gd name="connsiteY3" fmla="*/ 1032196 h 4172468"/>
                <a:gd name="connsiteX4" fmla="*/ 1488186 w 2699657"/>
                <a:gd name="connsiteY4" fmla="*/ 1066391 h 4172468"/>
                <a:gd name="connsiteX5" fmla="*/ 1488186 w 2699657"/>
                <a:gd name="connsiteY5" fmla="*/ 1071417 h 4172468"/>
                <a:gd name="connsiteX6" fmla="*/ 1467884 w 2699657"/>
                <a:gd name="connsiteY6" fmla="*/ 1078108 h 4172468"/>
                <a:gd name="connsiteX7" fmla="*/ 1339451 w 2699657"/>
                <a:gd name="connsiteY7" fmla="*/ 1279380 h 4172468"/>
                <a:gd name="connsiteX8" fmla="*/ 1474802 w 2699657"/>
                <a:gd name="connsiteY8" fmla="*/ 1476066 h 4172468"/>
                <a:gd name="connsiteX9" fmla="*/ 1488186 w 2699657"/>
                <a:gd name="connsiteY9" fmla="*/ 1479967 h 4172468"/>
                <a:gd name="connsiteX10" fmla="*/ 1488186 w 2699657"/>
                <a:gd name="connsiteY10" fmla="*/ 1480282 h 4172468"/>
                <a:gd name="connsiteX11" fmla="*/ 1490326 w 2699657"/>
                <a:gd name="connsiteY11" fmla="*/ 1480591 h 4172468"/>
                <a:gd name="connsiteX12" fmla="*/ 1515557 w 2699657"/>
                <a:gd name="connsiteY12" fmla="*/ 1487944 h 4172468"/>
                <a:gd name="connsiteX13" fmla="*/ 1559154 w 2699657"/>
                <a:gd name="connsiteY13" fmla="*/ 1491575 h 4172468"/>
                <a:gd name="connsiteX14" fmla="*/ 1565659 w 2699657"/>
                <a:gd name="connsiteY14" fmla="*/ 1491462 h 4172468"/>
                <a:gd name="connsiteX15" fmla="*/ 1607638 w 2699657"/>
                <a:gd name="connsiteY15" fmla="*/ 1497520 h 4172468"/>
                <a:gd name="connsiteX16" fmla="*/ 2304302 w 2699657"/>
                <a:gd name="connsiteY16" fmla="*/ 1868166 h 4172468"/>
                <a:gd name="connsiteX17" fmla="*/ 2304302 w 2699657"/>
                <a:gd name="connsiteY17" fmla="*/ 3777112 h 4172468"/>
                <a:gd name="connsiteX18" fmla="*/ 395355 w 2699657"/>
                <a:gd name="connsiteY18" fmla="*/ 3777112 h 4172468"/>
                <a:gd name="connsiteX19" fmla="*/ 395355 w 2699657"/>
                <a:gd name="connsiteY19" fmla="*/ 1868166 h 4172468"/>
                <a:gd name="connsiteX20" fmla="*/ 965514 w 2699657"/>
                <a:gd name="connsiteY20" fmla="*/ 1528407 h 4172468"/>
                <a:gd name="connsiteX21" fmla="*/ 1019395 w 2699657"/>
                <a:gd name="connsiteY21" fmla="*/ 1515252 h 4172468"/>
                <a:gd name="connsiteX22" fmla="*/ 1019395 w 2699657"/>
                <a:gd name="connsiteY22" fmla="*/ 1508180 h 4172468"/>
                <a:gd name="connsiteX23" fmla="*/ 1027106 w 2699657"/>
                <a:gd name="connsiteY23" fmla="*/ 1507099 h 4172468"/>
                <a:gd name="connsiteX24" fmla="*/ 1210981 w 2699657"/>
                <a:gd name="connsiteY24" fmla="*/ 1263200 h 4172468"/>
                <a:gd name="connsiteX25" fmla="*/ 1052695 w 2699657"/>
                <a:gd name="connsiteY25" fmla="*/ 1084451 h 4172468"/>
                <a:gd name="connsiteX26" fmla="*/ 1019395 w 2699657"/>
                <a:gd name="connsiteY26" fmla="*/ 1082457 h 4172468"/>
                <a:gd name="connsiteX27" fmla="*/ 1019395 w 2699657"/>
                <a:gd name="connsiteY27" fmla="*/ 1077012 h 4172468"/>
                <a:gd name="connsiteX28" fmla="*/ 934231 w 2699657"/>
                <a:gd name="connsiteY28" fmla="*/ 1032196 h 4172468"/>
                <a:gd name="connsiteX29" fmla="*/ 846002 w 2699657"/>
                <a:gd name="connsiteY29" fmla="*/ 960126 h 4172468"/>
                <a:gd name="connsiteX30" fmla="*/ 846002 w 2699657"/>
                <a:gd name="connsiteY30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13941" y="987581"/>
                    <a:pt x="1584353" y="1011605"/>
                    <a:pt x="1553167" y="1032196"/>
                  </a:cubicBezTo>
                  <a:lnTo>
                    <a:pt x="1488186" y="1066391"/>
                  </a:lnTo>
                  <a:lnTo>
                    <a:pt x="1488186" y="1071417"/>
                  </a:lnTo>
                  <a:lnTo>
                    <a:pt x="1467884" y="1078108"/>
                  </a:lnTo>
                  <a:cubicBezTo>
                    <a:pt x="1390946" y="1112238"/>
                    <a:pt x="1337896" y="1189931"/>
                    <a:pt x="1339451" y="1279380"/>
                  </a:cubicBezTo>
                  <a:cubicBezTo>
                    <a:pt x="1341006" y="1368829"/>
                    <a:pt x="1396725" y="1444630"/>
                    <a:pt x="1474802" y="1476066"/>
                  </a:cubicBezTo>
                  <a:lnTo>
                    <a:pt x="1488186" y="1479967"/>
                  </a:lnTo>
                  <a:lnTo>
                    <a:pt x="1488186" y="1480282"/>
                  </a:lnTo>
                  <a:lnTo>
                    <a:pt x="1490326" y="1480591"/>
                  </a:lnTo>
                  <a:lnTo>
                    <a:pt x="1515557" y="1487944"/>
                  </a:lnTo>
                  <a:cubicBezTo>
                    <a:pt x="1529664" y="1490577"/>
                    <a:pt x="1544246" y="1491834"/>
                    <a:pt x="1559154" y="1491575"/>
                  </a:cubicBezTo>
                  <a:lnTo>
                    <a:pt x="1565659" y="1491462"/>
                  </a:lnTo>
                  <a:lnTo>
                    <a:pt x="1607638" y="1497520"/>
                  </a:lnTo>
                  <a:cubicBezTo>
                    <a:pt x="1862888" y="1546939"/>
                    <a:pt x="2106624" y="1670488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3" y="1590181"/>
                    <a:pt x="965514" y="1528407"/>
                  </a:cubicBezTo>
                  <a:lnTo>
                    <a:pt x="1019395" y="1515252"/>
                  </a:lnTo>
                  <a:lnTo>
                    <a:pt x="1019395" y="1508180"/>
                  </a:lnTo>
                  <a:lnTo>
                    <a:pt x="1027106" y="1507099"/>
                  </a:lnTo>
                  <a:cubicBezTo>
                    <a:pt x="1145232" y="1490523"/>
                    <a:pt x="1227556" y="1381327"/>
                    <a:pt x="1210981" y="1263200"/>
                  </a:cubicBezTo>
                  <a:cubicBezTo>
                    <a:pt x="1198549" y="1174605"/>
                    <a:pt x="1134019" y="1106149"/>
                    <a:pt x="1052695" y="1084451"/>
                  </a:cubicBezTo>
                  <a:lnTo>
                    <a:pt x="1019395" y="1082457"/>
                  </a:lnTo>
                  <a:lnTo>
                    <a:pt x="1019395" y="1077012"/>
                  </a:lnTo>
                  <a:lnTo>
                    <a:pt x="934231" y="1032196"/>
                  </a:lnTo>
                  <a:cubicBezTo>
                    <a:pt x="903044" y="1011605"/>
                    <a:pt x="873457" y="987582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30200" dist="38100" dir="18900000" algn="b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58">
              <a:extLst>
                <a:ext uri="{FF2B5EF4-FFF2-40B4-BE49-F238E27FC236}">
                  <a16:creationId xmlns:a16="http://schemas.microsoft.com/office/drawing/2014/main" id="{67064871-D9F8-47F7-ADC3-41E03FFC9C6B}"/>
                </a:ext>
              </a:extLst>
            </p:cNvPr>
            <p:cNvSpPr/>
            <p:nvPr/>
          </p:nvSpPr>
          <p:spPr>
            <a:xfrm rot="18900000" flipH="1">
              <a:off x="6155728" y="3540502"/>
              <a:ext cx="2213568" cy="327039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53167 w 2699657"/>
                <a:gd name="connsiteY3" fmla="*/ 1032196 h 4172468"/>
                <a:gd name="connsiteX4" fmla="*/ 1488186 w 2699657"/>
                <a:gd name="connsiteY4" fmla="*/ 1066391 h 4172468"/>
                <a:gd name="connsiteX5" fmla="*/ 1488186 w 2699657"/>
                <a:gd name="connsiteY5" fmla="*/ 1071417 h 4172468"/>
                <a:gd name="connsiteX6" fmla="*/ 1467884 w 2699657"/>
                <a:gd name="connsiteY6" fmla="*/ 1078108 h 4172468"/>
                <a:gd name="connsiteX7" fmla="*/ 1339451 w 2699657"/>
                <a:gd name="connsiteY7" fmla="*/ 1279380 h 4172468"/>
                <a:gd name="connsiteX8" fmla="*/ 1474802 w 2699657"/>
                <a:gd name="connsiteY8" fmla="*/ 1476066 h 4172468"/>
                <a:gd name="connsiteX9" fmla="*/ 1488186 w 2699657"/>
                <a:gd name="connsiteY9" fmla="*/ 1479967 h 4172468"/>
                <a:gd name="connsiteX10" fmla="*/ 1488186 w 2699657"/>
                <a:gd name="connsiteY10" fmla="*/ 1480282 h 4172468"/>
                <a:gd name="connsiteX11" fmla="*/ 1490326 w 2699657"/>
                <a:gd name="connsiteY11" fmla="*/ 1480591 h 4172468"/>
                <a:gd name="connsiteX12" fmla="*/ 1515557 w 2699657"/>
                <a:gd name="connsiteY12" fmla="*/ 1487944 h 4172468"/>
                <a:gd name="connsiteX13" fmla="*/ 1559154 w 2699657"/>
                <a:gd name="connsiteY13" fmla="*/ 1491575 h 4172468"/>
                <a:gd name="connsiteX14" fmla="*/ 1565659 w 2699657"/>
                <a:gd name="connsiteY14" fmla="*/ 1491462 h 4172468"/>
                <a:gd name="connsiteX15" fmla="*/ 1607638 w 2699657"/>
                <a:gd name="connsiteY15" fmla="*/ 1497520 h 4172468"/>
                <a:gd name="connsiteX16" fmla="*/ 2304302 w 2699657"/>
                <a:gd name="connsiteY16" fmla="*/ 1868166 h 4172468"/>
                <a:gd name="connsiteX17" fmla="*/ 2304302 w 2699657"/>
                <a:gd name="connsiteY17" fmla="*/ 3777112 h 4172468"/>
                <a:gd name="connsiteX18" fmla="*/ 395355 w 2699657"/>
                <a:gd name="connsiteY18" fmla="*/ 3777112 h 4172468"/>
                <a:gd name="connsiteX19" fmla="*/ 395355 w 2699657"/>
                <a:gd name="connsiteY19" fmla="*/ 1868166 h 4172468"/>
                <a:gd name="connsiteX20" fmla="*/ 965514 w 2699657"/>
                <a:gd name="connsiteY20" fmla="*/ 1528407 h 4172468"/>
                <a:gd name="connsiteX21" fmla="*/ 1019395 w 2699657"/>
                <a:gd name="connsiteY21" fmla="*/ 1515252 h 4172468"/>
                <a:gd name="connsiteX22" fmla="*/ 1019395 w 2699657"/>
                <a:gd name="connsiteY22" fmla="*/ 1508180 h 4172468"/>
                <a:gd name="connsiteX23" fmla="*/ 1027106 w 2699657"/>
                <a:gd name="connsiteY23" fmla="*/ 1507099 h 4172468"/>
                <a:gd name="connsiteX24" fmla="*/ 1210981 w 2699657"/>
                <a:gd name="connsiteY24" fmla="*/ 1263200 h 4172468"/>
                <a:gd name="connsiteX25" fmla="*/ 1052695 w 2699657"/>
                <a:gd name="connsiteY25" fmla="*/ 1084451 h 4172468"/>
                <a:gd name="connsiteX26" fmla="*/ 1019395 w 2699657"/>
                <a:gd name="connsiteY26" fmla="*/ 1082457 h 4172468"/>
                <a:gd name="connsiteX27" fmla="*/ 1019395 w 2699657"/>
                <a:gd name="connsiteY27" fmla="*/ 1077012 h 4172468"/>
                <a:gd name="connsiteX28" fmla="*/ 934231 w 2699657"/>
                <a:gd name="connsiteY28" fmla="*/ 1032196 h 4172468"/>
                <a:gd name="connsiteX29" fmla="*/ 846002 w 2699657"/>
                <a:gd name="connsiteY29" fmla="*/ 960126 h 4172468"/>
                <a:gd name="connsiteX30" fmla="*/ 846002 w 2699657"/>
                <a:gd name="connsiteY30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13941" y="987581"/>
                    <a:pt x="1584353" y="1011605"/>
                    <a:pt x="1553167" y="1032196"/>
                  </a:cubicBezTo>
                  <a:lnTo>
                    <a:pt x="1488186" y="1066391"/>
                  </a:lnTo>
                  <a:lnTo>
                    <a:pt x="1488186" y="1071417"/>
                  </a:lnTo>
                  <a:lnTo>
                    <a:pt x="1467884" y="1078108"/>
                  </a:lnTo>
                  <a:cubicBezTo>
                    <a:pt x="1390946" y="1112238"/>
                    <a:pt x="1337896" y="1189931"/>
                    <a:pt x="1339451" y="1279380"/>
                  </a:cubicBezTo>
                  <a:cubicBezTo>
                    <a:pt x="1341006" y="1368829"/>
                    <a:pt x="1396725" y="1444630"/>
                    <a:pt x="1474802" y="1476066"/>
                  </a:cubicBezTo>
                  <a:lnTo>
                    <a:pt x="1488186" y="1479967"/>
                  </a:lnTo>
                  <a:lnTo>
                    <a:pt x="1488186" y="1480282"/>
                  </a:lnTo>
                  <a:lnTo>
                    <a:pt x="1490326" y="1480591"/>
                  </a:lnTo>
                  <a:lnTo>
                    <a:pt x="1515557" y="1487944"/>
                  </a:lnTo>
                  <a:cubicBezTo>
                    <a:pt x="1529664" y="1490577"/>
                    <a:pt x="1544246" y="1491834"/>
                    <a:pt x="1559154" y="1491575"/>
                  </a:cubicBezTo>
                  <a:lnTo>
                    <a:pt x="1565659" y="1491462"/>
                  </a:lnTo>
                  <a:lnTo>
                    <a:pt x="1607638" y="1497520"/>
                  </a:lnTo>
                  <a:cubicBezTo>
                    <a:pt x="1862888" y="1546939"/>
                    <a:pt x="2106624" y="1670488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3" y="1590181"/>
                    <a:pt x="965514" y="1528407"/>
                  </a:cubicBezTo>
                  <a:lnTo>
                    <a:pt x="1019395" y="1515252"/>
                  </a:lnTo>
                  <a:lnTo>
                    <a:pt x="1019395" y="1508180"/>
                  </a:lnTo>
                  <a:lnTo>
                    <a:pt x="1027106" y="1507099"/>
                  </a:lnTo>
                  <a:cubicBezTo>
                    <a:pt x="1145232" y="1490523"/>
                    <a:pt x="1227556" y="1381327"/>
                    <a:pt x="1210981" y="1263200"/>
                  </a:cubicBezTo>
                  <a:cubicBezTo>
                    <a:pt x="1198549" y="1174605"/>
                    <a:pt x="1134019" y="1106149"/>
                    <a:pt x="1052695" y="1084451"/>
                  </a:cubicBezTo>
                  <a:lnTo>
                    <a:pt x="1019395" y="1082457"/>
                  </a:lnTo>
                  <a:lnTo>
                    <a:pt x="1019395" y="1077012"/>
                  </a:lnTo>
                  <a:lnTo>
                    <a:pt x="934231" y="1032196"/>
                  </a:lnTo>
                  <a:cubicBezTo>
                    <a:pt x="903044" y="1011605"/>
                    <a:pt x="873457" y="987582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30200" dist="38100" dir="18900000" algn="b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7AD2D3-966C-42FA-BC9B-6835EF15D0A2}"/>
                </a:ext>
              </a:extLst>
            </p:cNvPr>
            <p:cNvGrpSpPr/>
            <p:nvPr/>
          </p:nvGrpSpPr>
          <p:grpSpPr>
            <a:xfrm>
              <a:off x="1299124" y="3858123"/>
              <a:ext cx="8641158" cy="2952909"/>
              <a:chOff x="1299124" y="3858123"/>
              <a:chExt cx="8641158" cy="295290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B0463EC-1B85-4B32-BC7B-29463146E983}"/>
                  </a:ext>
                </a:extLst>
              </p:cNvPr>
              <p:cNvSpPr/>
              <p:nvPr/>
            </p:nvSpPr>
            <p:spPr>
              <a:xfrm>
                <a:off x="2822934" y="5145683"/>
                <a:ext cx="2045803" cy="93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비대면</a:t>
                </a: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진료 찬성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  <a:r>
                  <a:rPr lang="ko-KR" altLang="en-US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의료산업 활성화와 진료 접근성이 좋아질 수 있다</a:t>
                </a:r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</a:t>
                </a: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CF45A44-02F5-4940-8FE2-26AEF7AB9BDE}"/>
                  </a:ext>
                </a:extLst>
              </p:cNvPr>
              <p:cNvSpPr/>
              <p:nvPr/>
            </p:nvSpPr>
            <p:spPr>
              <a:xfrm>
                <a:off x="2724122" y="4401827"/>
                <a:ext cx="2303016" cy="2409205"/>
              </a:xfrm>
              <a:prstGeom prst="arc">
                <a:avLst>
                  <a:gd name="adj1" fmla="val 1686225"/>
                  <a:gd name="adj2" fmla="val 16173651"/>
                </a:avLst>
              </a:prstGeom>
              <a:ln w="41275" cap="rnd">
                <a:solidFill>
                  <a:srgbClr val="37C56E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7D34DB9-7D5B-4D17-83F5-FFDD7C0065C6}"/>
                  </a:ext>
                </a:extLst>
              </p:cNvPr>
              <p:cNvSpPr/>
              <p:nvPr/>
            </p:nvSpPr>
            <p:spPr>
              <a:xfrm>
                <a:off x="1677696" y="5358473"/>
                <a:ext cx="939498" cy="2155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prstClr val="white"/>
                    </a:solidFill>
                  </a:rPr>
                  <a:t> 반대 대비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074F6-8E84-47BF-9F2F-165E8BA3B6B4}"/>
                  </a:ext>
                </a:extLst>
              </p:cNvPr>
              <p:cNvSpPr txBox="1"/>
              <p:nvPr/>
            </p:nvSpPr>
            <p:spPr>
              <a:xfrm>
                <a:off x="1299124" y="5520999"/>
                <a:ext cx="1134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17</a:t>
                </a: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%</a:t>
                </a: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29813B-6A33-453B-8876-B75A9C8AD623}"/>
                  </a:ext>
                </a:extLst>
              </p:cNvPr>
              <p:cNvSpPr/>
              <p:nvPr/>
            </p:nvSpPr>
            <p:spPr>
              <a:xfrm>
                <a:off x="4703381" y="3869860"/>
                <a:ext cx="763792" cy="743079"/>
              </a:xfrm>
              <a:prstGeom prst="ellipse">
                <a:avLst/>
              </a:prstGeom>
              <a:solidFill>
                <a:schemeClr val="bg1"/>
              </a:solidFill>
              <a:ln w="279400">
                <a:noFill/>
              </a:ln>
              <a:effectLst>
                <a:outerShdw blurRad="279400" sx="102000" sy="102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37C56E"/>
                    </a:solidFill>
                  </a:rPr>
                  <a:t>찬성</a:t>
                </a:r>
                <a:endParaRPr lang="en-US" altLang="ko-KR" sz="1200" dirty="0">
                  <a:solidFill>
                    <a:srgbClr val="37C56E"/>
                  </a:solidFill>
                </a:endParaRPr>
              </a:p>
              <a:p>
                <a:pPr algn="ctr"/>
                <a:r>
                  <a:rPr lang="en-US" altLang="ko-KR" sz="1600" b="1" dirty="0">
                    <a:solidFill>
                      <a:srgbClr val="37C56E"/>
                    </a:solidFill>
                  </a:rPr>
                  <a:t>43</a:t>
                </a:r>
                <a:r>
                  <a:rPr lang="en-US" altLang="ko-KR" sz="1200" dirty="0">
                    <a:solidFill>
                      <a:srgbClr val="37C56E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37C56E"/>
                    </a:solidFill>
                  </a:rPr>
                  <a:t>%</a:t>
                </a:r>
                <a:endParaRPr lang="ko-KR" altLang="en-US" sz="2000" b="1" dirty="0">
                  <a:solidFill>
                    <a:srgbClr val="37C56E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C115DCF2-6B9F-489B-9842-EB7AA2BE2836}"/>
                  </a:ext>
                </a:extLst>
              </p:cNvPr>
              <p:cNvSpPr/>
              <p:nvPr/>
            </p:nvSpPr>
            <p:spPr>
              <a:xfrm>
                <a:off x="4733754" y="3864371"/>
                <a:ext cx="703046" cy="735463"/>
              </a:xfrm>
              <a:prstGeom prst="arc">
                <a:avLst>
                  <a:gd name="adj1" fmla="val 7867945"/>
                  <a:gd name="adj2" fmla="val 15951877"/>
                </a:avLst>
              </a:prstGeom>
              <a:ln w="50800" cap="rnd">
                <a:solidFill>
                  <a:srgbClr val="37C56E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52F2C36-9E2D-4D31-8FFD-2C74C0C37075}"/>
                  </a:ext>
                </a:extLst>
              </p:cNvPr>
              <p:cNvSpPr/>
              <p:nvPr/>
            </p:nvSpPr>
            <p:spPr>
              <a:xfrm>
                <a:off x="4849460" y="4486414"/>
                <a:ext cx="74965" cy="7842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7C5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4A217F2-CB20-4049-85AA-0C47A8BFF76B}"/>
                  </a:ext>
                </a:extLst>
              </p:cNvPr>
              <p:cNvSpPr/>
              <p:nvPr/>
            </p:nvSpPr>
            <p:spPr>
              <a:xfrm flipH="1">
                <a:off x="6527209" y="5145683"/>
                <a:ext cx="2303014" cy="1130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비대면</a:t>
                </a: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진료 반대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  <a:r>
                  <a:rPr lang="ko-KR" altLang="en-US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오진 가능성이 있고 대형병원 독점이 강화될 수 있다</a:t>
                </a:r>
                <a:r>
                  <a:rPr lang="en-US" altLang="ko-KR" sz="1200" b="0" i="0" dirty="0">
                    <a:solidFill>
                      <a:srgbClr val="333333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</a:t>
                </a:r>
                <a:endPara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A2B30D58-886C-4A94-A536-30B8E1642722}"/>
                  </a:ext>
                </a:extLst>
              </p:cNvPr>
              <p:cNvSpPr/>
              <p:nvPr/>
            </p:nvSpPr>
            <p:spPr>
              <a:xfrm flipH="1">
                <a:off x="6534230" y="4401827"/>
                <a:ext cx="2303016" cy="2409205"/>
              </a:xfrm>
              <a:prstGeom prst="arc">
                <a:avLst>
                  <a:gd name="adj1" fmla="val 76164"/>
                  <a:gd name="adj2" fmla="val 16173651"/>
                </a:avLst>
              </a:prstGeom>
              <a:ln w="41275" cap="rnd">
                <a:solidFill>
                  <a:srgbClr val="37C56E"/>
                </a:solidFill>
                <a:prstDash val="sys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사각형: 둥근 모서리 31">
                <a:extLst>
                  <a:ext uri="{FF2B5EF4-FFF2-40B4-BE49-F238E27FC236}">
                    <a16:creationId xmlns:a16="http://schemas.microsoft.com/office/drawing/2014/main" id="{FE5F33FA-AC8B-48BA-9D3F-0BF6255A1838}"/>
                  </a:ext>
                </a:extLst>
              </p:cNvPr>
              <p:cNvSpPr/>
              <p:nvPr/>
            </p:nvSpPr>
            <p:spPr>
              <a:xfrm flipH="1">
                <a:off x="9047832" y="5358473"/>
                <a:ext cx="892450" cy="2155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prstClr val="white"/>
                    </a:solidFill>
                  </a:rPr>
                  <a:t>찬성 대비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BF129D-B641-4A86-9266-73AD7CEAE1CE}"/>
                  </a:ext>
                </a:extLst>
              </p:cNvPr>
              <p:cNvSpPr txBox="1"/>
              <p:nvPr/>
            </p:nvSpPr>
            <p:spPr>
              <a:xfrm flipH="1">
                <a:off x="9011033" y="5539520"/>
                <a:ext cx="892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17</a:t>
                </a: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%</a:t>
                </a: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E8CB218-6B36-40CE-A0E9-EB3853864782}"/>
                  </a:ext>
                </a:extLst>
              </p:cNvPr>
              <p:cNvSpPr/>
              <p:nvPr/>
            </p:nvSpPr>
            <p:spPr>
              <a:xfrm flipH="1">
                <a:off x="6120927" y="3858123"/>
                <a:ext cx="710326" cy="74307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279400">
                <a:noFill/>
              </a:ln>
              <a:effectLst>
                <a:outerShdw blurRad="279400" sx="102000" sy="102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prstClr val="white"/>
                    </a:solidFill>
                  </a:rPr>
                  <a:t>반대</a:t>
                </a:r>
                <a:endParaRPr lang="en-US" altLang="ko-KR" sz="1200" dirty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600" b="1" dirty="0">
                    <a:solidFill>
                      <a:prstClr val="white"/>
                    </a:solidFill>
                  </a:rPr>
                  <a:t>26</a:t>
                </a:r>
                <a:r>
                  <a:rPr lang="en-US" altLang="ko-KR" sz="1400" dirty="0">
                    <a:solidFill>
                      <a:prstClr val="white"/>
                    </a:solidFill>
                  </a:rPr>
                  <a:t>%</a:t>
                </a:r>
                <a:endParaRPr lang="ko-KR" alt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A32A971B-3203-4606-B3D2-BF865375FCF5}"/>
                  </a:ext>
                </a:extLst>
              </p:cNvPr>
              <p:cNvSpPr/>
              <p:nvPr/>
            </p:nvSpPr>
            <p:spPr>
              <a:xfrm flipH="1">
                <a:off x="6124568" y="3864371"/>
                <a:ext cx="703046" cy="735463"/>
              </a:xfrm>
              <a:prstGeom prst="arc">
                <a:avLst>
                  <a:gd name="adj1" fmla="val 11124597"/>
                  <a:gd name="adj2" fmla="val 15951877"/>
                </a:avLst>
              </a:prstGeom>
              <a:ln w="50800" cap="rnd">
                <a:solidFill>
                  <a:srgbClr val="37C56E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CE5C2F8-D894-4515-91D4-2F82681C3702}"/>
                  </a:ext>
                </a:extLst>
              </p:cNvPr>
              <p:cNvSpPr/>
              <p:nvPr/>
            </p:nvSpPr>
            <p:spPr>
              <a:xfrm flipH="1">
                <a:off x="6790131" y="4175247"/>
                <a:ext cx="74965" cy="7842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7C5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919DC4-E170-4786-86F6-9C3A0170C592}"/>
              </a:ext>
            </a:extLst>
          </p:cNvPr>
          <p:cNvSpPr/>
          <p:nvPr/>
        </p:nvSpPr>
        <p:spPr>
          <a:xfrm>
            <a:off x="5068895" y="6362211"/>
            <a:ext cx="1940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black"/>
                </a:solidFill>
              </a:rPr>
              <a:t>■ </a:t>
            </a:r>
            <a:r>
              <a:rPr lang="ko-KR" altLang="en-US" sz="1200" kern="0" dirty="0" err="1">
                <a:solidFill>
                  <a:prstClr val="black"/>
                </a:solidFill>
              </a:rPr>
              <a:t>비대면</a:t>
            </a:r>
            <a:r>
              <a:rPr lang="ko-KR" altLang="en-US" sz="1200" kern="0" dirty="0">
                <a:solidFill>
                  <a:prstClr val="black"/>
                </a:solidFill>
              </a:rPr>
              <a:t> 진료 도입 여부 </a:t>
            </a:r>
            <a:endParaRPr lang="en-US" altLang="ko-KR" sz="1200" kern="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kern="0" dirty="0">
                <a:solidFill>
                  <a:prstClr val="black"/>
                </a:solidFill>
              </a:rPr>
              <a:t>공감도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E114811-2376-4B83-B988-E9E53B123015}"/>
              </a:ext>
            </a:extLst>
          </p:cNvPr>
          <p:cNvSpPr/>
          <p:nvPr/>
        </p:nvSpPr>
        <p:spPr>
          <a:xfrm rot="10800000">
            <a:off x="2711743" y="5510271"/>
            <a:ext cx="215891" cy="3216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C79E9EA2-ED54-41BB-8313-FD730FFFF26A}"/>
              </a:ext>
            </a:extLst>
          </p:cNvPr>
          <p:cNvSpPr/>
          <p:nvPr/>
        </p:nvSpPr>
        <p:spPr>
          <a:xfrm>
            <a:off x="10102513" y="5559227"/>
            <a:ext cx="215891" cy="3216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DC598-6066-48EF-A116-67E56D5F5E00}"/>
              </a:ext>
            </a:extLst>
          </p:cNvPr>
          <p:cNvSpPr txBox="1"/>
          <p:nvPr/>
        </p:nvSpPr>
        <p:spPr>
          <a:xfrm>
            <a:off x="9031924" y="6505352"/>
            <a:ext cx="28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출처</a:t>
            </a:r>
            <a:r>
              <a:rPr lang="en-US" altLang="ko-KR" sz="1400" dirty="0"/>
              <a:t>] – </a:t>
            </a:r>
            <a:r>
              <a:rPr lang="ko-KR" altLang="en-US" sz="1400" dirty="0" err="1"/>
              <a:t>리얼미터</a:t>
            </a:r>
            <a:r>
              <a:rPr lang="ko-KR" altLang="en-US" sz="1400" dirty="0"/>
              <a:t> 여론 조사</a:t>
            </a:r>
          </a:p>
        </p:txBody>
      </p:sp>
    </p:spTree>
    <p:extLst>
      <p:ext uri="{BB962C8B-B14F-4D97-AF65-F5344CB8AC3E}">
        <p14:creationId xmlns:p14="http://schemas.microsoft.com/office/powerpoint/2010/main" val="307829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목적 및 필요성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4AA1B-AB2D-4F8E-9AC2-2B0B09B93B13}"/>
              </a:ext>
            </a:extLst>
          </p:cNvPr>
          <p:cNvSpPr txBox="1"/>
          <p:nvPr/>
        </p:nvSpPr>
        <p:spPr>
          <a:xfrm>
            <a:off x="638632" y="2564439"/>
            <a:ext cx="983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비대면</a:t>
            </a:r>
            <a:r>
              <a:rPr lang="ko-KR" altLang="en-US" sz="2000" b="1" dirty="0"/>
              <a:t> 진료 시 얼굴촬영에 대한 불편함 및 거부감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49998A-57BD-4395-918C-1A250DCF8A19}"/>
              </a:ext>
            </a:extLst>
          </p:cNvPr>
          <p:cNvSpPr txBox="1"/>
          <p:nvPr/>
        </p:nvSpPr>
        <p:spPr>
          <a:xfrm>
            <a:off x="668852" y="3202152"/>
            <a:ext cx="11439525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정신적 질환 상담 시 환자의 얼굴 표정은 진단에 있어서 매우 중요한 정보이다</a:t>
            </a:r>
            <a:r>
              <a:rPr lang="en-US" altLang="ko-KR" dirty="0">
                <a:latin typeface="한컴 윤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사람들에게 정신과라는 것에 부정적인 인식을 가지고 있는 경우가 많다</a:t>
            </a:r>
            <a:r>
              <a:rPr lang="en-US" altLang="ko-KR" dirty="0">
                <a:latin typeface="한컴 윤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또한</a:t>
            </a:r>
            <a:r>
              <a:rPr lang="en-US" altLang="ko-KR" dirty="0">
                <a:latin typeface="한컴 윤"/>
              </a:rPr>
              <a:t>, </a:t>
            </a:r>
            <a:r>
              <a:rPr lang="ko-KR" altLang="en-US" dirty="0">
                <a:latin typeface="한컴 윤"/>
              </a:rPr>
              <a:t>얼굴은 중요한 개인정보 중 하나이다</a:t>
            </a:r>
            <a:r>
              <a:rPr lang="en-US" altLang="ko-KR" dirty="0">
                <a:latin typeface="한컴 윤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"/>
              </a:rPr>
              <a:t>따라서 제 </a:t>
            </a:r>
            <a:r>
              <a:rPr lang="en-US" altLang="ko-KR" dirty="0">
                <a:latin typeface="한컴 윤"/>
              </a:rPr>
              <a:t>3</a:t>
            </a:r>
            <a:r>
              <a:rPr lang="ko-KR" altLang="en-US" dirty="0">
                <a:latin typeface="한컴 윤"/>
              </a:rPr>
              <a:t>자에게 얼굴 노출에 대한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b="1" dirty="0">
                <a:latin typeface="한컴 윤"/>
              </a:rPr>
              <a:t>부담감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dirty="0">
                <a:latin typeface="한컴 윤"/>
              </a:rPr>
              <a:t>및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b="1" dirty="0">
                <a:latin typeface="한컴 윤"/>
              </a:rPr>
              <a:t>거부감 </a:t>
            </a:r>
            <a:r>
              <a:rPr lang="en-US" altLang="ko-KR" b="1" dirty="0">
                <a:latin typeface="한컴 윤"/>
              </a:rPr>
              <a:t>“ </a:t>
            </a:r>
            <a:r>
              <a:rPr lang="ko-KR" altLang="en-US" dirty="0">
                <a:latin typeface="한컴 윤"/>
              </a:rPr>
              <a:t>을 유발할 수 있다</a:t>
            </a:r>
            <a:r>
              <a:rPr lang="en-US" altLang="ko-KR" dirty="0">
                <a:latin typeface="한컴 윤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67A35C-2826-4B75-98B2-0F0226DBA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46" y="4526068"/>
            <a:ext cx="2782917" cy="22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76F20030-F0EF-4AE8-B67E-716750C58813}"/>
              </a:ext>
            </a:extLst>
          </p:cNvPr>
          <p:cNvSpPr/>
          <p:nvPr/>
        </p:nvSpPr>
        <p:spPr>
          <a:xfrm>
            <a:off x="1048550" y="5173884"/>
            <a:ext cx="1239645" cy="1239645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37C56E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CBF8D7-9ADC-4865-A50A-8EDFE7B9812F}"/>
              </a:ext>
            </a:extLst>
          </p:cNvPr>
          <p:cNvSpPr/>
          <p:nvPr/>
        </p:nvSpPr>
        <p:spPr>
          <a:xfrm>
            <a:off x="1042438" y="3488613"/>
            <a:ext cx="1160350" cy="116035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37C56E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목적 및 필요성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3DA84BA-1C30-4692-AF3E-A9AF0BDDFF14}"/>
              </a:ext>
            </a:extLst>
          </p:cNvPr>
          <p:cNvSpPr/>
          <p:nvPr/>
        </p:nvSpPr>
        <p:spPr>
          <a:xfrm>
            <a:off x="2575317" y="2052299"/>
            <a:ext cx="8118779" cy="968296"/>
          </a:xfrm>
          <a:custGeom>
            <a:avLst/>
            <a:gdLst>
              <a:gd name="connsiteX0" fmla="*/ 0 w 8118779"/>
              <a:gd name="connsiteY0" fmla="*/ 0 h 1614553"/>
              <a:gd name="connsiteX1" fmla="*/ 8118779 w 8118779"/>
              <a:gd name="connsiteY1" fmla="*/ 0 h 1614553"/>
              <a:gd name="connsiteX2" fmla="*/ 8118779 w 8118779"/>
              <a:gd name="connsiteY2" fmla="*/ 1614553 h 1614553"/>
              <a:gd name="connsiteX3" fmla="*/ 0 w 8118779"/>
              <a:gd name="connsiteY3" fmla="*/ 1614553 h 1614553"/>
              <a:gd name="connsiteX4" fmla="*/ 0 w 8118779"/>
              <a:gd name="connsiteY4" fmla="*/ 0 h 161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8779" h="1614553">
                <a:moveTo>
                  <a:pt x="0" y="0"/>
                </a:moveTo>
                <a:lnTo>
                  <a:pt x="8118779" y="0"/>
                </a:lnTo>
                <a:lnTo>
                  <a:pt x="8118779" y="1614553"/>
                </a:lnTo>
                <a:lnTo>
                  <a:pt x="0" y="16145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카메라만 있다면 언제</a:t>
            </a:r>
            <a:r>
              <a:rPr lang="en-US" altLang="ko-KR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어디서든 의사와 상담이 가능한 </a:t>
            </a:r>
            <a:r>
              <a:rPr lang="ko-KR" altLang="en-US" sz="1400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비대면</a:t>
            </a: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진료 인터페이스</a:t>
            </a:r>
            <a:endParaRPr lang="en-US" altLang="ko-KR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정신과 방문에 대한 부담감 감소 및 병원 방문에 대한 시간 단축 가능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2D45E-60A7-47CA-A3A3-A04DB58BA33D}"/>
              </a:ext>
            </a:extLst>
          </p:cNvPr>
          <p:cNvSpPr txBox="1"/>
          <p:nvPr/>
        </p:nvSpPr>
        <p:spPr>
          <a:xfrm>
            <a:off x="2429729" y="1887366"/>
            <a:ext cx="3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</a:t>
            </a:r>
            <a:r>
              <a:rPr lang="ko-KR" alt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비대면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진료 서비스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A8C8E-78F6-499A-AC99-99F2F5C2D074}"/>
              </a:ext>
            </a:extLst>
          </p:cNvPr>
          <p:cNvSpPr txBox="1"/>
          <p:nvPr/>
        </p:nvSpPr>
        <p:spPr>
          <a:xfrm>
            <a:off x="2332107" y="3509585"/>
            <a:ext cx="392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감정 인식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308B964E-91B5-4567-8733-F5FD6026C503}"/>
              </a:ext>
            </a:extLst>
          </p:cNvPr>
          <p:cNvSpPr/>
          <p:nvPr/>
        </p:nvSpPr>
        <p:spPr>
          <a:xfrm>
            <a:off x="2543545" y="3628566"/>
            <a:ext cx="8118779" cy="968296"/>
          </a:xfrm>
          <a:custGeom>
            <a:avLst/>
            <a:gdLst>
              <a:gd name="connsiteX0" fmla="*/ 0 w 8118779"/>
              <a:gd name="connsiteY0" fmla="*/ 0 h 1614553"/>
              <a:gd name="connsiteX1" fmla="*/ 8118779 w 8118779"/>
              <a:gd name="connsiteY1" fmla="*/ 0 h 1614553"/>
              <a:gd name="connsiteX2" fmla="*/ 8118779 w 8118779"/>
              <a:gd name="connsiteY2" fmla="*/ 1614553 h 1614553"/>
              <a:gd name="connsiteX3" fmla="*/ 0 w 8118779"/>
              <a:gd name="connsiteY3" fmla="*/ 1614553 h 1614553"/>
              <a:gd name="connsiteX4" fmla="*/ 0 w 8118779"/>
              <a:gd name="connsiteY4" fmla="*/ 0 h 161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8779" h="1614553">
                <a:moveTo>
                  <a:pt x="0" y="0"/>
                </a:moveTo>
                <a:lnTo>
                  <a:pt x="8118779" y="0"/>
                </a:lnTo>
                <a:lnTo>
                  <a:pt x="8118779" y="1614553"/>
                </a:lnTo>
                <a:lnTo>
                  <a:pt x="0" y="16145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카메라를 통해 얻은 얼굴 표정 랜드마크를 학습된 모델의 입력으로 사용</a:t>
            </a:r>
            <a:endParaRPr lang="en-US" altLang="ko-KR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사용자의 감정상태에 대해 </a:t>
            </a:r>
            <a:r>
              <a:rPr lang="en-US" altLang="ko-KR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(Sad, Happy, Angry, Disgust, Fear, Neutral, </a:t>
            </a:r>
            <a:r>
              <a:rPr lang="en-US" altLang="ko-KR" sz="1400" kern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Surpprise</a:t>
            </a:r>
            <a:r>
              <a:rPr lang="en-US" altLang="ko-KR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다중분류</a:t>
            </a:r>
            <a:r>
              <a:rPr lang="en-US" altLang="ko-KR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3F3D98-DDA9-407D-BFBE-C9B0783BC6B7}"/>
              </a:ext>
            </a:extLst>
          </p:cNvPr>
          <p:cNvSpPr txBox="1"/>
          <p:nvPr/>
        </p:nvSpPr>
        <p:spPr>
          <a:xfrm>
            <a:off x="2363879" y="5245096"/>
            <a:ext cx="392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Fake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얼굴 비식별화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A547B48D-713F-4794-9CAE-402822D295D0}"/>
              </a:ext>
            </a:extLst>
          </p:cNvPr>
          <p:cNvSpPr/>
          <p:nvPr/>
        </p:nvSpPr>
        <p:spPr>
          <a:xfrm>
            <a:off x="2575317" y="5364077"/>
            <a:ext cx="8118779" cy="968296"/>
          </a:xfrm>
          <a:custGeom>
            <a:avLst/>
            <a:gdLst>
              <a:gd name="connsiteX0" fmla="*/ 0 w 8118779"/>
              <a:gd name="connsiteY0" fmla="*/ 0 h 1614553"/>
              <a:gd name="connsiteX1" fmla="*/ 8118779 w 8118779"/>
              <a:gd name="connsiteY1" fmla="*/ 0 h 1614553"/>
              <a:gd name="connsiteX2" fmla="*/ 8118779 w 8118779"/>
              <a:gd name="connsiteY2" fmla="*/ 1614553 h 1614553"/>
              <a:gd name="connsiteX3" fmla="*/ 0 w 8118779"/>
              <a:gd name="connsiteY3" fmla="*/ 1614553 h 1614553"/>
              <a:gd name="connsiteX4" fmla="*/ 0 w 8118779"/>
              <a:gd name="connsiteY4" fmla="*/ 0 h 161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8779" h="1614553">
                <a:moveTo>
                  <a:pt x="0" y="0"/>
                </a:moveTo>
                <a:lnTo>
                  <a:pt x="8118779" y="0"/>
                </a:lnTo>
                <a:lnTo>
                  <a:pt x="8118779" y="1614553"/>
                </a:lnTo>
                <a:lnTo>
                  <a:pt x="0" y="16145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실시간으로 사용자의 얼굴을 연예인 얼굴로 매칭시켜 얼굴 비식별화</a:t>
            </a:r>
            <a:endParaRPr lang="en-US" altLang="ko-KR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622300" latinLnBrk="1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표정정보는 보존하되 이외의 얼굴정보는 변형시켜 식별할 수 없음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797BE3-9067-43D0-ADEE-F25934623348}"/>
              </a:ext>
            </a:extLst>
          </p:cNvPr>
          <p:cNvGrpSpPr/>
          <p:nvPr/>
        </p:nvGrpSpPr>
        <p:grpSpPr>
          <a:xfrm>
            <a:off x="1042438" y="1851723"/>
            <a:ext cx="1157312" cy="1148805"/>
            <a:chOff x="1076490" y="1669371"/>
            <a:chExt cx="1157312" cy="114880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D4644D0-469A-40DA-A333-03F8D1C605CC}"/>
                </a:ext>
              </a:extLst>
            </p:cNvPr>
            <p:cNvSpPr/>
            <p:nvPr/>
          </p:nvSpPr>
          <p:spPr>
            <a:xfrm>
              <a:off x="1076490" y="1669371"/>
              <a:ext cx="1157312" cy="1148805"/>
            </a:xfrm>
            <a:prstGeom prst="ellipse">
              <a:avLst/>
            </a:prstGeom>
            <a:noFill/>
            <a:ln w="127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F7089DE-23B5-434F-B93B-AC38C54B1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511" y="1864467"/>
              <a:ext cx="871550" cy="8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 기술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9CC-EC40-4A51-A37A-C6F78A9059B8}"/>
              </a:ext>
            </a:extLst>
          </p:cNvPr>
          <p:cNvSpPr txBox="1"/>
          <p:nvPr/>
        </p:nvSpPr>
        <p:spPr>
          <a:xfrm>
            <a:off x="653889" y="1888787"/>
            <a:ext cx="983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윤"/>
              </a:rPr>
              <a:t>1. </a:t>
            </a:r>
            <a:r>
              <a:rPr lang="ko-KR" altLang="en-US" sz="2000" b="1" dirty="0">
                <a:latin typeface="한컴 윤"/>
              </a:rPr>
              <a:t>얼굴 비식별화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EAC58-1FA7-4F9F-A584-A49E8ADB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7" y="2544376"/>
            <a:ext cx="4508598" cy="3194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DAB662-5128-4E0B-BA82-619DF1C46062}"/>
              </a:ext>
            </a:extLst>
          </p:cNvPr>
          <p:cNvSpPr txBox="1"/>
          <p:nvPr/>
        </p:nvSpPr>
        <p:spPr>
          <a:xfrm>
            <a:off x="2517212" y="5832236"/>
            <a:ext cx="4317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https://arxiv.org/pdf/2104.11280.pdf</a:t>
            </a:r>
            <a:r>
              <a:rPr lang="ko-KR" altLang="en-US" sz="1400" dirty="0"/>
              <a:t> 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8DEA4D4-55F2-4D17-8469-3884774CDD8A}"/>
              </a:ext>
            </a:extLst>
          </p:cNvPr>
          <p:cNvSpPr/>
          <p:nvPr/>
        </p:nvSpPr>
        <p:spPr>
          <a:xfrm>
            <a:off x="5987845" y="2920923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9BF57-C66F-49CA-BACF-F976BAB77358}"/>
              </a:ext>
            </a:extLst>
          </p:cNvPr>
          <p:cNvSpPr/>
          <p:nvPr/>
        </p:nvSpPr>
        <p:spPr>
          <a:xfrm>
            <a:off x="6998671" y="2502166"/>
            <a:ext cx="3084465" cy="926834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Opencv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을 사용하여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실시간으로 얼굴 비식별화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18018-C87C-4285-8F3A-453F52FE9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35" y="3769298"/>
            <a:ext cx="4981087" cy="27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4478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 기술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9CC-EC40-4A51-A37A-C6F78A9059B8}"/>
              </a:ext>
            </a:extLst>
          </p:cNvPr>
          <p:cNvSpPr txBox="1"/>
          <p:nvPr/>
        </p:nvSpPr>
        <p:spPr>
          <a:xfrm>
            <a:off x="653889" y="1888787"/>
            <a:ext cx="983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윤"/>
              </a:rPr>
              <a:t>2. </a:t>
            </a:r>
            <a:r>
              <a:rPr lang="ko-KR" altLang="en-US" sz="2000" b="1" dirty="0" err="1">
                <a:latin typeface="한컴 윤"/>
              </a:rPr>
              <a:t>딥러닝을</a:t>
            </a:r>
            <a:r>
              <a:rPr lang="ko-KR" altLang="en-US" sz="2000" b="1" dirty="0">
                <a:latin typeface="한컴 윤"/>
              </a:rPr>
              <a:t> 이용한 표정인식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418AD8-05F2-439F-83D5-11BD3847006E}"/>
              </a:ext>
            </a:extLst>
          </p:cNvPr>
          <p:cNvSpPr/>
          <p:nvPr/>
        </p:nvSpPr>
        <p:spPr>
          <a:xfrm>
            <a:off x="1044542" y="2632510"/>
            <a:ext cx="1887523" cy="931178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Haar</a:t>
            </a:r>
            <a:r>
              <a:rPr lang="en-US" altLang="ko-KR" sz="1400" dirty="0">
                <a:solidFill>
                  <a:schemeClr val="tx1"/>
                </a:solidFill>
              </a:rPr>
              <a:t> Cascades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사용하여 얼굴 검출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A7D573-5890-4424-80C8-99920EC86772}"/>
              </a:ext>
            </a:extLst>
          </p:cNvPr>
          <p:cNvSpPr/>
          <p:nvPr/>
        </p:nvSpPr>
        <p:spPr>
          <a:xfrm>
            <a:off x="3171039" y="3003259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AF2A7-DB29-4813-845D-71A7A75A5056}"/>
              </a:ext>
            </a:extLst>
          </p:cNvPr>
          <p:cNvSpPr/>
          <p:nvPr/>
        </p:nvSpPr>
        <p:spPr>
          <a:xfrm>
            <a:off x="3896574" y="2621560"/>
            <a:ext cx="1887523" cy="931178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Fer2013 Dataset</a:t>
            </a:r>
            <a:r>
              <a:rPr lang="ko-KR" altLang="en-US" sz="1400" dirty="0">
                <a:solidFill>
                  <a:schemeClr val="tx1"/>
                </a:solidFill>
              </a:rPr>
              <a:t>을 사용하여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얼굴의 </a:t>
            </a:r>
            <a:r>
              <a:rPr lang="en-US" altLang="ko-KR" sz="1400" dirty="0">
                <a:solidFill>
                  <a:schemeClr val="tx1"/>
                </a:solidFill>
              </a:rPr>
              <a:t>Emotion </a:t>
            </a:r>
            <a:r>
              <a:rPr lang="ko-KR" altLang="en-US" sz="1400" dirty="0">
                <a:solidFill>
                  <a:schemeClr val="tx1"/>
                </a:solidFill>
              </a:rPr>
              <a:t>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079FEE-AB97-4CF3-8F90-09A6BDBA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697" y="3812389"/>
            <a:ext cx="1143038" cy="125264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E012339-8E21-4D6B-8FCC-0838E8C58BF4}"/>
              </a:ext>
            </a:extLst>
          </p:cNvPr>
          <p:cNvGrpSpPr/>
          <p:nvPr/>
        </p:nvGrpSpPr>
        <p:grpSpPr>
          <a:xfrm>
            <a:off x="7431466" y="1788313"/>
            <a:ext cx="3902901" cy="4936424"/>
            <a:chOff x="7254532" y="1753784"/>
            <a:chExt cx="3902901" cy="493642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F6B2BA-42BB-48B7-BF0B-7867A8EA6214}"/>
                </a:ext>
              </a:extLst>
            </p:cNvPr>
            <p:cNvSpPr/>
            <p:nvPr/>
          </p:nvSpPr>
          <p:spPr>
            <a:xfrm>
              <a:off x="8350796" y="1753784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Soft max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AA5700-280E-42A7-A161-52F00412C586}"/>
                </a:ext>
              </a:extLst>
            </p:cNvPr>
            <p:cNvSpPr/>
            <p:nvPr/>
          </p:nvSpPr>
          <p:spPr>
            <a:xfrm>
              <a:off x="8350796" y="2225879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Global Avg Pooling 2D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4B49F63-30F5-45A6-95A7-746D296D117D}"/>
                </a:ext>
              </a:extLst>
            </p:cNvPr>
            <p:cNvSpPr/>
            <p:nvPr/>
          </p:nvSpPr>
          <p:spPr>
            <a:xfrm>
              <a:off x="8350796" y="2717047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Conv 2D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DE6A82-9025-44EC-851E-9ED598FAE33F}"/>
                </a:ext>
              </a:extLst>
            </p:cNvPr>
            <p:cNvSpPr/>
            <p:nvPr/>
          </p:nvSpPr>
          <p:spPr>
            <a:xfrm>
              <a:off x="7254533" y="3721952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MaxPool</a:t>
              </a:r>
              <a:r>
                <a:rPr lang="en-US" altLang="ko-KR" sz="1600" dirty="0">
                  <a:solidFill>
                    <a:schemeClr val="tx1"/>
                  </a:solidFill>
                </a:rPr>
                <a:t> 2D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7DAFE15-B094-47CB-815F-6DBCE9AC39FC}"/>
                </a:ext>
              </a:extLst>
            </p:cNvPr>
            <p:cNvSpPr/>
            <p:nvPr/>
          </p:nvSpPr>
          <p:spPr>
            <a:xfrm>
              <a:off x="7254533" y="4270710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Sep-Conv2D /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BatchNorm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76015F5-268E-4EA7-8E83-0B8DB4F540AA}"/>
                </a:ext>
              </a:extLst>
            </p:cNvPr>
            <p:cNvSpPr/>
            <p:nvPr/>
          </p:nvSpPr>
          <p:spPr>
            <a:xfrm>
              <a:off x="9605514" y="3867211"/>
              <a:ext cx="1551919" cy="472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Conv 2D /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BatchNorm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84722E0-06D8-4076-A0F6-C70CD67CE2F5}"/>
                </a:ext>
              </a:extLst>
            </p:cNvPr>
            <p:cNvSpPr/>
            <p:nvPr/>
          </p:nvSpPr>
          <p:spPr>
            <a:xfrm>
              <a:off x="8878509" y="3162619"/>
              <a:ext cx="391948" cy="4314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6121E7-C71B-4084-95D0-654A652D3ED4}"/>
                </a:ext>
              </a:extLst>
            </p:cNvPr>
            <p:cNvSpPr/>
            <p:nvPr/>
          </p:nvSpPr>
          <p:spPr>
            <a:xfrm>
              <a:off x="7254532" y="4822723"/>
              <a:ext cx="1431546" cy="328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Sep-Conv2D /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BatchNorm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FF7A8B3-D3A4-4E8E-B1A2-A78ACC9E93AA}"/>
                </a:ext>
              </a:extLst>
            </p:cNvPr>
            <p:cNvGrpSpPr/>
            <p:nvPr/>
          </p:nvGrpSpPr>
          <p:grpSpPr>
            <a:xfrm>
              <a:off x="8718630" y="5301767"/>
              <a:ext cx="1431546" cy="1388441"/>
              <a:chOff x="9217271" y="5065094"/>
              <a:chExt cx="1968691" cy="18074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C4A0FDB-316F-43ED-813E-9B2A2C2CF741}"/>
                  </a:ext>
                </a:extLst>
              </p:cNvPr>
              <p:cNvSpPr/>
              <p:nvPr/>
            </p:nvSpPr>
            <p:spPr>
              <a:xfrm>
                <a:off x="9217271" y="6445471"/>
                <a:ext cx="1968691" cy="4270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Image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ED64651-4ABE-4122-862D-09B6BDF7CFA1}"/>
                  </a:ext>
                </a:extLst>
              </p:cNvPr>
              <p:cNvSpPr/>
              <p:nvPr/>
            </p:nvSpPr>
            <p:spPr>
              <a:xfrm>
                <a:off x="9217271" y="5065094"/>
                <a:ext cx="1968691" cy="4270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Conv2D / </a:t>
                </a:r>
                <a:r>
                  <a:rPr lang="en-US" altLang="ko-KR" sz="1200" b="1" dirty="0" err="1">
                    <a:solidFill>
                      <a:schemeClr val="tx1"/>
                    </a:solidFill>
                  </a:rPr>
                  <a:t>BatchNorm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D51BC52-623A-4A1B-A7CC-DB90EE005D05}"/>
                  </a:ext>
                </a:extLst>
              </p:cNvPr>
              <p:cNvSpPr/>
              <p:nvPr/>
            </p:nvSpPr>
            <p:spPr>
              <a:xfrm>
                <a:off x="9217271" y="5713522"/>
                <a:ext cx="1968691" cy="4270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Conv2D / </a:t>
                </a:r>
                <a:r>
                  <a:rPr lang="en-US" altLang="ko-KR" sz="1200" b="1" dirty="0" err="1">
                    <a:solidFill>
                      <a:schemeClr val="tx1"/>
                    </a:solidFill>
                  </a:rPr>
                  <a:t>BatchNorm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CAAB045-EB18-45BA-BF5C-116383458743}"/>
                  </a:ext>
                </a:extLst>
              </p:cNvPr>
              <p:cNvCxnSpPr>
                <a:stCxn id="55" idx="0"/>
                <a:endCxn id="57" idx="2"/>
              </p:cNvCxnSpPr>
              <p:nvPr/>
            </p:nvCxnSpPr>
            <p:spPr>
              <a:xfrm flipV="1">
                <a:off x="10201617" y="6140592"/>
                <a:ext cx="0" cy="3048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27E4A2C2-0588-4D8A-BBA1-DF0B6CF77030}"/>
                  </a:ext>
                </a:extLst>
              </p:cNvPr>
              <p:cNvCxnSpPr/>
              <p:nvPr/>
            </p:nvCxnSpPr>
            <p:spPr>
              <a:xfrm flipH="1" flipV="1">
                <a:off x="10201616" y="5471314"/>
                <a:ext cx="1" cy="278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D14713D-35BD-4631-95A2-2AA3F0A6C698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7970306" y="4598775"/>
              <a:ext cx="0" cy="23501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ED0BF15-6243-4C82-8C8C-729F25E2B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304" y="4035698"/>
              <a:ext cx="0" cy="23501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586C510-AC9A-4B09-9194-020D1FBCC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6568" y="3036675"/>
              <a:ext cx="4305" cy="12594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B44F50B-1D3B-4BDF-93A9-1A77FAE910E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9066568" y="2553945"/>
              <a:ext cx="1" cy="144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8BFD320-4E35-4FA8-A3D7-377E4E9065C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066569" y="2081850"/>
              <a:ext cx="7913" cy="1556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979FA16-6841-4EAE-A9B0-406A52C05C91}"/>
                </a:ext>
              </a:extLst>
            </p:cNvPr>
            <p:cNvCxnSpPr>
              <a:stCxn id="33" idx="0"/>
              <a:endCxn id="36" idx="2"/>
            </p:cNvCxnSpPr>
            <p:nvPr/>
          </p:nvCxnSpPr>
          <p:spPr>
            <a:xfrm rot="5400000" flipH="1" flipV="1">
              <a:off x="8252612" y="3096056"/>
              <a:ext cx="343591" cy="908202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146DC6E3-31AF-485B-8AFF-1D213D0B0CC2}"/>
                </a:ext>
              </a:extLst>
            </p:cNvPr>
            <p:cNvCxnSpPr>
              <a:stCxn id="35" idx="0"/>
            </p:cNvCxnSpPr>
            <p:nvPr/>
          </p:nvCxnSpPr>
          <p:spPr>
            <a:xfrm rot="16200000" flipV="1">
              <a:off x="9581540" y="3067277"/>
              <a:ext cx="488851" cy="111101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EC8BA994-8AB1-4CC4-A1D4-4D1E40DCCADF}"/>
                </a:ext>
              </a:extLst>
            </p:cNvPr>
            <p:cNvCxnSpPr>
              <a:cxnSpLocks/>
              <a:stCxn id="56" idx="0"/>
              <a:endCxn id="35" idx="2"/>
            </p:cNvCxnSpPr>
            <p:nvPr/>
          </p:nvCxnSpPr>
          <p:spPr>
            <a:xfrm rot="5400000" flipH="1" flipV="1">
              <a:off x="9426707" y="4347001"/>
              <a:ext cx="962462" cy="94707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4ED564A-784B-4990-93E8-36980F4926B2}"/>
                </a:ext>
              </a:extLst>
            </p:cNvPr>
            <p:cNvCxnSpPr>
              <a:endCxn id="42" idx="2"/>
            </p:cNvCxnSpPr>
            <p:nvPr/>
          </p:nvCxnSpPr>
          <p:spPr>
            <a:xfrm flipH="1" flipV="1">
              <a:off x="7970305" y="5150789"/>
              <a:ext cx="748325" cy="3150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2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545429-1499-4D5C-A798-65B436394DD7}"/>
              </a:ext>
            </a:extLst>
          </p:cNvPr>
          <p:cNvSpPr/>
          <p:nvPr/>
        </p:nvSpPr>
        <p:spPr>
          <a:xfrm>
            <a:off x="3878225" y="1025764"/>
            <a:ext cx="4435548" cy="763226"/>
          </a:xfrm>
          <a:prstGeom prst="roundRect">
            <a:avLst/>
          </a:prstGeom>
          <a:solidFill>
            <a:srgbClr val="A1B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 기술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9CC-EC40-4A51-A37A-C6F78A9059B8}"/>
              </a:ext>
            </a:extLst>
          </p:cNvPr>
          <p:cNvSpPr txBox="1"/>
          <p:nvPr/>
        </p:nvSpPr>
        <p:spPr>
          <a:xfrm>
            <a:off x="653889" y="1888787"/>
            <a:ext cx="983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윤"/>
              </a:rPr>
              <a:t>3. </a:t>
            </a:r>
            <a:r>
              <a:rPr lang="ko-KR" altLang="en-US" sz="2000" b="1" dirty="0">
                <a:latin typeface="한컴 윤"/>
              </a:rPr>
              <a:t>전체 </a:t>
            </a:r>
            <a:r>
              <a:rPr lang="en-US" altLang="ko-KR" sz="2000" b="1" dirty="0">
                <a:latin typeface="한컴 윤"/>
              </a:rPr>
              <a:t>Flow</a:t>
            </a:r>
            <a:endParaRPr lang="ko-KR" altLang="en-US" sz="2000" b="1" dirty="0">
              <a:latin typeface="한컴 윤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007B403-B790-447C-A908-FDCA774F089E}"/>
              </a:ext>
            </a:extLst>
          </p:cNvPr>
          <p:cNvSpPr/>
          <p:nvPr/>
        </p:nvSpPr>
        <p:spPr>
          <a:xfrm>
            <a:off x="4602688" y="3603549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434204F-4296-4BDA-8CF3-BA2882B22D34}"/>
              </a:ext>
            </a:extLst>
          </p:cNvPr>
          <p:cNvSpPr/>
          <p:nvPr/>
        </p:nvSpPr>
        <p:spPr>
          <a:xfrm>
            <a:off x="2387832" y="5444127"/>
            <a:ext cx="419531" cy="175231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5FAED8-4F4C-4658-BC36-1CFC913CBBAF}"/>
              </a:ext>
            </a:extLst>
          </p:cNvPr>
          <p:cNvSpPr/>
          <p:nvPr/>
        </p:nvSpPr>
        <p:spPr>
          <a:xfrm>
            <a:off x="779464" y="5066153"/>
            <a:ext cx="1451530" cy="933573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얼굴 검출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77DCDD-6DAD-4D6F-B28F-0DB812BCBF8D}"/>
              </a:ext>
            </a:extLst>
          </p:cNvPr>
          <p:cNvSpPr/>
          <p:nvPr/>
        </p:nvSpPr>
        <p:spPr>
          <a:xfrm>
            <a:off x="5236933" y="3151725"/>
            <a:ext cx="1887523" cy="926834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얼굴 비식별화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F352F7-4723-4FCC-BA78-75FFD5D0F4ED}"/>
              </a:ext>
            </a:extLst>
          </p:cNvPr>
          <p:cNvSpPr/>
          <p:nvPr/>
        </p:nvSpPr>
        <p:spPr>
          <a:xfrm>
            <a:off x="751873" y="3151725"/>
            <a:ext cx="3733905" cy="926834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fine tuning </a:t>
            </a:r>
            <a:r>
              <a:rPr lang="ko-KR" altLang="en-US" sz="1400" dirty="0">
                <a:solidFill>
                  <a:schemeClr val="tx1"/>
                </a:solidFill>
              </a:rPr>
              <a:t>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First Order Model 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88D216-6580-4AE3-842A-5005B65091BC}"/>
              </a:ext>
            </a:extLst>
          </p:cNvPr>
          <p:cNvSpPr/>
          <p:nvPr/>
        </p:nvSpPr>
        <p:spPr>
          <a:xfrm>
            <a:off x="2980705" y="5056858"/>
            <a:ext cx="1505074" cy="931178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Emotion </a:t>
            </a:r>
            <a:r>
              <a:rPr lang="ko-KR" altLang="en-US" sz="1400" dirty="0">
                <a:solidFill>
                  <a:schemeClr val="tx1"/>
                </a:solidFill>
              </a:rPr>
              <a:t>분석 </a:t>
            </a:r>
            <a:r>
              <a:rPr lang="en-US" altLang="ko-KR" sz="1400" dirty="0">
                <a:solidFill>
                  <a:schemeClr val="tx1"/>
                </a:solidFill>
              </a:rPr>
              <a:t>model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7DE58-2433-4C4E-B956-9B86D7F72A0E}"/>
              </a:ext>
            </a:extLst>
          </p:cNvPr>
          <p:cNvSpPr/>
          <p:nvPr/>
        </p:nvSpPr>
        <p:spPr>
          <a:xfrm>
            <a:off x="5327332" y="5047602"/>
            <a:ext cx="1887523" cy="931178"/>
          </a:xfrm>
          <a:prstGeom prst="rect">
            <a:avLst/>
          </a:prstGeom>
          <a:solidFill>
            <a:schemeClr val="bg1"/>
          </a:solidFill>
          <a:ln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실시간 </a:t>
            </a:r>
            <a:r>
              <a:rPr lang="en-US" altLang="ko-KR" sz="1400" dirty="0">
                <a:solidFill>
                  <a:schemeClr val="tx1"/>
                </a:solidFill>
              </a:rPr>
              <a:t>Emotion </a:t>
            </a:r>
            <a:r>
              <a:rPr lang="ko-KR" altLang="en-US" sz="14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F81DE53-6520-495E-9224-BAAE3F4D0DEF}"/>
              </a:ext>
            </a:extLst>
          </p:cNvPr>
          <p:cNvSpPr/>
          <p:nvPr/>
        </p:nvSpPr>
        <p:spPr>
          <a:xfrm>
            <a:off x="4663275" y="5429301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4DF40-4C84-4543-B8C3-5E0A065D358A}"/>
              </a:ext>
            </a:extLst>
          </p:cNvPr>
          <p:cNvSpPr txBox="1"/>
          <p:nvPr/>
        </p:nvSpPr>
        <p:spPr>
          <a:xfrm>
            <a:off x="464727" y="2594491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 비식별화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51C23-44B3-490F-9208-5666AA263304}"/>
              </a:ext>
            </a:extLst>
          </p:cNvPr>
          <p:cNvSpPr txBox="1"/>
          <p:nvPr/>
        </p:nvSpPr>
        <p:spPr>
          <a:xfrm>
            <a:off x="464727" y="455709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01C63B-5F84-402E-A110-8AA87A9779C2}"/>
              </a:ext>
            </a:extLst>
          </p:cNvPr>
          <p:cNvCxnSpPr>
            <a:cxnSpLocks/>
          </p:cNvCxnSpPr>
          <p:nvPr/>
        </p:nvCxnSpPr>
        <p:spPr>
          <a:xfrm>
            <a:off x="464727" y="4480536"/>
            <a:ext cx="7366247" cy="0"/>
          </a:xfrm>
          <a:prstGeom prst="line">
            <a:avLst/>
          </a:prstGeom>
          <a:ln>
            <a:solidFill>
              <a:srgbClr val="37C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AA34F4E-14E9-4DE1-96B9-3C6AEC333EF2}"/>
              </a:ext>
            </a:extLst>
          </p:cNvPr>
          <p:cNvSpPr/>
          <p:nvPr/>
        </p:nvSpPr>
        <p:spPr>
          <a:xfrm rot="1156319">
            <a:off x="7330357" y="3835186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9C6AF1E-64A9-42AE-96B3-773A253E6720}"/>
              </a:ext>
            </a:extLst>
          </p:cNvPr>
          <p:cNvSpPr/>
          <p:nvPr/>
        </p:nvSpPr>
        <p:spPr>
          <a:xfrm rot="19872530">
            <a:off x="7402680" y="5176104"/>
            <a:ext cx="486561" cy="167780"/>
          </a:xfrm>
          <a:prstGeom prst="rightArrow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75CC2A-D196-4160-896E-FB6688EC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71" y="3847757"/>
            <a:ext cx="3621335" cy="1218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662186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997</Words>
  <Application>Microsoft Office PowerPoint</Application>
  <PresentationFormat>와이드스크린</PresentationFormat>
  <Paragraphs>193</Paragraphs>
  <Slides>12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한컴 윤</vt:lpstr>
      <vt:lpstr>한컴 윤고딕</vt:lpstr>
      <vt:lpstr>한컴 윤고딕 230</vt:lpstr>
      <vt:lpstr>한컴 윤고딕 250</vt:lpstr>
      <vt:lpstr>한컴바탕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 우정</cp:lastModifiedBy>
  <cp:revision>59</cp:revision>
  <dcterms:created xsi:type="dcterms:W3CDTF">2021-04-26T15:06:02Z</dcterms:created>
  <dcterms:modified xsi:type="dcterms:W3CDTF">2021-07-21T15:25:03Z</dcterms:modified>
</cp:coreProperties>
</file>