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Cooper Black" panose="0208090404030B020404" pitchFamily="18" charset="0"/>
      <p:regular r:id="rId19"/>
    </p:embeddedFont>
    <p:embeddedFont>
      <p:font typeface="Gadugi" panose="020B0502040204020203" pitchFamily="34"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3136" autoAdjust="0"/>
  </p:normalViewPr>
  <p:slideViewPr>
    <p:cSldViewPr>
      <p:cViewPr varScale="1">
        <p:scale>
          <a:sx n="42" d="100"/>
          <a:sy n="42"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Top%20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Top%20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3200" b="0" i="0" u="none" strike="noStrike" kern="1200" spc="0" baseline="0">
                <a:solidFill>
                  <a:schemeClr val="tx1">
                    <a:lumMod val="65000"/>
                    <a:lumOff val="35000"/>
                  </a:schemeClr>
                </a:solidFill>
                <a:latin typeface="+mn-lt"/>
                <a:ea typeface="+mn-ea"/>
                <a:cs typeface="+mn-cs"/>
              </a:defRPr>
            </a:pPr>
            <a:r>
              <a:rPr lang="en-IN" sz="3200"/>
              <a:t>Top 5 Categories by aggregate</a:t>
            </a:r>
            <a:r>
              <a:rPr lang="en-IN" sz="3200" baseline="0"/>
              <a:t> popularity score</a:t>
            </a:r>
            <a:endParaRPr lang="en-IN" sz="3200"/>
          </a:p>
        </c:rich>
      </c:tx>
      <c:overlay val="0"/>
      <c:spPr>
        <a:noFill/>
        <a:ln>
          <a:noFill/>
        </a:ln>
        <a:effectLst/>
      </c:spPr>
      <c:txPr>
        <a:bodyPr rot="0" spcFirstLastPara="1" vertOverflow="ellipsis" vert="horz" wrap="square" anchor="ctr" anchorCtr="1"/>
        <a:lstStyle/>
        <a:p>
          <a:pPr algn="ct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cat>
            <c:strRef>
              <c:f>Sheet1!$A$2:$A$6</c:f>
              <c:strCache>
                <c:ptCount val="5"/>
                <c:pt idx="0">
                  <c:v>animals</c:v>
                </c:pt>
                <c:pt idx="1">
                  <c:v>science</c:v>
                </c:pt>
                <c:pt idx="2">
                  <c:v>healthy eating</c:v>
                </c:pt>
                <c:pt idx="3">
                  <c:v>technology</c:v>
                </c:pt>
                <c:pt idx="4">
                  <c:v>food</c:v>
                </c:pt>
              </c:strCache>
            </c:strRef>
          </c:cat>
          <c:val>
            <c:numRef>
              <c:f>Sheet1!$B$2:$B$6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2D78-444D-978A-A6B22A1A205E}"/>
            </c:ext>
          </c:extLst>
        </c:ser>
        <c:dLbls>
          <c:showLegendKey val="0"/>
          <c:showVal val="0"/>
          <c:showCatName val="0"/>
          <c:showSerName val="0"/>
          <c:showPercent val="0"/>
          <c:showBubbleSize val="0"/>
        </c:dLbls>
        <c:gapWidth val="150"/>
        <c:shape val="box"/>
        <c:axId val="916157231"/>
        <c:axId val="916115631"/>
        <c:axId val="0"/>
      </c:bar3DChart>
      <c:catAx>
        <c:axId val="916157231"/>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a:t>Category</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6115631"/>
        <c:crosses val="autoZero"/>
        <c:auto val="1"/>
        <c:lblAlgn val="ctr"/>
        <c:lblOffset val="100"/>
        <c:noMultiLvlLbl val="0"/>
      </c:catAx>
      <c:valAx>
        <c:axId val="916115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sz="2000"/>
                  <a:t>Popularity</a:t>
                </a:r>
                <a:r>
                  <a:rPr lang="en-IN" sz="2000" baseline="0"/>
                  <a:t> Score</a:t>
                </a:r>
                <a:endParaRPr lang="en-IN"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6157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baseline="0">
                <a:solidFill>
                  <a:schemeClr val="tx2"/>
                </a:solidFill>
                <a:latin typeface="+mn-lt"/>
                <a:ea typeface="+mn-ea"/>
                <a:cs typeface="+mn-cs"/>
              </a:defRPr>
            </a:pPr>
            <a:r>
              <a:rPr lang="en-IN" sz="3200"/>
              <a:t>Popularity percentage share </a:t>
            </a:r>
          </a:p>
        </c:rich>
      </c:tx>
      <c:overlay val="0"/>
      <c:spPr>
        <a:noFill/>
        <a:ln>
          <a:noFill/>
        </a:ln>
        <a:effectLst/>
      </c:spPr>
      <c:txPr>
        <a:bodyPr rot="0" spcFirstLastPara="1" vertOverflow="ellipsis" vert="horz" wrap="square" anchor="ctr" anchorCtr="1"/>
        <a:lstStyle/>
        <a:p>
          <a:pPr>
            <a:defRPr sz="32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938E-4C3B-800E-5B75948E44D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938E-4C3B-800E-5B75948E44D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938E-4C3B-800E-5B75948E44D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938E-4C3B-800E-5B75948E44D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938E-4C3B-800E-5B75948E44DA}"/>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2"/>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Sheet1!$A$2:$A$6</c:f>
              <c:strCache>
                <c:ptCount val="5"/>
                <c:pt idx="0">
                  <c:v>animals</c:v>
                </c:pt>
                <c:pt idx="1">
                  <c:v>science</c:v>
                </c:pt>
                <c:pt idx="2">
                  <c:v>healthy eating</c:v>
                </c:pt>
                <c:pt idx="3">
                  <c:v>technology</c:v>
                </c:pt>
                <c:pt idx="4">
                  <c:v>food</c:v>
                </c:pt>
              </c:strCache>
            </c:strRef>
          </c:cat>
          <c:val>
            <c:numRef>
              <c:f>Sheet1!$B$2:$B$6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938E-4C3B-800E-5B75948E44D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Shrinath</a:t>
            </a:r>
            <a:r>
              <a:rPr lang="en-US" dirty="0"/>
              <a:t> </a:t>
            </a:r>
            <a:r>
              <a:rPr lang="en-US" dirty="0" err="1"/>
              <a:t>Rajeshirke</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“informative" content</a:t>
            </a:r>
          </a:p>
          <a:p>
            <a:pPr lvl="0"/>
            <a:endParaRPr lang="en-US" dirty="0"/>
          </a:p>
          <a:p>
            <a:pPr marL="0" lvl="0" indent="0">
              <a:buFontTx/>
              <a:buNone/>
            </a:pPr>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marL="0" lvl="0" indent="0">
              <a:buFontTx/>
              <a:buNone/>
            </a:pPr>
            <a:endParaRPr lang="en-US" dirty="0"/>
          </a:p>
          <a:p>
            <a:pPr marL="0" lvl="0" indent="0">
              <a:buFontTx/>
              <a:buNone/>
            </a:pPr>
            <a:r>
              <a:rPr lang="en-US" dirty="0"/>
              <a:t>- The science and technology category takes approximately 40% of the top 5 categories. This shows that the users are more interested in new technologies. </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a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the experience, we have a large data analytics practice at Accenture but we had a team of 3 people primarily focusing on this task. Andrew Fleming is our Chief Technical Architect and his expertise really helped to guide the team to produce high-quality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Shrinath</a:t>
            </a:r>
            <a:r>
              <a:rPr lang="en-US" dirty="0"/>
              <a:t> </a:t>
            </a:r>
            <a:r>
              <a:rPr lang="en-US" dirty="0" err="1"/>
              <a:t>Rajeshirke</a:t>
            </a:r>
            <a:r>
              <a:rPr lang="en-US" dirty="0"/>
              <a:t>, who was solely responsible for taking leadership guidance and delivering high-quality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the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1897posts from just the Animal category alone!  </a:t>
            </a:r>
          </a:p>
          <a:p>
            <a:pPr lvl="0"/>
            <a:r>
              <a:rPr lang="en-US" dirty="0"/>
              <a:t>And also the most common month for users to post within was May, since this is a summer holidays month,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almost 75000. It is very interesting to see both science, technology and food within the top 5, it really shows what people enjoy consuming as content. But also interesting to see healthy eating too. Clearly users favor "real-life" content on this platform.</a:t>
            </a:r>
          </a:p>
          <a:p>
            <a:pPr lvl="0"/>
            <a:endParaRPr lang="en-US" dirty="0"/>
          </a:p>
          <a:p>
            <a:pPr lvl="0"/>
            <a:r>
              <a:rPr lang="en-US" dirty="0"/>
              <a:t>Healthy eating ranks slightly higher than food, so perhaps your user base may be skewed towards healthy eaters and health-conscious people.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08.03.2022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animals only outperforms culture by 1.1% within the top 5.</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99732" y="3305349"/>
            <a:ext cx="6301268"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Cooper Black" panose="0208090404030B020404" pitchFamily="18" charset="0"/>
              </a:rPr>
              <a:t>DATA</a:t>
            </a:r>
            <a:r>
              <a:rPr lang="en-US" sz="10533" spc="-105" dirty="0">
                <a:solidFill>
                  <a:srgbClr val="FFFFFF"/>
                </a:solidFill>
                <a:latin typeface="Graphik Regular" panose="020B0503030202060203" pitchFamily="34" charset="0"/>
              </a:rPr>
              <a:t> </a:t>
            </a:r>
          </a:p>
          <a:p>
            <a:pPr algn="ctr">
              <a:lnSpc>
                <a:spcPts val="11059"/>
              </a:lnSpc>
            </a:pPr>
            <a:r>
              <a:rPr lang="en-US" sz="10533" spc="-105" dirty="0">
                <a:solidFill>
                  <a:srgbClr val="FFFFFF"/>
                </a:solidFill>
                <a:latin typeface="+mj-lt"/>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6" name="Group 11">
            <a:extLst>
              <a:ext uri="{FF2B5EF4-FFF2-40B4-BE49-F238E27FC236}">
                <a16:creationId xmlns:a16="http://schemas.microsoft.com/office/drawing/2014/main" id="{268CC8A3-A563-4EF9-A78D-0AB4A087BA7F}"/>
              </a:ext>
            </a:extLst>
          </p:cNvPr>
          <p:cNvGrpSpPr/>
          <p:nvPr/>
        </p:nvGrpSpPr>
        <p:grpSpPr>
          <a:xfrm>
            <a:off x="11581833" y="1580430"/>
            <a:ext cx="5677467" cy="1939706"/>
            <a:chOff x="0" y="-47625"/>
            <a:chExt cx="7569956" cy="2586276"/>
          </a:xfrm>
        </p:grpSpPr>
        <p:sp>
          <p:nvSpPr>
            <p:cNvPr id="27" name="TextBox 12">
              <a:extLst>
                <a:ext uri="{FF2B5EF4-FFF2-40B4-BE49-F238E27FC236}">
                  <a16:creationId xmlns:a16="http://schemas.microsoft.com/office/drawing/2014/main" id="{36A3E90D-0642-4D12-B185-2D55324EA963}"/>
                </a:ext>
              </a:extLst>
            </p:cNvPr>
            <p:cNvSpPr txBox="1"/>
            <p:nvPr/>
          </p:nvSpPr>
          <p:spPr>
            <a:xfrm>
              <a:off x="0" y="691990"/>
              <a:ext cx="7569956" cy="1846661"/>
            </a:xfrm>
            <a:prstGeom prst="rect">
              <a:avLst/>
            </a:prstGeom>
          </p:spPr>
          <p:txBody>
            <a:bodyPr lIns="0" tIns="0" rIns="0" bIns="0" rtlCol="0" anchor="t">
              <a:spAutoFit/>
            </a:bodyPr>
            <a:lstStyle/>
            <a:p>
              <a:pPr>
                <a:lnSpc>
                  <a:spcPts val="2660"/>
                </a:lnSpc>
              </a:pPr>
              <a:r>
                <a:rPr lang="en-US" sz="2400" spc="-19" dirty="0">
                  <a:latin typeface="+mj-lt"/>
                  <a:ea typeface="Gadugi" panose="020B0502040204020203" pitchFamily="34" charset="0"/>
                </a:rPr>
                <a:t>Animals and science are the two most popular categories of content, showing that people enjoy "real-life" and “informative" content the most.</a:t>
              </a:r>
            </a:p>
          </p:txBody>
        </p:sp>
        <p:sp>
          <p:nvSpPr>
            <p:cNvPr id="28" name="TextBox 13">
              <a:extLst>
                <a:ext uri="{FF2B5EF4-FFF2-40B4-BE49-F238E27FC236}">
                  <a16:creationId xmlns:a16="http://schemas.microsoft.com/office/drawing/2014/main" id="{0DD88929-0A36-4EFF-840D-330583A2BA13}"/>
                </a:ext>
              </a:extLst>
            </p:cNvPr>
            <p:cNvSpPr txBox="1"/>
            <p:nvPr/>
          </p:nvSpPr>
          <p:spPr>
            <a:xfrm>
              <a:off x="0" y="-47625"/>
              <a:ext cx="7569956" cy="466710"/>
            </a:xfrm>
            <a:prstGeom prst="rect">
              <a:avLst/>
            </a:prstGeom>
          </p:spPr>
          <p:txBody>
            <a:bodyPr lIns="0" tIns="0" rIns="0" bIns="0" rtlCol="0" anchor="t">
              <a:spAutoFit/>
            </a:bodyPr>
            <a:lstStyle/>
            <a:p>
              <a:pPr>
                <a:lnSpc>
                  <a:spcPts val="2940"/>
                </a:lnSpc>
              </a:pPr>
              <a:r>
                <a:rPr lang="en-US" sz="2100" spc="-21" dirty="0">
                  <a:effectLst>
                    <a:outerShdw blurRad="38100" dist="38100" dir="2700000" algn="tl">
                      <a:srgbClr val="000000">
                        <a:alpha val="43137"/>
                      </a:srgbClr>
                    </a:outerShdw>
                  </a:effectLst>
                  <a:latin typeface="+mj-lt"/>
                  <a:ea typeface="Gadugi" panose="020B0502040204020203" pitchFamily="34" charset="0"/>
                </a:rPr>
                <a:t>ANALYSIS</a:t>
              </a:r>
            </a:p>
          </p:txBody>
        </p:sp>
      </p:grpSp>
      <p:grpSp>
        <p:nvGrpSpPr>
          <p:cNvPr id="29" name="Group 7">
            <a:extLst>
              <a:ext uri="{FF2B5EF4-FFF2-40B4-BE49-F238E27FC236}">
                <a16:creationId xmlns:a16="http://schemas.microsoft.com/office/drawing/2014/main" id="{AF6E334C-ED4B-46C9-8230-343594EC5190}"/>
              </a:ext>
            </a:extLst>
          </p:cNvPr>
          <p:cNvGrpSpPr/>
          <p:nvPr/>
        </p:nvGrpSpPr>
        <p:grpSpPr>
          <a:xfrm>
            <a:off x="11581833" y="3851899"/>
            <a:ext cx="5677467" cy="2978452"/>
            <a:chOff x="0" y="-47625"/>
            <a:chExt cx="7569956" cy="3971268"/>
          </a:xfrm>
        </p:grpSpPr>
        <p:sp>
          <p:nvSpPr>
            <p:cNvPr id="30" name="TextBox 8">
              <a:extLst>
                <a:ext uri="{FF2B5EF4-FFF2-40B4-BE49-F238E27FC236}">
                  <a16:creationId xmlns:a16="http://schemas.microsoft.com/office/drawing/2014/main" id="{999EFE59-E337-455E-839B-D063D7069ACA}"/>
                </a:ext>
              </a:extLst>
            </p:cNvPr>
            <p:cNvSpPr txBox="1"/>
            <p:nvPr/>
          </p:nvSpPr>
          <p:spPr>
            <a:xfrm>
              <a:off x="0" y="691990"/>
              <a:ext cx="7569956" cy="3231653"/>
            </a:xfrm>
            <a:prstGeom prst="rect">
              <a:avLst/>
            </a:prstGeom>
          </p:spPr>
          <p:txBody>
            <a:bodyPr lIns="0" tIns="0" rIns="0" bIns="0" rtlCol="0" anchor="t">
              <a:spAutoFit/>
            </a:bodyPr>
            <a:lstStyle/>
            <a:p>
              <a:pPr>
                <a:lnSpc>
                  <a:spcPts val="2660"/>
                </a:lnSpc>
              </a:pPr>
              <a:r>
                <a:rPr lang="en-US" sz="2400" spc="-19" dirty="0">
                  <a:latin typeface="+mj-lt"/>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31" name="TextBox 9">
              <a:extLst>
                <a:ext uri="{FF2B5EF4-FFF2-40B4-BE49-F238E27FC236}">
                  <a16:creationId xmlns:a16="http://schemas.microsoft.com/office/drawing/2014/main" id="{D72F6624-D851-47A2-B49D-E213D941CD10}"/>
                </a:ext>
              </a:extLst>
            </p:cNvPr>
            <p:cNvSpPr txBox="1"/>
            <p:nvPr/>
          </p:nvSpPr>
          <p:spPr>
            <a:xfrm>
              <a:off x="0" y="-47625"/>
              <a:ext cx="7569956" cy="480217"/>
            </a:xfrm>
            <a:prstGeom prst="rect">
              <a:avLst/>
            </a:prstGeom>
          </p:spPr>
          <p:txBody>
            <a:bodyPr lIns="0" tIns="0" rIns="0" bIns="0" rtlCol="0" anchor="t">
              <a:spAutoFit/>
            </a:bodyPr>
            <a:lstStyle/>
            <a:p>
              <a:pPr>
                <a:lnSpc>
                  <a:spcPts val="2940"/>
                </a:lnSpc>
              </a:pPr>
              <a:r>
                <a:rPr lang="en-US" sz="2400" spc="-21" dirty="0">
                  <a:effectLst>
                    <a:outerShdw blurRad="38100" dist="38100" dir="2700000" algn="tl">
                      <a:srgbClr val="000000">
                        <a:alpha val="43137"/>
                      </a:srgbClr>
                    </a:outerShdw>
                  </a:effectLst>
                  <a:latin typeface="+mj-lt"/>
                  <a:ea typeface="Gadugi" panose="020B0502040204020203" pitchFamily="34" charset="0"/>
                </a:rPr>
                <a:t>INSIGHT</a:t>
              </a:r>
              <a:endParaRPr lang="en-US" sz="2100" spc="-21" dirty="0">
                <a:effectLst>
                  <a:outerShdw blurRad="38100" dist="38100" dir="2700000" algn="tl">
                    <a:srgbClr val="000000">
                      <a:alpha val="43137"/>
                    </a:srgbClr>
                  </a:outerShdw>
                </a:effectLst>
                <a:latin typeface="+mj-lt"/>
                <a:ea typeface="Gadugi" panose="020B0502040204020203" pitchFamily="34" charset="0"/>
              </a:endParaRPr>
            </a:p>
          </p:txBody>
        </p:sp>
      </p:grpSp>
      <p:sp>
        <p:nvSpPr>
          <p:cNvPr id="38" name="TextBox 15">
            <a:extLst>
              <a:ext uri="{FF2B5EF4-FFF2-40B4-BE49-F238E27FC236}">
                <a16:creationId xmlns:a16="http://schemas.microsoft.com/office/drawing/2014/main" id="{01117840-080C-495C-A811-FAA802B623B7}"/>
              </a:ext>
            </a:extLst>
          </p:cNvPr>
          <p:cNvSpPr txBox="1"/>
          <p:nvPr/>
        </p:nvSpPr>
        <p:spPr>
          <a:xfrm>
            <a:off x="11581833" y="7519579"/>
            <a:ext cx="5677467" cy="1384995"/>
          </a:xfrm>
          <a:prstGeom prst="rect">
            <a:avLst/>
          </a:prstGeom>
        </p:spPr>
        <p:txBody>
          <a:bodyPr lIns="0" tIns="0" rIns="0" bIns="0" rtlCol="0" anchor="t">
            <a:spAutoFit/>
          </a:bodyPr>
          <a:lstStyle/>
          <a:p>
            <a:pPr>
              <a:lnSpc>
                <a:spcPts val="2660"/>
              </a:lnSpc>
            </a:pPr>
            <a:r>
              <a:rPr lang="en-US" sz="2400" spc="-19" dirty="0">
                <a:latin typeface="+mj-lt"/>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9" name="TextBox 16">
            <a:extLst>
              <a:ext uri="{FF2B5EF4-FFF2-40B4-BE49-F238E27FC236}">
                <a16:creationId xmlns:a16="http://schemas.microsoft.com/office/drawing/2014/main" id="{6D79A333-DFCB-4952-A815-5167AB8F76E1}"/>
              </a:ext>
            </a:extLst>
          </p:cNvPr>
          <p:cNvSpPr txBox="1"/>
          <p:nvPr/>
        </p:nvSpPr>
        <p:spPr>
          <a:xfrm>
            <a:off x="11581833" y="6964868"/>
            <a:ext cx="5677467" cy="360163"/>
          </a:xfrm>
          <a:prstGeom prst="rect">
            <a:avLst/>
          </a:prstGeom>
        </p:spPr>
        <p:txBody>
          <a:bodyPr lIns="0" tIns="0" rIns="0" bIns="0" rtlCol="0" anchor="t">
            <a:spAutoFit/>
          </a:bodyPr>
          <a:lstStyle/>
          <a:p>
            <a:pPr>
              <a:lnSpc>
                <a:spcPts val="2940"/>
              </a:lnSpc>
            </a:pPr>
            <a:r>
              <a:rPr lang="en-US" sz="2400" spc="-21" dirty="0">
                <a:effectLst>
                  <a:outerShdw blurRad="38100" dist="38100" dir="2700000" algn="tl">
                    <a:srgbClr val="000000">
                      <a:alpha val="43137"/>
                    </a:srgbClr>
                  </a:outerShdw>
                </a:effectLst>
                <a:latin typeface="+mj-lt"/>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a:t>
              </a:r>
              <a:r>
                <a:rPr lang="en-US" sz="8000" spc="-80" dirty="0">
                  <a:solidFill>
                    <a:srgbClr val="000000"/>
                  </a:solidFill>
                  <a:latin typeface="Graphik Regular" panose="020B0503030202060203" pitchFamily="34" charset="0"/>
                </a:rPr>
                <a:t> </a:t>
              </a:r>
              <a:r>
                <a:rPr lang="en-US" sz="8000" spc="-80" dirty="0">
                  <a:solidFill>
                    <a:srgbClr val="000000"/>
                  </a:solidFill>
                </a:rPr>
                <a:t>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marL="342900" indent="-342900">
                <a:lnSpc>
                  <a:spcPts val="2660"/>
                </a:lnSpc>
                <a:buFont typeface="Wingdings" panose="05000000000000000000" pitchFamily="2" charset="2"/>
                <a:buChar char="ü"/>
              </a:pPr>
              <a:r>
                <a:rPr lang="en-US" sz="2400" spc="-19" dirty="0">
                  <a:solidFill>
                    <a:srgbClr val="000000"/>
                  </a:solidFill>
                </a:rPr>
                <a:t>Project recap</a:t>
              </a:r>
            </a:p>
            <a:p>
              <a:pPr marL="342900" indent="-342900">
                <a:lnSpc>
                  <a:spcPts val="2660"/>
                </a:lnSpc>
                <a:buFont typeface="Wingdings" panose="05000000000000000000" pitchFamily="2" charset="2"/>
                <a:buChar char="ü"/>
              </a:pPr>
              <a:r>
                <a:rPr lang="en-US" sz="2400" spc="-19" dirty="0">
                  <a:solidFill>
                    <a:srgbClr val="000000"/>
                  </a:solidFill>
                </a:rPr>
                <a:t>Problem</a:t>
              </a:r>
            </a:p>
            <a:p>
              <a:pPr marL="342900" indent="-342900">
                <a:lnSpc>
                  <a:spcPts val="2660"/>
                </a:lnSpc>
                <a:buFont typeface="Wingdings" panose="05000000000000000000" pitchFamily="2" charset="2"/>
                <a:buChar char="ü"/>
              </a:pPr>
              <a:r>
                <a:rPr lang="en-US" sz="2400" spc="-19" dirty="0">
                  <a:solidFill>
                    <a:srgbClr val="000000"/>
                  </a:solidFill>
                </a:rPr>
                <a:t>The Analytics team</a:t>
              </a:r>
            </a:p>
            <a:p>
              <a:pPr marL="342900" indent="-342900">
                <a:lnSpc>
                  <a:spcPts val="2660"/>
                </a:lnSpc>
                <a:buFont typeface="Wingdings" panose="05000000000000000000" pitchFamily="2" charset="2"/>
                <a:buChar char="ü"/>
              </a:pPr>
              <a:r>
                <a:rPr lang="en-US" sz="2400" spc="-19" dirty="0">
                  <a:solidFill>
                    <a:srgbClr val="000000"/>
                  </a:solidFill>
                </a:rPr>
                <a:t>Process</a:t>
              </a:r>
            </a:p>
            <a:p>
              <a:pPr marL="342900" indent="-342900">
                <a:lnSpc>
                  <a:spcPts val="2660"/>
                </a:lnSpc>
                <a:buFont typeface="Wingdings" panose="05000000000000000000" pitchFamily="2" charset="2"/>
                <a:buChar char="ü"/>
              </a:pPr>
              <a:r>
                <a:rPr lang="en-US" sz="2400" spc="-19" dirty="0">
                  <a:solidFill>
                    <a:srgbClr val="000000"/>
                  </a:solidFill>
                </a:rPr>
                <a:t>Insights</a:t>
              </a:r>
            </a:p>
            <a:p>
              <a:pPr marL="342900" indent="-342900">
                <a:lnSpc>
                  <a:spcPts val="2660"/>
                </a:lnSpc>
                <a:buFont typeface="Wingdings" panose="05000000000000000000" pitchFamily="2" charset="2"/>
                <a:buChar char="ü"/>
              </a:pPr>
              <a:r>
                <a:rPr lang="en-US" sz="24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68774" y="2005583"/>
            <a:ext cx="11336179" cy="6275832"/>
          </a:xfrm>
          <a:prstGeom prst="rect">
            <a:avLst/>
          </a:prstGeom>
          <a:solidFill>
            <a:schemeClr val="bg1"/>
          </a:solidFill>
        </p:spPr>
        <p:txBody>
          <a:bodyPr/>
          <a:lstStyle/>
          <a:p>
            <a:r>
              <a:rPr lang="en-IN" dirty="0"/>
              <a:t>                                                                </a:t>
            </a:r>
          </a:p>
          <a:p>
            <a:pPr algn="just"/>
            <a:r>
              <a:rPr lang="en-IN" sz="2400" dirty="0"/>
              <a:t>                                                                                   </a:t>
            </a:r>
          </a:p>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TextBox 33">
            <a:extLst>
              <a:ext uri="{FF2B5EF4-FFF2-40B4-BE49-F238E27FC236}">
                <a16:creationId xmlns:a16="http://schemas.microsoft.com/office/drawing/2014/main" id="{6E3BCE72-94DA-4D13-A4CE-39730B8F6652}"/>
              </a:ext>
            </a:extLst>
          </p:cNvPr>
          <p:cNvSpPr txBox="1"/>
          <p:nvPr/>
        </p:nvSpPr>
        <p:spPr>
          <a:xfrm>
            <a:off x="9207259" y="3083070"/>
            <a:ext cx="6327387" cy="4093428"/>
          </a:xfrm>
          <a:prstGeom prst="rect">
            <a:avLst/>
          </a:prstGeom>
          <a:noFill/>
        </p:spPr>
        <p:txBody>
          <a:bodyPr wrap="square" rtlCol="0">
            <a:spAutoFit/>
          </a:bodyPr>
          <a:lstStyle/>
          <a:p>
            <a:pPr algn="just"/>
            <a:r>
              <a:rPr lang="en-IN" sz="2800" dirty="0"/>
              <a:t>Social Buzz is a global unicorn company that has reached a huge scale in recent years. Accenture has embarked on a 3 month pilot with Social Buzz to focus on 3 main tasks</a:t>
            </a:r>
            <a:r>
              <a:rPr lang="en-IN" sz="2400" dirty="0"/>
              <a:t>:</a:t>
            </a:r>
          </a:p>
          <a:p>
            <a:pPr algn="just"/>
            <a:endParaRPr lang="en-IN" sz="2400" dirty="0"/>
          </a:p>
          <a:p>
            <a:pPr marL="342900" indent="-342900" algn="just">
              <a:buFont typeface="Wingdings" panose="05000000000000000000" pitchFamily="2" charset="2"/>
              <a:buChar char="ü"/>
            </a:pPr>
            <a:r>
              <a:rPr lang="en-US" sz="2400" spc="-19" dirty="0">
                <a:latin typeface="Gadugi" panose="020B0502040204020203" pitchFamily="34" charset="0"/>
                <a:ea typeface="Gadugi" panose="020B0502040204020203" pitchFamily="34" charset="0"/>
              </a:rPr>
              <a:t>An audit of Social Buzz's big data practice</a:t>
            </a:r>
          </a:p>
          <a:p>
            <a:pPr marL="342900" indent="-342900" algn="just">
              <a:buFont typeface="Wingdings" panose="05000000000000000000" pitchFamily="2" charset="2"/>
              <a:buChar char="ü"/>
            </a:pPr>
            <a:r>
              <a:rPr lang="en-US" sz="2400" spc="-19" dirty="0">
                <a:latin typeface="Gadugi" panose="020B0502040204020203" pitchFamily="34" charset="0"/>
                <a:ea typeface="Gadugi" panose="020B0502040204020203" pitchFamily="34" charset="0"/>
              </a:rPr>
              <a:t>Recommendations for a successful IPO</a:t>
            </a:r>
          </a:p>
          <a:p>
            <a:pPr marL="342900" indent="-342900" algn="just">
              <a:buFont typeface="Wingdings" panose="05000000000000000000" pitchFamily="2" charset="2"/>
              <a:buChar char="ü"/>
            </a:pPr>
            <a:r>
              <a:rPr lang="en-US" sz="2400" spc="-19" dirty="0">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3">
            <a:extLst>
              <a:ext uri="{FF2B5EF4-FFF2-40B4-BE49-F238E27FC236}">
                <a16:creationId xmlns:a16="http://schemas.microsoft.com/office/drawing/2014/main" id="{7C88EB9B-F1AC-4FB7-82AD-4B43492786D7}"/>
              </a:ext>
            </a:extLst>
          </p:cNvPr>
          <p:cNvSpPr txBox="1"/>
          <p:nvPr/>
        </p:nvSpPr>
        <p:spPr>
          <a:xfrm>
            <a:off x="2914718" y="5086350"/>
            <a:ext cx="5786869" cy="1695336"/>
          </a:xfrm>
          <a:prstGeom prst="rect">
            <a:avLst/>
          </a:prstGeom>
        </p:spPr>
        <p:txBody>
          <a:bodyPr lIns="0" tIns="0" rIns="0" bIns="0" rtlCol="0" anchor="t">
            <a:spAutoFit/>
          </a:bodyPr>
          <a:lstStyle/>
          <a:p>
            <a:pPr>
              <a:lnSpc>
                <a:spcPts val="4480"/>
              </a:lnSpc>
              <a:spcBef>
                <a:spcPct val="0"/>
              </a:spcBef>
            </a:pPr>
            <a:r>
              <a:rPr lang="en-US" sz="3200" spc="-32" dirty="0">
                <a:solidFill>
                  <a:srgbClr val="FFFFFF"/>
                </a:solidFill>
                <a:ea typeface="Gadugi" panose="020B0502040204020203" pitchFamily="34" charset="0"/>
              </a:rPr>
              <a:t>Over </a:t>
            </a:r>
            <a:r>
              <a:rPr lang="en-US" sz="3200" u="sng" spc="-32" dirty="0">
                <a:solidFill>
                  <a:srgbClr val="FFFFFF"/>
                </a:solidFill>
                <a:ea typeface="Gadugi" panose="020B0502040204020203" pitchFamily="34" charset="0"/>
              </a:rPr>
              <a:t>100000</a:t>
            </a:r>
            <a:r>
              <a:rPr lang="en-US" sz="3200" spc="-32" dirty="0">
                <a:solidFill>
                  <a:srgbClr val="FFFFFF"/>
                </a:solidFill>
                <a:ea typeface="Gadugi" panose="020B0502040204020203" pitchFamily="34" charset="0"/>
              </a:rPr>
              <a:t> posts per day which amounts to </a:t>
            </a:r>
            <a:r>
              <a:rPr lang="en-US" sz="3200" u="sng" spc="-32" dirty="0">
                <a:solidFill>
                  <a:srgbClr val="FFFFFF"/>
                </a:solidFill>
                <a:ea typeface="Gadugi" panose="020B0502040204020203" pitchFamily="34" charset="0"/>
              </a:rPr>
              <a:t>36,500,000</a:t>
            </a:r>
            <a:r>
              <a:rPr lang="en-US" sz="3200" spc="-32" dirty="0">
                <a:solidFill>
                  <a:srgbClr val="FFFFFF"/>
                </a:solidFill>
                <a:ea typeface="Gadugi" panose="020B0502040204020203" pitchFamily="34" charset="0"/>
              </a:rPr>
              <a:t> pieces of content per year!</a:t>
            </a:r>
          </a:p>
        </p:txBody>
      </p:sp>
      <p:sp>
        <p:nvSpPr>
          <p:cNvPr id="24" name="TextBox 22">
            <a:extLst>
              <a:ext uri="{FF2B5EF4-FFF2-40B4-BE49-F238E27FC236}">
                <a16:creationId xmlns:a16="http://schemas.microsoft.com/office/drawing/2014/main" id="{E706D978-6FA3-435B-87B3-DBB5FA36F5B4}"/>
              </a:ext>
            </a:extLst>
          </p:cNvPr>
          <p:cNvSpPr txBox="1"/>
          <p:nvPr/>
        </p:nvSpPr>
        <p:spPr>
          <a:xfrm>
            <a:off x="2914718" y="8167121"/>
            <a:ext cx="5786869" cy="324063"/>
          </a:xfrm>
          <a:prstGeom prst="rect">
            <a:avLst/>
          </a:prstGeom>
        </p:spPr>
        <p:txBody>
          <a:bodyPr lIns="0" tIns="0" rIns="0" bIns="0" rtlCol="0" anchor="t">
            <a:spAutoFit/>
          </a:bodyPr>
          <a:lstStyle/>
          <a:p>
            <a:pPr>
              <a:lnSpc>
                <a:spcPts val="2660"/>
              </a:lnSpc>
            </a:pPr>
            <a:r>
              <a:rPr lang="en-US" sz="1900" spc="-19" dirty="0">
                <a:solidFill>
                  <a:srgbClr val="FFFFFF"/>
                </a:solidFill>
                <a:ea typeface="Gadugi" panose="020B0502040204020203" pitchFamily="34" charset="0"/>
              </a:rPr>
              <a:t>But how to capitalize on it when there is so much?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Analytics team</a:t>
            </a:r>
          </a:p>
        </p:txBody>
      </p:sp>
      <p:pic>
        <p:nvPicPr>
          <p:cNvPr id="33" name="Picture 32">
            <a:extLst>
              <a:ext uri="{FF2B5EF4-FFF2-40B4-BE49-F238E27FC236}">
                <a16:creationId xmlns:a16="http://schemas.microsoft.com/office/drawing/2014/main" id="{F5FB53BB-1C8A-41C9-81E6-E12D88F051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3639" y="811819"/>
            <a:ext cx="2467295" cy="2616185"/>
          </a:xfrm>
          <a:prstGeom prst="rect">
            <a:avLst/>
          </a:prstGeom>
        </p:spPr>
      </p:pic>
      <p:pic>
        <p:nvPicPr>
          <p:cNvPr id="37" name="Picture 36">
            <a:extLst>
              <a:ext uri="{FF2B5EF4-FFF2-40B4-BE49-F238E27FC236}">
                <a16:creationId xmlns:a16="http://schemas.microsoft.com/office/drawing/2014/main" id="{23C4019B-E1F0-4BBF-BE1F-8565CEAA02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4228" y="6642115"/>
            <a:ext cx="2762772" cy="2762772"/>
          </a:xfrm>
          <a:prstGeom prst="rect">
            <a:avLst/>
          </a:prstGeom>
        </p:spPr>
      </p:pic>
      <p:sp>
        <p:nvSpPr>
          <p:cNvPr id="38" name="TextBox 37">
            <a:extLst>
              <a:ext uri="{FF2B5EF4-FFF2-40B4-BE49-F238E27FC236}">
                <a16:creationId xmlns:a16="http://schemas.microsoft.com/office/drawing/2014/main" id="{B1644571-ECB6-444C-A477-FFC9D4EA4650}"/>
              </a:ext>
            </a:extLst>
          </p:cNvPr>
          <p:cNvSpPr txBox="1"/>
          <p:nvPr/>
        </p:nvSpPr>
        <p:spPr>
          <a:xfrm>
            <a:off x="14097000" y="1642857"/>
            <a:ext cx="3741036" cy="954107"/>
          </a:xfrm>
          <a:prstGeom prst="rect">
            <a:avLst/>
          </a:prstGeom>
          <a:noFill/>
        </p:spPr>
        <p:txBody>
          <a:bodyPr wrap="square" rtlCol="0">
            <a:spAutoFit/>
          </a:bodyPr>
          <a:lstStyle/>
          <a:p>
            <a:pPr algn="ctr"/>
            <a:r>
              <a:rPr lang="en-IN" sz="2800" b="1" dirty="0"/>
              <a:t>Chief Technical Support </a:t>
            </a:r>
          </a:p>
          <a:p>
            <a:pPr algn="ctr"/>
            <a:r>
              <a:rPr lang="en-IN" sz="2800" dirty="0"/>
              <a:t>Andrew Fleming</a:t>
            </a:r>
          </a:p>
        </p:txBody>
      </p:sp>
      <p:sp>
        <p:nvSpPr>
          <p:cNvPr id="39" name="TextBox 38">
            <a:extLst>
              <a:ext uri="{FF2B5EF4-FFF2-40B4-BE49-F238E27FC236}">
                <a16:creationId xmlns:a16="http://schemas.microsoft.com/office/drawing/2014/main" id="{20CCA254-8E57-4EAF-81E7-1B466DF6FBE2}"/>
              </a:ext>
            </a:extLst>
          </p:cNvPr>
          <p:cNvSpPr txBox="1"/>
          <p:nvPr/>
        </p:nvSpPr>
        <p:spPr>
          <a:xfrm>
            <a:off x="14516472" y="4701404"/>
            <a:ext cx="3321565" cy="954107"/>
          </a:xfrm>
          <a:prstGeom prst="rect">
            <a:avLst/>
          </a:prstGeom>
          <a:noFill/>
        </p:spPr>
        <p:txBody>
          <a:bodyPr wrap="square" rtlCol="0">
            <a:spAutoFit/>
          </a:bodyPr>
          <a:lstStyle/>
          <a:p>
            <a:pPr algn="ctr"/>
            <a:r>
              <a:rPr lang="en-IN" sz="2800" b="1" dirty="0"/>
              <a:t>Senior Data expert</a:t>
            </a:r>
          </a:p>
          <a:p>
            <a:pPr algn="ctr"/>
            <a:r>
              <a:rPr lang="en-IN" sz="2800" dirty="0"/>
              <a:t>Marcus </a:t>
            </a:r>
            <a:r>
              <a:rPr lang="en-IN" sz="2800" dirty="0" err="1"/>
              <a:t>Rompton</a:t>
            </a:r>
            <a:endParaRPr lang="en-IN" sz="2800" dirty="0"/>
          </a:p>
        </p:txBody>
      </p:sp>
      <p:sp>
        <p:nvSpPr>
          <p:cNvPr id="40" name="TextBox 39">
            <a:extLst>
              <a:ext uri="{FF2B5EF4-FFF2-40B4-BE49-F238E27FC236}">
                <a16:creationId xmlns:a16="http://schemas.microsoft.com/office/drawing/2014/main" id="{21C67B97-E0AF-42A2-B049-6DDE46CFC42D}"/>
              </a:ext>
            </a:extLst>
          </p:cNvPr>
          <p:cNvSpPr txBox="1"/>
          <p:nvPr/>
        </p:nvSpPr>
        <p:spPr>
          <a:xfrm>
            <a:off x="14479158" y="7307760"/>
            <a:ext cx="3321565" cy="954107"/>
          </a:xfrm>
          <a:prstGeom prst="rect">
            <a:avLst/>
          </a:prstGeom>
          <a:noFill/>
        </p:spPr>
        <p:txBody>
          <a:bodyPr wrap="square" rtlCol="0">
            <a:spAutoFit/>
          </a:bodyPr>
          <a:lstStyle/>
          <a:p>
            <a:pPr algn="ctr"/>
            <a:r>
              <a:rPr lang="en-IN" sz="2800" b="1" dirty="0"/>
              <a:t>Data Analyst</a:t>
            </a:r>
          </a:p>
          <a:p>
            <a:pPr algn="ctr"/>
            <a:r>
              <a:rPr lang="en-IN" sz="2800" dirty="0" err="1"/>
              <a:t>Shrinath</a:t>
            </a:r>
            <a:r>
              <a:rPr lang="en-IN" sz="2800" dirty="0"/>
              <a:t> </a:t>
            </a:r>
            <a:r>
              <a:rPr lang="en-IN" sz="2800" dirty="0" err="1"/>
              <a:t>Rajeshirke</a:t>
            </a:r>
            <a:endParaRPr lang="en-IN" sz="2800" dirty="0"/>
          </a:p>
        </p:txBody>
      </p:sp>
      <p:pic>
        <p:nvPicPr>
          <p:cNvPr id="19" name="Picture 18">
            <a:extLst>
              <a:ext uri="{FF2B5EF4-FFF2-40B4-BE49-F238E27FC236}">
                <a16:creationId xmlns:a16="http://schemas.microsoft.com/office/drawing/2014/main" id="{CEB4E668-9D41-453C-9D1A-7A2227FBAF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34228" y="3544858"/>
            <a:ext cx="2678643" cy="28829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6">
            <a:extLst>
              <a:ext uri="{FF2B5EF4-FFF2-40B4-BE49-F238E27FC236}">
                <a16:creationId xmlns:a16="http://schemas.microsoft.com/office/drawing/2014/main" id="{92B05839-D239-45C2-8966-FE7AD2192674}"/>
              </a:ext>
            </a:extLst>
          </p:cNvPr>
          <p:cNvSpPr txBox="1"/>
          <p:nvPr/>
        </p:nvSpPr>
        <p:spPr>
          <a:xfrm>
            <a:off x="3982985" y="1603217"/>
            <a:ext cx="3693087" cy="346249"/>
          </a:xfrm>
          <a:prstGeom prst="rect">
            <a:avLst/>
          </a:prstGeom>
        </p:spPr>
        <p:txBody>
          <a:bodyPr wrap="square" lIns="0" tIns="0" rIns="0" bIns="0" rtlCol="0" anchor="t">
            <a:spAutoFit/>
          </a:bodyPr>
          <a:lstStyle/>
          <a:p>
            <a:pPr>
              <a:lnSpc>
                <a:spcPts val="2659"/>
              </a:lnSpc>
            </a:pPr>
            <a:r>
              <a:rPr lang="en-US" sz="2400" spc="-18" dirty="0">
                <a:solidFill>
                  <a:srgbClr val="FFFFFF"/>
                </a:solidFill>
                <a:latin typeface="+mj-lt"/>
                <a:ea typeface="Gadugi" panose="020B0502040204020203" pitchFamily="34" charset="0"/>
              </a:rPr>
              <a:t>Data Understanding</a:t>
            </a:r>
          </a:p>
        </p:txBody>
      </p:sp>
      <p:sp>
        <p:nvSpPr>
          <p:cNvPr id="40" name="TextBox 34">
            <a:extLst>
              <a:ext uri="{FF2B5EF4-FFF2-40B4-BE49-F238E27FC236}">
                <a16:creationId xmlns:a16="http://schemas.microsoft.com/office/drawing/2014/main" id="{86D722E7-D0AE-4E49-BD91-357524B31731}"/>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mj-lt"/>
                <a:ea typeface="Gadugi" panose="020B0502040204020203" pitchFamily="34" charset="0"/>
              </a:rPr>
              <a:t>Data Cleaning</a:t>
            </a:r>
          </a:p>
        </p:txBody>
      </p:sp>
      <p:sp>
        <p:nvSpPr>
          <p:cNvPr id="41" name="TextBox 33">
            <a:extLst>
              <a:ext uri="{FF2B5EF4-FFF2-40B4-BE49-F238E27FC236}">
                <a16:creationId xmlns:a16="http://schemas.microsoft.com/office/drawing/2014/main" id="{B60005F1-2BC0-4B11-9866-98FAFC402AFA}"/>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mj-lt"/>
                <a:ea typeface="Gadugi" panose="020B0502040204020203" pitchFamily="34" charset="0"/>
              </a:rPr>
              <a:t>Data Modelling</a:t>
            </a:r>
          </a:p>
        </p:txBody>
      </p:sp>
      <p:sp>
        <p:nvSpPr>
          <p:cNvPr id="42" name="TextBox 37">
            <a:extLst>
              <a:ext uri="{FF2B5EF4-FFF2-40B4-BE49-F238E27FC236}">
                <a16:creationId xmlns:a16="http://schemas.microsoft.com/office/drawing/2014/main" id="{4180BA17-927B-49E6-9A80-02B54FE17D88}"/>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mj-lt"/>
                <a:ea typeface="Gadugi" panose="020B0502040204020203" pitchFamily="34" charset="0"/>
              </a:rPr>
              <a:t>Data Analysis</a:t>
            </a:r>
          </a:p>
        </p:txBody>
      </p:sp>
      <p:sp>
        <p:nvSpPr>
          <p:cNvPr id="43" name="TextBox 38">
            <a:extLst>
              <a:ext uri="{FF2B5EF4-FFF2-40B4-BE49-F238E27FC236}">
                <a16:creationId xmlns:a16="http://schemas.microsoft.com/office/drawing/2014/main" id="{95A413D3-6A17-45EC-99B5-D9F29A1FC4B2}"/>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2400" spc="-19" dirty="0">
                <a:solidFill>
                  <a:srgbClr val="FFFFFF"/>
                </a:solidFill>
                <a:latin typeface="+mj-lt"/>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7DC1E7AF-7A66-4E9F-BCCD-A83795589A99}"/>
              </a:ext>
            </a:extLst>
          </p:cNvPr>
          <p:cNvSpPr txBox="1"/>
          <p:nvPr/>
        </p:nvSpPr>
        <p:spPr>
          <a:xfrm>
            <a:off x="2784575" y="3276985"/>
            <a:ext cx="1657385" cy="1200329"/>
          </a:xfrm>
          <a:prstGeom prst="rect">
            <a:avLst/>
          </a:prstGeom>
          <a:noFill/>
        </p:spPr>
        <p:txBody>
          <a:bodyPr wrap="square" rtlCol="0">
            <a:spAutoFit/>
          </a:bodyPr>
          <a:lstStyle/>
          <a:p>
            <a:pPr algn="ctr"/>
            <a:r>
              <a:rPr lang="en-IN" sz="7200" b="1" dirty="0"/>
              <a:t>16</a:t>
            </a:r>
            <a:endParaRPr lang="en-IN" sz="5400" b="1" dirty="0"/>
          </a:p>
        </p:txBody>
      </p:sp>
      <p:sp>
        <p:nvSpPr>
          <p:cNvPr id="15" name="TextBox 14">
            <a:extLst>
              <a:ext uri="{FF2B5EF4-FFF2-40B4-BE49-F238E27FC236}">
                <a16:creationId xmlns:a16="http://schemas.microsoft.com/office/drawing/2014/main" id="{602B6A92-5EB5-4EED-AC54-B7B3A76C66C1}"/>
              </a:ext>
            </a:extLst>
          </p:cNvPr>
          <p:cNvSpPr txBox="1"/>
          <p:nvPr/>
        </p:nvSpPr>
        <p:spPr>
          <a:xfrm>
            <a:off x="2028597" y="4983994"/>
            <a:ext cx="2972219" cy="1077218"/>
          </a:xfrm>
          <a:prstGeom prst="rect">
            <a:avLst/>
          </a:prstGeom>
          <a:noFill/>
        </p:spPr>
        <p:txBody>
          <a:bodyPr wrap="square" rtlCol="0">
            <a:spAutoFit/>
          </a:bodyPr>
          <a:lstStyle/>
          <a:p>
            <a:pPr algn="ctr"/>
            <a:r>
              <a:rPr lang="en-IN" sz="3200" dirty="0"/>
              <a:t>Types of Categories</a:t>
            </a:r>
          </a:p>
        </p:txBody>
      </p:sp>
      <p:sp>
        <p:nvSpPr>
          <p:cNvPr id="16" name="TextBox 15">
            <a:extLst>
              <a:ext uri="{FF2B5EF4-FFF2-40B4-BE49-F238E27FC236}">
                <a16:creationId xmlns:a16="http://schemas.microsoft.com/office/drawing/2014/main" id="{ADDADA31-0056-4B20-8E94-BCE6A24C989D}"/>
              </a:ext>
            </a:extLst>
          </p:cNvPr>
          <p:cNvSpPr txBox="1"/>
          <p:nvPr/>
        </p:nvSpPr>
        <p:spPr>
          <a:xfrm>
            <a:off x="6260052" y="3229537"/>
            <a:ext cx="4669281" cy="1215141"/>
          </a:xfrm>
          <a:prstGeom prst="rect">
            <a:avLst/>
          </a:prstGeom>
        </p:spPr>
        <p:txBody>
          <a:bodyPr lIns="0" tIns="0" rIns="0" bIns="0" rtlCol="0" anchor="t">
            <a:spAutoFit/>
          </a:bodyPr>
          <a:lstStyle/>
          <a:p>
            <a:pPr algn="ctr">
              <a:lnSpc>
                <a:spcPts val="10080"/>
              </a:lnSpc>
            </a:pPr>
            <a:r>
              <a:rPr lang="en-US" sz="7200" b="1" spc="-72" dirty="0">
                <a:latin typeface="+mj-lt"/>
                <a:ea typeface="Gadugi" panose="020B0502040204020203" pitchFamily="34" charset="0"/>
              </a:rPr>
              <a:t>1897</a:t>
            </a:r>
          </a:p>
        </p:txBody>
      </p:sp>
      <p:sp>
        <p:nvSpPr>
          <p:cNvPr id="17" name="TextBox 14">
            <a:extLst>
              <a:ext uri="{FF2B5EF4-FFF2-40B4-BE49-F238E27FC236}">
                <a16:creationId xmlns:a16="http://schemas.microsoft.com/office/drawing/2014/main" id="{CF7D7C47-E7A0-421B-B7CF-7DA11BFF1435}"/>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dirty="0">
                <a:latin typeface="+mj-lt"/>
                <a:ea typeface="Gadugi" panose="020B0502040204020203" pitchFamily="34" charset="0"/>
              </a:rPr>
              <a:t>REACTIONS TO "ANIMAL" POSTS</a:t>
            </a:r>
          </a:p>
        </p:txBody>
      </p:sp>
      <p:sp>
        <p:nvSpPr>
          <p:cNvPr id="18" name="TextBox 19">
            <a:extLst>
              <a:ext uri="{FF2B5EF4-FFF2-40B4-BE49-F238E27FC236}">
                <a16:creationId xmlns:a16="http://schemas.microsoft.com/office/drawing/2014/main" id="{2AB13A58-8186-46C9-8605-CC4977FFEBD4}"/>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mj-lt"/>
                <a:ea typeface="Gadugi" panose="020B0502040204020203" pitchFamily="34" charset="0"/>
              </a:rPr>
              <a:t>May</a:t>
            </a:r>
          </a:p>
        </p:txBody>
      </p:sp>
      <p:sp>
        <p:nvSpPr>
          <p:cNvPr id="19" name="TextBox 18">
            <a:extLst>
              <a:ext uri="{FF2B5EF4-FFF2-40B4-BE49-F238E27FC236}">
                <a16:creationId xmlns:a16="http://schemas.microsoft.com/office/drawing/2014/main" id="{97F1C8B1-8E13-450E-A8B1-51F92E17C4E6}"/>
              </a:ext>
            </a:extLst>
          </p:cNvPr>
          <p:cNvSpPr txBox="1"/>
          <p:nvPr/>
        </p:nvSpPr>
        <p:spPr>
          <a:xfrm>
            <a:off x="12355796" y="5081036"/>
            <a:ext cx="3884010" cy="832728"/>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MONTH WITH </a:t>
            </a:r>
          </a:p>
          <a:p>
            <a:pPr algn="ctr">
              <a:lnSpc>
                <a:spcPts val="3359"/>
              </a:lnSpc>
            </a:pPr>
            <a:r>
              <a:rPr lang="en-US" sz="2400" spc="-24" dirty="0">
                <a:latin typeface="Gadugi" panose="020B0502040204020203" pitchFamily="34" charset="0"/>
                <a:ea typeface="Gadugi" panose="020B0502040204020203" pitchFamily="34" charset="0"/>
              </a:rPr>
              <a:t>MOST POSTS - 2138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79DB2B57-13CB-43B7-BC0F-AF4EAC5AAEE4}"/>
              </a:ext>
            </a:extLst>
          </p:cNvPr>
          <p:cNvGraphicFramePr>
            <a:graphicFrameLocks/>
          </p:cNvGraphicFramePr>
          <p:nvPr>
            <p:extLst>
              <p:ext uri="{D42A27DB-BD31-4B8C-83A1-F6EECF244321}">
                <p14:modId xmlns:p14="http://schemas.microsoft.com/office/powerpoint/2010/main" val="2355784520"/>
              </p:ext>
            </p:extLst>
          </p:nvPr>
        </p:nvGraphicFramePr>
        <p:xfrm>
          <a:off x="3169897" y="1685152"/>
          <a:ext cx="13345349" cy="726834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79DB2B57-13CB-43B7-BC0F-AF4EAC5AAEE4}"/>
              </a:ext>
            </a:extLst>
          </p:cNvPr>
          <p:cNvGraphicFramePr>
            <a:graphicFrameLocks/>
          </p:cNvGraphicFramePr>
          <p:nvPr>
            <p:extLst>
              <p:ext uri="{D42A27DB-BD31-4B8C-83A1-F6EECF244321}">
                <p14:modId xmlns:p14="http://schemas.microsoft.com/office/powerpoint/2010/main" val="2645536997"/>
              </p:ext>
            </p:extLst>
          </p:nvPr>
        </p:nvGraphicFramePr>
        <p:xfrm>
          <a:off x="3506346" y="1231466"/>
          <a:ext cx="13333854" cy="754286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1705</Words>
  <Application>Microsoft Office PowerPoint</Application>
  <PresentationFormat>Custom</PresentationFormat>
  <Paragraphs>152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Cooper Black</vt:lpstr>
      <vt:lpstr>Clear Sans Regular Bold</vt:lpstr>
      <vt:lpstr>Calibri</vt:lpstr>
      <vt:lpstr>Wingdings</vt:lpstr>
      <vt:lpstr>Graphik Regular</vt:lpstr>
      <vt:lpstr>Arial</vt:lpstr>
      <vt:lpstr>Gadugi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ASUS</cp:lastModifiedBy>
  <cp:revision>15</cp:revision>
  <dcterms:created xsi:type="dcterms:W3CDTF">2006-08-16T00:00:00Z</dcterms:created>
  <dcterms:modified xsi:type="dcterms:W3CDTF">2022-03-08T04:47:15Z</dcterms:modified>
  <dc:identifier>DAEhDyfaYKE</dc:identifier>
</cp:coreProperties>
</file>