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4C9FA2-AAD4-49A3-8945-DA8751CB7C99}">
  <a:tblStyle styleId="{7F4C9FA2-AAD4-49A3-8945-DA8751CB7C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9a6dff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9a6dff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2756979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275697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59a6df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59a6df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59a6dff3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59a6dff3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275697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275697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275697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275697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275697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275697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9a6dff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9a6dff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p>
          <a:p>
            <a:pPr indent="0" lvl="0" marL="0" rtl="0" algn="l">
              <a:lnSpc>
                <a:spcPct val="115000"/>
              </a:lnSpc>
              <a:spcBef>
                <a:spcPts val="0"/>
              </a:spcBef>
              <a:spcAft>
                <a:spcPts val="0"/>
              </a:spcAft>
              <a:buNone/>
            </a:pPr>
            <a:r>
              <a:rPr lang="en" sz="1050"/>
              <a:t>Weighted_rates_nightly - Average price in a zipcode</a:t>
            </a:r>
            <a:endParaRPr sz="1050"/>
          </a:p>
          <a:p>
            <a:pPr indent="0" lvl="0" marL="0" rtl="0" algn="l">
              <a:lnSpc>
                <a:spcPct val="115000"/>
              </a:lnSpc>
              <a:spcBef>
                <a:spcPts val="0"/>
              </a:spcBef>
              <a:spcAft>
                <a:spcPts val="0"/>
              </a:spcAft>
              <a:buNone/>
            </a:pPr>
            <a:r>
              <a:t/>
            </a:r>
            <a:endParaRPr sz="1050"/>
          </a:p>
          <a:p>
            <a:pPr indent="0" lvl="0" marL="0" rtl="0" algn="l">
              <a:lnSpc>
                <a:spcPct val="115000"/>
              </a:lnSpc>
              <a:spcBef>
                <a:spcPts val="0"/>
              </a:spcBef>
              <a:spcAft>
                <a:spcPts val="0"/>
              </a:spcAft>
              <a:buNone/>
            </a:pPr>
            <a:r>
              <a:rPr lang="en" sz="1050"/>
              <a:t>By applying reasonable cut off values (again it depends on investor) on above metrics we got these zipcodes:</a:t>
            </a:r>
            <a:endParaRPr sz="1050"/>
          </a:p>
          <a:p>
            <a:pPr indent="0" lvl="0" marL="0" rtl="0" algn="l">
              <a:lnSpc>
                <a:spcPct val="115000"/>
              </a:lnSpc>
              <a:spcBef>
                <a:spcPts val="1100"/>
              </a:spcBef>
              <a:spcAft>
                <a:spcPts val="0"/>
              </a:spcAft>
              <a:buNone/>
            </a:pPr>
            <a:r>
              <a:rPr lang="en" sz="1050"/>
              <a:t>1) </a:t>
            </a:r>
            <a:r>
              <a:rPr b="1" lang="en" sz="1050"/>
              <a:t>10022</a:t>
            </a:r>
            <a:r>
              <a:rPr lang="en" sz="1050"/>
              <a:t> satisfies all metrics and looks good for investment as its cost recovery time is less with great nightly revenue rates. By looking at that there is not much rental listing avaible over here which reduces the competition and it closer to the center of city. One more important point to look after is ath the slope column which is less as compared to others means that chance of increasing housing price is low in near future.</a:t>
            </a:r>
            <a:endParaRPr sz="1050"/>
          </a:p>
          <a:p>
            <a:pPr indent="0" lvl="0" marL="0" rtl="0" algn="l">
              <a:lnSpc>
                <a:spcPct val="115000"/>
              </a:lnSpc>
              <a:spcBef>
                <a:spcPts val="1100"/>
              </a:spcBef>
              <a:spcAft>
                <a:spcPts val="0"/>
              </a:spcAft>
              <a:buNone/>
            </a:pPr>
            <a:r>
              <a:rPr lang="en" sz="1050"/>
              <a:t>2) </a:t>
            </a:r>
            <a:r>
              <a:rPr b="1" lang="en" sz="1050"/>
              <a:t>10036</a:t>
            </a:r>
            <a:r>
              <a:rPr lang="en" sz="1050"/>
              <a:t> also looks good its just it has higher number of rental options available in that area and chance of increasing house cost is also little high.</a:t>
            </a:r>
            <a:endParaRPr sz="1050"/>
          </a:p>
          <a:p>
            <a:pPr indent="0" lvl="0" marL="0" rtl="0" algn="l">
              <a:lnSpc>
                <a:spcPct val="115000"/>
              </a:lnSpc>
              <a:spcBef>
                <a:spcPts val="1100"/>
              </a:spcBef>
              <a:spcAft>
                <a:spcPts val="0"/>
              </a:spcAft>
              <a:buNone/>
            </a:pPr>
            <a:r>
              <a:rPr lang="en" sz="1050"/>
              <a:t>3) Other 3 zipcodes </a:t>
            </a:r>
            <a:r>
              <a:rPr b="1" lang="en" sz="1050"/>
              <a:t>10025, 11231 and 11215</a:t>
            </a:r>
            <a:r>
              <a:rPr lang="en" sz="1050"/>
              <a:t> falls under same metrics and covers major areas like </a:t>
            </a:r>
            <a:r>
              <a:rPr b="1" lang="en" sz="1050"/>
              <a:t>Manhattan</a:t>
            </a:r>
            <a:r>
              <a:rPr lang="en" sz="1050"/>
              <a:t> and </a:t>
            </a:r>
            <a:r>
              <a:rPr b="1" lang="en" sz="1050"/>
              <a:t>Brooklyn</a:t>
            </a:r>
            <a:endParaRPr b="1" sz="105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120fee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120fee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rPr>
              <a:t>Due to the extreme popularity in real estate investments, there are some things to keep in mind if you plan to invest. The first key is to realize you’re competing with many other investors. However, that isn't the only thing to look out for:</a:t>
            </a:r>
            <a:endParaRPr sz="1300">
              <a:solidFill>
                <a:srgbClr val="111111"/>
              </a:solidFill>
            </a:endParaRPr>
          </a:p>
          <a:p>
            <a:pPr indent="0" lvl="0" marL="457200" rtl="0" algn="l">
              <a:lnSpc>
                <a:spcPct val="115000"/>
              </a:lnSpc>
              <a:spcBef>
                <a:spcPts val="0"/>
              </a:spcBef>
              <a:spcAft>
                <a:spcPts val="0"/>
              </a:spcAft>
              <a:buNone/>
            </a:pPr>
            <a:r>
              <a:t/>
            </a:r>
            <a:endParaRPr sz="1300">
              <a:solidFill>
                <a:srgbClr val="111111"/>
              </a:solidFill>
            </a:endParaRPr>
          </a:p>
          <a:p>
            <a:pPr indent="-311150" lvl="0" marL="457200" rtl="0" algn="l">
              <a:lnSpc>
                <a:spcPct val="115000"/>
              </a:lnSpc>
              <a:spcBef>
                <a:spcPts val="2100"/>
              </a:spcBef>
              <a:spcAft>
                <a:spcPts val="0"/>
              </a:spcAft>
              <a:buClr>
                <a:srgbClr val="111111"/>
              </a:buClr>
              <a:buSzPts val="1300"/>
              <a:buChar char="●"/>
            </a:pPr>
            <a:r>
              <a:rPr lang="en" sz="1300">
                <a:solidFill>
                  <a:srgbClr val="111111"/>
                </a:solidFill>
              </a:rPr>
              <a:t>Lower income areas tend to have more maintenance issues as well as higher turnover.</a:t>
            </a:r>
            <a:endParaRPr sz="1300">
              <a:solidFill>
                <a:srgbClr val="111111"/>
              </a:solidFill>
            </a:endParaRPr>
          </a:p>
          <a:p>
            <a:pPr indent="-311150" lvl="0" marL="457200" rtl="0" algn="l">
              <a:lnSpc>
                <a:spcPct val="115000"/>
              </a:lnSpc>
              <a:spcBef>
                <a:spcPts val="0"/>
              </a:spcBef>
              <a:spcAft>
                <a:spcPts val="0"/>
              </a:spcAft>
              <a:buClr>
                <a:srgbClr val="111111"/>
              </a:buClr>
              <a:buSzPts val="1300"/>
              <a:buChar char="●"/>
            </a:pPr>
            <a:r>
              <a:rPr lang="en" sz="1300">
                <a:solidFill>
                  <a:srgbClr val="111111"/>
                </a:solidFill>
              </a:rPr>
              <a:t>Compare sales price against what you can earn in rent so you don’t over-leverage yourself.</a:t>
            </a:r>
            <a:endParaRPr sz="1300">
              <a:solidFill>
                <a:srgbClr val="111111"/>
              </a:solidFill>
            </a:endParaRPr>
          </a:p>
          <a:p>
            <a:pPr indent="0" lvl="0" marL="0" rtl="0" algn="l">
              <a:lnSpc>
                <a:spcPct val="115000"/>
              </a:lnSpc>
              <a:spcBef>
                <a:spcPts val="2100"/>
              </a:spcBef>
              <a:spcAft>
                <a:spcPts val="0"/>
              </a:spcAft>
              <a:buNone/>
            </a:pPr>
            <a:r>
              <a:rPr lang="en" sz="1300">
                <a:solidFill>
                  <a:srgbClr val="111111"/>
                </a:solidFill>
              </a:rPr>
              <a:t>Ultimately, there is opportunity to be had investing in New York City real estate if you’re able to act fast and have a good plan in place.</a:t>
            </a:r>
            <a:endParaRPr sz="1300">
              <a:solidFill>
                <a:srgbClr val="111111"/>
              </a:solidFill>
            </a:endParaRPr>
          </a:p>
          <a:p>
            <a:pPr indent="0" lvl="0" marL="0" rtl="0" algn="l">
              <a:spcBef>
                <a:spcPts val="0"/>
              </a:spcBef>
              <a:spcAft>
                <a:spcPts val="0"/>
              </a:spcAft>
              <a:buNone/>
            </a:pPr>
            <a:r>
              <a:rPr lang="en"/>
              <a:t>NO variance in reviews data , not providing any specific data</a:t>
            </a:r>
            <a:endParaRPr sz="1300">
              <a:solidFill>
                <a:srgbClr val="11111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08e8c9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08e8c9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highlight>
                  <a:srgbClr val="FFFFFF"/>
                </a:highlight>
              </a:rPr>
              <a:t>The goal of real estate investment is to put money to work today and allow it to increase so that you have more money in the future.</a:t>
            </a:r>
            <a:r>
              <a:rPr lang="en" sz="1050">
                <a:highlight>
                  <a:srgbClr val="FFFFFF"/>
                </a:highlight>
              </a:rPr>
              <a:t> In this data analysis we will assist real estate company to understand which zipcodes are more profitable for short term rentals.</a:t>
            </a:r>
            <a:endParaRPr sz="1050">
              <a:highlight>
                <a:srgbClr val="FFFFFF"/>
              </a:highlight>
            </a:endParaRPr>
          </a:p>
          <a:p>
            <a:pPr indent="0" lvl="0" marL="0" rtl="0" algn="l">
              <a:spcBef>
                <a:spcPts val="0"/>
              </a:spcBef>
              <a:spcAft>
                <a:spcPts val="0"/>
              </a:spcAft>
              <a:buNone/>
            </a:pPr>
            <a:r>
              <a:rPr lang="en" sz="1300">
                <a:solidFill>
                  <a:srgbClr val="111111"/>
                </a:solidFill>
                <a:highlight>
                  <a:srgbClr val="FFFFFF"/>
                </a:highlight>
              </a:rPr>
              <a:t> As one of the most famous cities in America and the world, New York City property presents unique investment opportunities. There is one problem, however. Real estate in New York is expensive. In fact, a report from Savills Research shows New York City as the most expensive city in the world to rent, and one of the most expensive residential real estate markets.</a:t>
            </a:r>
            <a:endParaRPr sz="1050">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275697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275697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9a6dff3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9a6dff3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interest rate need to considered while </a:t>
            </a:r>
            <a:r>
              <a:rPr lang="en"/>
              <a:t>calculating</a:t>
            </a:r>
            <a:r>
              <a:rPr lang="en"/>
              <a:t> revenue rates.</a:t>
            </a:r>
            <a:endParaRPr/>
          </a:p>
          <a:p>
            <a:pPr indent="-317500" lvl="0" marL="411480" rtl="0" algn="l">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Company will put properties on rent throughout the year every day.</a:t>
            </a:r>
            <a:endParaRPr sz="1400">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The number of reviews is identified as popularity among consumers.</a:t>
            </a:r>
            <a:endParaRPr sz="1400">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Availability for the next 365 days is a status quo as far as occupancy is concerned.</a:t>
            </a:r>
            <a:endParaRPr sz="1400">
              <a:solidFill>
                <a:schemeClr val="dk2"/>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08e8c94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08e8c94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275697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275697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Zillow dataset shape: 8946,262</a:t>
            </a:r>
            <a:endParaRPr b="1"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Filter data on City = New York (25,94)</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No missing data</a:t>
            </a:r>
            <a:endParaRPr sz="1200">
              <a:solidFill>
                <a:schemeClr val="dk2"/>
              </a:solidFill>
              <a:latin typeface="Open Sans"/>
              <a:ea typeface="Open Sans"/>
              <a:cs typeface="Open Sans"/>
              <a:sym typeface="Open Sans"/>
            </a:endParaRPr>
          </a:p>
          <a:p>
            <a:pPr indent="-304800" lvl="0" marL="457200" marR="114300" rtl="0" algn="l">
              <a:spcBef>
                <a:spcPts val="0"/>
              </a:spcBef>
              <a:spcAft>
                <a:spcPts val="0"/>
              </a:spcAft>
              <a:buClr>
                <a:schemeClr val="dk2"/>
              </a:buClr>
              <a:buSzPts val="1200"/>
              <a:buFont typeface="Open Sans"/>
              <a:buChar char="●"/>
            </a:pPr>
            <a:r>
              <a:rPr b="1" lang="en" sz="1050"/>
              <a:t>In order to reduce number of columns to human-interpretable level, considering only those columns which will bring value to our analysis. Median cost price of area is given from 1996 -2017 with more than 20% of NULL values present in columns from 1996 -2009.</a:t>
            </a:r>
            <a:endParaRPr b="1" sz="1050"/>
          </a:p>
          <a:p>
            <a:pPr indent="0" lvl="0" marL="457200" marR="114300" rtl="0" algn="l">
              <a:spcBef>
                <a:spcPts val="1100"/>
              </a:spcBef>
              <a:spcAft>
                <a:spcPts val="0"/>
              </a:spcAft>
              <a:buNone/>
            </a:pPr>
            <a:r>
              <a:t/>
            </a:r>
            <a:endParaRPr b="1" sz="1050"/>
          </a:p>
          <a:p>
            <a:pPr indent="-304800" lvl="0" marL="457200" marR="114300" rtl="0" algn="l">
              <a:spcBef>
                <a:spcPts val="1100"/>
              </a:spcBef>
              <a:spcAft>
                <a:spcPts val="0"/>
              </a:spcAft>
              <a:buClr>
                <a:schemeClr val="dk2"/>
              </a:buClr>
              <a:buSzPts val="1200"/>
              <a:buFont typeface="Open Sans"/>
              <a:buChar char="●"/>
            </a:pPr>
            <a:r>
              <a:rPr b="1" lang="en" sz="1050"/>
              <a:t>Airbnb Dataset: </a:t>
            </a:r>
            <a:r>
              <a:rPr lang="en" sz="1050">
                <a:solidFill>
                  <a:srgbClr val="BA2121"/>
                </a:solidFill>
                <a:highlight>
                  <a:srgbClr val="F7F7F7"/>
                </a:highlight>
              </a:rPr>
              <a:t>"neighbourhood_cleansed"</a:t>
            </a:r>
            <a:r>
              <a:rPr lang="en" sz="1050">
                <a:solidFill>
                  <a:srgbClr val="333333"/>
                </a:solidFill>
                <a:highlight>
                  <a:srgbClr val="F7F7F7"/>
                </a:highlight>
              </a:rPr>
              <a:t>,  </a:t>
            </a:r>
            <a:r>
              <a:rPr lang="en" sz="1050">
                <a:solidFill>
                  <a:srgbClr val="BA2121"/>
                </a:solidFill>
                <a:highlight>
                  <a:srgbClr val="F7F7F7"/>
                </a:highlight>
              </a:rPr>
              <a:t>"Neighbourhood_group_cleansed"</a:t>
            </a:r>
            <a:r>
              <a:rPr lang="en" sz="1050">
                <a:solidFill>
                  <a:srgbClr val="333333"/>
                </a:solidFill>
                <a:highlight>
                  <a:srgbClr val="F7F7F7"/>
                </a:highlight>
              </a:rPr>
              <a:t>,  </a:t>
            </a:r>
            <a:r>
              <a:rPr lang="en" sz="1050">
                <a:solidFill>
                  <a:srgbClr val="BA2121"/>
                </a:solidFill>
                <a:highlight>
                  <a:srgbClr val="F7F7F7"/>
                </a:highlight>
              </a:rPr>
              <a:t>"Room_type"</a:t>
            </a:r>
            <a:r>
              <a:rPr lang="en" sz="1050">
                <a:solidFill>
                  <a:srgbClr val="333333"/>
                </a:solidFill>
                <a:highlight>
                  <a:srgbClr val="F7F7F7"/>
                </a:highlight>
              </a:rPr>
              <a:t>,  </a:t>
            </a:r>
            <a:r>
              <a:rPr lang="en" sz="1050">
                <a:solidFill>
                  <a:srgbClr val="BA2121"/>
                </a:solidFill>
                <a:highlight>
                  <a:srgbClr val="F7F7F7"/>
                </a:highlight>
              </a:rPr>
              <a:t>"Bedrooms"</a:t>
            </a:r>
            <a:r>
              <a:rPr lang="en" sz="1050">
                <a:solidFill>
                  <a:srgbClr val="333333"/>
                </a:solidFill>
                <a:highlight>
                  <a:srgbClr val="F7F7F7"/>
                </a:highlight>
              </a:rPr>
              <a:t>,  </a:t>
            </a:r>
            <a:r>
              <a:rPr lang="en" sz="1050">
                <a:solidFill>
                  <a:srgbClr val="BA2121"/>
                </a:solidFill>
                <a:highlight>
                  <a:srgbClr val="F7F7F7"/>
                </a:highlight>
              </a:rPr>
              <a:t>"city"</a:t>
            </a:r>
            <a:r>
              <a:rPr lang="en" sz="1050">
                <a:solidFill>
                  <a:srgbClr val="333333"/>
                </a:solidFill>
                <a:highlight>
                  <a:srgbClr val="F7F7F7"/>
                </a:highlight>
              </a:rPr>
              <a:t>,  </a:t>
            </a:r>
            <a:r>
              <a:rPr lang="en" sz="1050">
                <a:solidFill>
                  <a:srgbClr val="BA2121"/>
                </a:solidFill>
                <a:highlight>
                  <a:srgbClr val="F7F7F7"/>
                </a:highlight>
              </a:rPr>
              <a:t>"latitude"</a:t>
            </a:r>
            <a:r>
              <a:rPr lang="en" sz="1050">
                <a:solidFill>
                  <a:srgbClr val="333333"/>
                </a:solidFill>
                <a:highlight>
                  <a:srgbClr val="F7F7F7"/>
                </a:highlight>
              </a:rPr>
              <a:t>,  </a:t>
            </a:r>
            <a:r>
              <a:rPr lang="en" sz="1050">
                <a:solidFill>
                  <a:srgbClr val="BA2121"/>
                </a:solidFill>
                <a:highlight>
                  <a:srgbClr val="F7F7F7"/>
                </a:highlight>
              </a:rPr>
              <a:t>"longitude"</a:t>
            </a:r>
            <a:r>
              <a:rPr lang="en" sz="1050">
                <a:solidFill>
                  <a:srgbClr val="333333"/>
                </a:solidFill>
                <a:highlight>
                  <a:srgbClr val="F7F7F7"/>
                </a:highlight>
              </a:rPr>
              <a:t>,  </a:t>
            </a:r>
            <a:r>
              <a:rPr lang="en" sz="1050">
                <a:solidFill>
                  <a:srgbClr val="BA2121"/>
                </a:solidFill>
                <a:highlight>
                  <a:srgbClr val="F7F7F7"/>
                </a:highlight>
              </a:rPr>
              <a:t>"zipcode"</a:t>
            </a:r>
            <a:r>
              <a:rPr lang="en" sz="1050">
                <a:solidFill>
                  <a:srgbClr val="333333"/>
                </a:solidFill>
                <a:highlight>
                  <a:srgbClr val="F7F7F7"/>
                </a:highlight>
              </a:rPr>
              <a:t>,  </a:t>
            </a:r>
            <a:r>
              <a:rPr lang="en" sz="1050">
                <a:solidFill>
                  <a:srgbClr val="BA2121"/>
                </a:solidFill>
                <a:highlight>
                  <a:srgbClr val="F7F7F7"/>
                </a:highlight>
              </a:rPr>
              <a:t>"availability_30"</a:t>
            </a:r>
            <a:r>
              <a:rPr lang="en" sz="1050">
                <a:solidFill>
                  <a:srgbClr val="333333"/>
                </a:solidFill>
                <a:highlight>
                  <a:srgbClr val="F7F7F7"/>
                </a:highlight>
              </a:rPr>
              <a:t>,  </a:t>
            </a:r>
            <a:r>
              <a:rPr lang="en" sz="1050">
                <a:solidFill>
                  <a:srgbClr val="BA2121"/>
                </a:solidFill>
                <a:highlight>
                  <a:srgbClr val="F7F7F7"/>
                </a:highlight>
              </a:rPr>
              <a:t>"availability_60"</a:t>
            </a:r>
            <a:r>
              <a:rPr lang="en" sz="1050">
                <a:solidFill>
                  <a:srgbClr val="333333"/>
                </a:solidFill>
                <a:highlight>
                  <a:srgbClr val="F7F7F7"/>
                </a:highlight>
              </a:rPr>
              <a:t>,  </a:t>
            </a:r>
            <a:r>
              <a:rPr lang="en" sz="1050">
                <a:solidFill>
                  <a:srgbClr val="BA2121"/>
                </a:solidFill>
                <a:highlight>
                  <a:srgbClr val="F7F7F7"/>
                </a:highlight>
              </a:rPr>
              <a:t>"availability_90"</a:t>
            </a:r>
            <a:r>
              <a:rPr lang="en" sz="1050">
                <a:solidFill>
                  <a:srgbClr val="333333"/>
                </a:solidFill>
                <a:highlight>
                  <a:srgbClr val="F7F7F7"/>
                </a:highlight>
              </a:rPr>
              <a:t>,  </a:t>
            </a:r>
            <a:r>
              <a:rPr lang="en" sz="1050">
                <a:solidFill>
                  <a:srgbClr val="BA2121"/>
                </a:solidFill>
                <a:highlight>
                  <a:srgbClr val="F7F7F7"/>
                </a:highlight>
              </a:rPr>
              <a:t>"availability_365"</a:t>
            </a:r>
            <a:r>
              <a:rPr lang="en" sz="1050">
                <a:solidFill>
                  <a:srgbClr val="333333"/>
                </a:solidFill>
                <a:highlight>
                  <a:srgbClr val="F7F7F7"/>
                </a:highlight>
              </a:rPr>
              <a:t>,  </a:t>
            </a:r>
            <a:r>
              <a:rPr lang="en" sz="1050">
                <a:solidFill>
                  <a:srgbClr val="BA2121"/>
                </a:solidFill>
                <a:highlight>
                  <a:srgbClr val="F7F7F7"/>
                </a:highlight>
              </a:rPr>
              <a:t>"price"</a:t>
            </a:r>
            <a:r>
              <a:rPr lang="en" sz="1050">
                <a:solidFill>
                  <a:srgbClr val="333333"/>
                </a:solidFill>
                <a:highlight>
                  <a:srgbClr val="F7F7F7"/>
                </a:highlight>
              </a:rPr>
              <a:t>,  </a:t>
            </a:r>
            <a:r>
              <a:rPr lang="en" sz="1050">
                <a:solidFill>
                  <a:srgbClr val="BA2121"/>
                </a:solidFill>
                <a:highlight>
                  <a:srgbClr val="F7F7F7"/>
                </a:highlight>
              </a:rPr>
              <a:t>"weekly_price"</a:t>
            </a:r>
            <a:r>
              <a:rPr lang="en" sz="1050">
                <a:solidFill>
                  <a:srgbClr val="333333"/>
                </a:solidFill>
                <a:highlight>
                  <a:srgbClr val="F7F7F7"/>
                </a:highlight>
              </a:rPr>
              <a:t>,  </a:t>
            </a:r>
            <a:r>
              <a:rPr lang="en" sz="1050">
                <a:solidFill>
                  <a:srgbClr val="BA2121"/>
                </a:solidFill>
                <a:highlight>
                  <a:srgbClr val="F7F7F7"/>
                </a:highlight>
              </a:rPr>
              <a:t>"monthly_price"</a:t>
            </a:r>
            <a:endParaRPr sz="1200">
              <a:solidFill>
                <a:schemeClr val="dk2"/>
              </a:solidFill>
              <a:latin typeface="Open Sans"/>
              <a:ea typeface="Open Sans"/>
              <a:cs typeface="Open Sans"/>
              <a:sym typeface="Open Sans"/>
            </a:endParaRPr>
          </a:p>
          <a:p>
            <a:pPr indent="0" lvl="0" marL="914400" rtl="0" algn="l">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spcBef>
                <a:spcPts val="160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Airbnb dataset shape: 40753,95</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611 missing zip codes:</a:t>
            </a:r>
            <a:r>
              <a:rPr lang="en" sz="1200">
                <a:solidFill>
                  <a:schemeClr val="dk2"/>
                </a:solidFill>
                <a:latin typeface="Open Sans"/>
                <a:ea typeface="Open Sans"/>
                <a:cs typeface="Open Sans"/>
                <a:sym typeface="Open Sans"/>
              </a:rPr>
              <a:t> Filled using  latitude and longitude data.</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69 missing no. of bedrooms data:</a:t>
            </a:r>
            <a:r>
              <a:rPr lang="en" sz="1200">
                <a:solidFill>
                  <a:schemeClr val="dk2"/>
                </a:solidFill>
                <a:latin typeface="Open Sans"/>
                <a:ea typeface="Open Sans"/>
                <a:cs typeface="Open Sans"/>
                <a:sym typeface="Open Sans"/>
              </a:rPr>
              <a:t> Filled using the median value</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Incorrect zip code format:</a:t>
            </a:r>
            <a:r>
              <a:rPr lang="en" sz="1200">
                <a:solidFill>
                  <a:schemeClr val="dk2"/>
                </a:solidFill>
                <a:latin typeface="Open Sans"/>
                <a:ea typeface="Open Sans"/>
                <a:cs typeface="Open Sans"/>
                <a:sym typeface="Open Sans"/>
              </a:rPr>
              <a:t> Considered first 5 digit value</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Incorrect data type:</a:t>
            </a:r>
            <a:r>
              <a:rPr lang="en" sz="1200">
                <a:solidFill>
                  <a:schemeClr val="dk2"/>
                </a:solidFill>
                <a:latin typeface="Open Sans"/>
                <a:ea typeface="Open Sans"/>
                <a:cs typeface="Open Sans"/>
                <a:sym typeface="Open Sans"/>
              </a:rPr>
              <a:t> Converting cost columns (price, weekly and monthly price) to float type and removed special characters like $, </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Repetitive City names</a:t>
            </a:r>
            <a:endParaRPr b="1"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Removed low variance features.</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Filter data on no. of bedrooms</a:t>
            </a:r>
            <a:r>
              <a:rPr lang="en" sz="1200">
                <a:solidFill>
                  <a:schemeClr val="dk2"/>
                </a:solidFill>
                <a:latin typeface="Open Sans"/>
                <a:ea typeface="Open Sans"/>
                <a:cs typeface="Open Sans"/>
                <a:sym typeface="Open Sans"/>
              </a:rPr>
              <a:t> = 2.0 (4894,15)</a:t>
            </a:r>
            <a:endParaRPr sz="1200">
              <a:solidFill>
                <a:schemeClr val="dk2"/>
              </a:solidFill>
              <a:latin typeface="Open Sans"/>
              <a:ea typeface="Open Sans"/>
              <a:cs typeface="Open Sans"/>
              <a:sym typeface="Open Sans"/>
            </a:endParaRPr>
          </a:p>
          <a:p>
            <a:pPr indent="-304800" lvl="1" marL="914400" rtl="0" algn="l">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75.57% of weekly prices missing and 85.61% Monthly prices missing :</a:t>
            </a:r>
            <a:r>
              <a:rPr lang="en" sz="1200">
                <a:solidFill>
                  <a:schemeClr val="dk2"/>
                </a:solidFill>
                <a:latin typeface="Open Sans"/>
                <a:ea typeface="Open Sans"/>
                <a:cs typeface="Open Sans"/>
                <a:sym typeface="Open Sans"/>
              </a:rPr>
              <a:t> Filled using nightly price column.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2756979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2756979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Highest number of properties are listed in Manhattan followed by Brooklyn, Staten Island and then Queens.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08e8c94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08e8c94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08e8c94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08e8c94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insideairbnb.com/get-the-data.html" TargetMode="External"/><Relationship Id="rId4" Type="http://schemas.openxmlformats.org/officeDocument/2006/relationships/hyperlink" Target="https://www.zillow.com/research/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mt="37000"/>
          </a:blip>
          <a:stretch>
            <a:fillRect/>
          </a:stretch>
        </p:blipFill>
        <p:spPr>
          <a:xfrm>
            <a:off x="0" y="0"/>
            <a:ext cx="9144000" cy="5143500"/>
          </a:xfrm>
          <a:prstGeom prst="rect">
            <a:avLst/>
          </a:prstGeom>
          <a:noFill/>
          <a:ln>
            <a:noFill/>
          </a:ln>
          <a:effectLst>
            <a:outerShdw blurRad="900113" rotWithShape="0" algn="bl" dir="5400000" dist="19050">
              <a:srgbClr val="FFFFFF">
                <a:alpha val="27000"/>
              </a:srgbClr>
            </a:outerShdw>
          </a:effectLst>
        </p:spPr>
      </p:pic>
      <p:sp>
        <p:nvSpPr>
          <p:cNvPr id="67" name="Google Shape;67;p13"/>
          <p:cNvSpPr txBox="1"/>
          <p:nvPr/>
        </p:nvSpPr>
        <p:spPr>
          <a:xfrm>
            <a:off x="604175" y="1658221"/>
            <a:ext cx="6186600" cy="22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B5394"/>
                </a:solidFill>
                <a:latin typeface="Calibri"/>
                <a:ea typeface="Calibri"/>
                <a:cs typeface="Calibri"/>
                <a:sym typeface="Calibri"/>
              </a:rPr>
              <a:t>Airbnb and Zillow </a:t>
            </a:r>
            <a:endParaRPr sz="6000">
              <a:solidFill>
                <a:srgbClr val="0B5394"/>
              </a:solidFill>
              <a:latin typeface="Calibri"/>
              <a:ea typeface="Calibri"/>
              <a:cs typeface="Calibri"/>
              <a:sym typeface="Calibri"/>
            </a:endParaRPr>
          </a:p>
          <a:p>
            <a:pPr indent="0" lvl="0" marL="0" rtl="0" algn="ctr">
              <a:spcBef>
                <a:spcPts val="0"/>
              </a:spcBef>
              <a:spcAft>
                <a:spcPts val="0"/>
              </a:spcAft>
              <a:buNone/>
            </a:pPr>
            <a:r>
              <a:rPr lang="en" sz="6000">
                <a:solidFill>
                  <a:srgbClr val="0B5394"/>
                </a:solidFill>
                <a:latin typeface="Calibri"/>
                <a:ea typeface="Calibri"/>
                <a:cs typeface="Calibri"/>
                <a:sym typeface="Calibri"/>
              </a:rPr>
              <a:t>Data Challenge</a:t>
            </a:r>
            <a:endParaRPr sz="6000">
              <a:solidFill>
                <a:srgbClr val="0B5394"/>
              </a:solidFill>
              <a:latin typeface="Calibri"/>
              <a:ea typeface="Calibri"/>
              <a:cs typeface="Calibri"/>
              <a:sym typeface="Calibri"/>
            </a:endParaRPr>
          </a:p>
        </p:txBody>
      </p:sp>
      <p:pic>
        <p:nvPicPr>
          <p:cNvPr id="68" name="Google Shape;68;p13"/>
          <p:cNvPicPr preferRelativeResize="0"/>
          <p:nvPr/>
        </p:nvPicPr>
        <p:blipFill>
          <a:blip r:embed="rId4">
            <a:alphaModFix/>
          </a:blip>
          <a:stretch>
            <a:fillRect/>
          </a:stretch>
        </p:blipFill>
        <p:spPr>
          <a:xfrm>
            <a:off x="0" y="0"/>
            <a:ext cx="2909352" cy="1051025"/>
          </a:xfrm>
          <a:prstGeom prst="rect">
            <a:avLst/>
          </a:prstGeom>
          <a:noFill/>
          <a:ln>
            <a:noFill/>
          </a:ln>
        </p:spPr>
      </p:pic>
      <p:sp>
        <p:nvSpPr>
          <p:cNvPr id="69" name="Google Shape;69;p13"/>
          <p:cNvSpPr txBox="1"/>
          <p:nvPr/>
        </p:nvSpPr>
        <p:spPr>
          <a:xfrm>
            <a:off x="6662725" y="4617225"/>
            <a:ext cx="2363100" cy="456900"/>
          </a:xfrm>
          <a:prstGeom prst="rect">
            <a:avLst/>
          </a:prstGeom>
          <a:noFill/>
          <a:ln>
            <a:noFill/>
          </a:ln>
        </p:spPr>
        <p:txBody>
          <a:bodyPr anchorCtr="0" anchor="t" bIns="91425" lIns="91425" spcFirstLastPara="1" rIns="91425" wrap="square" tIns="91425">
            <a:noAutofit/>
          </a:bodyPr>
          <a:lstStyle/>
          <a:p>
            <a:pPr indent="0" lvl="0" marL="457200" rtl="0" algn="r">
              <a:spcBef>
                <a:spcPts val="0"/>
              </a:spcBef>
              <a:spcAft>
                <a:spcPts val="0"/>
              </a:spcAft>
              <a:buNone/>
            </a:pPr>
            <a:r>
              <a:rPr b="1" lang="en">
                <a:latin typeface="Open Sans"/>
                <a:ea typeface="Open Sans"/>
                <a:cs typeface="Open Sans"/>
                <a:sym typeface="Open Sans"/>
              </a:rPr>
              <a:t>Shringa Bais</a:t>
            </a:r>
            <a:endParaRPr b="1">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39125" y="63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Latest house price per zip code</a:t>
            </a:r>
            <a:endParaRPr/>
          </a:p>
        </p:txBody>
      </p:sp>
      <p:pic>
        <p:nvPicPr>
          <p:cNvPr id="136" name="Google Shape;136;p22"/>
          <p:cNvPicPr preferRelativeResize="0"/>
          <p:nvPr/>
        </p:nvPicPr>
        <p:blipFill>
          <a:blip r:embed="rId3">
            <a:alphaModFix/>
          </a:blip>
          <a:stretch>
            <a:fillRect/>
          </a:stretch>
        </p:blipFill>
        <p:spPr>
          <a:xfrm>
            <a:off x="152400" y="823675"/>
            <a:ext cx="4996152" cy="4029551"/>
          </a:xfrm>
          <a:prstGeom prst="rect">
            <a:avLst/>
          </a:prstGeom>
          <a:noFill/>
          <a:ln>
            <a:noFill/>
          </a:ln>
        </p:spPr>
      </p:pic>
      <p:pic>
        <p:nvPicPr>
          <p:cNvPr id="137" name="Google Shape;137;p22"/>
          <p:cNvPicPr preferRelativeResize="0"/>
          <p:nvPr/>
        </p:nvPicPr>
        <p:blipFill>
          <a:blip r:embed="rId4">
            <a:alphaModFix/>
          </a:blip>
          <a:stretch>
            <a:fillRect/>
          </a:stretch>
        </p:blipFill>
        <p:spPr>
          <a:xfrm>
            <a:off x="5225150" y="823675"/>
            <a:ext cx="3918849" cy="3920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26625" y="35550"/>
            <a:ext cx="8520600" cy="41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Season wise Occupancy</a:t>
            </a:r>
            <a:endParaRPr sz="2400"/>
          </a:p>
        </p:txBody>
      </p:sp>
      <p:pic>
        <p:nvPicPr>
          <p:cNvPr id="143" name="Google Shape;143;p23"/>
          <p:cNvPicPr preferRelativeResize="0"/>
          <p:nvPr/>
        </p:nvPicPr>
        <p:blipFill>
          <a:blip r:embed="rId3">
            <a:alphaModFix/>
          </a:blip>
          <a:stretch>
            <a:fillRect/>
          </a:stretch>
        </p:blipFill>
        <p:spPr>
          <a:xfrm>
            <a:off x="152400" y="604950"/>
            <a:ext cx="3611825" cy="2092925"/>
          </a:xfrm>
          <a:prstGeom prst="rect">
            <a:avLst/>
          </a:prstGeom>
          <a:noFill/>
          <a:ln>
            <a:noFill/>
          </a:ln>
        </p:spPr>
      </p:pic>
      <p:pic>
        <p:nvPicPr>
          <p:cNvPr id="144" name="Google Shape;144;p23"/>
          <p:cNvPicPr preferRelativeResize="0"/>
          <p:nvPr/>
        </p:nvPicPr>
        <p:blipFill>
          <a:blip r:embed="rId4">
            <a:alphaModFix/>
          </a:blip>
          <a:stretch>
            <a:fillRect/>
          </a:stretch>
        </p:blipFill>
        <p:spPr>
          <a:xfrm>
            <a:off x="5050100" y="604950"/>
            <a:ext cx="3505650" cy="2032575"/>
          </a:xfrm>
          <a:prstGeom prst="rect">
            <a:avLst/>
          </a:prstGeom>
          <a:noFill/>
          <a:ln>
            <a:noFill/>
          </a:ln>
        </p:spPr>
      </p:pic>
      <p:pic>
        <p:nvPicPr>
          <p:cNvPr id="145" name="Google Shape;145;p23"/>
          <p:cNvPicPr preferRelativeResize="0"/>
          <p:nvPr/>
        </p:nvPicPr>
        <p:blipFill>
          <a:blip r:embed="rId5">
            <a:alphaModFix/>
          </a:blip>
          <a:stretch>
            <a:fillRect/>
          </a:stretch>
        </p:blipFill>
        <p:spPr>
          <a:xfrm>
            <a:off x="310425" y="2983875"/>
            <a:ext cx="3453800" cy="1965650"/>
          </a:xfrm>
          <a:prstGeom prst="rect">
            <a:avLst/>
          </a:prstGeom>
          <a:noFill/>
          <a:ln>
            <a:noFill/>
          </a:ln>
        </p:spPr>
      </p:pic>
      <p:pic>
        <p:nvPicPr>
          <p:cNvPr id="146" name="Google Shape;146;p23"/>
          <p:cNvPicPr preferRelativeResize="0"/>
          <p:nvPr/>
        </p:nvPicPr>
        <p:blipFill>
          <a:blip r:embed="rId6">
            <a:alphaModFix/>
          </a:blip>
          <a:stretch>
            <a:fillRect/>
          </a:stretch>
        </p:blipFill>
        <p:spPr>
          <a:xfrm>
            <a:off x="5100400" y="2965925"/>
            <a:ext cx="3611825" cy="200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368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Engineered Features for dataset</a:t>
            </a:r>
            <a:endParaRPr/>
          </a:p>
        </p:txBody>
      </p:sp>
      <p:sp>
        <p:nvSpPr>
          <p:cNvPr id="152" name="Google Shape;15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n" sz="1200"/>
              <a:t>Avg nightly rates </a:t>
            </a:r>
            <a:r>
              <a:rPr lang="en" sz="1200"/>
              <a:t>- Average per night prices per zip code. By calculating the </a:t>
            </a:r>
            <a:r>
              <a:rPr b="1" lang="en" sz="1200"/>
              <a:t>mean of column Price/zip code.</a:t>
            </a:r>
            <a:endParaRPr b="1" sz="1200"/>
          </a:p>
          <a:p>
            <a:pPr indent="-304800" lvl="0" marL="457200" rtl="0" algn="l">
              <a:lnSpc>
                <a:spcPct val="150000"/>
              </a:lnSpc>
              <a:spcBef>
                <a:spcPts val="0"/>
              </a:spcBef>
              <a:spcAft>
                <a:spcPts val="0"/>
              </a:spcAft>
              <a:buSzPts val="1200"/>
              <a:buChar char="●"/>
            </a:pPr>
            <a:r>
              <a:rPr b="1" lang="en" sz="1200"/>
              <a:t>House prices (2017)</a:t>
            </a:r>
            <a:r>
              <a:rPr lang="en" sz="1200"/>
              <a:t>- Latest house prices from Zillow dataset which is from the year 2017 and month 06</a:t>
            </a:r>
            <a:endParaRPr sz="1200"/>
          </a:p>
          <a:p>
            <a:pPr indent="-304800" lvl="0" marL="457200" rtl="0" algn="l">
              <a:lnSpc>
                <a:spcPct val="150000"/>
              </a:lnSpc>
              <a:spcBef>
                <a:spcPts val="0"/>
              </a:spcBef>
              <a:spcAft>
                <a:spcPts val="0"/>
              </a:spcAft>
              <a:buSzPts val="1200"/>
              <a:buChar char="●"/>
            </a:pPr>
            <a:r>
              <a:rPr b="1" lang="en" sz="1200"/>
              <a:t>Number of listings</a:t>
            </a:r>
            <a:r>
              <a:rPr lang="en" sz="1200"/>
              <a:t>- counts of listing per zip code</a:t>
            </a:r>
            <a:endParaRPr sz="1200"/>
          </a:p>
          <a:p>
            <a:pPr indent="-304800" lvl="0" marL="457200" rtl="0" algn="l">
              <a:lnSpc>
                <a:spcPct val="150000"/>
              </a:lnSpc>
              <a:spcBef>
                <a:spcPts val="0"/>
              </a:spcBef>
              <a:spcAft>
                <a:spcPts val="0"/>
              </a:spcAft>
              <a:buSzPts val="1200"/>
              <a:buChar char="●"/>
            </a:pPr>
            <a:r>
              <a:rPr b="1" lang="en" sz="1200"/>
              <a:t>Weighted rates/ nightly</a:t>
            </a:r>
            <a:r>
              <a:rPr lang="en" sz="1200"/>
              <a:t>- per night weighted average rate</a:t>
            </a:r>
            <a:endParaRPr sz="1200"/>
          </a:p>
          <a:p>
            <a:pPr indent="-304800" lvl="0" marL="457200" rtl="0" algn="l">
              <a:lnSpc>
                <a:spcPct val="150000"/>
              </a:lnSpc>
              <a:spcBef>
                <a:spcPts val="0"/>
              </a:spcBef>
              <a:spcAft>
                <a:spcPts val="0"/>
              </a:spcAft>
              <a:buSzPts val="1200"/>
              <a:buChar char="●"/>
            </a:pPr>
            <a:r>
              <a:rPr b="1" lang="en" sz="1200"/>
              <a:t>Nights to recover</a:t>
            </a:r>
            <a:r>
              <a:rPr lang="en" sz="1200"/>
              <a:t>- Number of rented nights to recover the cost of the house</a:t>
            </a:r>
            <a:r>
              <a:rPr b="1" lang="en" sz="1200"/>
              <a:t> (house price/ average nightly rates)</a:t>
            </a:r>
            <a:endParaRPr b="1" sz="1200"/>
          </a:p>
          <a:p>
            <a:pPr indent="-304800" lvl="0" marL="457200" rtl="0" algn="l">
              <a:lnSpc>
                <a:spcPct val="150000"/>
              </a:lnSpc>
              <a:spcBef>
                <a:spcPts val="0"/>
              </a:spcBef>
              <a:spcAft>
                <a:spcPts val="0"/>
              </a:spcAft>
              <a:buSzPts val="1200"/>
              <a:buChar char="●"/>
            </a:pPr>
            <a:r>
              <a:rPr b="1" lang="en" sz="1200"/>
              <a:t>% booked (last 30 days)</a:t>
            </a:r>
            <a:r>
              <a:rPr lang="en" sz="1200"/>
              <a:t>- Percentage of rented apartments booked in the given zip code as per availability_30 column.</a:t>
            </a:r>
            <a:endParaRPr sz="1200"/>
          </a:p>
          <a:p>
            <a:pPr indent="-304800" lvl="0" marL="457200" rtl="0" algn="l">
              <a:lnSpc>
                <a:spcPct val="150000"/>
              </a:lnSpc>
              <a:spcBef>
                <a:spcPts val="0"/>
              </a:spcBef>
              <a:spcAft>
                <a:spcPts val="0"/>
              </a:spcAft>
              <a:buSzPts val="1200"/>
              <a:buChar char="●"/>
            </a:pPr>
            <a:r>
              <a:rPr b="1" lang="en" sz="1200"/>
              <a:t>Distance from central New York</a:t>
            </a:r>
            <a:r>
              <a:rPr lang="en" sz="1200"/>
              <a:t>- Distance of zip codes from central New York city.</a:t>
            </a:r>
            <a:endParaRPr sz="1200"/>
          </a:p>
          <a:p>
            <a:pPr indent="-304800" lvl="0" marL="457200" rtl="0" algn="l">
              <a:lnSpc>
                <a:spcPct val="150000"/>
              </a:lnSpc>
              <a:spcBef>
                <a:spcPts val="0"/>
              </a:spcBef>
              <a:spcAft>
                <a:spcPts val="0"/>
              </a:spcAft>
              <a:buSzPts val="1200"/>
              <a:buChar char="●"/>
            </a:pPr>
            <a:r>
              <a:rPr b="1" lang="en" sz="1200"/>
              <a:t>Slope </a:t>
            </a:r>
            <a:r>
              <a:rPr lang="en" sz="1200"/>
              <a:t>- slope of housing prices, helps in predicting future house prices.</a:t>
            </a:r>
            <a:endParaRPr sz="1200"/>
          </a:p>
          <a:p>
            <a:pPr indent="0" lvl="0" marL="457200" rtl="0" algn="l">
              <a:lnSpc>
                <a:spcPct val="150000"/>
              </a:lnSpc>
              <a:spcBef>
                <a:spcPts val="1600"/>
              </a:spcBef>
              <a:spcAft>
                <a:spcPts val="16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aphicFrame>
        <p:nvGraphicFramePr>
          <p:cNvPr id="157" name="Google Shape;157;p25"/>
          <p:cNvGraphicFramePr/>
          <p:nvPr/>
        </p:nvGraphicFramePr>
        <p:xfrm>
          <a:off x="53750" y="38600"/>
          <a:ext cx="3000000" cy="3000000"/>
        </p:xfrm>
        <a:graphic>
          <a:graphicData uri="http://schemas.openxmlformats.org/drawingml/2006/table">
            <a:tbl>
              <a:tblPr>
                <a:noFill/>
                <a:tableStyleId>{7F4C9FA2-AAD4-49A3-8945-DA8751CB7C99}</a:tableStyleId>
              </a:tblPr>
              <a:tblGrid>
                <a:gridCol w="4530350"/>
                <a:gridCol w="4530350"/>
              </a:tblGrid>
              <a:tr h="255245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55245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58" name="Google Shape;158;p25"/>
          <p:cNvPicPr preferRelativeResize="0"/>
          <p:nvPr/>
        </p:nvPicPr>
        <p:blipFill>
          <a:blip r:embed="rId3">
            <a:alphaModFix/>
          </a:blip>
          <a:stretch>
            <a:fillRect/>
          </a:stretch>
        </p:blipFill>
        <p:spPr>
          <a:xfrm>
            <a:off x="68025" y="38600"/>
            <a:ext cx="8941226" cy="5030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94125" y="179800"/>
            <a:ext cx="8906026" cy="486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68025" y="94125"/>
            <a:ext cx="8605324" cy="499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93124" y="100850"/>
            <a:ext cx="8993000" cy="49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368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9" name="Google Shape;179;p29"/>
          <p:cNvSpPr txBox="1"/>
          <p:nvPr/>
        </p:nvSpPr>
        <p:spPr>
          <a:xfrm>
            <a:off x="290275" y="815800"/>
            <a:ext cx="8541900" cy="241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 sz="1200">
                <a:solidFill>
                  <a:schemeClr val="dk2"/>
                </a:solidFill>
                <a:latin typeface="Open Sans"/>
                <a:ea typeface="Open Sans"/>
                <a:cs typeface="Open Sans"/>
                <a:sym typeface="Open Sans"/>
              </a:rPr>
              <a:t>I am concluding my analysis on the basis of below metrics:</a:t>
            </a:r>
            <a:endParaRPr b="1" sz="1200">
              <a:solidFill>
                <a:schemeClr val="dk2"/>
              </a:solidFill>
              <a:latin typeface="Open Sans"/>
              <a:ea typeface="Open Sans"/>
              <a:cs typeface="Open Sans"/>
              <a:sym typeface="Open Sans"/>
            </a:endParaRPr>
          </a:p>
          <a:p>
            <a:pPr indent="-304800" lvl="0" marL="457200" marR="0" rtl="0" algn="l">
              <a:lnSpc>
                <a:spcPct val="150000"/>
              </a:lnSpc>
              <a:spcBef>
                <a:spcPts val="160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Prime Location (counts) - </a:t>
            </a:r>
            <a:r>
              <a:rPr lang="en" sz="1200">
                <a:solidFill>
                  <a:schemeClr val="dk2"/>
                </a:solidFill>
                <a:latin typeface="Open Sans"/>
                <a:ea typeface="Open Sans"/>
                <a:cs typeface="Open Sans"/>
                <a:sym typeface="Open Sans"/>
              </a:rPr>
              <a:t>Most popular </a:t>
            </a:r>
            <a:r>
              <a:rPr lang="en" sz="1200">
                <a:solidFill>
                  <a:schemeClr val="dk2"/>
                </a:solidFill>
                <a:latin typeface="Open Sans"/>
                <a:ea typeface="Open Sans"/>
                <a:cs typeface="Open Sans"/>
                <a:sym typeface="Open Sans"/>
              </a:rPr>
              <a:t>zip codes</a:t>
            </a:r>
            <a:r>
              <a:rPr lang="en" sz="1200">
                <a:solidFill>
                  <a:schemeClr val="dk2"/>
                </a:solidFill>
                <a:latin typeface="Open Sans"/>
                <a:ea typeface="Open Sans"/>
                <a:cs typeface="Open Sans"/>
                <a:sym typeface="Open Sans"/>
              </a:rPr>
              <a:t> in the area/ choice of homes.</a:t>
            </a:r>
            <a:endParaRPr sz="1200">
              <a:solidFill>
                <a:schemeClr val="dk2"/>
              </a:solidFill>
              <a:latin typeface="Open Sans"/>
              <a:ea typeface="Open Sans"/>
              <a:cs typeface="Open Sans"/>
              <a:sym typeface="Open Sans"/>
            </a:endParaRPr>
          </a:p>
          <a:p>
            <a:pPr indent="-304800" lvl="0" marL="457200" marR="0" rtl="0" algn="l">
              <a:lnSpc>
                <a:spcPct val="150000"/>
              </a:lnSpc>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House Cost (home_prc_2017) - </a:t>
            </a:r>
            <a:r>
              <a:rPr lang="en" sz="1200">
                <a:solidFill>
                  <a:schemeClr val="dk2"/>
                </a:solidFill>
                <a:latin typeface="Open Sans"/>
                <a:ea typeface="Open Sans"/>
                <a:cs typeface="Open Sans"/>
                <a:sym typeface="Open Sans"/>
              </a:rPr>
              <a:t>Lowest cost house prices.</a:t>
            </a:r>
            <a:endParaRPr sz="1200">
              <a:solidFill>
                <a:schemeClr val="dk2"/>
              </a:solidFill>
              <a:latin typeface="Open Sans"/>
              <a:ea typeface="Open Sans"/>
              <a:cs typeface="Open Sans"/>
              <a:sym typeface="Open Sans"/>
            </a:endParaRPr>
          </a:p>
          <a:p>
            <a:pPr indent="-304800" lvl="0" marL="457200" marR="0" rtl="0" algn="l">
              <a:lnSpc>
                <a:spcPct val="150000"/>
              </a:lnSpc>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Occupancy Rate (pct_booked_30) -</a:t>
            </a:r>
            <a:r>
              <a:rPr lang="en" sz="1200">
                <a:solidFill>
                  <a:schemeClr val="dk2"/>
                </a:solidFill>
                <a:latin typeface="Open Sans"/>
                <a:ea typeface="Open Sans"/>
                <a:cs typeface="Open Sans"/>
                <a:sym typeface="Open Sans"/>
              </a:rPr>
              <a:t> Popular rental areas by Airbnb users.</a:t>
            </a:r>
            <a:endParaRPr sz="1200">
              <a:solidFill>
                <a:schemeClr val="dk2"/>
              </a:solidFill>
              <a:latin typeface="Open Sans"/>
              <a:ea typeface="Open Sans"/>
              <a:cs typeface="Open Sans"/>
              <a:sym typeface="Open Sans"/>
            </a:endParaRPr>
          </a:p>
          <a:p>
            <a:pPr indent="-304800" lvl="0" marL="457200" marR="0" rtl="0" algn="l">
              <a:lnSpc>
                <a:spcPct val="150000"/>
              </a:lnSpc>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Revenue (avg_nightly_rates) </a:t>
            </a:r>
            <a:r>
              <a:rPr lang="en" sz="1200">
                <a:solidFill>
                  <a:schemeClr val="dk2"/>
                </a:solidFill>
                <a:latin typeface="Open Sans"/>
                <a:ea typeface="Open Sans"/>
                <a:cs typeface="Open Sans"/>
                <a:sym typeface="Open Sans"/>
              </a:rPr>
              <a:t>- Highest nightly prices.</a:t>
            </a:r>
            <a:endParaRPr sz="1200">
              <a:solidFill>
                <a:schemeClr val="dk2"/>
              </a:solidFill>
              <a:latin typeface="Open Sans"/>
              <a:ea typeface="Open Sans"/>
              <a:cs typeface="Open Sans"/>
              <a:sym typeface="Open Sans"/>
            </a:endParaRPr>
          </a:p>
          <a:p>
            <a:pPr indent="-304800" lvl="0" marL="457200" marR="0" rtl="0" algn="l">
              <a:lnSpc>
                <a:spcPct val="150000"/>
              </a:lnSpc>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Cost Recovery (nights_to_recover) - </a:t>
            </a:r>
            <a:r>
              <a:rPr lang="en" sz="1200">
                <a:solidFill>
                  <a:schemeClr val="dk2"/>
                </a:solidFill>
                <a:latin typeface="Open Sans"/>
                <a:ea typeface="Open Sans"/>
                <a:cs typeface="Open Sans"/>
                <a:sym typeface="Open Sans"/>
              </a:rPr>
              <a:t>Lowest time Period to recover house cost.</a:t>
            </a:r>
            <a:endParaRPr sz="1200">
              <a:solidFill>
                <a:schemeClr val="dk2"/>
              </a:solidFill>
              <a:latin typeface="Open Sans"/>
              <a:ea typeface="Open Sans"/>
              <a:cs typeface="Open Sans"/>
              <a:sym typeface="Open Sans"/>
            </a:endParaRPr>
          </a:p>
          <a:p>
            <a:pPr indent="-304800" lvl="0" marL="457200" marR="0" rtl="0" algn="l">
              <a:lnSpc>
                <a:spcPct val="150000"/>
              </a:lnSpc>
              <a:spcBef>
                <a:spcPts val="0"/>
              </a:spcBef>
              <a:spcAft>
                <a:spcPts val="0"/>
              </a:spcAft>
              <a:buClr>
                <a:schemeClr val="dk2"/>
              </a:buClr>
              <a:buSzPts val="1200"/>
              <a:buFont typeface="Open Sans"/>
              <a:buChar char="●"/>
            </a:pPr>
            <a:r>
              <a:rPr b="1" lang="en" sz="1200">
                <a:solidFill>
                  <a:schemeClr val="dk2"/>
                </a:solidFill>
                <a:latin typeface="Open Sans"/>
                <a:ea typeface="Open Sans"/>
                <a:cs typeface="Open Sans"/>
                <a:sym typeface="Open Sans"/>
              </a:rPr>
              <a:t>Distance (dist_center) - </a:t>
            </a:r>
            <a:r>
              <a:rPr lang="en" sz="1200">
                <a:solidFill>
                  <a:schemeClr val="dk2"/>
                </a:solidFill>
                <a:latin typeface="Open Sans"/>
                <a:ea typeface="Open Sans"/>
                <a:cs typeface="Open Sans"/>
                <a:sym typeface="Open Sans"/>
              </a:rPr>
              <a:t>zip codes</a:t>
            </a:r>
            <a:r>
              <a:rPr lang="en" sz="1200">
                <a:solidFill>
                  <a:schemeClr val="dk2"/>
                </a:solidFill>
                <a:latin typeface="Open Sans"/>
                <a:ea typeface="Open Sans"/>
                <a:cs typeface="Open Sans"/>
                <a:sym typeface="Open Sans"/>
              </a:rPr>
              <a:t> near to the New York City.</a:t>
            </a:r>
            <a:endParaRPr sz="1050"/>
          </a:p>
          <a:p>
            <a:pPr indent="0" lvl="0" marL="0" rtl="0" algn="l">
              <a:spcBef>
                <a:spcPts val="1600"/>
              </a:spcBef>
              <a:spcAft>
                <a:spcPts val="0"/>
              </a:spcAft>
              <a:buNone/>
            </a:pPr>
            <a:r>
              <a:t/>
            </a:r>
            <a:endParaRPr>
              <a:latin typeface="Open Sans"/>
              <a:ea typeface="Open Sans"/>
              <a:cs typeface="Open Sans"/>
              <a:sym typeface="Open Sans"/>
            </a:endParaRPr>
          </a:p>
        </p:txBody>
      </p:sp>
      <p:pic>
        <p:nvPicPr>
          <p:cNvPr id="180" name="Google Shape;180;p29"/>
          <p:cNvPicPr preferRelativeResize="0"/>
          <p:nvPr/>
        </p:nvPicPr>
        <p:blipFill>
          <a:blip r:embed="rId3">
            <a:alphaModFix/>
          </a:blip>
          <a:stretch>
            <a:fillRect/>
          </a:stretch>
        </p:blipFill>
        <p:spPr>
          <a:xfrm>
            <a:off x="152400" y="3381100"/>
            <a:ext cx="8839200" cy="1532525"/>
          </a:xfrm>
          <a:prstGeom prst="rect">
            <a:avLst/>
          </a:prstGeom>
          <a:noFill/>
          <a:ln>
            <a:noFill/>
          </a:ln>
        </p:spPr>
      </p:pic>
      <p:sp>
        <p:nvSpPr>
          <p:cNvPr id="181" name="Google Shape;181;p29"/>
          <p:cNvSpPr/>
          <p:nvPr/>
        </p:nvSpPr>
        <p:spPr>
          <a:xfrm>
            <a:off x="919500" y="3369125"/>
            <a:ext cx="905100" cy="1532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4676550" y="3381175"/>
            <a:ext cx="1186800" cy="1532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5915225" y="3369125"/>
            <a:ext cx="1186800" cy="1532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a:t>
            </a:r>
            <a:endParaRPr/>
          </a:p>
        </p:txBody>
      </p:sp>
      <p:sp>
        <p:nvSpPr>
          <p:cNvPr id="189" name="Google Shape;18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metrics for deciding </a:t>
            </a:r>
            <a:r>
              <a:rPr lang="en"/>
              <a:t>factor</a:t>
            </a:r>
            <a:r>
              <a:rPr lang="en"/>
              <a:t>:</a:t>
            </a:r>
            <a:endParaRPr/>
          </a:p>
          <a:p>
            <a:pPr indent="-342900" lvl="0" marL="457200" rtl="0" algn="l">
              <a:spcBef>
                <a:spcPts val="1600"/>
              </a:spcBef>
              <a:spcAft>
                <a:spcPts val="0"/>
              </a:spcAft>
              <a:buSzPts val="1800"/>
              <a:buAutoNum type="arabicParenR"/>
            </a:pPr>
            <a:r>
              <a:rPr lang="en"/>
              <a:t>Seasonality</a:t>
            </a:r>
            <a:endParaRPr/>
          </a:p>
          <a:p>
            <a:pPr indent="-342900" lvl="0" marL="457200" rtl="0" algn="l">
              <a:spcBef>
                <a:spcPts val="0"/>
              </a:spcBef>
              <a:spcAft>
                <a:spcPts val="0"/>
              </a:spcAft>
              <a:buSzPts val="1800"/>
              <a:buAutoNum type="arabicParenR"/>
            </a:pPr>
            <a:r>
              <a:rPr lang="en"/>
              <a:t>Average Nightly Rates</a:t>
            </a:r>
            <a:endParaRPr/>
          </a:p>
          <a:p>
            <a:pPr indent="-342900" lvl="0" marL="457200" rtl="0" algn="l">
              <a:spcBef>
                <a:spcPts val="0"/>
              </a:spcBef>
              <a:spcAft>
                <a:spcPts val="0"/>
              </a:spcAft>
              <a:buSzPts val="1800"/>
              <a:buAutoNum type="arabicParenR"/>
            </a:pPr>
            <a:r>
              <a:rPr lang="en"/>
              <a:t>Recovery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Premise</a:t>
            </a:r>
            <a:endParaRPr b="1"/>
          </a:p>
        </p:txBody>
      </p:sp>
      <p:sp>
        <p:nvSpPr>
          <p:cNvPr id="75" name="Google Shape;75;p14"/>
          <p:cNvSpPr txBox="1"/>
          <p:nvPr>
            <p:ph idx="1" type="body"/>
          </p:nvPr>
        </p:nvSpPr>
        <p:spPr>
          <a:xfrm>
            <a:off x="311700" y="1660475"/>
            <a:ext cx="8520600" cy="2621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 few things about New York and its real estate market</a:t>
            </a:r>
            <a:endParaRPr/>
          </a:p>
          <a:p>
            <a:pPr indent="-342900" lvl="0" marL="457200" rtl="0" algn="l">
              <a:lnSpc>
                <a:spcPct val="100000"/>
              </a:lnSpc>
              <a:spcBef>
                <a:spcPts val="0"/>
              </a:spcBef>
              <a:spcAft>
                <a:spcPts val="0"/>
              </a:spcAft>
              <a:buSzPts val="1800"/>
              <a:buChar char="●"/>
            </a:pPr>
            <a:r>
              <a:rPr lang="en"/>
              <a:t>Being a real estate investor, how can we benefit from all the numbers I just mentioned? </a:t>
            </a:r>
            <a:endParaRPr/>
          </a:p>
          <a:p>
            <a:pPr indent="-342900" lvl="0" marL="457200" rtl="0" algn="l">
              <a:lnSpc>
                <a:spcPct val="100000"/>
              </a:lnSpc>
              <a:spcBef>
                <a:spcPts val="0"/>
              </a:spcBef>
              <a:spcAft>
                <a:spcPts val="0"/>
              </a:spcAft>
              <a:buSzPts val="1800"/>
              <a:buChar char="●"/>
            </a:pPr>
            <a:r>
              <a:rPr lang="en"/>
              <a:t>The goal of this analysis is to recommend zip codes and neighborhoods in New York city for real estate investment</a:t>
            </a:r>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New York Neighborhood</a:t>
            </a:r>
            <a:endParaRPr sz="3000"/>
          </a:p>
        </p:txBody>
      </p:sp>
      <p:pic>
        <p:nvPicPr>
          <p:cNvPr id="81" name="Google Shape;81;p15"/>
          <p:cNvPicPr preferRelativeResize="0"/>
          <p:nvPr/>
        </p:nvPicPr>
        <p:blipFill>
          <a:blip r:embed="rId3">
            <a:alphaModFix/>
          </a:blip>
          <a:stretch>
            <a:fillRect/>
          </a:stretch>
        </p:blipFill>
        <p:spPr>
          <a:xfrm>
            <a:off x="1925400" y="1358775"/>
            <a:ext cx="4861099" cy="36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aphicFrame>
        <p:nvGraphicFramePr>
          <p:cNvPr id="86" name="Google Shape;86;p16"/>
          <p:cNvGraphicFramePr/>
          <p:nvPr/>
        </p:nvGraphicFramePr>
        <p:xfrm>
          <a:off x="907550" y="535000"/>
          <a:ext cx="3000000" cy="3000000"/>
        </p:xfrm>
        <a:graphic>
          <a:graphicData uri="http://schemas.openxmlformats.org/drawingml/2006/table">
            <a:tbl>
              <a:tblPr>
                <a:noFill/>
                <a:tableStyleId>{7F4C9FA2-AAD4-49A3-8945-DA8751CB7C99}</a:tableStyleId>
              </a:tblPr>
              <a:tblGrid>
                <a:gridCol w="4356975"/>
                <a:gridCol w="2944275"/>
              </a:tblGrid>
              <a:tr h="678275">
                <a:tc>
                  <a:txBody>
                    <a:bodyPr>
                      <a:noAutofit/>
                    </a:bodyPr>
                    <a:lstStyle/>
                    <a:p>
                      <a:pPr indent="-228600" lvl="0" marL="411480" rtl="0" algn="ctr">
                        <a:spcBef>
                          <a:spcPts val="0"/>
                        </a:spcBef>
                        <a:spcAft>
                          <a:spcPts val="0"/>
                        </a:spcAft>
                        <a:buNone/>
                      </a:pPr>
                      <a:r>
                        <a:rPr b="1" lang="en" sz="3600">
                          <a:solidFill>
                            <a:schemeClr val="accent1"/>
                          </a:solidFill>
                          <a:latin typeface="PT Sans Narrow"/>
                          <a:ea typeface="PT Sans Narrow"/>
                          <a:cs typeface="PT Sans Narrow"/>
                          <a:sym typeface="PT Sans Narrow"/>
                        </a:rPr>
                        <a:t>Assumptions</a:t>
                      </a:r>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noAutofit/>
                    </a:bodyPr>
                    <a:lstStyle/>
                    <a:p>
                      <a:pPr indent="-228600" lvl="0" marL="411480" rtl="0" algn="ctr">
                        <a:spcBef>
                          <a:spcPts val="0"/>
                        </a:spcBef>
                        <a:spcAft>
                          <a:spcPts val="0"/>
                        </a:spcAft>
                        <a:buNone/>
                      </a:pPr>
                      <a:r>
                        <a:rPr b="1" lang="en" sz="3600">
                          <a:solidFill>
                            <a:schemeClr val="accent1"/>
                          </a:solidFill>
                          <a:latin typeface="PT Sans Narrow"/>
                          <a:ea typeface="PT Sans Narrow"/>
                          <a:cs typeface="PT Sans Narrow"/>
                          <a:sym typeface="PT Sans Narrow"/>
                        </a:rPr>
                        <a:t>Qualifiers</a:t>
                      </a:r>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1964150">
                <a:tc>
                  <a:txBody>
                    <a:bodyPr>
                      <a:noAutofit/>
                    </a:bodyPr>
                    <a:lstStyle/>
                    <a:p>
                      <a:pPr indent="-317500" lvl="0" marL="41148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investor will pay for the property in cash.</a:t>
                      </a:r>
                      <a:endParaRPr>
                        <a:solidFill>
                          <a:schemeClr val="dk2"/>
                        </a:solidFill>
                        <a:latin typeface="Open Sans"/>
                        <a:ea typeface="Open Sans"/>
                        <a:cs typeface="Open Sans"/>
                        <a:sym typeface="Open Sans"/>
                      </a:endParaRPr>
                    </a:p>
                    <a:p>
                      <a:pPr indent="-317500" lvl="0" marL="41148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Assuming the </a:t>
                      </a:r>
                      <a:r>
                        <a:rPr b="1" lang="en">
                          <a:solidFill>
                            <a:schemeClr val="dk2"/>
                          </a:solidFill>
                          <a:latin typeface="Open Sans"/>
                          <a:ea typeface="Open Sans"/>
                          <a:cs typeface="Open Sans"/>
                          <a:sym typeface="Open Sans"/>
                        </a:rPr>
                        <a:t>Occupancy rate is 75%</a:t>
                      </a:r>
                      <a:r>
                        <a:rPr lang="en">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317500" lvl="0" marL="41148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365 days on rent.</a:t>
                      </a:r>
                      <a:endParaRPr>
                        <a:solidFill>
                          <a:schemeClr val="dk2"/>
                        </a:solidFill>
                        <a:latin typeface="Open Sans"/>
                        <a:ea typeface="Open Sans"/>
                        <a:cs typeface="Open Sans"/>
                        <a:sym typeface="Open Sans"/>
                      </a:endParaRPr>
                    </a:p>
                    <a:p>
                      <a:pPr indent="-317500" lvl="0" marL="41148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Number of Reviews = Popularity.</a:t>
                      </a:r>
                      <a:endParaRPr>
                        <a:solidFill>
                          <a:schemeClr val="dk2"/>
                        </a:solidFill>
                        <a:latin typeface="Open Sans"/>
                        <a:ea typeface="Open Sans"/>
                        <a:cs typeface="Open Sans"/>
                        <a:sym typeface="Open Sans"/>
                      </a:endParaRPr>
                    </a:p>
                    <a:p>
                      <a:pPr indent="-317500" lvl="0" marL="411480" rtl="0" algn="l">
                        <a:lnSpc>
                          <a:spcPct val="115000"/>
                        </a:lnSpc>
                        <a:spcBef>
                          <a:spcPts val="0"/>
                        </a:spcBef>
                        <a:spcAft>
                          <a:spcPts val="0"/>
                        </a:spcAft>
                        <a:buClr>
                          <a:schemeClr val="dk2"/>
                        </a:buClr>
                        <a:buSzPts val="1400"/>
                        <a:buFont typeface="Open Sans"/>
                        <a:buChar char="●"/>
                      </a:pPr>
                      <a:r>
                        <a:rPr b="1" lang="en">
                          <a:solidFill>
                            <a:schemeClr val="dk2"/>
                          </a:solidFill>
                          <a:latin typeface="Open Sans"/>
                          <a:ea typeface="Open Sans"/>
                          <a:cs typeface="Open Sans"/>
                          <a:sym typeface="Open Sans"/>
                        </a:rPr>
                        <a:t>Lesser the availability, higher the occupancy.</a:t>
                      </a:r>
                      <a:endParaRPr/>
                    </a:p>
                  </a:txBody>
                  <a:tcPr marT="0" marB="0" marR="0" marL="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no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         </a:t>
                      </a:r>
                      <a:r>
                        <a:rPr lang="en">
                          <a:solidFill>
                            <a:schemeClr val="dk2"/>
                          </a:solidFill>
                          <a:latin typeface="Open Sans"/>
                          <a:ea typeface="Open Sans"/>
                          <a:cs typeface="Open Sans"/>
                          <a:sym typeface="Open Sans"/>
                        </a:rPr>
                        <a:t>Targeting New York City.</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          2 bedrooms apartment .</a:t>
                      </a:r>
                      <a:endParaRPr/>
                    </a:p>
                  </a:txBody>
                  <a:tcPr marT="0" marB="0" marR="0" marL="0">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95800" y="896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and Key Metrics</a:t>
            </a:r>
            <a:endParaRPr/>
          </a:p>
        </p:txBody>
      </p:sp>
      <p:sp>
        <p:nvSpPr>
          <p:cNvPr id="92" name="Google Shape;92;p17"/>
          <p:cNvSpPr txBox="1"/>
          <p:nvPr>
            <p:ph idx="1" type="body"/>
          </p:nvPr>
        </p:nvSpPr>
        <p:spPr>
          <a:xfrm>
            <a:off x="108600" y="797025"/>
            <a:ext cx="8895000" cy="434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Focussed Analysis on Property Occupancy and Price:</a:t>
            </a:r>
            <a:endParaRPr b="1" sz="1400"/>
          </a:p>
          <a:p>
            <a:pPr indent="-317500" lvl="1" marL="914400" rtl="0" algn="l">
              <a:spcBef>
                <a:spcPts val="0"/>
              </a:spcBef>
              <a:spcAft>
                <a:spcPts val="0"/>
              </a:spcAft>
              <a:buSzPts val="1400"/>
              <a:buChar char="○"/>
            </a:pPr>
            <a:r>
              <a:rPr lang="en"/>
              <a:t>Number of properties per zip code.</a:t>
            </a:r>
            <a:endParaRPr/>
          </a:p>
          <a:p>
            <a:pPr indent="-317500" lvl="1" marL="914400" rtl="0" algn="l">
              <a:spcBef>
                <a:spcPts val="0"/>
              </a:spcBef>
              <a:spcAft>
                <a:spcPts val="0"/>
              </a:spcAft>
              <a:buSzPts val="1400"/>
              <a:buChar char="○"/>
            </a:pPr>
            <a:r>
              <a:rPr lang="en"/>
              <a:t>Price distribution per zip code.</a:t>
            </a:r>
            <a:endParaRPr/>
          </a:p>
          <a:p>
            <a:pPr indent="-317500" lvl="1" marL="914400" rtl="0" algn="l">
              <a:spcBef>
                <a:spcPts val="0"/>
              </a:spcBef>
              <a:spcAft>
                <a:spcPts val="0"/>
              </a:spcAft>
              <a:buSzPts val="1400"/>
              <a:buChar char="○"/>
            </a:pPr>
            <a:r>
              <a:rPr lang="en"/>
              <a:t>Occupancy rate per zip code (last 30 days availability).</a:t>
            </a:r>
            <a:endParaRPr/>
          </a:p>
          <a:p>
            <a:pPr indent="-317500" lvl="1" marL="914400" rtl="0" algn="l">
              <a:spcBef>
                <a:spcPts val="0"/>
              </a:spcBef>
              <a:spcAft>
                <a:spcPts val="0"/>
              </a:spcAft>
              <a:buSzPts val="1400"/>
              <a:buChar char="○"/>
            </a:pPr>
            <a:r>
              <a:rPr lang="en"/>
              <a:t>House pricing and night pricing.</a:t>
            </a:r>
            <a:endParaRPr/>
          </a:p>
          <a:p>
            <a:pPr indent="-317500" lvl="0" marL="457200" rtl="0" algn="l">
              <a:spcBef>
                <a:spcPts val="0"/>
              </a:spcBef>
              <a:spcAft>
                <a:spcPts val="0"/>
              </a:spcAft>
              <a:buSzPts val="1400"/>
              <a:buChar char="●"/>
            </a:pPr>
            <a:r>
              <a:rPr b="1" lang="en" sz="1400"/>
              <a:t>Analysis on Return on Investment:</a:t>
            </a:r>
            <a:endParaRPr b="1" sz="1400"/>
          </a:p>
          <a:p>
            <a:pPr indent="-317500" lvl="1" marL="914400" rtl="0" algn="l">
              <a:spcBef>
                <a:spcPts val="0"/>
              </a:spcBef>
              <a:spcAft>
                <a:spcPts val="0"/>
              </a:spcAft>
              <a:buSzPts val="1400"/>
              <a:buChar char="○"/>
            </a:pPr>
            <a:r>
              <a:rPr lang="en"/>
              <a:t>House cost recovery years.</a:t>
            </a:r>
            <a:endParaRPr/>
          </a:p>
          <a:p>
            <a:pPr indent="-317500" lvl="1" marL="914400" rtl="0" algn="l">
              <a:spcBef>
                <a:spcPts val="0"/>
              </a:spcBef>
              <a:spcAft>
                <a:spcPts val="0"/>
              </a:spcAft>
              <a:buSzPts val="1400"/>
              <a:buChar char="○"/>
            </a:pPr>
            <a:r>
              <a:rPr lang="en"/>
              <a:t>Popular neighborhoods.</a:t>
            </a:r>
            <a:endParaRPr/>
          </a:p>
          <a:p>
            <a:pPr indent="-317500" lvl="0" marL="457200" rtl="0" algn="l">
              <a:lnSpc>
                <a:spcPct val="100000"/>
              </a:lnSpc>
              <a:spcBef>
                <a:spcPts val="0"/>
              </a:spcBef>
              <a:spcAft>
                <a:spcPts val="0"/>
              </a:spcAft>
              <a:buSzPts val="1400"/>
              <a:buChar char="●"/>
            </a:pPr>
            <a:r>
              <a:rPr b="1" lang="en" sz="1400"/>
              <a:t>Prime Location</a:t>
            </a:r>
            <a:endParaRPr b="1" sz="1400"/>
          </a:p>
          <a:p>
            <a:pPr indent="-317500" lvl="0" marL="457200" rtl="0" algn="l">
              <a:lnSpc>
                <a:spcPct val="100000"/>
              </a:lnSpc>
              <a:spcBef>
                <a:spcPts val="0"/>
              </a:spcBef>
              <a:spcAft>
                <a:spcPts val="0"/>
              </a:spcAft>
              <a:buSzPts val="1400"/>
              <a:buChar char="●"/>
            </a:pPr>
            <a:r>
              <a:rPr b="1" lang="en" sz="1400"/>
              <a:t>Occupancy Rate</a:t>
            </a:r>
            <a:endParaRPr b="1" sz="1400"/>
          </a:p>
          <a:p>
            <a:pPr indent="-317500" lvl="0" marL="457200" rtl="0" algn="l">
              <a:lnSpc>
                <a:spcPct val="100000"/>
              </a:lnSpc>
              <a:spcBef>
                <a:spcPts val="0"/>
              </a:spcBef>
              <a:spcAft>
                <a:spcPts val="0"/>
              </a:spcAft>
              <a:buSzPts val="1400"/>
              <a:buChar char="●"/>
            </a:pPr>
            <a:r>
              <a:rPr b="1" lang="en" sz="1400"/>
              <a:t>Revenue</a:t>
            </a:r>
            <a:endParaRPr b="1" sz="1400"/>
          </a:p>
          <a:p>
            <a:pPr indent="-317500" lvl="0" marL="457200" rtl="0" algn="l">
              <a:lnSpc>
                <a:spcPct val="100000"/>
              </a:lnSpc>
              <a:spcBef>
                <a:spcPts val="0"/>
              </a:spcBef>
              <a:spcAft>
                <a:spcPts val="0"/>
              </a:spcAft>
              <a:buSzPts val="1400"/>
              <a:buChar char="●"/>
            </a:pPr>
            <a:r>
              <a:rPr b="1" lang="en" sz="1400"/>
              <a:t>Cost Recovery Time</a:t>
            </a:r>
            <a:endParaRPr b="1" sz="1400"/>
          </a:p>
          <a:p>
            <a:pPr indent="-317500" lvl="0" marL="457200" rtl="0" algn="l">
              <a:lnSpc>
                <a:spcPct val="100000"/>
              </a:lnSpc>
              <a:spcBef>
                <a:spcPts val="0"/>
              </a:spcBef>
              <a:spcAft>
                <a:spcPts val="0"/>
              </a:spcAft>
              <a:buSzPts val="1400"/>
              <a:buChar char="●"/>
            </a:pPr>
            <a:r>
              <a:rPr b="1" lang="en" sz="1400"/>
              <a:t>Distance</a:t>
            </a:r>
            <a:endParaRPr b="1" sz="1400"/>
          </a:p>
          <a:p>
            <a:pPr indent="457200" lvl="0" marL="5029200" rtl="0" algn="l">
              <a:lnSpc>
                <a:spcPct val="100000"/>
              </a:lnSpc>
              <a:spcBef>
                <a:spcPts val="1600"/>
              </a:spcBef>
              <a:spcAft>
                <a:spcPts val="0"/>
              </a:spcAft>
              <a:buNone/>
            </a:pPr>
            <a:r>
              <a:rPr b="1" lang="en" sz="1000"/>
              <a:t>Primary Data Sources:</a:t>
            </a:r>
            <a:endParaRPr b="1" sz="1000"/>
          </a:p>
          <a:p>
            <a:pPr indent="457200" lvl="0" marL="5029200" rtl="0" algn="l">
              <a:lnSpc>
                <a:spcPct val="100000"/>
              </a:lnSpc>
              <a:spcBef>
                <a:spcPts val="1600"/>
              </a:spcBef>
              <a:spcAft>
                <a:spcPts val="0"/>
              </a:spcAft>
              <a:buNone/>
            </a:pPr>
            <a:r>
              <a:rPr b="1" lang="en" sz="1000"/>
              <a:t>Airbnb</a:t>
            </a:r>
            <a:r>
              <a:rPr lang="en" sz="1000"/>
              <a:t>: </a:t>
            </a:r>
            <a:r>
              <a:rPr lang="en" sz="1000">
                <a:solidFill>
                  <a:srgbClr val="000000"/>
                </a:solidFill>
                <a:highlight>
                  <a:srgbClr val="FFFFFF"/>
                </a:highlight>
              </a:rPr>
              <a:t> </a:t>
            </a:r>
            <a:r>
              <a:rPr lang="en" sz="1000" u="sng">
                <a:solidFill>
                  <a:srgbClr val="337AB7"/>
                </a:solidFill>
                <a:highlight>
                  <a:srgbClr val="FFFFFF"/>
                </a:highlight>
                <a:hlinkClick r:id="rId3"/>
              </a:rPr>
              <a:t>http://insideairbnb.com/get-the-data.html</a:t>
            </a:r>
            <a:endParaRPr sz="1000"/>
          </a:p>
          <a:p>
            <a:pPr indent="457200" lvl="0" marL="5029200" rtl="0" algn="l">
              <a:lnSpc>
                <a:spcPct val="100000"/>
              </a:lnSpc>
              <a:spcBef>
                <a:spcPts val="1600"/>
              </a:spcBef>
              <a:spcAft>
                <a:spcPts val="0"/>
              </a:spcAft>
              <a:buNone/>
            </a:pPr>
            <a:r>
              <a:rPr b="1" lang="en" sz="1000"/>
              <a:t>Zillow</a:t>
            </a:r>
            <a:r>
              <a:rPr lang="en" sz="1000"/>
              <a:t>:    </a:t>
            </a:r>
            <a:r>
              <a:rPr lang="en" sz="1000" u="sng">
                <a:solidFill>
                  <a:srgbClr val="337AB7"/>
                </a:solidFill>
                <a:highlight>
                  <a:srgbClr val="FFFFFF"/>
                </a:highlight>
                <a:hlinkClick r:id="rId4"/>
              </a:rPr>
              <a:t>https://www.zillow.com/research/data/</a:t>
            </a:r>
            <a:endParaRPr sz="1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0"/>
            <a:ext cx="85206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Cleaning</a:t>
            </a:r>
            <a:endParaRPr sz="2400"/>
          </a:p>
        </p:txBody>
      </p:sp>
      <p:sp>
        <p:nvSpPr>
          <p:cNvPr id="98" name="Google Shape;98;p18"/>
          <p:cNvSpPr/>
          <p:nvPr/>
        </p:nvSpPr>
        <p:spPr>
          <a:xfrm>
            <a:off x="1566575" y="611850"/>
            <a:ext cx="1479300" cy="692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solidFill>
                  <a:schemeClr val="dk2"/>
                </a:solidFill>
                <a:latin typeface="Open Sans"/>
                <a:ea typeface="Open Sans"/>
                <a:cs typeface="Open Sans"/>
                <a:sym typeface="Open Sans"/>
              </a:rPr>
              <a:t>Zillow dataset </a:t>
            </a:r>
            <a:r>
              <a:rPr lang="en" sz="1200">
                <a:solidFill>
                  <a:schemeClr val="dk2"/>
                </a:solidFill>
                <a:latin typeface="Open Sans"/>
                <a:ea typeface="Open Sans"/>
                <a:cs typeface="Open Sans"/>
                <a:sym typeface="Open Sans"/>
              </a:rPr>
              <a:t>(8946, 262)</a:t>
            </a:r>
            <a:endParaRPr/>
          </a:p>
        </p:txBody>
      </p:sp>
      <p:sp>
        <p:nvSpPr>
          <p:cNvPr id="99" name="Google Shape;99;p18"/>
          <p:cNvSpPr/>
          <p:nvPr/>
        </p:nvSpPr>
        <p:spPr>
          <a:xfrm>
            <a:off x="6129600" y="611850"/>
            <a:ext cx="1479300" cy="692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Airbnb dataset</a:t>
            </a:r>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(40753,95)</a:t>
            </a:r>
            <a:endParaRPr/>
          </a:p>
        </p:txBody>
      </p:sp>
      <p:sp>
        <p:nvSpPr>
          <p:cNvPr id="100" name="Google Shape;100;p18"/>
          <p:cNvSpPr/>
          <p:nvPr/>
        </p:nvSpPr>
        <p:spPr>
          <a:xfrm>
            <a:off x="1566575" y="2460825"/>
            <a:ext cx="1479300" cy="74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2"/>
              </a:solidFill>
              <a:latin typeface="Open Sans"/>
              <a:ea typeface="Open Sans"/>
              <a:cs typeface="Open Sans"/>
              <a:sym typeface="Open Sans"/>
            </a:endParaRPr>
          </a:p>
          <a:p>
            <a:pPr indent="0" lvl="0" marL="0" rtl="0" algn="l">
              <a:spcBef>
                <a:spcPts val="1600"/>
              </a:spcBef>
              <a:spcAft>
                <a:spcPts val="0"/>
              </a:spcAft>
              <a:buNone/>
            </a:pPr>
            <a:r>
              <a:rPr b="1" lang="en" sz="1200">
                <a:solidFill>
                  <a:schemeClr val="dk2"/>
                </a:solidFill>
                <a:latin typeface="Open Sans"/>
                <a:ea typeface="Open Sans"/>
                <a:cs typeface="Open Sans"/>
                <a:sym typeface="Open Sans"/>
              </a:rPr>
              <a:t>Filtered dataset </a:t>
            </a:r>
            <a:r>
              <a:rPr lang="en" sz="1200">
                <a:solidFill>
                  <a:schemeClr val="dk2"/>
                </a:solidFill>
                <a:latin typeface="Open Sans"/>
                <a:ea typeface="Open Sans"/>
                <a:cs typeface="Open Sans"/>
                <a:sym typeface="Open Sans"/>
              </a:rPr>
              <a:t>(25,94)</a:t>
            </a:r>
            <a:endParaRPr b="1" sz="1200">
              <a:solidFill>
                <a:schemeClr val="dk2"/>
              </a:solidFill>
              <a:latin typeface="Open Sans"/>
              <a:ea typeface="Open Sans"/>
              <a:cs typeface="Open Sans"/>
              <a:sym typeface="Open Sans"/>
            </a:endParaRPr>
          </a:p>
          <a:p>
            <a:pPr indent="0" lvl="0" marL="0" rtl="0" algn="l">
              <a:spcBef>
                <a:spcPts val="1600"/>
              </a:spcBef>
              <a:spcAft>
                <a:spcPts val="1600"/>
              </a:spcAft>
              <a:buNone/>
            </a:pPr>
            <a:r>
              <a:t/>
            </a:r>
            <a:endParaRPr b="1" sz="1200">
              <a:solidFill>
                <a:schemeClr val="dk2"/>
              </a:solidFill>
              <a:latin typeface="Open Sans"/>
              <a:ea typeface="Open Sans"/>
              <a:cs typeface="Open Sans"/>
              <a:sym typeface="Open Sans"/>
            </a:endParaRPr>
          </a:p>
        </p:txBody>
      </p:sp>
      <p:sp>
        <p:nvSpPr>
          <p:cNvPr id="101" name="Google Shape;101;p18"/>
          <p:cNvSpPr/>
          <p:nvPr/>
        </p:nvSpPr>
        <p:spPr>
          <a:xfrm>
            <a:off x="6174425" y="2375625"/>
            <a:ext cx="1479300" cy="692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solidFill>
                  <a:schemeClr val="dk2"/>
                </a:solidFill>
                <a:latin typeface="Open Sans"/>
                <a:ea typeface="Open Sans"/>
                <a:cs typeface="Open Sans"/>
                <a:sym typeface="Open Sans"/>
              </a:rPr>
              <a:t>Filtered </a:t>
            </a:r>
            <a:r>
              <a:rPr b="1" lang="en" sz="1200">
                <a:solidFill>
                  <a:schemeClr val="dk2"/>
                </a:solidFill>
                <a:latin typeface="Open Sans"/>
                <a:ea typeface="Open Sans"/>
                <a:cs typeface="Open Sans"/>
                <a:sym typeface="Open Sans"/>
              </a:rPr>
              <a:t>dataset </a:t>
            </a:r>
            <a:r>
              <a:rPr lang="en" sz="1200">
                <a:solidFill>
                  <a:schemeClr val="dk2"/>
                </a:solidFill>
                <a:latin typeface="Open Sans"/>
                <a:ea typeface="Open Sans"/>
                <a:cs typeface="Open Sans"/>
                <a:sym typeface="Open Sans"/>
              </a:rPr>
              <a:t>(4894,15)</a:t>
            </a:r>
            <a:endParaRPr/>
          </a:p>
        </p:txBody>
      </p:sp>
      <p:cxnSp>
        <p:nvCxnSpPr>
          <p:cNvPr id="102" name="Google Shape;102;p18"/>
          <p:cNvCxnSpPr>
            <a:stCxn id="98" idx="2"/>
            <a:endCxn id="100" idx="0"/>
          </p:cNvCxnSpPr>
          <p:nvPr/>
        </p:nvCxnSpPr>
        <p:spPr>
          <a:xfrm>
            <a:off x="2306225" y="1304250"/>
            <a:ext cx="0" cy="11565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8"/>
          <p:cNvCxnSpPr>
            <a:endCxn id="101" idx="0"/>
          </p:cNvCxnSpPr>
          <p:nvPr/>
        </p:nvCxnSpPr>
        <p:spPr>
          <a:xfrm>
            <a:off x="6914075" y="1304325"/>
            <a:ext cx="0" cy="10713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8"/>
          <p:cNvSpPr txBox="1"/>
          <p:nvPr/>
        </p:nvSpPr>
        <p:spPr>
          <a:xfrm>
            <a:off x="591675" y="1643888"/>
            <a:ext cx="16674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Selecting required features.</a:t>
            </a:r>
            <a:endParaRPr sz="1200">
              <a:solidFill>
                <a:schemeClr val="dk2"/>
              </a:solidFill>
              <a:latin typeface="Open Sans"/>
              <a:ea typeface="Open Sans"/>
              <a:cs typeface="Open Sans"/>
              <a:sym typeface="Open Sans"/>
            </a:endParaRPr>
          </a:p>
        </p:txBody>
      </p:sp>
      <p:sp>
        <p:nvSpPr>
          <p:cNvPr id="105" name="Google Shape;105;p18"/>
          <p:cNvSpPr txBox="1"/>
          <p:nvPr/>
        </p:nvSpPr>
        <p:spPr>
          <a:xfrm>
            <a:off x="7218825" y="1516992"/>
            <a:ext cx="16674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Selecting required features, data imputation</a:t>
            </a:r>
            <a:endParaRPr sz="1200">
              <a:solidFill>
                <a:schemeClr val="dk2"/>
              </a:solidFill>
              <a:latin typeface="Open Sans"/>
              <a:ea typeface="Open Sans"/>
              <a:cs typeface="Open Sans"/>
              <a:sym typeface="Open Sans"/>
            </a:endParaRPr>
          </a:p>
        </p:txBody>
      </p:sp>
      <p:cxnSp>
        <p:nvCxnSpPr>
          <p:cNvPr id="106" name="Google Shape;106;p18"/>
          <p:cNvCxnSpPr/>
          <p:nvPr/>
        </p:nvCxnSpPr>
        <p:spPr>
          <a:xfrm flipH="1">
            <a:off x="2302778" y="3209325"/>
            <a:ext cx="6900" cy="4656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8"/>
          <p:cNvCxnSpPr/>
          <p:nvPr/>
        </p:nvCxnSpPr>
        <p:spPr>
          <a:xfrm>
            <a:off x="6917528" y="3068025"/>
            <a:ext cx="7800" cy="5733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8"/>
          <p:cNvCxnSpPr/>
          <p:nvPr/>
        </p:nvCxnSpPr>
        <p:spPr>
          <a:xfrm flipH="1" rot="10800000">
            <a:off x="2309675" y="3654825"/>
            <a:ext cx="4622400" cy="132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8"/>
          <p:cNvCxnSpPr/>
          <p:nvPr/>
        </p:nvCxnSpPr>
        <p:spPr>
          <a:xfrm>
            <a:off x="4660653" y="3668025"/>
            <a:ext cx="12300" cy="2889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8"/>
          <p:cNvSpPr/>
          <p:nvPr/>
        </p:nvSpPr>
        <p:spPr>
          <a:xfrm>
            <a:off x="4034725" y="3956925"/>
            <a:ext cx="1479300" cy="914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2"/>
              </a:solidFill>
              <a:latin typeface="Open Sans"/>
              <a:ea typeface="Open Sans"/>
              <a:cs typeface="Open Sans"/>
              <a:sym typeface="Open Sans"/>
            </a:endParaRPr>
          </a:p>
          <a:p>
            <a:pPr indent="0" lvl="0" marL="0" rtl="0" algn="l">
              <a:spcBef>
                <a:spcPts val="1600"/>
              </a:spcBef>
              <a:spcAft>
                <a:spcPts val="0"/>
              </a:spcAft>
              <a:buNone/>
            </a:pPr>
            <a:r>
              <a:rPr b="1" lang="en" sz="1200">
                <a:solidFill>
                  <a:schemeClr val="dk2"/>
                </a:solidFill>
                <a:latin typeface="Open Sans"/>
                <a:ea typeface="Open Sans"/>
                <a:cs typeface="Open Sans"/>
                <a:sym typeface="Open Sans"/>
              </a:rPr>
              <a:t>Final dataset with 22 unique zip codes </a:t>
            </a:r>
            <a:r>
              <a:rPr lang="en" sz="1200">
                <a:solidFill>
                  <a:schemeClr val="dk2"/>
                </a:solidFill>
                <a:latin typeface="Open Sans"/>
                <a:ea typeface="Open Sans"/>
                <a:cs typeface="Open Sans"/>
                <a:sym typeface="Open Sans"/>
              </a:rPr>
              <a:t>(1258,109)</a:t>
            </a:r>
            <a:endParaRPr b="1" sz="1200">
              <a:solidFill>
                <a:schemeClr val="dk2"/>
              </a:solidFill>
              <a:latin typeface="Open Sans"/>
              <a:ea typeface="Open Sans"/>
              <a:cs typeface="Open Sans"/>
              <a:sym typeface="Open Sans"/>
            </a:endParaRPr>
          </a:p>
          <a:p>
            <a:pPr indent="0" lvl="0" marL="0" rtl="0" algn="l">
              <a:spcBef>
                <a:spcPts val="1600"/>
              </a:spcBef>
              <a:spcAft>
                <a:spcPts val="1600"/>
              </a:spcAft>
              <a:buNone/>
            </a:pPr>
            <a:r>
              <a:t/>
            </a:r>
            <a:endParaRPr b="1" sz="1200">
              <a:solidFill>
                <a:schemeClr val="dk2"/>
              </a:solidFill>
              <a:latin typeface="Open Sans"/>
              <a:ea typeface="Open Sans"/>
              <a:cs typeface="Open Sans"/>
              <a:sym typeface="Open Sans"/>
            </a:endParaRPr>
          </a:p>
        </p:txBody>
      </p:sp>
      <p:sp>
        <p:nvSpPr>
          <p:cNvPr id="111" name="Google Shape;111;p18"/>
          <p:cNvSpPr txBox="1"/>
          <p:nvPr/>
        </p:nvSpPr>
        <p:spPr>
          <a:xfrm>
            <a:off x="3476050" y="3209325"/>
            <a:ext cx="24945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Merge datasets on zip codes</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759700" y="725925"/>
            <a:ext cx="7740150" cy="4265174"/>
          </a:xfrm>
          <a:prstGeom prst="rect">
            <a:avLst/>
          </a:prstGeom>
          <a:noFill/>
          <a:ln>
            <a:noFill/>
          </a:ln>
        </p:spPr>
      </p:pic>
      <p:sp>
        <p:nvSpPr>
          <p:cNvPr id="117" name="Google Shape;117;p19"/>
          <p:cNvSpPr txBox="1"/>
          <p:nvPr>
            <p:ph type="title"/>
          </p:nvPr>
        </p:nvSpPr>
        <p:spPr>
          <a:xfrm>
            <a:off x="232875" y="85900"/>
            <a:ext cx="8520600" cy="5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of listings around New York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50400" y="1209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Zip codes as per Neighborhood</a:t>
            </a:r>
            <a:endParaRPr/>
          </a:p>
        </p:txBody>
      </p:sp>
      <p:graphicFrame>
        <p:nvGraphicFramePr>
          <p:cNvPr id="123" name="Google Shape;123;p20"/>
          <p:cNvGraphicFramePr/>
          <p:nvPr/>
        </p:nvGraphicFramePr>
        <p:xfrm>
          <a:off x="641550" y="1809750"/>
          <a:ext cx="3000000" cy="3000000"/>
        </p:xfrm>
        <a:graphic>
          <a:graphicData uri="http://schemas.openxmlformats.org/drawingml/2006/table">
            <a:tbl>
              <a:tblPr>
                <a:noFill/>
                <a:tableStyleId>{7F4C9FA2-AAD4-49A3-8945-DA8751CB7C99}</a:tableStyleId>
              </a:tblPr>
              <a:tblGrid>
                <a:gridCol w="3774975"/>
                <a:gridCol w="3774975"/>
              </a:tblGrid>
              <a:tr h="800650">
                <a:tc>
                  <a:txBody>
                    <a:bodyPr>
                      <a:noAutofit/>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Manhattan</a:t>
                      </a:r>
                      <a:endParaRPr b="1" sz="12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10003, 10011, 10013, 10014, 10021, 10022, 10023, 10025, 10028, 10036, 10128</a:t>
                      </a:r>
                      <a:endParaRPr sz="1200">
                        <a:solidFill>
                          <a:schemeClr val="dk2"/>
                        </a:solidFill>
                        <a:latin typeface="Open Sans"/>
                        <a:ea typeface="Open Sans"/>
                        <a:cs typeface="Open Sans"/>
                        <a:sym typeface="Open Sans"/>
                      </a:endParaRPr>
                    </a:p>
                  </a:txBody>
                  <a:tcPr marT="91425" marB="91425" marR="91425" marL="91425"/>
                </a:tc>
              </a:tr>
              <a:tr h="559925">
                <a:tc>
                  <a:txBody>
                    <a:bodyPr>
                      <a:noAutofit/>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Brooklyn</a:t>
                      </a:r>
                      <a:endParaRPr b="1" sz="12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11201, 11215, 11217, 11231, 11234</a:t>
                      </a:r>
                      <a:endParaRPr sz="1200">
                        <a:solidFill>
                          <a:schemeClr val="dk2"/>
                        </a:solidFill>
                        <a:latin typeface="Open Sans"/>
                        <a:ea typeface="Open Sans"/>
                        <a:cs typeface="Open Sans"/>
                        <a:sym typeface="Open Sans"/>
                      </a:endParaRPr>
                    </a:p>
                  </a:txBody>
                  <a:tcPr marT="91425" marB="91425" marR="91425" marL="91425"/>
                </a:tc>
              </a:tr>
              <a:tr h="559925">
                <a:tc>
                  <a:txBody>
                    <a:bodyPr>
                      <a:noAutofit/>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Staten Island</a:t>
                      </a:r>
                      <a:endParaRPr b="1" sz="12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10304, 10305, 10306, 10308, 10312</a:t>
                      </a:r>
                      <a:endParaRPr sz="1200">
                        <a:solidFill>
                          <a:schemeClr val="dk2"/>
                        </a:solidFill>
                        <a:latin typeface="Open Sans"/>
                        <a:ea typeface="Open Sans"/>
                        <a:cs typeface="Open Sans"/>
                        <a:sym typeface="Open Sans"/>
                      </a:endParaRPr>
                    </a:p>
                  </a:txBody>
                  <a:tcPr marT="91425" marB="91425" marR="91425" marL="91425"/>
                </a:tc>
              </a:tr>
              <a:tr h="559925">
                <a:tc>
                  <a:txBody>
                    <a:bodyPr>
                      <a:noAutofit/>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Queens</a:t>
                      </a:r>
                      <a:endParaRPr b="1" sz="12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11434</a:t>
                      </a:r>
                      <a:endParaRPr sz="12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70075" y="68425"/>
            <a:ext cx="89337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Price Distribution per zip code</a:t>
            </a:r>
            <a:endParaRPr/>
          </a:p>
        </p:txBody>
      </p:sp>
      <p:pic>
        <p:nvPicPr>
          <p:cNvPr id="129" name="Google Shape;129;p21"/>
          <p:cNvPicPr preferRelativeResize="0"/>
          <p:nvPr/>
        </p:nvPicPr>
        <p:blipFill>
          <a:blip r:embed="rId3">
            <a:alphaModFix/>
          </a:blip>
          <a:stretch>
            <a:fillRect/>
          </a:stretch>
        </p:blipFill>
        <p:spPr>
          <a:xfrm>
            <a:off x="178675" y="786413"/>
            <a:ext cx="5850089" cy="4181674"/>
          </a:xfrm>
          <a:prstGeom prst="rect">
            <a:avLst/>
          </a:prstGeom>
          <a:noFill/>
          <a:ln>
            <a:noFill/>
          </a:ln>
        </p:spPr>
      </p:pic>
      <p:sp>
        <p:nvSpPr>
          <p:cNvPr id="130" name="Google Shape;130;p21"/>
          <p:cNvSpPr txBox="1"/>
          <p:nvPr/>
        </p:nvSpPr>
        <p:spPr>
          <a:xfrm>
            <a:off x="6376275" y="1432650"/>
            <a:ext cx="2408700" cy="2694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Top 10 zip codes come under Manhattan area which shows that highest paying rental neighbourhood in Manhattan followed by Brooklyn.</a:t>
            </a:r>
            <a:endParaRPr sz="1200">
              <a:solidFill>
                <a:schemeClr val="dk2"/>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marR="0" rtl="0" algn="l">
              <a:lnSpc>
                <a:spcPct val="100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As from the count of listings we obtained in the previous plot, it is also the most popular neighborhood.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