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D18AAF6-473C-4DA7-B2C5-5A55B6968D79}" type="datetimeFigureOut">
              <a:rPr lang="en-US" smtClean="0"/>
              <a:t>4/26/2017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2DEE9-08E3-4321-9E9B-9A3F89DED8A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18AAF6-473C-4DA7-B2C5-5A55B6968D79}" type="datetimeFigureOut">
              <a:rPr lang="en-US" smtClean="0"/>
              <a:t>4/26/2017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2DEE9-08E3-4321-9E9B-9A3F89DED8A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18AAF6-473C-4DA7-B2C5-5A55B6968D79}" type="datetimeFigureOut">
              <a:rPr lang="en-US" smtClean="0"/>
              <a:t>4/26/2017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2DEE9-08E3-4321-9E9B-9A3F89DED8A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18AAF6-473C-4DA7-B2C5-5A55B6968D79}" type="datetimeFigureOut">
              <a:rPr lang="en-US" smtClean="0"/>
              <a:t>4/26/2017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2DEE9-08E3-4321-9E9B-9A3F89DED8A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18AAF6-473C-4DA7-B2C5-5A55B6968D79}" type="datetimeFigureOut">
              <a:rPr lang="en-US" smtClean="0"/>
              <a:t>4/26/2017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2DEE9-08E3-4321-9E9B-9A3F89DED8A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D18AAF6-473C-4DA7-B2C5-5A55B6968D79}" type="datetimeFigureOut">
              <a:rPr lang="en-US" smtClean="0"/>
              <a:t>4/26/2017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2DEE9-08E3-4321-9E9B-9A3F89DED8A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D18AAF6-473C-4DA7-B2C5-5A55B6968D79}" type="datetimeFigureOut">
              <a:rPr lang="en-US" smtClean="0"/>
              <a:t>4/26/2017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42DEE9-08E3-4321-9E9B-9A3F89DED8A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D18AAF6-473C-4DA7-B2C5-5A55B6968D79}" type="datetimeFigureOut">
              <a:rPr lang="en-US" smtClean="0"/>
              <a:t>4/26/2017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42DEE9-08E3-4321-9E9B-9A3F89DED8A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8AAF6-473C-4DA7-B2C5-5A55B6968D79}" type="datetimeFigureOut">
              <a:rPr lang="en-US" smtClean="0"/>
              <a:t>4/26/2017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42DEE9-08E3-4321-9E9B-9A3F89DED8A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18AAF6-473C-4DA7-B2C5-5A55B6968D79}" type="datetimeFigureOut">
              <a:rPr lang="en-US" smtClean="0"/>
              <a:t>4/26/2017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2DEE9-08E3-4321-9E9B-9A3F89DED8A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18AAF6-473C-4DA7-B2C5-5A55B6968D79}" type="datetimeFigureOut">
              <a:rPr lang="en-US" smtClean="0"/>
              <a:t>4/26/2017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2DEE9-08E3-4321-9E9B-9A3F89DED8A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18AAF6-473C-4DA7-B2C5-5A55B6968D79}" type="datetimeFigureOut">
              <a:rPr lang="en-US" smtClean="0"/>
              <a:t>4/26/2017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2DEE9-08E3-4321-9E9B-9A3F89DED8A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Predicting Company Responses to Complaints</a:t>
            </a:r>
          </a:p>
        </p:txBody>
      </p:sp>
      <p:sp>
        <p:nvSpPr>
          <p:cNvPr id="4" name="Subtitle 3"/>
          <p:cNvSpPr>
            <a:spLocks noGrp="1"/>
          </p:cNvSpPr>
          <p:nvPr>
            <p:ph type="subTitle" idx="1"/>
          </p:nvPr>
        </p:nvSpPr>
        <p:spPr>
          <a:xfrm>
            <a:off x="5286380" y="4857760"/>
            <a:ext cx="4286248" cy="1752600"/>
          </a:xfrm>
        </p:spPr>
        <p:txBody>
          <a:bodyPr>
            <a:normAutofit fontScale="85000" lnSpcReduction="20000"/>
          </a:bodyPr>
          <a:lstStyle/>
          <a:p>
            <a:r>
              <a:rPr lang="en-IN" dirty="0"/>
              <a:t>Joel Ponder</a:t>
            </a:r>
          </a:p>
          <a:p>
            <a:r>
              <a:rPr lang="en-IN" dirty="0"/>
              <a:t>Lawrence </a:t>
            </a:r>
            <a:r>
              <a:rPr lang="en-IN" dirty="0" err="1"/>
              <a:t>Amadi</a:t>
            </a:r>
            <a:endParaRPr lang="en-IN" dirty="0"/>
          </a:p>
          <a:p>
            <a:r>
              <a:rPr lang="en-IN" dirty="0"/>
              <a:t>Shringa </a:t>
            </a:r>
            <a:r>
              <a:rPr lang="en-IN" dirty="0" err="1"/>
              <a:t>Bais</a:t>
            </a:r>
            <a:endParaRPr lang="en-IN" dirty="0"/>
          </a:p>
          <a:p>
            <a:r>
              <a:rPr lang="en-IN" dirty="0" err="1"/>
              <a:t>Swapnil</a:t>
            </a:r>
            <a:r>
              <a:rPr lang="en-IN" dirty="0"/>
              <a:t> </a:t>
            </a:r>
            <a:r>
              <a:rPr lang="en-IN" dirty="0" err="1"/>
              <a:t>Gaikwad</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580" y="229130"/>
            <a:ext cx="8229600" cy="511156"/>
          </a:xfrm>
        </p:spPr>
        <p:txBody>
          <a:bodyPr>
            <a:normAutofit fontScale="90000"/>
          </a:bodyPr>
          <a:lstStyle/>
          <a:p>
            <a:r>
              <a:rPr lang="en-IN" sz="3600" dirty="0"/>
              <a:t>GOAL</a:t>
            </a:r>
          </a:p>
        </p:txBody>
      </p:sp>
      <p:grpSp>
        <p:nvGrpSpPr>
          <p:cNvPr id="52" name="Group 51"/>
          <p:cNvGrpSpPr/>
          <p:nvPr/>
        </p:nvGrpSpPr>
        <p:grpSpPr>
          <a:xfrm>
            <a:off x="315939" y="4440595"/>
            <a:ext cx="8648092" cy="2232248"/>
            <a:chOff x="225558" y="3645024"/>
            <a:chExt cx="8648092" cy="2232248"/>
          </a:xfrm>
        </p:grpSpPr>
        <p:sp>
          <p:nvSpPr>
            <p:cNvPr id="13" name="Rounded Rectangle 12"/>
            <p:cNvSpPr/>
            <p:nvPr/>
          </p:nvSpPr>
          <p:spPr>
            <a:xfrm>
              <a:off x="225558" y="3645024"/>
              <a:ext cx="2506724" cy="936104"/>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Regulator would like to see if companies are acting in good faith</a:t>
              </a:r>
            </a:p>
          </p:txBody>
        </p:sp>
        <p:sp>
          <p:nvSpPr>
            <p:cNvPr id="14" name="Rounded Rectangle 13"/>
            <p:cNvSpPr/>
            <p:nvPr/>
          </p:nvSpPr>
          <p:spPr>
            <a:xfrm>
              <a:off x="3364108" y="3645024"/>
              <a:ext cx="2504087" cy="936104"/>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Predict company responses to complaints</a:t>
              </a:r>
            </a:p>
          </p:txBody>
        </p:sp>
        <p:sp>
          <p:nvSpPr>
            <p:cNvPr id="15" name="Rounded Rectangle 14"/>
            <p:cNvSpPr/>
            <p:nvPr/>
          </p:nvSpPr>
          <p:spPr>
            <a:xfrm>
              <a:off x="6372200" y="3645024"/>
              <a:ext cx="2501450" cy="936104"/>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Compare actual company responses to predicted</a:t>
              </a:r>
            </a:p>
          </p:txBody>
        </p:sp>
        <p:sp>
          <p:nvSpPr>
            <p:cNvPr id="16" name="Rounded Rectangle 15"/>
            <p:cNvSpPr/>
            <p:nvPr/>
          </p:nvSpPr>
          <p:spPr>
            <a:xfrm>
              <a:off x="6372200" y="4941168"/>
              <a:ext cx="2501450" cy="936104"/>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dirty="0"/>
                <a:t>Flag company for review if there is consistent discrepancy</a:t>
              </a:r>
            </a:p>
          </p:txBody>
        </p:sp>
        <p:cxnSp>
          <p:nvCxnSpPr>
            <p:cNvPr id="21" name="Straight Arrow Connector 20"/>
            <p:cNvCxnSpPr>
              <a:stCxn id="14" idx="3"/>
              <a:endCxn id="15" idx="1"/>
            </p:cNvCxnSpPr>
            <p:nvPr/>
          </p:nvCxnSpPr>
          <p:spPr>
            <a:xfrm>
              <a:off x="5868195" y="4113076"/>
              <a:ext cx="504005"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9" name="Straight Arrow Connector 38"/>
            <p:cNvCxnSpPr>
              <a:endCxn id="14" idx="1"/>
            </p:cNvCxnSpPr>
            <p:nvPr/>
          </p:nvCxnSpPr>
          <p:spPr>
            <a:xfrm flipV="1">
              <a:off x="2732282" y="4113076"/>
              <a:ext cx="631826" cy="1071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a:stCxn id="15" idx="2"/>
              <a:endCxn id="16" idx="0"/>
            </p:cNvCxnSpPr>
            <p:nvPr/>
          </p:nvCxnSpPr>
          <p:spPr>
            <a:xfrm>
              <a:off x="7622925" y="4581128"/>
              <a:ext cx="0" cy="3600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
        <p:nvSpPr>
          <p:cNvPr id="48" name="TextBox 47"/>
          <p:cNvSpPr txBox="1"/>
          <p:nvPr/>
        </p:nvSpPr>
        <p:spPr>
          <a:xfrm>
            <a:off x="290788" y="1394058"/>
            <a:ext cx="8648092" cy="830997"/>
          </a:xfrm>
          <a:prstGeom prst="rect">
            <a:avLst/>
          </a:prstGeom>
          <a:noFill/>
        </p:spPr>
        <p:txBody>
          <a:bodyPr wrap="square" numCol="3" spcCol="457200" rtlCol="0">
            <a:spAutoFit/>
          </a:bodyPr>
          <a:lstStyle/>
          <a:p>
            <a:pPr marL="342900" indent="-342900">
              <a:buFont typeface="+mj-lt"/>
              <a:buAutoNum type="arabicPeriod"/>
            </a:pPr>
            <a:r>
              <a:rPr lang="en-US" sz="1600" dirty="0">
                <a:solidFill>
                  <a:schemeClr val="accent6">
                    <a:lumMod val="75000"/>
                  </a:schemeClr>
                </a:solidFill>
              </a:rPr>
              <a:t>Closed with Explanation</a:t>
            </a:r>
          </a:p>
          <a:p>
            <a:pPr marL="342900" indent="-342900">
              <a:buFont typeface="+mj-lt"/>
              <a:buAutoNum type="arabicPeriod"/>
            </a:pPr>
            <a:r>
              <a:rPr lang="en-US" sz="1600" dirty="0">
                <a:solidFill>
                  <a:schemeClr val="accent6">
                    <a:lumMod val="75000"/>
                  </a:schemeClr>
                </a:solidFill>
              </a:rPr>
              <a:t>Closed with Monetary Relief</a:t>
            </a:r>
          </a:p>
          <a:p>
            <a:pPr marL="342900" indent="-342900">
              <a:buFont typeface="+mj-lt"/>
              <a:buAutoNum type="arabicPeriod"/>
            </a:pPr>
            <a:r>
              <a:rPr lang="en-US" sz="1600" dirty="0">
                <a:solidFill>
                  <a:schemeClr val="accent6">
                    <a:lumMod val="75000"/>
                  </a:schemeClr>
                </a:solidFill>
              </a:rPr>
              <a:t>Closed with Non-monetary Relief</a:t>
            </a:r>
          </a:p>
          <a:p>
            <a:pPr marL="342900" indent="-342900">
              <a:buFont typeface="+mj-lt"/>
              <a:buAutoNum type="arabicPeriod"/>
            </a:pPr>
            <a:r>
              <a:rPr lang="en-US" sz="1600" dirty="0"/>
              <a:t>Closed</a:t>
            </a:r>
          </a:p>
          <a:p>
            <a:pPr marL="342900" indent="-342900">
              <a:buFont typeface="+mj-lt"/>
              <a:buAutoNum type="arabicPeriod"/>
            </a:pPr>
            <a:r>
              <a:rPr lang="en-US" sz="1600" dirty="0"/>
              <a:t>Closed with Relief</a:t>
            </a:r>
          </a:p>
          <a:p>
            <a:pPr marL="342900" indent="-342900">
              <a:buFont typeface="+mj-lt"/>
              <a:buAutoNum type="arabicPeriod"/>
            </a:pPr>
            <a:r>
              <a:rPr lang="en-US" sz="1600" dirty="0"/>
              <a:t>Closed with Non-relief</a:t>
            </a:r>
          </a:p>
          <a:p>
            <a:pPr marL="342900" indent="-342900">
              <a:buFont typeface="+mj-lt"/>
              <a:buAutoNum type="arabicPeriod"/>
            </a:pPr>
            <a:r>
              <a:rPr lang="en-US" sz="1600" dirty="0"/>
              <a:t>In Progress</a:t>
            </a:r>
          </a:p>
        </p:txBody>
      </p:sp>
      <p:sp>
        <p:nvSpPr>
          <p:cNvPr id="49" name="TextBox 48"/>
          <p:cNvSpPr txBox="1"/>
          <p:nvPr/>
        </p:nvSpPr>
        <p:spPr>
          <a:xfrm>
            <a:off x="286140" y="1059901"/>
            <a:ext cx="3415800" cy="369332"/>
          </a:xfrm>
          <a:prstGeom prst="rect">
            <a:avLst/>
          </a:prstGeom>
          <a:noFill/>
        </p:spPr>
        <p:txBody>
          <a:bodyPr wrap="square" rtlCol="0">
            <a:spAutoFit/>
          </a:bodyPr>
          <a:lstStyle/>
          <a:p>
            <a:r>
              <a:rPr lang="en-US" u="sng" dirty="0"/>
              <a:t>Predict Company Response Labels</a:t>
            </a:r>
          </a:p>
        </p:txBody>
      </p:sp>
      <p:sp>
        <p:nvSpPr>
          <p:cNvPr id="50" name="TextBox 49"/>
          <p:cNvSpPr txBox="1"/>
          <p:nvPr/>
        </p:nvSpPr>
        <p:spPr>
          <a:xfrm>
            <a:off x="179512" y="2409721"/>
            <a:ext cx="3415800" cy="369332"/>
          </a:xfrm>
          <a:prstGeom prst="rect">
            <a:avLst/>
          </a:prstGeom>
          <a:noFill/>
        </p:spPr>
        <p:txBody>
          <a:bodyPr wrap="square" rtlCol="0">
            <a:spAutoFit/>
          </a:bodyPr>
          <a:lstStyle/>
          <a:p>
            <a:r>
              <a:rPr lang="en-US" u="sng" dirty="0"/>
              <a:t>Application and Relevance</a:t>
            </a:r>
          </a:p>
        </p:txBody>
      </p:sp>
      <p:grpSp>
        <p:nvGrpSpPr>
          <p:cNvPr id="46" name="Group 45"/>
          <p:cNvGrpSpPr/>
          <p:nvPr/>
        </p:nvGrpSpPr>
        <p:grpSpPr>
          <a:xfrm>
            <a:off x="301150" y="3076746"/>
            <a:ext cx="8648092" cy="936104"/>
            <a:chOff x="225558" y="1340768"/>
            <a:chExt cx="8648092" cy="936104"/>
          </a:xfrm>
        </p:grpSpPr>
        <p:sp>
          <p:nvSpPr>
            <p:cNvPr id="4" name="Rounded Rectangle 3"/>
            <p:cNvSpPr/>
            <p:nvPr/>
          </p:nvSpPr>
          <p:spPr>
            <a:xfrm>
              <a:off x="225558" y="1340768"/>
              <a:ext cx="2506724" cy="936104"/>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Consumer feels out complaint on CFPB website</a:t>
              </a:r>
            </a:p>
          </p:txBody>
        </p:sp>
        <p:sp>
          <p:nvSpPr>
            <p:cNvPr id="7" name="Rounded Rectangle 6"/>
            <p:cNvSpPr/>
            <p:nvPr/>
          </p:nvSpPr>
          <p:spPr>
            <a:xfrm>
              <a:off x="3368351" y="1340768"/>
              <a:ext cx="2499844" cy="936104"/>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Run model in real time and predict the type of response</a:t>
              </a:r>
            </a:p>
          </p:txBody>
        </p:sp>
        <p:sp>
          <p:nvSpPr>
            <p:cNvPr id="8" name="Rounded Rectangle 7"/>
            <p:cNvSpPr/>
            <p:nvPr/>
          </p:nvSpPr>
          <p:spPr>
            <a:xfrm>
              <a:off x="6372200" y="1340768"/>
              <a:ext cx="2501450" cy="936104"/>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t>Consumer adjusts complaint to get desired response</a:t>
              </a:r>
            </a:p>
          </p:txBody>
        </p:sp>
        <p:cxnSp>
          <p:nvCxnSpPr>
            <p:cNvPr id="10" name="Straight Arrow Connector 9"/>
            <p:cNvCxnSpPr>
              <a:stCxn id="4" idx="3"/>
              <a:endCxn id="7" idx="1"/>
            </p:cNvCxnSpPr>
            <p:nvPr/>
          </p:nvCxnSpPr>
          <p:spPr>
            <a:xfrm>
              <a:off x="2732282" y="1808820"/>
              <a:ext cx="636069"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p:cNvCxnSpPr>
              <a:stCxn id="7" idx="3"/>
              <a:endCxn id="8" idx="1"/>
            </p:cNvCxnSpPr>
            <p:nvPr/>
          </p:nvCxnSpPr>
          <p:spPr>
            <a:xfrm>
              <a:off x="5868195" y="1808820"/>
              <a:ext cx="504005"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sp>
        <p:nvSpPr>
          <p:cNvPr id="57" name="TextBox 56"/>
          <p:cNvSpPr txBox="1"/>
          <p:nvPr/>
        </p:nvSpPr>
        <p:spPr>
          <a:xfrm>
            <a:off x="725760" y="2732773"/>
            <a:ext cx="1279517" cy="369332"/>
          </a:xfrm>
          <a:prstGeom prst="rect">
            <a:avLst/>
          </a:prstGeom>
          <a:noFill/>
        </p:spPr>
        <p:txBody>
          <a:bodyPr wrap="none" rtlCol="0">
            <a:spAutoFit/>
          </a:bodyPr>
          <a:lstStyle/>
          <a:p>
            <a:r>
              <a:rPr lang="en-US" dirty="0"/>
              <a:t>User Case 1</a:t>
            </a:r>
          </a:p>
        </p:txBody>
      </p:sp>
      <p:sp>
        <p:nvSpPr>
          <p:cNvPr id="63" name="TextBox 62"/>
          <p:cNvSpPr txBox="1"/>
          <p:nvPr/>
        </p:nvSpPr>
        <p:spPr>
          <a:xfrm>
            <a:off x="714523" y="4102906"/>
            <a:ext cx="1279517" cy="369332"/>
          </a:xfrm>
          <a:prstGeom prst="rect">
            <a:avLst/>
          </a:prstGeom>
          <a:noFill/>
        </p:spPr>
        <p:txBody>
          <a:bodyPr wrap="none" rtlCol="0">
            <a:spAutoFit/>
          </a:bodyPr>
          <a:lstStyle/>
          <a:p>
            <a:r>
              <a:rPr lang="en-US" dirty="0"/>
              <a:t>User Case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96950"/>
          </a:xfrm>
        </p:spPr>
        <p:txBody>
          <a:bodyPr/>
          <a:lstStyle/>
          <a:p>
            <a:r>
              <a:rPr lang="en-US" dirty="0"/>
              <a:t>DATA </a:t>
            </a:r>
          </a:p>
        </p:txBody>
      </p:sp>
      <p:sp>
        <p:nvSpPr>
          <p:cNvPr id="3" name="Content Placeholder 2"/>
          <p:cNvSpPr>
            <a:spLocks noGrp="1"/>
          </p:cNvSpPr>
          <p:nvPr>
            <p:ph idx="1"/>
          </p:nvPr>
        </p:nvSpPr>
        <p:spPr>
          <a:xfrm>
            <a:off x="451114" y="4135405"/>
            <a:ext cx="8229600" cy="1396751"/>
          </a:xfrm>
        </p:spPr>
        <p:txBody>
          <a:bodyPr numCol="3">
            <a:normAutofit/>
          </a:bodyPr>
          <a:lstStyle/>
          <a:p>
            <a:r>
              <a:rPr lang="en-US" sz="1600" dirty="0"/>
              <a:t>Date received</a:t>
            </a:r>
          </a:p>
          <a:p>
            <a:r>
              <a:rPr lang="en-US" sz="1600" dirty="0"/>
              <a:t>Product</a:t>
            </a:r>
          </a:p>
          <a:p>
            <a:r>
              <a:rPr lang="en-US" sz="1600" dirty="0"/>
              <a:t>Sub product</a:t>
            </a:r>
          </a:p>
          <a:p>
            <a:r>
              <a:rPr lang="en-US" sz="1600" dirty="0"/>
              <a:t>Issue</a:t>
            </a:r>
          </a:p>
          <a:p>
            <a:r>
              <a:rPr lang="en-US" sz="1600" dirty="0"/>
              <a:t>Sub issue</a:t>
            </a:r>
          </a:p>
          <a:p>
            <a:r>
              <a:rPr lang="en-US" sz="1600" dirty="0">
                <a:solidFill>
                  <a:schemeClr val="tx2">
                    <a:lumMod val="60000"/>
                    <a:lumOff val="40000"/>
                  </a:schemeClr>
                </a:solidFill>
              </a:rPr>
              <a:t>Consumer complaint narrative [Text]</a:t>
            </a:r>
          </a:p>
          <a:p>
            <a:r>
              <a:rPr lang="en-US" sz="1600" dirty="0"/>
              <a:t>Company</a:t>
            </a:r>
          </a:p>
          <a:p>
            <a:r>
              <a:rPr lang="en-US" sz="1600" dirty="0"/>
              <a:t>State</a:t>
            </a:r>
          </a:p>
          <a:p>
            <a:r>
              <a:rPr lang="en-US" sz="1600" dirty="0"/>
              <a:t>Zip code</a:t>
            </a:r>
          </a:p>
          <a:p>
            <a:r>
              <a:rPr lang="en-US" sz="1600" dirty="0">
                <a:solidFill>
                  <a:schemeClr val="accent6">
                    <a:lumMod val="75000"/>
                  </a:schemeClr>
                </a:solidFill>
              </a:rPr>
              <a:t>Company response to consumer [Class]</a:t>
            </a:r>
          </a:p>
        </p:txBody>
      </p:sp>
      <p:sp>
        <p:nvSpPr>
          <p:cNvPr id="4" name="TextBox 3"/>
          <p:cNvSpPr txBox="1"/>
          <p:nvPr/>
        </p:nvSpPr>
        <p:spPr>
          <a:xfrm>
            <a:off x="457200" y="985590"/>
            <a:ext cx="8229600" cy="3170099"/>
          </a:xfrm>
          <a:prstGeom prst="rect">
            <a:avLst/>
          </a:prstGeom>
          <a:noFill/>
        </p:spPr>
        <p:txBody>
          <a:bodyPr wrap="square" rtlCol="0">
            <a:spAutoFit/>
          </a:bodyPr>
          <a:lstStyle/>
          <a:p>
            <a:r>
              <a:rPr lang="fr-FR" dirty="0">
                <a:solidFill>
                  <a:srgbClr val="7030A0"/>
                </a:solidFill>
              </a:rPr>
              <a:t>Consumer Financial Protection Bureau (CFPB) </a:t>
            </a:r>
            <a:r>
              <a:rPr lang="fr-FR" dirty="0" err="1"/>
              <a:t>gathers</a:t>
            </a:r>
            <a:r>
              <a:rPr lang="fr-FR" dirty="0"/>
              <a:t> </a:t>
            </a:r>
            <a:r>
              <a:rPr lang="en-IN" dirty="0"/>
              <a:t>thousands of consumer complaints about financial products. Those complaints are published here after the company responds within 15 days. </a:t>
            </a:r>
          </a:p>
          <a:p>
            <a:endParaRPr lang="en-IN" sz="800" dirty="0"/>
          </a:p>
          <a:p>
            <a:r>
              <a:rPr lang="en-US" sz="1600" dirty="0">
                <a:solidFill>
                  <a:srgbClr val="7030A0"/>
                </a:solidFill>
              </a:rPr>
              <a:t>743,532</a:t>
            </a:r>
            <a:r>
              <a:rPr lang="en-US" sz="1600" dirty="0"/>
              <a:t> Total Records</a:t>
            </a:r>
          </a:p>
          <a:p>
            <a:r>
              <a:rPr lang="en-US" sz="1600" dirty="0">
                <a:solidFill>
                  <a:srgbClr val="7030A0"/>
                </a:solidFill>
              </a:rPr>
              <a:t>134,855</a:t>
            </a:r>
            <a:r>
              <a:rPr lang="en-US" sz="1600" dirty="0"/>
              <a:t> of the records have “Consumer Complaint Narrative” </a:t>
            </a:r>
            <a:r>
              <a:rPr lang="en-US" sz="1600" dirty="0">
                <a:solidFill>
                  <a:srgbClr val="7030A0"/>
                </a:solidFill>
              </a:rPr>
              <a:t>(&gt; 20%)</a:t>
            </a:r>
          </a:p>
          <a:p>
            <a:r>
              <a:rPr lang="en-US" sz="1600" dirty="0">
                <a:solidFill>
                  <a:srgbClr val="7030A0"/>
                </a:solidFill>
              </a:rPr>
              <a:t>553,421</a:t>
            </a:r>
            <a:r>
              <a:rPr lang="en-US" sz="1600" dirty="0"/>
              <a:t> are “Closed with explanation” </a:t>
            </a:r>
            <a:r>
              <a:rPr lang="en-US" sz="1600" dirty="0">
                <a:solidFill>
                  <a:srgbClr val="7030A0"/>
                </a:solidFill>
              </a:rPr>
              <a:t>(75%)</a:t>
            </a:r>
          </a:p>
          <a:p>
            <a:r>
              <a:rPr lang="en-US" sz="1600" dirty="0"/>
              <a:t>49,610 are “Closed with monetary relief”</a:t>
            </a:r>
          </a:p>
          <a:p>
            <a:r>
              <a:rPr lang="en-US" sz="1600" dirty="0"/>
              <a:t>92,111 are “Closed with non-monetary relief”</a:t>
            </a:r>
          </a:p>
          <a:p>
            <a:r>
              <a:rPr lang="en-US" sz="1600" dirty="0"/>
              <a:t>5,298 are “Closed with relied”</a:t>
            </a:r>
          </a:p>
          <a:p>
            <a:r>
              <a:rPr lang="en-US" sz="1600" dirty="0"/>
              <a:t>17,863 are “Closed without relief”</a:t>
            </a:r>
          </a:p>
          <a:p>
            <a:endParaRPr lang="en-US" sz="800" dirty="0"/>
          </a:p>
          <a:p>
            <a:r>
              <a:rPr lang="en-US" dirty="0"/>
              <a:t>18 Features in .csv Spreadsheet</a:t>
            </a:r>
          </a:p>
        </p:txBody>
      </p:sp>
      <p:sp>
        <p:nvSpPr>
          <p:cNvPr id="6" name="TextBox 5"/>
          <p:cNvSpPr txBox="1"/>
          <p:nvPr/>
        </p:nvSpPr>
        <p:spPr>
          <a:xfrm>
            <a:off x="457200" y="5425704"/>
            <a:ext cx="1295035" cy="369332"/>
          </a:xfrm>
          <a:prstGeom prst="rect">
            <a:avLst/>
          </a:prstGeom>
          <a:noFill/>
        </p:spPr>
        <p:txBody>
          <a:bodyPr wrap="none" rtlCol="0">
            <a:spAutoFit/>
          </a:bodyPr>
          <a:lstStyle/>
          <a:p>
            <a:r>
              <a:rPr lang="en-US" dirty="0"/>
              <a:t>Approaches</a:t>
            </a:r>
          </a:p>
        </p:txBody>
      </p:sp>
      <p:sp>
        <p:nvSpPr>
          <p:cNvPr id="7" name="TextBox 6"/>
          <p:cNvSpPr txBox="1"/>
          <p:nvPr/>
        </p:nvSpPr>
        <p:spPr>
          <a:xfrm>
            <a:off x="436510" y="5780782"/>
            <a:ext cx="8527978" cy="1077218"/>
          </a:xfrm>
          <a:prstGeom prst="rect">
            <a:avLst/>
          </a:prstGeom>
          <a:noFill/>
        </p:spPr>
        <p:txBody>
          <a:bodyPr wrap="square" numCol="3" spcCol="274320" rtlCol="0">
            <a:spAutoFit/>
          </a:bodyPr>
          <a:lstStyle/>
          <a:p>
            <a:pPr marL="285750" indent="-285750">
              <a:buFont typeface="Arial" panose="020B0604020202020204" pitchFamily="34" charset="0"/>
              <a:buChar char="•"/>
            </a:pPr>
            <a:r>
              <a:rPr lang="en-US" sz="1600" dirty="0"/>
              <a:t>Decision trees for filtering</a:t>
            </a:r>
          </a:p>
          <a:p>
            <a:pPr marL="285750" indent="-285750">
              <a:buFont typeface="Arial" panose="020B0604020202020204" pitchFamily="34" charset="0"/>
              <a:buChar char="•"/>
            </a:pPr>
            <a:r>
              <a:rPr lang="en-US" sz="1600" dirty="0"/>
              <a:t>Text preprocessing </a:t>
            </a:r>
          </a:p>
          <a:p>
            <a:pPr marL="285750" indent="-285750">
              <a:buFont typeface="Arial" panose="020B0604020202020204" pitchFamily="34" charset="0"/>
              <a:buChar char="•"/>
            </a:pPr>
            <a:r>
              <a:rPr lang="en-US" sz="1600" dirty="0"/>
              <a:t>TF-IDF </a:t>
            </a:r>
            <a:r>
              <a:rPr lang="en-US" sz="1600" dirty="0" err="1"/>
              <a:t>Vectorizer</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Naïve Bayes Classifiers &amp; Others</a:t>
            </a:r>
          </a:p>
          <a:p>
            <a:pPr marL="285750" indent="-285750">
              <a:buFont typeface="Arial" panose="020B0604020202020204" pitchFamily="34" charset="0"/>
              <a:buChar char="•"/>
            </a:pPr>
            <a:r>
              <a:rPr lang="en-US" sz="1600" dirty="0"/>
              <a:t>Cosine Similarity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LSA &amp; SVD Dimensionality Reduction</a:t>
            </a:r>
          </a:p>
          <a:p>
            <a:pPr marL="285750" indent="-285750">
              <a:buFont typeface="Arial" panose="020B0604020202020204" pitchFamily="34" charset="0"/>
              <a:buChar char="•"/>
            </a:pPr>
            <a:r>
              <a:rPr lang="en-US" sz="1600" dirty="0"/>
              <a:t>Confusion Matrix</a:t>
            </a:r>
          </a:p>
          <a:p>
            <a:endParaRPr lang="en-US" sz="1600" dirty="0"/>
          </a:p>
        </p:txBody>
      </p:sp>
    </p:spTree>
    <p:extLst>
      <p:ext uri="{BB962C8B-B14F-4D97-AF65-F5344CB8AC3E}">
        <p14:creationId xmlns:p14="http://schemas.microsoft.com/office/powerpoint/2010/main" val="2583890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a:t>EXPERIMENTS &amp; RESULTS</a:t>
            </a:r>
          </a:p>
        </p:txBody>
      </p:sp>
      <p:pic>
        <p:nvPicPr>
          <p:cNvPr id="6" name="Picture 5"/>
          <p:cNvPicPr>
            <a:picLocks noChangeAspect="1"/>
          </p:cNvPicPr>
          <p:nvPr/>
        </p:nvPicPr>
        <p:blipFill>
          <a:blip r:embed="rId2"/>
          <a:stretch>
            <a:fillRect/>
          </a:stretch>
        </p:blipFill>
        <p:spPr>
          <a:xfrm>
            <a:off x="72009" y="4005064"/>
            <a:ext cx="4499991" cy="2349950"/>
          </a:xfrm>
          <a:prstGeom prst="rect">
            <a:avLst/>
          </a:prstGeom>
        </p:spPr>
      </p:pic>
      <p:pic>
        <p:nvPicPr>
          <p:cNvPr id="7" name="Picture 6"/>
          <p:cNvPicPr>
            <a:picLocks noChangeAspect="1"/>
          </p:cNvPicPr>
          <p:nvPr/>
        </p:nvPicPr>
        <p:blipFill>
          <a:blip r:embed="rId3"/>
          <a:stretch>
            <a:fillRect/>
          </a:stretch>
        </p:blipFill>
        <p:spPr>
          <a:xfrm>
            <a:off x="4621493" y="4005064"/>
            <a:ext cx="4499992" cy="2349950"/>
          </a:xfrm>
          <a:prstGeom prst="rect">
            <a:avLst/>
          </a:prstGeom>
        </p:spPr>
      </p:pic>
      <p:sp>
        <p:nvSpPr>
          <p:cNvPr id="10" name="TextBox 9"/>
          <p:cNvSpPr txBox="1"/>
          <p:nvPr/>
        </p:nvSpPr>
        <p:spPr>
          <a:xfrm>
            <a:off x="104057" y="1340768"/>
            <a:ext cx="2739751" cy="1692771"/>
          </a:xfrm>
          <a:prstGeom prst="rect">
            <a:avLst/>
          </a:prstGeom>
          <a:noFill/>
        </p:spPr>
        <p:txBody>
          <a:bodyPr wrap="square" rtlCol="0">
            <a:spAutoFit/>
          </a:bodyPr>
          <a:lstStyle/>
          <a:p>
            <a:pPr marL="342900" indent="-342900">
              <a:buFont typeface="+mj-lt"/>
              <a:buAutoNum type="arabicPeriod"/>
            </a:pPr>
            <a:r>
              <a:rPr lang="en-US" sz="1300" b="1" dirty="0"/>
              <a:t>EXP 1:</a:t>
            </a:r>
            <a:r>
              <a:rPr lang="en-US" sz="1300" dirty="0"/>
              <a:t> Secondary Prediction with Category Breakdown</a:t>
            </a:r>
          </a:p>
          <a:p>
            <a:pPr marL="342900" indent="-342900">
              <a:buFont typeface="+mj-lt"/>
              <a:buAutoNum type="arabicPeriod"/>
            </a:pPr>
            <a:r>
              <a:rPr lang="en-US" sz="1300" b="1" dirty="0"/>
              <a:t>EXP 2: </a:t>
            </a:r>
            <a:r>
              <a:rPr lang="en-US" sz="1300" dirty="0"/>
              <a:t>Secondary Prediction with no Category Breakdown</a:t>
            </a:r>
          </a:p>
          <a:p>
            <a:pPr marL="342900" indent="-342900">
              <a:buFont typeface="+mj-lt"/>
              <a:buAutoNum type="arabicPeriod"/>
            </a:pPr>
            <a:r>
              <a:rPr lang="en-US" sz="1300" b="1" dirty="0"/>
              <a:t>EXP 3:</a:t>
            </a:r>
            <a:r>
              <a:rPr lang="en-US" sz="1300" dirty="0"/>
              <a:t> Decision Tree Predictions</a:t>
            </a:r>
          </a:p>
          <a:p>
            <a:pPr marL="342900" indent="-342900">
              <a:buFont typeface="+mj-lt"/>
              <a:buAutoNum type="arabicPeriod"/>
            </a:pPr>
            <a:r>
              <a:rPr lang="en-US" sz="1300" b="1" dirty="0"/>
              <a:t>EXP 4:</a:t>
            </a:r>
            <a:r>
              <a:rPr lang="en-US" sz="1300" dirty="0"/>
              <a:t> Random Forest Classifier</a:t>
            </a:r>
          </a:p>
          <a:p>
            <a:pPr marL="342900" indent="-342900">
              <a:buFont typeface="+mj-lt"/>
              <a:buAutoNum type="arabicPeriod"/>
            </a:pPr>
            <a:r>
              <a:rPr lang="en-US" sz="1300" b="1" dirty="0"/>
              <a:t>EXP5:</a:t>
            </a:r>
            <a:r>
              <a:rPr lang="en-US" sz="1300" dirty="0"/>
              <a:t> Multinomial Naïve Bayes Classifier</a:t>
            </a:r>
          </a:p>
        </p:txBody>
      </p:sp>
      <p:pic>
        <p:nvPicPr>
          <p:cNvPr id="11" name="Picture 10"/>
          <p:cNvPicPr>
            <a:picLocks noChangeAspect="1"/>
          </p:cNvPicPr>
          <p:nvPr/>
        </p:nvPicPr>
        <p:blipFill>
          <a:blip r:embed="rId4"/>
          <a:stretch>
            <a:fillRect/>
          </a:stretch>
        </p:blipFill>
        <p:spPr>
          <a:xfrm>
            <a:off x="2826567" y="1350504"/>
            <a:ext cx="6161670" cy="1944216"/>
          </a:xfrm>
          <a:prstGeom prst="rect">
            <a:avLst/>
          </a:prstGeom>
        </p:spPr>
      </p:pic>
    </p:spTree>
    <p:extLst>
      <p:ext uri="{BB962C8B-B14F-4D97-AF65-F5344CB8AC3E}">
        <p14:creationId xmlns:p14="http://schemas.microsoft.com/office/powerpoint/2010/main" val="2533044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730" y="274638"/>
            <a:ext cx="8229600" cy="511156"/>
          </a:xfrm>
        </p:spPr>
        <p:txBody>
          <a:bodyPr>
            <a:normAutofit fontScale="90000"/>
          </a:bodyPr>
          <a:lstStyle/>
          <a:p>
            <a:r>
              <a:rPr lang="en-IN" dirty="0"/>
              <a:t>CONCLUSION</a:t>
            </a:r>
          </a:p>
        </p:txBody>
      </p:sp>
      <p:sp>
        <p:nvSpPr>
          <p:cNvPr id="3" name="Content Placeholder 2"/>
          <p:cNvSpPr>
            <a:spLocks noGrp="1"/>
          </p:cNvSpPr>
          <p:nvPr>
            <p:ph idx="1"/>
          </p:nvPr>
        </p:nvSpPr>
        <p:spPr>
          <a:xfrm>
            <a:off x="428596" y="908720"/>
            <a:ext cx="8319868" cy="5667542"/>
          </a:xfrm>
        </p:spPr>
        <p:txBody>
          <a:bodyPr>
            <a:normAutofit lnSpcReduction="10000"/>
          </a:bodyPr>
          <a:lstStyle/>
          <a:p>
            <a:pPr marL="0" indent="0">
              <a:buNone/>
            </a:pPr>
            <a:r>
              <a:rPr lang="en-US" sz="2000" b="1" dirty="0"/>
              <a:t>What we learned:</a:t>
            </a:r>
          </a:p>
          <a:p>
            <a:r>
              <a:rPr lang="en-IN" sz="2000" dirty="0"/>
              <a:t>Learned to apply Data mining concepts on real world data and how it should be handled</a:t>
            </a:r>
            <a:endParaRPr lang="en-US" sz="2000" dirty="0"/>
          </a:p>
          <a:p>
            <a:r>
              <a:rPr lang="en-US" sz="2000" dirty="0"/>
              <a:t>When doing supervised learning make sure you know the distribution of your classifiers. The distribution can create problems.</a:t>
            </a:r>
          </a:p>
          <a:p>
            <a:r>
              <a:rPr lang="en-US" sz="2000" dirty="0"/>
              <a:t>We could improve our precision in predictions. Two multiple rounds of prediction may be a viable choice.</a:t>
            </a:r>
          </a:p>
          <a:p>
            <a:pPr marL="0" indent="0">
              <a:buNone/>
            </a:pPr>
            <a:endParaRPr lang="en-US" sz="2000" dirty="0"/>
          </a:p>
          <a:p>
            <a:pPr marL="0" indent="0">
              <a:buNone/>
            </a:pPr>
            <a:r>
              <a:rPr lang="en-US" sz="2000" b="1" dirty="0"/>
              <a:t>Our Analysis:</a:t>
            </a:r>
          </a:p>
          <a:p>
            <a:r>
              <a:rPr lang="en-US" sz="2000" dirty="0"/>
              <a:t>We would like to have had more examples from “Closed with Monetary Relief” and “Closed with Non-Monetary Relief”.</a:t>
            </a:r>
          </a:p>
          <a:p>
            <a:r>
              <a:rPr lang="en-US" sz="2000" dirty="0"/>
              <a:t>Response to the Complaint may be a result of information from the Company's own data set that we do not have access to. It may not be possible to consistently predict these results.</a:t>
            </a:r>
            <a:endParaRPr lang="en-IN" sz="2000" dirty="0"/>
          </a:p>
          <a:p>
            <a:r>
              <a:rPr lang="en-IN" sz="2000" dirty="0"/>
              <a:t>Multiple approaches have been opted by our team to analyse the data and we cannot say any of them is not useful, from each analysis we have got information about the data and categorization.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438</Words>
  <Application>Microsoft Office PowerPoint</Application>
  <PresentationFormat>On-screen Show (4:3)</PresentationFormat>
  <Paragraphs>72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Predicting Company Responses to Complaints</vt:lpstr>
      <vt:lpstr>GOAL</vt:lpstr>
      <vt:lpstr>DATA </vt:lpstr>
      <vt:lpstr>EXPERIMENTS &amp;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Company Responses to Complaints</dc:title>
  <dc:creator>Shringa</dc:creator>
  <cp:lastModifiedBy>Lawrence Amadi</cp:lastModifiedBy>
  <cp:revision>35</cp:revision>
  <dcterms:created xsi:type="dcterms:W3CDTF">2017-04-26T18:16:06Z</dcterms:created>
  <dcterms:modified xsi:type="dcterms:W3CDTF">2017-04-27T00:50:09Z</dcterms:modified>
</cp:coreProperties>
</file>