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p:regular r:id="rId15"/>
      <p:bold r:id="rId16"/>
      <p:italic r:id="rId17"/>
      <p:boldItalic r:id="rId18"/>
    </p:embeddedFont>
    <p:embeddedFont>
      <p:font typeface="PT Sans Narrow"/>
      <p:regular r:id="rId19"/>
      <p:bold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PTSansNarrow-bold.fntdata"/><Relationship Id="rId11" Type="http://schemas.openxmlformats.org/officeDocument/2006/relationships/slide" Target="slides/slide7.xml"/><Relationship Id="rId22" Type="http://schemas.openxmlformats.org/officeDocument/2006/relationships/font" Target="fonts/OpenSans-bold.fntdata"/><Relationship Id="rId10" Type="http://schemas.openxmlformats.org/officeDocument/2006/relationships/slide" Target="slides/slide6.xml"/><Relationship Id="rId21" Type="http://schemas.openxmlformats.org/officeDocument/2006/relationships/font" Target="fonts/OpenSans-regular.fntdata"/><Relationship Id="rId13" Type="http://schemas.openxmlformats.org/officeDocument/2006/relationships/slide" Target="slides/slide9.xml"/><Relationship Id="rId24" Type="http://schemas.openxmlformats.org/officeDocument/2006/relationships/font" Target="fonts/OpenSans-boldItalic.fntdata"/><Relationship Id="rId12" Type="http://schemas.openxmlformats.org/officeDocument/2006/relationships/slide" Target="slides/slide8.xml"/><Relationship Id="rId23"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19" Type="http://schemas.openxmlformats.org/officeDocument/2006/relationships/font" Target="fonts/PTSansNarrow-regular.fntdata"/><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etewarden.com/2017/06/22/what-ive-learned-about-neural-network-quantization/"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We cannot directly build model by using lower precision data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Using floating point arithmetic was the easiest way to preserve accuracy.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1 object  is passing to the model that’s why 1 hidden layer.</a:t>
            </a:r>
          </a:p>
          <a:p>
            <a:pPr lvl="0">
              <a:spcBef>
                <a:spcPts val="0"/>
              </a:spcBef>
              <a:buNone/>
            </a:pPr>
            <a:r>
              <a:rPr lang="en"/>
              <a:t>We have taken only 2 classes of images cats or dogs to build a model.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We cannot directly build model by using lower precision data</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The min and max operations actually look at the values in the input float tensor, and then feeds them into the Dequantize operation that converts the tensor into eight-bits. There are more details on how the quantized representation works later on.</a:t>
            </a:r>
          </a:p>
          <a:p>
            <a:pPr lvl="0">
              <a:spcBef>
                <a:spcPts val="0"/>
              </a:spcBef>
              <a:buNone/>
            </a:pPr>
            <a:r>
              <a:rPr lang="en"/>
              <a:t>These include convolution, matrix multiplication, activation functions, pooling operations and concatenation</a:t>
            </a:r>
          </a:p>
          <a:p>
            <a:pPr lvl="0">
              <a:spcBef>
                <a:spcPts val="0"/>
              </a:spcBef>
              <a:buNone/>
            </a:pPr>
            <a:r>
              <a:t/>
            </a:r>
            <a:endParaRPr/>
          </a:p>
          <a:p>
            <a:pPr lvl="0">
              <a:spcBef>
                <a:spcPts val="0"/>
              </a:spcBef>
              <a:buNone/>
            </a:pPr>
            <a:r>
              <a:rPr lang="en" sz="1150">
                <a:latin typeface="Roboto"/>
                <a:ea typeface="Roboto"/>
                <a:cs typeface="Roboto"/>
                <a:sym typeface="Roboto"/>
              </a:rPr>
              <a:t>For the sizes, I have commented what's happening. We're taking 5x5 convolutions on the initial image, and producing 32 outputs. Next, we take 5x5 convolutions of the 32 inputs and make 64 outputs. From here, we're left with 7x7 sized images, and 64 of them, and then we're outputting to 1024 nodes in the fully connected layer. Then, the output layer is 1024 layers, to 10, which are the final 10 possible outputs for the actual label itself (0-</a:t>
            </a:r>
          </a:p>
          <a:p>
            <a:pPr lvl="0">
              <a:spcBef>
                <a:spcPts val="0"/>
              </a:spcBef>
              <a:buNone/>
            </a:pPr>
            <a:r>
              <a:t/>
            </a:r>
            <a:endParaRPr/>
          </a:p>
          <a:p>
            <a:pPr lvl="0">
              <a:spcBef>
                <a:spcPts val="0"/>
              </a:spcBef>
              <a:buNone/>
            </a:pPr>
            <a:r>
              <a:rPr lang="en" u="sng">
                <a:solidFill>
                  <a:schemeClr val="hlink"/>
                </a:solidFill>
                <a:hlinkClick r:id="rId2"/>
              </a:rPr>
              <a:t>https://petewarden.com/2017/06/22/what-ive-learned-about-neural-network-quantization/</a:t>
            </a:r>
          </a:p>
          <a:p>
            <a:pPr lvl="0">
              <a:spcBef>
                <a:spcPts val="0"/>
              </a:spcBef>
              <a:buNone/>
            </a:pPr>
            <a:r>
              <a:t/>
            </a:r>
            <a:endParaRPr/>
          </a:p>
          <a:p>
            <a:pPr lvl="0">
              <a:spcBef>
                <a:spcPts val="0"/>
              </a:spcBef>
              <a:buNone/>
            </a:pPr>
            <a:r>
              <a:rPr lang="en"/>
              <a:t>then in the forward pass the float values will be rounded to the specified number of levels (typically 256) to simulate the effects of quantization. In the backward pass, this rounding won’t be performed, so gradients will be calculated using full float values. This has the effect of forcing the graph to adapt to the lower precision it will encounter during inference, and in practice we’ve seen this improve the accuracy of the quantized graph dramatically, sometimes to a level indistinguishable from float.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8"/>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5" y="3158252"/>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8" cy="152400"/>
            <a:chOff x="1346429" y="1011300"/>
            <a:chExt cx="6452100" cy="152400"/>
          </a:xfrm>
        </p:grpSpPr>
        <p:cxnSp>
          <p:nvCxnSpPr>
            <p:cNvPr id="13" name="Shape 13"/>
            <p:cNvCxnSpPr/>
            <p:nvPr/>
          </p:nvCxnSpPr>
          <p:spPr>
            <a:xfrm rot="10800000">
              <a:off x="1346429"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9"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8" cy="152400"/>
            <a:chOff x="1346435" y="3969088"/>
            <a:chExt cx="6452100" cy="152400"/>
          </a:xfrm>
        </p:grpSpPr>
        <p:cxnSp>
          <p:nvCxnSpPr>
            <p:cNvPr id="16" name="Shape 16"/>
            <p:cNvCxnSpPr/>
            <p:nvPr/>
          </p:nvCxnSpPr>
          <p:spPr>
            <a:xfrm>
              <a:off x="1346435" y="4121488"/>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8"/>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wrap="square" tIns="91425"/>
          <a:lstStyle>
            <a:lvl1pPr lvl="0" algn="ctr">
              <a:spcBef>
                <a:spcPts val="0"/>
              </a:spcBef>
              <a:buSzPts val="5400"/>
              <a:buNone/>
              <a:defRPr sz="5400"/>
            </a:lvl1pPr>
            <a:lvl2pPr lvl="1" algn="ctr">
              <a:spcBef>
                <a:spcPts val="0"/>
              </a:spcBef>
              <a:buSzPts val="5400"/>
              <a:buNone/>
              <a:defRPr sz="5400"/>
            </a:lvl2pPr>
            <a:lvl3pPr lvl="2" algn="ctr">
              <a:spcBef>
                <a:spcPts val="0"/>
              </a:spcBef>
              <a:buSzPts val="5400"/>
              <a:buNone/>
              <a:defRPr sz="5400"/>
            </a:lvl3pPr>
            <a:lvl4pPr lvl="3" algn="ctr">
              <a:spcBef>
                <a:spcPts val="0"/>
              </a:spcBef>
              <a:buSzPts val="5400"/>
              <a:buNone/>
              <a:defRPr sz="5400"/>
            </a:lvl4pPr>
            <a:lvl5pPr lvl="4" algn="ctr">
              <a:spcBef>
                <a:spcPts val="0"/>
              </a:spcBef>
              <a:buSzPts val="5400"/>
              <a:buNone/>
              <a:defRPr sz="5400"/>
            </a:lvl5pPr>
            <a:lvl6pPr lvl="5" algn="ctr">
              <a:spcBef>
                <a:spcPts val="0"/>
              </a:spcBef>
              <a:buSzPts val="5400"/>
              <a:buNone/>
              <a:defRPr sz="5400"/>
            </a:lvl6pPr>
            <a:lvl7pPr lvl="6" algn="ctr">
              <a:spcBef>
                <a:spcPts val="0"/>
              </a:spcBef>
              <a:buSzPts val="5400"/>
              <a:buNone/>
              <a:defRPr sz="5400"/>
            </a:lvl7pPr>
            <a:lvl8pPr lvl="7" algn="ctr">
              <a:spcBef>
                <a:spcPts val="0"/>
              </a:spcBef>
              <a:buSzPts val="5400"/>
              <a:buNone/>
              <a:defRPr sz="5400"/>
            </a:lvl8pPr>
            <a:lvl9pPr lvl="8" algn="ctr">
              <a:spcBef>
                <a:spcPts val="0"/>
              </a:spcBef>
              <a:buSzPts val="5400"/>
              <a:buNone/>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wrap="square" tIns="91425"/>
          <a:lstStyle>
            <a:lvl1pPr lvl="0" algn="ctr">
              <a:spcBef>
                <a:spcPts val="0"/>
              </a:spcBef>
              <a:buClr>
                <a:schemeClr val="accent3"/>
              </a:buClr>
              <a:buSzPts val="13000"/>
              <a:buNone/>
              <a:defRPr sz="13000">
                <a:solidFill>
                  <a:schemeClr val="accent3"/>
                </a:solidFill>
              </a:defRPr>
            </a:lvl1pPr>
            <a:lvl2pPr lvl="1" algn="ctr">
              <a:spcBef>
                <a:spcPts val="0"/>
              </a:spcBef>
              <a:buClr>
                <a:schemeClr val="accent3"/>
              </a:buClr>
              <a:buSzPts val="13000"/>
              <a:buNone/>
              <a:defRPr sz="13000">
                <a:solidFill>
                  <a:schemeClr val="accent3"/>
                </a:solidFill>
              </a:defRPr>
            </a:lvl2pPr>
            <a:lvl3pPr lvl="2" algn="ctr">
              <a:spcBef>
                <a:spcPts val="0"/>
              </a:spcBef>
              <a:buClr>
                <a:schemeClr val="accent3"/>
              </a:buClr>
              <a:buSzPts val="13000"/>
              <a:buNone/>
              <a:defRPr sz="13000">
                <a:solidFill>
                  <a:schemeClr val="accent3"/>
                </a:solidFill>
              </a:defRPr>
            </a:lvl3pPr>
            <a:lvl4pPr lvl="3" algn="ctr">
              <a:spcBef>
                <a:spcPts val="0"/>
              </a:spcBef>
              <a:buClr>
                <a:schemeClr val="accent3"/>
              </a:buClr>
              <a:buSzPts val="13000"/>
              <a:buNone/>
              <a:defRPr sz="13000">
                <a:solidFill>
                  <a:schemeClr val="accent3"/>
                </a:solidFill>
              </a:defRPr>
            </a:lvl4pPr>
            <a:lvl5pPr lvl="4" algn="ctr">
              <a:spcBef>
                <a:spcPts val="0"/>
              </a:spcBef>
              <a:buClr>
                <a:schemeClr val="accent3"/>
              </a:buClr>
              <a:buSzPts val="13000"/>
              <a:buNone/>
              <a:defRPr sz="13000">
                <a:solidFill>
                  <a:schemeClr val="accent3"/>
                </a:solidFill>
              </a:defRPr>
            </a:lvl5pPr>
            <a:lvl6pPr lvl="5" algn="ctr">
              <a:spcBef>
                <a:spcPts val="0"/>
              </a:spcBef>
              <a:buClr>
                <a:schemeClr val="accent3"/>
              </a:buClr>
              <a:buSzPts val="13000"/>
              <a:buNone/>
              <a:defRPr sz="13000">
                <a:solidFill>
                  <a:schemeClr val="accent3"/>
                </a:solidFill>
              </a:defRPr>
            </a:lvl6pPr>
            <a:lvl7pPr lvl="6" algn="ctr">
              <a:spcBef>
                <a:spcPts val="0"/>
              </a:spcBef>
              <a:buClr>
                <a:schemeClr val="accent3"/>
              </a:buClr>
              <a:buSzPts val="13000"/>
              <a:buNone/>
              <a:defRPr sz="13000">
                <a:solidFill>
                  <a:schemeClr val="accent3"/>
                </a:solidFill>
              </a:defRPr>
            </a:lvl7pPr>
            <a:lvl8pPr lvl="7" algn="ctr">
              <a:spcBef>
                <a:spcPts val="0"/>
              </a:spcBef>
              <a:buClr>
                <a:schemeClr val="accent3"/>
              </a:buClr>
              <a:buSzPts val="13000"/>
              <a:buNone/>
              <a:defRPr sz="13000">
                <a:solidFill>
                  <a:schemeClr val="accent3"/>
                </a:solidFill>
              </a:defRPr>
            </a:lvl8pPr>
            <a:lvl9pPr lvl="8" algn="ctr">
              <a:spcBef>
                <a:spcPts val="0"/>
              </a:spcBef>
              <a:buClr>
                <a:schemeClr val="accent3"/>
              </a:buClr>
              <a:buSzPts val="13000"/>
              <a:buNone/>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59" name="Shape 5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wrap="square" tIns="91425"/>
          <a:lstStyle>
            <a:lvl1pPr lvl="0" algn="ctr">
              <a:spcBef>
                <a:spcPts val="0"/>
              </a:spcBef>
              <a:buSzPts val="3600"/>
              <a:buNone/>
              <a:defRPr/>
            </a:lvl1pPr>
            <a:lvl2pPr lvl="1" algn="ctr">
              <a:spcBef>
                <a:spcPts val="0"/>
              </a:spcBef>
              <a:buSzPts val="3600"/>
              <a:buNone/>
              <a:defRPr/>
            </a:lvl2pPr>
            <a:lvl3pPr lvl="2" algn="ctr">
              <a:spcBef>
                <a:spcPts val="0"/>
              </a:spcBef>
              <a:buSzPts val="3600"/>
              <a:buNone/>
              <a:defRPr/>
            </a:lvl3pPr>
            <a:lvl4pPr lvl="3" algn="ctr">
              <a:spcBef>
                <a:spcPts val="0"/>
              </a:spcBef>
              <a:buSzPts val="3600"/>
              <a:buNone/>
              <a:defRPr/>
            </a:lvl4pPr>
            <a:lvl5pPr lvl="4" algn="ctr">
              <a:spcBef>
                <a:spcPts val="0"/>
              </a:spcBef>
              <a:buSzPts val="3600"/>
              <a:buNone/>
              <a:defRPr/>
            </a:lvl5pPr>
            <a:lvl6pPr lvl="5" algn="ctr">
              <a:spcBef>
                <a:spcPts val="0"/>
              </a:spcBef>
              <a:buSzPts val="3600"/>
              <a:buNone/>
              <a:defRPr/>
            </a:lvl6pPr>
            <a:lvl7pPr lvl="6" algn="ctr">
              <a:spcBef>
                <a:spcPts val="0"/>
              </a:spcBef>
              <a:buSzPts val="3600"/>
              <a:buNone/>
              <a:defRPr/>
            </a:lvl7pPr>
            <a:lvl8pPr lvl="7" algn="ctr">
              <a:spcBef>
                <a:spcPts val="0"/>
              </a:spcBef>
              <a:buSzPts val="3600"/>
              <a:buNone/>
              <a:defRPr/>
            </a:lvl8pPr>
            <a:lvl9pPr lvl="8" algn="ctr">
              <a:spcBef>
                <a:spcPts val="0"/>
              </a:spcBef>
              <a:buSzPts val="3600"/>
              <a:buNone/>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wrap="square" tIns="91425"/>
          <a:lstStyle>
            <a:lvl1pPr lvl="0">
              <a:spcBef>
                <a:spcPts val="0"/>
              </a:spcBef>
              <a:buSzPts val="3600"/>
              <a:buNone/>
              <a:defRPr/>
            </a:lvl1pPr>
            <a:lvl2pPr lvl="1">
              <a:spcBef>
                <a:spcPts val="0"/>
              </a:spcBef>
              <a:buSzPts val="3600"/>
              <a:buNone/>
              <a:defRPr/>
            </a:lvl2pPr>
            <a:lvl3pPr lvl="2">
              <a:spcBef>
                <a:spcPts val="0"/>
              </a:spcBef>
              <a:buSzPts val="3600"/>
              <a:buNone/>
              <a:defRPr/>
            </a:lvl3pPr>
            <a:lvl4pPr lvl="3">
              <a:spcBef>
                <a:spcPts val="0"/>
              </a:spcBef>
              <a:buSzPts val="3600"/>
              <a:buNone/>
              <a:defRPr/>
            </a:lvl4pPr>
            <a:lvl5pPr lvl="4">
              <a:spcBef>
                <a:spcPts val="0"/>
              </a:spcBef>
              <a:buSzPts val="3600"/>
              <a:buNone/>
              <a:defRPr/>
            </a:lvl5pPr>
            <a:lvl6pPr lvl="5">
              <a:spcBef>
                <a:spcPts val="0"/>
              </a:spcBef>
              <a:buSzPts val="3600"/>
              <a:buNone/>
              <a:defRPr/>
            </a:lvl6pPr>
            <a:lvl7pPr lvl="6">
              <a:spcBef>
                <a:spcPts val="0"/>
              </a:spcBef>
              <a:buSzPts val="3600"/>
              <a:buNone/>
              <a:defRPr/>
            </a:lvl7pPr>
            <a:lvl8pPr lvl="7">
              <a:spcBef>
                <a:spcPts val="0"/>
              </a:spcBef>
              <a:buSzPts val="3600"/>
              <a:buNone/>
              <a:defRPr/>
            </a:lvl8pPr>
            <a:lvl9pPr lvl="8">
              <a:spcBef>
                <a:spcPts val="0"/>
              </a:spcBef>
              <a:buSzPts val="3600"/>
              <a:buNone/>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wrap="square" tIns="91425"/>
          <a:lstStyle>
            <a:lvl1pPr lvl="0">
              <a:spcBef>
                <a:spcPts val="0"/>
              </a:spcBef>
              <a:buSzPts val="3600"/>
              <a:buNone/>
              <a:defRPr/>
            </a:lvl1pPr>
            <a:lvl2pPr lvl="1">
              <a:spcBef>
                <a:spcPts val="0"/>
              </a:spcBef>
              <a:buSzPts val="3600"/>
              <a:buNone/>
              <a:defRPr/>
            </a:lvl2pPr>
            <a:lvl3pPr lvl="2">
              <a:spcBef>
                <a:spcPts val="0"/>
              </a:spcBef>
              <a:buSzPts val="3600"/>
              <a:buNone/>
              <a:defRPr/>
            </a:lvl3pPr>
            <a:lvl4pPr lvl="3">
              <a:spcBef>
                <a:spcPts val="0"/>
              </a:spcBef>
              <a:buSzPts val="3600"/>
              <a:buNone/>
              <a:defRPr/>
            </a:lvl4pPr>
            <a:lvl5pPr lvl="4">
              <a:spcBef>
                <a:spcPts val="0"/>
              </a:spcBef>
              <a:buSzPts val="3600"/>
              <a:buNone/>
              <a:defRPr/>
            </a:lvl5pPr>
            <a:lvl6pPr lvl="5">
              <a:spcBef>
                <a:spcPts val="0"/>
              </a:spcBef>
              <a:buSzPts val="3600"/>
              <a:buNone/>
              <a:defRPr/>
            </a:lvl6pPr>
            <a:lvl7pPr lvl="6">
              <a:spcBef>
                <a:spcPts val="0"/>
              </a:spcBef>
              <a:buSzPts val="3600"/>
              <a:buNone/>
              <a:defRPr/>
            </a:lvl7pPr>
            <a:lvl8pPr lvl="7">
              <a:spcBef>
                <a:spcPts val="0"/>
              </a:spcBef>
              <a:buSzPts val="3600"/>
              <a:buNone/>
              <a:defRPr/>
            </a:lvl8pPr>
            <a:lvl9pPr lvl="8">
              <a:spcBef>
                <a:spcPts val="0"/>
              </a:spcBef>
              <a:buSzPts val="3600"/>
              <a:buNone/>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wrap="square" tIns="91425"/>
          <a:lstStyle>
            <a:lvl1pPr lvl="0">
              <a:spcBef>
                <a:spcPts val="0"/>
              </a:spcBef>
              <a:buSzPts val="3600"/>
              <a:buNone/>
              <a:defRPr/>
            </a:lvl1pPr>
            <a:lvl2pPr lvl="1">
              <a:spcBef>
                <a:spcPts val="0"/>
              </a:spcBef>
              <a:buSzPts val="3600"/>
              <a:buNone/>
              <a:defRPr/>
            </a:lvl2pPr>
            <a:lvl3pPr lvl="2">
              <a:spcBef>
                <a:spcPts val="0"/>
              </a:spcBef>
              <a:buSzPts val="3600"/>
              <a:buNone/>
              <a:defRPr/>
            </a:lvl3pPr>
            <a:lvl4pPr lvl="3">
              <a:spcBef>
                <a:spcPts val="0"/>
              </a:spcBef>
              <a:buSzPts val="3600"/>
              <a:buNone/>
              <a:defRPr/>
            </a:lvl4pPr>
            <a:lvl5pPr lvl="4">
              <a:spcBef>
                <a:spcPts val="0"/>
              </a:spcBef>
              <a:buSzPts val="3600"/>
              <a:buNone/>
              <a:defRPr/>
            </a:lvl5pPr>
            <a:lvl6pPr lvl="5">
              <a:spcBef>
                <a:spcPts val="0"/>
              </a:spcBef>
              <a:buSzPts val="3600"/>
              <a:buNone/>
              <a:defRPr/>
            </a:lvl6pPr>
            <a:lvl7pPr lvl="6">
              <a:spcBef>
                <a:spcPts val="0"/>
              </a:spcBef>
              <a:buSzPts val="3600"/>
              <a:buNone/>
              <a:defRPr/>
            </a:lvl7pPr>
            <a:lvl8pPr lvl="7">
              <a:spcBef>
                <a:spcPts val="0"/>
              </a:spcBef>
              <a:buSzPts val="3600"/>
              <a:buNone/>
              <a:defRPr/>
            </a:lvl8pPr>
            <a:lvl9pPr lvl="8">
              <a:spcBef>
                <a:spcPts val="0"/>
              </a:spcBef>
              <a:buSzPts val="3600"/>
              <a:buNone/>
              <a:defRPr/>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wrap="square" tIns="91425"/>
          <a:lstStyle>
            <a:lvl1pPr lvl="0">
              <a:spcBef>
                <a:spcPts val="0"/>
              </a:spcBef>
              <a:buClr>
                <a:schemeClr val="dk2"/>
              </a:buClr>
              <a:buSzPts val="5400"/>
              <a:buNone/>
              <a:defRPr b="0" sz="5400">
                <a:solidFill>
                  <a:schemeClr val="dk2"/>
                </a:solidFill>
              </a:defRPr>
            </a:lvl1pPr>
            <a:lvl2pPr lvl="1">
              <a:spcBef>
                <a:spcPts val="0"/>
              </a:spcBef>
              <a:buClr>
                <a:schemeClr val="dk2"/>
              </a:buClr>
              <a:buSzPts val="5400"/>
              <a:buNone/>
              <a:defRPr b="0" sz="5400">
                <a:solidFill>
                  <a:schemeClr val="dk2"/>
                </a:solidFill>
              </a:defRPr>
            </a:lvl2pPr>
            <a:lvl3pPr lvl="2">
              <a:spcBef>
                <a:spcPts val="0"/>
              </a:spcBef>
              <a:buClr>
                <a:schemeClr val="dk2"/>
              </a:buClr>
              <a:buSzPts val="5400"/>
              <a:buNone/>
              <a:defRPr b="0" sz="5400">
                <a:solidFill>
                  <a:schemeClr val="dk2"/>
                </a:solidFill>
              </a:defRPr>
            </a:lvl3pPr>
            <a:lvl4pPr lvl="3">
              <a:spcBef>
                <a:spcPts val="0"/>
              </a:spcBef>
              <a:buClr>
                <a:schemeClr val="dk2"/>
              </a:buClr>
              <a:buSzPts val="5400"/>
              <a:buNone/>
              <a:defRPr b="0" sz="5400">
                <a:solidFill>
                  <a:schemeClr val="dk2"/>
                </a:solidFill>
              </a:defRPr>
            </a:lvl4pPr>
            <a:lvl5pPr lvl="4">
              <a:spcBef>
                <a:spcPts val="0"/>
              </a:spcBef>
              <a:buClr>
                <a:schemeClr val="dk2"/>
              </a:buClr>
              <a:buSzPts val="5400"/>
              <a:buNone/>
              <a:defRPr b="0" sz="5400">
                <a:solidFill>
                  <a:schemeClr val="dk2"/>
                </a:solidFill>
              </a:defRPr>
            </a:lvl5pPr>
            <a:lvl6pPr lvl="5">
              <a:spcBef>
                <a:spcPts val="0"/>
              </a:spcBef>
              <a:buClr>
                <a:schemeClr val="dk2"/>
              </a:buClr>
              <a:buSzPts val="5400"/>
              <a:buNone/>
              <a:defRPr b="0" sz="5400">
                <a:solidFill>
                  <a:schemeClr val="dk2"/>
                </a:solidFill>
              </a:defRPr>
            </a:lvl6pPr>
            <a:lvl7pPr lvl="6">
              <a:spcBef>
                <a:spcPts val="0"/>
              </a:spcBef>
              <a:buClr>
                <a:schemeClr val="dk2"/>
              </a:buClr>
              <a:buSzPts val="5400"/>
              <a:buNone/>
              <a:defRPr b="0" sz="5400">
                <a:solidFill>
                  <a:schemeClr val="dk2"/>
                </a:solidFill>
              </a:defRPr>
            </a:lvl7pPr>
            <a:lvl8pPr lvl="7">
              <a:spcBef>
                <a:spcPts val="0"/>
              </a:spcBef>
              <a:buClr>
                <a:schemeClr val="dk2"/>
              </a:buClr>
              <a:buSzPts val="5400"/>
              <a:buNone/>
              <a:defRPr b="0" sz="5400">
                <a:solidFill>
                  <a:schemeClr val="dk2"/>
                </a:solidFill>
              </a:defRPr>
            </a:lvl8pPr>
            <a:lvl9pPr lvl="8">
              <a:spcBef>
                <a:spcPts val="0"/>
              </a:spcBef>
              <a:buClr>
                <a:schemeClr val="dk2"/>
              </a:buClr>
              <a:buSzPts val="5400"/>
              <a:buNone/>
              <a:defRPr b="0" sz="5400">
                <a:solidFill>
                  <a:schemeClr val="dk2"/>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wrap="square" tIns="91425"/>
          <a:lstStyle>
            <a:lvl1pPr lvl="0">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Font typeface="Open Sans"/>
              <a:buChar char="●"/>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rIns="91425" wrap="square" tIns="91425">
            <a:noAutofit/>
          </a:bodyPr>
          <a:lstStyle/>
          <a:p>
            <a:pPr lvl="0">
              <a:spcBef>
                <a:spcPts val="0"/>
              </a:spcBef>
              <a:buNone/>
            </a:pPr>
            <a:r>
              <a:rPr lang="en"/>
              <a:t>Deep Learning in Object Detection</a:t>
            </a:r>
          </a:p>
        </p:txBody>
      </p:sp>
      <p:sp>
        <p:nvSpPr>
          <p:cNvPr id="67" name="Shape 67"/>
          <p:cNvSpPr txBox="1"/>
          <p:nvPr>
            <p:ph idx="1" type="subTitle"/>
          </p:nvPr>
        </p:nvSpPr>
        <p:spPr>
          <a:xfrm>
            <a:off x="1321600" y="2850050"/>
            <a:ext cx="6286500" cy="1102800"/>
          </a:xfrm>
          <a:prstGeom prst="rect">
            <a:avLst/>
          </a:prstGeom>
        </p:spPr>
        <p:txBody>
          <a:bodyPr anchorCtr="0" anchor="t" bIns="91425" lIns="91425" rIns="91425" wrap="square" tIns="91425">
            <a:noAutofit/>
          </a:bodyPr>
          <a:lstStyle/>
          <a:p>
            <a:pPr lvl="0">
              <a:spcBef>
                <a:spcPts val="0"/>
              </a:spcBef>
              <a:buNone/>
            </a:pPr>
            <a:r>
              <a:rPr lang="en" sz="1400"/>
              <a:t>Presented By-</a:t>
            </a:r>
          </a:p>
          <a:p>
            <a:pPr lvl="0" rtl="0">
              <a:spcBef>
                <a:spcPts val="0"/>
              </a:spcBef>
              <a:buNone/>
            </a:pPr>
            <a:r>
              <a:rPr lang="en" sz="1400"/>
              <a:t>Shringa Bais </a:t>
            </a:r>
          </a:p>
          <a:p>
            <a:pPr lvl="0" rtl="0">
              <a:spcBef>
                <a:spcPts val="0"/>
              </a:spcBef>
              <a:buNone/>
            </a:pPr>
            <a:r>
              <a:rPr lang="en" sz="1400"/>
              <a:t>Prasanna Shanmuganathan</a:t>
            </a:r>
          </a:p>
          <a:p>
            <a:pPr lvl="0">
              <a:spcBef>
                <a:spcPts val="0"/>
              </a:spcBef>
              <a:buNone/>
            </a:pPr>
            <a:r>
              <a:rPr lang="en" sz="1400"/>
              <a:t>11/29/2017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rtl="0">
              <a:spcBef>
                <a:spcPts val="0"/>
              </a:spcBef>
              <a:buNone/>
            </a:pPr>
            <a:r>
              <a:rPr lang="en"/>
              <a:t>Quantization Results</a:t>
            </a:r>
          </a:p>
        </p:txBody>
      </p:sp>
      <p:sp>
        <p:nvSpPr>
          <p:cNvPr id="126" name="Shape 126"/>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127" name="Shape 127"/>
          <p:cNvSpPr txBox="1"/>
          <p:nvPr/>
        </p:nvSpPr>
        <p:spPr>
          <a:xfrm>
            <a:off x="1083475" y="940600"/>
            <a:ext cx="6858000" cy="800100"/>
          </a:xfrm>
          <a:prstGeom prst="rect">
            <a:avLst/>
          </a:prstGeom>
          <a:noFill/>
          <a:ln>
            <a:noFill/>
          </a:ln>
        </p:spPr>
        <p:txBody>
          <a:bodyPr anchorCtr="0" anchor="t" bIns="91425" lIns="91425" rIns="91425" wrap="square" tIns="91425">
            <a:noAutofit/>
          </a:bodyPr>
          <a:lstStyle/>
          <a:p>
            <a:pPr lvl="0" rtl="0">
              <a:spcBef>
                <a:spcPts val="0"/>
              </a:spcBef>
              <a:buNone/>
            </a:pPr>
            <a:r>
              <a:t/>
            </a:r>
            <a:endParaRPr/>
          </a:p>
        </p:txBody>
      </p:sp>
      <p:pic>
        <p:nvPicPr>
          <p:cNvPr id="128" name="Shape 128"/>
          <p:cNvPicPr preferRelativeResize="0"/>
          <p:nvPr/>
        </p:nvPicPr>
        <p:blipFill>
          <a:blip r:embed="rId3">
            <a:alphaModFix/>
          </a:blip>
          <a:stretch>
            <a:fillRect/>
          </a:stretch>
        </p:blipFill>
        <p:spPr>
          <a:xfrm>
            <a:off x="154775" y="1266325"/>
            <a:ext cx="8763000" cy="3637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Outline</a:t>
            </a:r>
          </a:p>
        </p:txBody>
      </p:sp>
      <p:sp>
        <p:nvSpPr>
          <p:cNvPr id="73" name="Shape 73"/>
          <p:cNvSpPr txBox="1"/>
          <p:nvPr>
            <p:ph idx="1" type="body"/>
          </p:nvPr>
        </p:nvSpPr>
        <p:spPr>
          <a:xfrm>
            <a:off x="311700" y="1266325"/>
            <a:ext cx="8520600" cy="2531700"/>
          </a:xfrm>
          <a:prstGeom prst="rect">
            <a:avLst/>
          </a:prstGeom>
        </p:spPr>
        <p:txBody>
          <a:bodyPr anchorCtr="0" anchor="t" bIns="91425" lIns="91425" rIns="91425" wrap="square" tIns="91425">
            <a:noAutofit/>
          </a:bodyPr>
          <a:lstStyle/>
          <a:p>
            <a:pPr indent="-342900" lvl="0" marL="457200">
              <a:spcBef>
                <a:spcPts val="0"/>
              </a:spcBef>
              <a:spcAft>
                <a:spcPts val="0"/>
              </a:spcAft>
              <a:buSzPts val="1800"/>
              <a:buChar char="●"/>
            </a:pPr>
            <a:r>
              <a:rPr lang="en"/>
              <a:t>Goal</a:t>
            </a:r>
          </a:p>
          <a:p>
            <a:pPr indent="-342900" lvl="0" marL="457200">
              <a:spcBef>
                <a:spcPts val="0"/>
              </a:spcBef>
              <a:spcAft>
                <a:spcPts val="0"/>
              </a:spcAft>
              <a:buSzPts val="1800"/>
              <a:buChar char="●"/>
            </a:pPr>
            <a:r>
              <a:rPr lang="en"/>
              <a:t>Dataset</a:t>
            </a:r>
          </a:p>
          <a:p>
            <a:pPr indent="-342900" lvl="0" marL="457200">
              <a:spcBef>
                <a:spcPts val="0"/>
              </a:spcBef>
              <a:spcAft>
                <a:spcPts val="0"/>
              </a:spcAft>
              <a:buSzPts val="1800"/>
              <a:buChar char="●"/>
            </a:pPr>
            <a:r>
              <a:rPr lang="en"/>
              <a:t>Architecture Of  the Network</a:t>
            </a:r>
          </a:p>
          <a:p>
            <a:pPr indent="-342900" lvl="0" marL="457200">
              <a:spcBef>
                <a:spcPts val="0"/>
              </a:spcBef>
              <a:spcAft>
                <a:spcPts val="0"/>
              </a:spcAft>
              <a:buSzPts val="1800"/>
              <a:buChar char="●"/>
            </a:pPr>
            <a:r>
              <a:rPr lang="en"/>
              <a:t>Evaluation </a:t>
            </a:r>
          </a:p>
          <a:p>
            <a:pPr indent="-342900" lvl="0" marL="457200">
              <a:spcBef>
                <a:spcPts val="0"/>
              </a:spcBef>
              <a:spcAft>
                <a:spcPts val="0"/>
              </a:spcAft>
              <a:buSzPts val="1800"/>
              <a:buChar char="●"/>
            </a:pPr>
            <a:r>
              <a:rPr lang="en"/>
              <a:t>Learning </a:t>
            </a:r>
          </a:p>
          <a:p>
            <a:pPr indent="-342900" lvl="0" marL="457200">
              <a:spcBef>
                <a:spcPts val="0"/>
              </a:spcBef>
              <a:spcAft>
                <a:spcPts val="0"/>
              </a:spcAft>
              <a:buSzPts val="1800"/>
              <a:buChar char="●"/>
            </a:pPr>
            <a:r>
              <a:rPr lang="en"/>
              <a:t>Results </a:t>
            </a:r>
          </a:p>
          <a:p>
            <a:pPr indent="-342900" lvl="0" marL="457200">
              <a:spcBef>
                <a:spcPts val="0"/>
              </a:spcBef>
              <a:buSzPts val="1800"/>
              <a:buChar char="●"/>
            </a:pPr>
            <a:r>
              <a:rPr lang="en"/>
              <a:t>Discussion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Goal</a:t>
            </a:r>
          </a:p>
        </p:txBody>
      </p:sp>
      <p:sp>
        <p:nvSpPr>
          <p:cNvPr id="79" name="Shape 79"/>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a:spcBef>
                <a:spcPts val="0"/>
              </a:spcBef>
              <a:buNone/>
            </a:pPr>
            <a:r>
              <a:rPr lang="en" sz="1700">
                <a:solidFill>
                  <a:srgbClr val="000000"/>
                </a:solidFill>
                <a:latin typeface="Arial"/>
                <a:ea typeface="Arial"/>
                <a:cs typeface="Arial"/>
                <a:sym typeface="Arial"/>
              </a:rPr>
              <a:t>Explore techniques to analyse and compute efficiency and performance of Deep Convolutional</a:t>
            </a:r>
            <a:r>
              <a:rPr lang="en" sz="1100">
                <a:solidFill>
                  <a:srgbClr val="000000"/>
                </a:solidFill>
                <a:latin typeface="Arial"/>
                <a:ea typeface="Arial"/>
                <a:cs typeface="Arial"/>
                <a:sym typeface="Arial"/>
              </a:rPr>
              <a:t> </a:t>
            </a:r>
            <a:r>
              <a:rPr lang="en" sz="1700">
                <a:solidFill>
                  <a:srgbClr val="000000"/>
                </a:solidFill>
                <a:latin typeface="Arial"/>
                <a:ea typeface="Arial"/>
                <a:cs typeface="Arial"/>
                <a:sym typeface="Arial"/>
              </a:rPr>
              <a:t>Neural Networks with limited precision data representation on Object Detection on Image.</a:t>
            </a:r>
          </a:p>
          <a:p>
            <a:pPr lvl="0">
              <a:spcBef>
                <a:spcPts val="0"/>
              </a:spcBef>
              <a:buNone/>
            </a:pPr>
            <a:r>
              <a:rPr lang="en" sz="1700">
                <a:solidFill>
                  <a:srgbClr val="000000"/>
                </a:solidFill>
                <a:latin typeface="Arial"/>
                <a:ea typeface="Arial"/>
                <a:cs typeface="Arial"/>
                <a:sym typeface="Arial"/>
              </a:rPr>
              <a:t>Run the model on GPU which has high computing power and support mixed precision</a:t>
            </a:r>
          </a:p>
          <a:p>
            <a:pPr lvl="0">
              <a:spcBef>
                <a:spcPts val="0"/>
              </a:spcBef>
              <a:buNone/>
            </a:pPr>
            <a:r>
              <a:rPr lang="en" sz="1700">
                <a:solidFill>
                  <a:srgbClr val="000000"/>
                </a:solidFill>
                <a:latin typeface="Arial"/>
                <a:ea typeface="Arial"/>
                <a:cs typeface="Arial"/>
                <a:sym typeface="Arial"/>
              </a:rPr>
              <a:t>Evaluate the functional quality and performance of the model on varying precision on both the training and testing phase.</a:t>
            </a:r>
          </a:p>
          <a:p>
            <a:pPr lvl="0">
              <a:spcBef>
                <a:spcPts val="0"/>
              </a:spcBef>
              <a:buNone/>
            </a:pPr>
            <a:r>
              <a:rPr lang="en" sz="1700">
                <a:solidFill>
                  <a:srgbClr val="000000"/>
                </a:solidFill>
                <a:latin typeface="Arial"/>
                <a:ea typeface="Arial"/>
                <a:cs typeface="Arial"/>
                <a:sym typeface="Arial"/>
              </a:rPr>
              <a:t>Test the model on different datasets to check the consistency of accuracy across varying data.</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Convolutional Neural Networks</a:t>
            </a:r>
          </a:p>
        </p:txBody>
      </p:sp>
      <p:sp>
        <p:nvSpPr>
          <p:cNvPr id="85" name="Shape 85"/>
          <p:cNvSpPr txBox="1"/>
          <p:nvPr>
            <p:ph idx="1" type="body"/>
          </p:nvPr>
        </p:nvSpPr>
        <p:spPr>
          <a:xfrm>
            <a:off x="142875" y="1266325"/>
            <a:ext cx="8689500" cy="3686700"/>
          </a:xfrm>
          <a:prstGeom prst="rect">
            <a:avLst/>
          </a:prstGeom>
        </p:spPr>
        <p:txBody>
          <a:bodyPr anchorCtr="0" anchor="t" bIns="91425" lIns="91425" rIns="91425" wrap="square" tIns="91425">
            <a:noAutofit/>
          </a:bodyPr>
          <a:lstStyle/>
          <a:p>
            <a:pPr indent="-304800" lvl="0" marL="457200">
              <a:spcBef>
                <a:spcPts val="0"/>
              </a:spcBef>
              <a:spcAft>
                <a:spcPts val="0"/>
              </a:spcAft>
              <a:buSzPts val="1200"/>
              <a:buChar char="●"/>
            </a:pPr>
            <a:r>
              <a:rPr lang="en" sz="1200"/>
              <a:t>Model with large learning capacity</a:t>
            </a:r>
          </a:p>
          <a:p>
            <a:pPr indent="-304800" lvl="0" marL="457200">
              <a:spcBef>
                <a:spcPts val="0"/>
              </a:spcBef>
              <a:buSzPts val="1200"/>
              <a:buChar char="●"/>
            </a:pPr>
            <a:r>
              <a:rPr lang="en" sz="1200"/>
              <a:t>Prior knowledge to compensate all data we do not have.</a:t>
            </a:r>
          </a:p>
          <a:p>
            <a:pPr lvl="0">
              <a:spcBef>
                <a:spcPts val="0"/>
              </a:spcBef>
              <a:buNone/>
            </a:pPr>
            <a:r>
              <a:rPr lang="en" sz="1200"/>
              <a:t>Convolutional Neural Networks(or convnets) are based on the </a:t>
            </a:r>
            <a:r>
              <a:rPr lang="en" sz="1200"/>
              <a:t>following</a:t>
            </a:r>
            <a:r>
              <a:rPr lang="en" sz="1200"/>
              <a:t> principle:</a:t>
            </a:r>
          </a:p>
          <a:p>
            <a:pPr indent="-304800" lvl="0" marL="457200">
              <a:spcBef>
                <a:spcPts val="0"/>
              </a:spcBef>
              <a:spcAft>
                <a:spcPts val="0"/>
              </a:spcAft>
              <a:buSzPts val="1200"/>
              <a:buChar char="●"/>
            </a:pPr>
            <a:r>
              <a:rPr lang="en" sz="1200"/>
              <a:t>Local receptive fields</a:t>
            </a:r>
          </a:p>
          <a:p>
            <a:pPr indent="-304800" lvl="0" marL="457200">
              <a:spcBef>
                <a:spcPts val="0"/>
              </a:spcBef>
              <a:spcAft>
                <a:spcPts val="0"/>
              </a:spcAft>
              <a:buSzPts val="1200"/>
              <a:buChar char="●"/>
            </a:pPr>
            <a:r>
              <a:rPr lang="en" sz="1200"/>
              <a:t>Shared Weights</a:t>
            </a:r>
          </a:p>
          <a:p>
            <a:pPr indent="-304800" lvl="0" marL="457200" rtl="0">
              <a:spcBef>
                <a:spcPts val="0"/>
              </a:spcBef>
              <a:buSzPts val="1200"/>
              <a:buChar char="●"/>
            </a:pPr>
            <a:r>
              <a:rPr lang="en" sz="1200"/>
              <a:t>Pooling (or down sampling)</a:t>
            </a:r>
          </a:p>
          <a:p>
            <a:pPr lvl="0">
              <a:spcBef>
                <a:spcPts val="0"/>
              </a:spcBef>
              <a:buNone/>
            </a:pPr>
            <a:r>
              <a:rPr lang="en" sz="1200"/>
              <a:t>This special neural network architecture takes special advantage of the spatial data structure.</a:t>
            </a:r>
          </a:p>
          <a:p>
            <a:pPr lvl="0">
              <a:spcBef>
                <a:spcPts val="0"/>
              </a:spcBef>
              <a:buNone/>
            </a:pPr>
            <a:r>
              <a:t/>
            </a:r>
            <a:endParaRPr sz="1200"/>
          </a:p>
        </p:txBody>
      </p:sp>
      <p:pic>
        <p:nvPicPr>
          <p:cNvPr id="86" name="Shape 86"/>
          <p:cNvPicPr preferRelativeResize="0"/>
          <p:nvPr/>
        </p:nvPicPr>
        <p:blipFill>
          <a:blip r:embed="rId3">
            <a:alphaModFix/>
          </a:blip>
          <a:stretch>
            <a:fillRect/>
          </a:stretch>
        </p:blipFill>
        <p:spPr>
          <a:xfrm>
            <a:off x="1720600" y="3452825"/>
            <a:ext cx="5534025" cy="150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rtl="0">
              <a:spcBef>
                <a:spcPts val="0"/>
              </a:spcBef>
              <a:buNone/>
            </a:pPr>
            <a:r>
              <a:rPr lang="en"/>
              <a:t>Model Components</a:t>
            </a:r>
          </a:p>
        </p:txBody>
      </p:sp>
      <p:sp>
        <p:nvSpPr>
          <p:cNvPr id="92" name="Shape 92"/>
          <p:cNvSpPr txBox="1"/>
          <p:nvPr>
            <p:ph idx="1" type="body"/>
          </p:nvPr>
        </p:nvSpPr>
        <p:spPr>
          <a:xfrm>
            <a:off x="311700" y="1266325"/>
            <a:ext cx="8520600" cy="2615100"/>
          </a:xfrm>
          <a:prstGeom prst="rect">
            <a:avLst/>
          </a:prstGeom>
        </p:spPr>
        <p:txBody>
          <a:bodyPr anchorCtr="0" anchor="t" bIns="91425" lIns="91425" rIns="91425" wrap="square" tIns="91425">
            <a:noAutofit/>
          </a:bodyPr>
          <a:lstStyle/>
          <a:p>
            <a:pPr lvl="0">
              <a:spcBef>
                <a:spcPts val="0"/>
              </a:spcBef>
              <a:buNone/>
            </a:pPr>
            <a:r>
              <a:rPr lang="en"/>
              <a:t>Hidden Layer : 1</a:t>
            </a:r>
          </a:p>
          <a:p>
            <a:pPr lvl="0">
              <a:spcBef>
                <a:spcPts val="0"/>
              </a:spcBef>
              <a:buNone/>
            </a:pPr>
            <a:r>
              <a:rPr lang="en"/>
              <a:t>Hidden Units : 128 </a:t>
            </a:r>
          </a:p>
          <a:p>
            <a:pPr lvl="0">
              <a:spcBef>
                <a:spcPts val="0"/>
              </a:spcBef>
              <a:buNone/>
            </a:pPr>
            <a:r>
              <a:rPr lang="en"/>
              <a:t>Activation Function: ‘Relu’</a:t>
            </a:r>
          </a:p>
          <a:p>
            <a:pPr lvl="0">
              <a:spcBef>
                <a:spcPts val="0"/>
              </a:spcBef>
              <a:buNone/>
            </a:pPr>
            <a:r>
              <a:rPr lang="en"/>
              <a:t>Output Layer: 1</a:t>
            </a:r>
          </a:p>
          <a:p>
            <a:pPr lvl="0">
              <a:spcBef>
                <a:spcPts val="0"/>
              </a:spcBef>
              <a:buNone/>
            </a:pPr>
            <a:r>
              <a:rPr lang="en"/>
              <a:t>Function: ‘sigmoid’</a:t>
            </a:r>
          </a:p>
          <a:p>
            <a:pPr lv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Dataset</a:t>
            </a:r>
          </a:p>
        </p:txBody>
      </p:sp>
      <p:sp>
        <p:nvSpPr>
          <p:cNvPr id="98" name="Shape 98"/>
          <p:cNvSpPr txBox="1"/>
          <p:nvPr>
            <p:ph idx="1" type="body"/>
          </p:nvPr>
        </p:nvSpPr>
        <p:spPr>
          <a:xfrm>
            <a:off x="311700" y="1266325"/>
            <a:ext cx="8520600" cy="3877200"/>
          </a:xfrm>
          <a:prstGeom prst="rect">
            <a:avLst/>
          </a:prstGeom>
        </p:spPr>
        <p:txBody>
          <a:bodyPr anchorCtr="0" anchor="t" bIns="91425" lIns="91425" rIns="91425" wrap="square" tIns="91425">
            <a:noAutofit/>
          </a:bodyPr>
          <a:lstStyle/>
          <a:p>
            <a:pPr indent="-342900" lvl="0" marL="457200">
              <a:spcBef>
                <a:spcPts val="0"/>
              </a:spcBef>
              <a:spcAft>
                <a:spcPts val="0"/>
              </a:spcAft>
              <a:buSzPts val="1800"/>
              <a:buChar char="●"/>
            </a:pPr>
            <a:r>
              <a:rPr lang="en"/>
              <a:t>Cifar-10 :</a:t>
            </a:r>
          </a:p>
          <a:p>
            <a:pPr indent="-342900" lvl="1" marL="914400">
              <a:spcBef>
                <a:spcPts val="0"/>
              </a:spcBef>
              <a:spcAft>
                <a:spcPts val="0"/>
              </a:spcAft>
              <a:buSzPts val="1800"/>
              <a:buChar char="○"/>
            </a:pPr>
            <a:r>
              <a:rPr lang="en" sz="1800"/>
              <a:t>Training Images : 8000</a:t>
            </a:r>
          </a:p>
          <a:p>
            <a:pPr indent="-342900" lvl="1" marL="914400" rtl="0">
              <a:spcBef>
                <a:spcPts val="0"/>
              </a:spcBef>
              <a:buSzPts val="1800"/>
              <a:buChar char="○"/>
            </a:pPr>
            <a:r>
              <a:rPr lang="en" sz="1800"/>
              <a:t>Test Images : 1000</a:t>
            </a:r>
          </a:p>
          <a:p>
            <a:pPr indent="0" lvl="0" marL="457200" rtl="0">
              <a:spcBef>
                <a:spcPts val="0"/>
              </a:spcBef>
              <a:buNone/>
            </a:pPr>
            <a:r>
              <a:t/>
            </a:r>
            <a:endParaRPr/>
          </a:p>
          <a:p>
            <a:pPr indent="0" lvl="0" marL="457200" rtl="0">
              <a:spcBef>
                <a:spcPts val="0"/>
              </a:spcBef>
              <a:buNone/>
            </a:pPr>
            <a:r>
              <a:rPr lang="en"/>
              <a:t>					</a:t>
            </a:r>
          </a:p>
          <a:p>
            <a:pPr indent="-342900" lvl="0" marL="457200" rtl="0">
              <a:spcBef>
                <a:spcPts val="0"/>
              </a:spcBef>
              <a:buSzPts val="1800"/>
              <a:buChar char="●"/>
            </a:pPr>
            <a:r>
              <a:rPr lang="en"/>
              <a:t>MNIST</a:t>
            </a:r>
          </a:p>
          <a:p>
            <a:pPr lvl="0">
              <a:spcBef>
                <a:spcPts val="0"/>
              </a:spcBef>
              <a:buNone/>
            </a:pPr>
            <a:r>
              <a:rPr lang="en"/>
              <a:t>	</a:t>
            </a:r>
          </a:p>
          <a:p>
            <a:pPr lvl="0">
              <a:spcBef>
                <a:spcPts val="0"/>
              </a:spcBef>
              <a:buNone/>
            </a:pPr>
            <a:r>
              <a:t/>
            </a:r>
            <a:endParaRPr/>
          </a:p>
        </p:txBody>
      </p:sp>
      <p:pic>
        <p:nvPicPr>
          <p:cNvPr id="99" name="Shape 99"/>
          <p:cNvPicPr preferRelativeResize="0"/>
          <p:nvPr/>
        </p:nvPicPr>
        <p:blipFill>
          <a:blip r:embed="rId3">
            <a:alphaModFix/>
          </a:blip>
          <a:stretch>
            <a:fillRect/>
          </a:stretch>
        </p:blipFill>
        <p:spPr>
          <a:xfrm>
            <a:off x="1067200" y="2493175"/>
            <a:ext cx="1259675" cy="1043000"/>
          </a:xfrm>
          <a:prstGeom prst="rect">
            <a:avLst/>
          </a:prstGeom>
          <a:noFill/>
          <a:ln>
            <a:noFill/>
          </a:ln>
        </p:spPr>
      </p:pic>
      <p:pic>
        <p:nvPicPr>
          <p:cNvPr id="100" name="Shape 100"/>
          <p:cNvPicPr preferRelativeResize="0"/>
          <p:nvPr/>
        </p:nvPicPr>
        <p:blipFill>
          <a:blip r:embed="rId4">
            <a:alphaModFix/>
          </a:blip>
          <a:stretch>
            <a:fillRect/>
          </a:stretch>
        </p:blipFill>
        <p:spPr>
          <a:xfrm>
            <a:off x="2476500" y="2493175"/>
            <a:ext cx="1428750" cy="1043000"/>
          </a:xfrm>
          <a:prstGeom prst="rect">
            <a:avLst/>
          </a:prstGeom>
          <a:noFill/>
          <a:ln>
            <a:noFill/>
          </a:ln>
        </p:spPr>
      </p:pic>
      <p:pic>
        <p:nvPicPr>
          <p:cNvPr id="101" name="Shape 101"/>
          <p:cNvPicPr preferRelativeResize="0"/>
          <p:nvPr/>
        </p:nvPicPr>
        <p:blipFill>
          <a:blip r:embed="rId5">
            <a:alphaModFix/>
          </a:blip>
          <a:stretch>
            <a:fillRect/>
          </a:stretch>
        </p:blipFill>
        <p:spPr>
          <a:xfrm>
            <a:off x="1067200" y="3890975"/>
            <a:ext cx="3712375" cy="1043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Conv model output</a:t>
            </a:r>
          </a:p>
        </p:txBody>
      </p:sp>
      <p:sp>
        <p:nvSpPr>
          <p:cNvPr id="107" name="Shape 107"/>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108" name="Shape 108"/>
          <p:cNvPicPr preferRelativeResize="0"/>
          <p:nvPr/>
        </p:nvPicPr>
        <p:blipFill>
          <a:blip r:embed="rId3">
            <a:alphaModFix/>
          </a:blip>
          <a:stretch>
            <a:fillRect/>
          </a:stretch>
        </p:blipFill>
        <p:spPr>
          <a:xfrm>
            <a:off x="0" y="1321600"/>
            <a:ext cx="9144000" cy="3570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Quantization</a:t>
            </a:r>
          </a:p>
        </p:txBody>
      </p:sp>
      <p:sp>
        <p:nvSpPr>
          <p:cNvPr id="114" name="Shape 114"/>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a:spcBef>
                <a:spcPts val="0"/>
              </a:spcBef>
              <a:buNone/>
            </a:pPr>
            <a:r>
              <a:rPr lang="en"/>
              <a:t>The simplest motivation for quantization is to shrink file sizes by storing the min and max for each layer, and then compressing each float value to an eight-bit integer representing the closest real number in a linear set of 256 within the range.</a:t>
            </a:r>
          </a:p>
          <a:p>
            <a:pPr lvl="0">
              <a:spcBef>
                <a:spcPts val="0"/>
              </a:spcBef>
              <a:buNone/>
            </a:pPr>
            <a:r>
              <a:rPr lang="en"/>
              <a:t>Another reason to quantize is to reduce the computational resources you need to do the inference calculations, by running them entirely with eight-bit inputs and outputs</a:t>
            </a:r>
          </a:p>
        </p:txBody>
      </p:sp>
      <p:sp>
        <p:nvSpPr>
          <p:cNvPr id="115" name="Shape 115"/>
          <p:cNvSpPr txBox="1"/>
          <p:nvPr/>
        </p:nvSpPr>
        <p:spPr>
          <a:xfrm>
            <a:off x="1083475" y="940600"/>
            <a:ext cx="6858000" cy="8001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pic>
        <p:nvPicPr>
          <p:cNvPr id="120" name="Shape 120"/>
          <p:cNvPicPr preferRelativeResize="0"/>
          <p:nvPr/>
        </p:nvPicPr>
        <p:blipFill>
          <a:blip r:embed="rId3">
            <a:alphaModFix/>
          </a:blip>
          <a:stretch>
            <a:fillRect/>
          </a:stretch>
        </p:blipFill>
        <p:spPr>
          <a:xfrm>
            <a:off x="2069300" y="0"/>
            <a:ext cx="4578844"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