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8" r:id="rId2"/>
    <p:sldMasterId id="2147483786" r:id="rId3"/>
    <p:sldMasterId id="2147483813" r:id="rId4"/>
    <p:sldMasterId id="2147483803" r:id="rId5"/>
  </p:sldMasterIdLst>
  <p:notesMasterIdLst>
    <p:notesMasterId r:id="rId17"/>
  </p:notesMasterIdLst>
  <p:sldIdLst>
    <p:sldId id="350" r:id="rId6"/>
    <p:sldId id="358" r:id="rId7"/>
    <p:sldId id="364" r:id="rId8"/>
    <p:sldId id="365" r:id="rId9"/>
    <p:sldId id="366" r:id="rId10"/>
    <p:sldId id="374" r:id="rId11"/>
    <p:sldId id="375" r:id="rId12"/>
    <p:sldId id="383" r:id="rId13"/>
    <p:sldId id="382" r:id="rId14"/>
    <p:sldId id="384" r:id="rId15"/>
    <p:sldId id="312" r:id="rId1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3F"/>
    <a:srgbClr val="ACE0ED"/>
    <a:srgbClr val="00ADD3"/>
    <a:srgbClr val="0D4067"/>
    <a:srgbClr val="FFFFFF"/>
    <a:srgbClr val="91C349"/>
    <a:srgbClr val="00B6DE"/>
    <a:srgbClr val="A9DEE8"/>
    <a:srgbClr val="A97A84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C2C0-97DA-499D-9E25-C813C9F39A10}" type="datetimeFigureOut">
              <a:rPr lang="nb-NO" smtClean="0"/>
              <a:pPr/>
              <a:t>12.08.2015</a:t>
            </a:fld>
            <a:endParaRPr lang="nb-N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9B03F-A892-4A67-8671-FE6AA3A6F0A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2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9B03F-A892-4A67-8671-FE6AA3A6F0AE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55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9B03F-A892-4A67-8671-FE6AA3A6F0AE}" type="slidenum">
              <a:rPr lang="nb-NO" smtClean="0"/>
              <a:pPr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61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260920"/>
            <a:ext cx="741282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16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raphic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524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3768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5983200" y="1555200"/>
            <a:ext cx="2473200" cy="4352400"/>
          </a:xfrm>
        </p:spPr>
        <p:txBody>
          <a:bodyPr tIns="12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97862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9" y="260920"/>
            <a:ext cx="7698945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82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10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only (XL)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tIns="270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smtClean="0"/>
              <a:t>Insert content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82000" y="6231600"/>
            <a:ext cx="716400" cy="37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4359348" cy="11430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260921"/>
            <a:ext cx="4359348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230800" y="104400"/>
            <a:ext cx="3535200" cy="5803200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85200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800375" y="20384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385200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2800375" y="4025657"/>
            <a:ext cx="2322000" cy="18828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81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64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06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043"/>
            <a:ext cx="6915150" cy="34480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5550"/>
            <a:ext cx="9144000" cy="43624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334375" cy="350520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850"/>
            <a:ext cx="6600825" cy="3486150"/>
          </a:xfrm>
          <a:prstGeom prst="rect">
            <a:avLst/>
          </a:prstGeom>
        </p:spPr>
      </p:pic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743230" y="1274400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0D4067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0D40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45200" y="2022748"/>
            <a:ext cx="7585200" cy="2342356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00B6DE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00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99676" y="1555200"/>
            <a:ext cx="3474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616899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260920"/>
            <a:ext cx="7617971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7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83952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34483" y="1193648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6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ing +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6000" y="259200"/>
            <a:ext cx="8395200" cy="52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000" y="1195200"/>
            <a:ext cx="4158000" cy="4467600"/>
          </a:xfrm>
        </p:spPr>
        <p:txBody>
          <a:bodyPr/>
          <a:lstStyle>
            <a:lvl1pPr marL="180975" indent="-180975">
              <a:spcBef>
                <a:spcPts val="600"/>
              </a:spcBef>
              <a:defRPr sz="1400"/>
            </a:lvl1pPr>
            <a:lvl2pPr marL="360000">
              <a:defRPr sz="1200"/>
            </a:lvl2pPr>
            <a:lvl3pPr marL="542925" indent="-180975">
              <a:defRPr sz="1200"/>
            </a:lvl3pPr>
            <a:lvl4pPr marL="714375" indent="-171450">
              <a:defRPr sz="1200"/>
            </a:lvl4pPr>
            <a:lvl5pPr marL="895350" indent="-180975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33200" y="1195200"/>
            <a:ext cx="4158000" cy="4712400"/>
          </a:xfrm>
        </p:spPr>
        <p:txBody>
          <a:bodyPr tIns="1548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Insert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5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45200" y="1962180"/>
            <a:ext cx="7585200" cy="1946647"/>
          </a:xfrm>
        </p:spPr>
        <p:txBody>
          <a:bodyPr anchor="t">
            <a:noAutofit/>
          </a:bodyPr>
          <a:lstStyle>
            <a:lvl1pPr>
              <a:defRPr sz="6000">
                <a:solidFill>
                  <a:srgbClr val="00AED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43230" y="958783"/>
            <a:ext cx="7585200" cy="360040"/>
          </a:xfrm>
        </p:spPr>
        <p:txBody>
          <a:bodyPr>
            <a:noAutofit/>
          </a:bodyPr>
          <a:lstStyle>
            <a:lvl1pPr marL="0" indent="0" algn="l">
              <a:buNone/>
              <a:defRPr sz="1900" b="1">
                <a:solidFill>
                  <a:srgbClr val="FFFFFF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b-NO" dirty="0"/>
          </a:p>
        </p:txBody>
      </p:sp>
      <p:cxnSp>
        <p:nvCxnSpPr>
          <p:cNvPr id="14" name="Straight Connector 13"/>
          <p:cNvCxnSpPr/>
          <p:nvPr userDrawn="1"/>
        </p:nvCxnSpPr>
        <p:spPr bwMode="white">
          <a:xfrm>
            <a:off x="745200" y="1663200"/>
            <a:ext cx="758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745200" y="1274400"/>
            <a:ext cx="3106800" cy="320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48" y="5497200"/>
            <a:ext cx="1842838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/>
          </p:nvPr>
        </p:nvSpPr>
        <p:spPr>
          <a:xfrm>
            <a:off x="741678" y="1278439"/>
            <a:ext cx="7716522" cy="918313"/>
          </a:xfrm>
          <a:prstGeom prst="rect">
            <a:avLst/>
          </a:prstGeom>
        </p:spPr>
        <p:txBody>
          <a:bodyPr vert="horz" anchor="b"/>
          <a:lstStyle>
            <a:lvl1pPr>
              <a:defRPr sz="4000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332038"/>
            <a:ext cx="9144000" cy="43815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rgbClr val="DADADA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67516" y="64182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41678" y="1369786"/>
            <a:ext cx="7716522" cy="600191"/>
          </a:xfrm>
          <a:prstGeom prst="rect">
            <a:avLst/>
          </a:prstGeom>
        </p:spPr>
        <p:txBody>
          <a:bodyPr vert="horz" anchor="b"/>
          <a:lstStyle>
            <a:lvl1pPr>
              <a:defRPr sz="3600"/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edit</a:t>
            </a:r>
            <a:r>
              <a:rPr lang="nb-NO" dirty="0"/>
              <a:t> Master </a:t>
            </a:r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style</a:t>
            </a:r>
            <a:endParaRPr lang="en-US" dirty="0"/>
          </a:p>
        </p:txBody>
      </p:sp>
      <p:sp>
        <p:nvSpPr>
          <p:cNvPr id="1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54816" y="64225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126686" y="6490767"/>
            <a:ext cx="660930" cy="2216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0" i="0">
                <a:solidFill>
                  <a:srgbClr val="70706F"/>
                </a:solidFill>
                <a:latin typeface="Cambria"/>
                <a:cs typeface="Cambria"/>
              </a:defRPr>
            </a:lvl1pPr>
          </a:lstStyle>
          <a:p>
            <a:fld id="{48EFE498-26FF-D945-9D73-A9282EB4CDEF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4" name="Picture 13" descr="Mergergradient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387" y="6397259"/>
            <a:ext cx="8277225" cy="102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5230800" y="104400"/>
            <a:ext cx="3535200" cy="5801444"/>
          </a:xfrm>
        </p:spPr>
        <p:txBody>
          <a:bodyPr tIns="216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3960440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500" y="260920"/>
            <a:ext cx="3959659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91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graphics 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5158800" y="1555200"/>
            <a:ext cx="3229624" cy="4352400"/>
          </a:xfrm>
        </p:spPr>
        <p:txBody>
          <a:bodyPr tIns="1080000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633681" cy="473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7" y="309272"/>
            <a:ext cx="7634755" cy="311647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97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2 graphic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752400" y="1555200"/>
            <a:ext cx="3960000" cy="424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5158800" y="1555200"/>
            <a:ext cx="3290400" cy="1908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5158800" y="4141937"/>
            <a:ext cx="3290400" cy="1764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 smtClean="0"/>
              <a:t>Insert content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704856" cy="54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5628" y="260920"/>
            <a:ext cx="7704804" cy="360000"/>
          </a:xfrm>
        </p:spPr>
        <p:txBody>
          <a:bodyPr>
            <a:normAutofit/>
          </a:bodyPr>
          <a:lstStyle>
            <a:lvl1pPr marL="0" indent="0">
              <a:buNone/>
              <a:defRPr sz="1900" baseline="0">
                <a:solidFill>
                  <a:srgbClr val="7E5FA8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Small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39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tem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6849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594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white"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0"/>
          </p:nvPr>
        </p:nvSpPr>
        <p:spPr bwMode="white"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8DC63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white"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lassholder for bunntekst 7"/>
          <p:cNvSpPr>
            <a:spLocks noGrp="1"/>
          </p:cNvSpPr>
          <p:nvPr>
            <p:ph type="ftr" sz="quarter" idx="3"/>
          </p:nvPr>
        </p:nvSpPr>
        <p:spPr bwMode="white"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tements 3">
    <p:bg>
      <p:bgPr>
        <a:solidFill>
          <a:srgbClr val="0D40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0" y="1484784"/>
            <a:ext cx="7585200" cy="554616"/>
          </a:xfrm>
        </p:spPr>
        <p:txBody>
          <a:bodyPr anchor="b"/>
          <a:lstStyle>
            <a:lvl1pPr>
              <a:defRPr b="1">
                <a:solidFill>
                  <a:srgbClr val="A9DEE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400" y="2397600"/>
            <a:ext cx="7585200" cy="3096000"/>
          </a:xfrm>
        </p:spPr>
        <p:txBody>
          <a:bodyPr>
            <a:noAutofit/>
          </a:bodyPr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8000" y="5925600"/>
            <a:ext cx="8395200" cy="0"/>
          </a:xfrm>
          <a:prstGeom prst="line">
            <a:avLst/>
          </a:prstGeom>
          <a:ln w="18000">
            <a:solidFill>
              <a:srgbClr val="A9DE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000" y="6231600"/>
            <a:ext cx="710908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6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">
                <a:solidFill>
                  <a:srgbClr val="0D4067"/>
                </a:solidFill>
              </a:defRPr>
            </a:lvl1pPr>
          </a:lstStyle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 b="1">
                <a:solidFill>
                  <a:srgbClr val="0D4067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5590800"/>
            <a:ext cx="6323810" cy="495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79" y="1800000"/>
            <a:ext cx="5223841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73" r:id="rId3"/>
    <p:sldLayoutId id="2147483661" r:id="rId4"/>
    <p:sldLayoutId id="2147483663" r:id="rId5"/>
    <p:sldLayoutId id="2147483660" r:id="rId6"/>
    <p:sldLayoutId id="2147483665" r:id="rId7"/>
    <p:sldLayoutId id="2147483777" r:id="rId8"/>
    <p:sldLayoutId id="214748382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809" r:id="rId4"/>
    <p:sldLayoutId id="2147483784" r:id="rId5"/>
    <p:sldLayoutId id="21474837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810" r:id="rId2"/>
    <p:sldLayoutId id="2147483811" r:id="rId3"/>
    <p:sldLayoutId id="214748381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062163" indent="-182563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6pPr>
      <a:lvl7pPr marL="2252663" indent="-19050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576" y="61920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400" y="1555200"/>
            <a:ext cx="74160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0" y="6760369"/>
            <a:ext cx="9147600" cy="97631"/>
          </a:xfrm>
          <a:prstGeom prst="rect">
            <a:avLst/>
          </a:prstGeom>
          <a:gradFill flip="none" rotWithShape="1">
            <a:gsLst>
              <a:gs pos="0">
                <a:srgbClr val="00ADD3"/>
              </a:gs>
              <a:gs pos="50000">
                <a:srgbClr val="ACE0ED"/>
              </a:gs>
              <a:gs pos="100000">
                <a:srgbClr val="91C3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 smtClean="0">
              <a:solidFill>
                <a:schemeClr val="accent5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9186" y="6476400"/>
            <a:ext cx="2133600" cy="15937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003F6B"/>
                </a:solidFill>
                <a:latin typeface="+mj-lt"/>
              </a:defRPr>
            </a:lvl1pPr>
          </a:lstStyle>
          <a:p>
            <a:fld id="{37B42EF7-4E00-47E5-BD04-2784F5E2F88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8000" y="6022800"/>
            <a:ext cx="8395200" cy="0"/>
          </a:xfrm>
          <a:prstGeom prst="line">
            <a:avLst/>
          </a:prstGeom>
          <a:ln w="18000">
            <a:solidFill>
              <a:srgbClr val="0091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ssholder for bunntekst 7"/>
          <p:cNvSpPr>
            <a:spLocks noGrp="1"/>
          </p:cNvSpPr>
          <p:nvPr>
            <p:ph type="ftr" sz="quarter" idx="3"/>
          </p:nvPr>
        </p:nvSpPr>
        <p:spPr>
          <a:xfrm>
            <a:off x="387916" y="6238800"/>
            <a:ext cx="5623200" cy="16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3F7F"/>
                </a:solidFill>
              </a:defRPr>
            </a:lvl1pPr>
          </a:lstStyle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91" y="6231600"/>
            <a:ext cx="715370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20" r:id="rId3"/>
    <p:sldLayoutId id="214748382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867D78"/>
          </a:solidFill>
          <a:latin typeface="Arial Narrow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300"/>
        </a:spcBef>
        <a:buClr>
          <a:srgbClr val="5E5D5C"/>
        </a:buClr>
        <a:buFont typeface="Arial" pitchFamily="34" charset="0"/>
        <a:buChar char="•"/>
        <a:defRPr sz="1800" kern="1200">
          <a:solidFill>
            <a:srgbClr val="5E5D5C"/>
          </a:solidFill>
          <a:latin typeface="Georgia" pitchFamily="18" charset="0"/>
          <a:ea typeface="+mn-ea"/>
          <a:cs typeface="+mn-cs"/>
        </a:defRPr>
      </a:lvl1pPr>
      <a:lvl2pPr marL="361950" indent="-180975" algn="l" defTabSz="919163" rtl="0" eaLnBrk="1" latinLnBrk="0" hangingPunct="1">
        <a:spcBef>
          <a:spcPts val="600"/>
        </a:spcBef>
        <a:buClr>
          <a:srgbClr val="5E5D5C"/>
        </a:buClr>
        <a:buSzPct val="80000"/>
        <a:buFont typeface="Courier New" pitchFamily="49" charset="0"/>
        <a:buChar char="o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600"/>
        </a:spcBef>
        <a:buClr>
          <a:srgbClr val="5E5D5C"/>
        </a:buClr>
        <a:buFont typeface="Georgia" pitchFamily="18" charset="0"/>
        <a:buChar char="-"/>
        <a:defRPr sz="1400" kern="1200">
          <a:solidFill>
            <a:srgbClr val="5E5D5C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eir.hestholm@evry.com" TargetMode="External"/><Relationship Id="rId2" Type="http://schemas.openxmlformats.org/officeDocument/2006/relationships/hyperlink" Target="https://fswiki.evry.com/download/attachments/753675/20141130%20FS%20Architecture%20-%20Architect%20roles.pdf?version=1&amp;modificationDate=1418289266000&amp;api=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rchitecturesupportFS@evry.com?subject=Re.%20RedirectFacad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no/imgres?imgurl=http://images.all-free-download.com/images/graphiclarge/male_user_icon_clip_art_9200.jpg&amp;imgrefurl=http://all-free-download.com/graphic/vector-file/vector-clip-art/male_user_icon_clip_art_9200.html&amp;usg=__ayQvInYjRcva2axCxBVm5EnYMCo=&amp;h=403&amp;w=425&amp;sz=23&amp;hl=no&amp;start=11&amp;um=1&amp;itbs=1&amp;tbnid=s31QJm7IdQr5mM:&amp;tbnh=119&amp;tbnw=126&amp;prev=/images?q=user+clip+art&amp;um=1&amp;hl=no&amp;sa=X&amp;tbs=isch: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no/imgres?imgurl=http://images.all-free-download.com/images/graphiclarge/male_user_icon_clip_art_9200.jpg&amp;imgrefurl=http://all-free-download.com/graphic/vector-file/vector-clip-art/male_user_icon_clip_art_9200.html&amp;usg=__ayQvInYjRcva2axCxBVm5EnYMCo=&amp;h=403&amp;w=425&amp;sz=23&amp;hl=no&amp;start=11&amp;um=1&amp;itbs=1&amp;tbnid=s31QJm7IdQr5mM:&amp;tbnh=119&amp;tbnw=126&amp;prev=/images?q=user+clip+art&amp;um=1&amp;hl=no&amp;sa=X&amp;tbs=isch: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no/imgres?imgurl=http://images.all-free-download.com/images/graphiclarge/male_user_icon_clip_art_9200.jpg&amp;imgrefurl=http://all-free-download.com/graphic/vector-file/vector-clip-art/male_user_icon_clip_art_9200.html&amp;usg=__ayQvInYjRcva2axCxBVm5EnYMCo=&amp;h=403&amp;w=425&amp;sz=23&amp;hl=no&amp;start=11&amp;um=1&amp;itbs=1&amp;tbnid=s31QJm7IdQr5mM:&amp;tbnh=119&amp;tbnw=126&amp;prev=/images?q=user+clip+art&amp;um=1&amp;hl=no&amp;sa=X&amp;tbs=isch: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4000" dirty="0" smtClean="0"/>
              <a:t>Web GUI applications in the bank office channel – Mixing of session / customer data i browser windows</a:t>
            </a:r>
            <a:endParaRPr lang="nb-NO" sz="4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 smtClean="0"/>
              <a:t>RedirectFacade</a:t>
            </a:r>
            <a:endParaRPr lang="nb-NO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12</a:t>
            </a:r>
            <a:r>
              <a:rPr lang="nb-NO" dirty="0" smtClean="0"/>
              <a:t>.08.2015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dirty="0" smtClean="0"/>
              <a:t>Questions &amp; </a:t>
            </a:r>
            <a:r>
              <a:rPr lang="nb-NO" sz="3600" dirty="0" err="1" smtClean="0"/>
              <a:t>help</a:t>
            </a:r>
            <a:r>
              <a:rPr lang="nb-NO" sz="3600" dirty="0" smtClean="0"/>
              <a:t> ?</a:t>
            </a:r>
            <a:endParaRPr lang="nb-NO" sz="3600" dirty="0"/>
          </a:p>
        </p:txBody>
      </p:sp>
      <p:sp>
        <p:nvSpPr>
          <p:cNvPr id="14" name="Plassholder for innhol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u="sng" dirty="0" err="1"/>
              <a:t>Contact</a:t>
            </a:r>
            <a:r>
              <a:rPr lang="nb-NO" sz="2800" u="sng" dirty="0"/>
              <a:t> </a:t>
            </a:r>
            <a:r>
              <a:rPr lang="nb-NO" sz="2800" u="sng" dirty="0" smtClean="0"/>
              <a:t>:</a:t>
            </a:r>
          </a:p>
          <a:p>
            <a:endParaRPr lang="nb-NO" sz="2800" u="sng" dirty="0"/>
          </a:p>
          <a:p>
            <a:pPr marL="752475" lvl="1" indent="-571500"/>
            <a:r>
              <a:rPr lang="nb-NO" sz="2000" dirty="0"/>
              <a:t>The </a:t>
            </a:r>
            <a:r>
              <a:rPr lang="nb-NO" sz="2000" dirty="0" err="1"/>
              <a:t>Domain</a:t>
            </a:r>
            <a:r>
              <a:rPr lang="nb-NO" sz="2000" dirty="0"/>
              <a:t> Architect in </a:t>
            </a:r>
            <a:r>
              <a:rPr lang="nb-NO" sz="2000" dirty="0" err="1"/>
              <a:t>your</a:t>
            </a:r>
            <a:r>
              <a:rPr lang="nb-NO" sz="2000" dirty="0"/>
              <a:t> BU (Business Unit)</a:t>
            </a:r>
          </a:p>
          <a:p>
            <a:pPr marL="1114425" lvl="2" indent="-571500">
              <a:buFont typeface="Arial" panose="020B0604020202020204" pitchFamily="34" charset="0"/>
              <a:buChar char="•"/>
            </a:pPr>
            <a:r>
              <a:rPr lang="nb-NO" sz="2000" dirty="0"/>
              <a:t>See FSWIKI </a:t>
            </a:r>
            <a:r>
              <a:rPr lang="nb-NO" sz="2000" dirty="0" err="1">
                <a:hlinkClick r:id="rId2"/>
              </a:rPr>
              <a:t>presentation</a:t>
            </a:r>
            <a:r>
              <a:rPr lang="nb-NO" sz="2000" dirty="0">
                <a:hlinkClick r:id="rId2"/>
              </a:rPr>
              <a:t> </a:t>
            </a:r>
            <a:r>
              <a:rPr lang="nb-NO" sz="2000" dirty="0" err="1">
                <a:hlinkClick r:id="rId2"/>
              </a:rPr>
              <a:t>of</a:t>
            </a:r>
            <a:r>
              <a:rPr lang="nb-NO" sz="2000" dirty="0">
                <a:hlinkClick r:id="rId2"/>
              </a:rPr>
              <a:t> Architecture </a:t>
            </a:r>
            <a:r>
              <a:rPr lang="nb-NO" sz="2000" dirty="0" err="1">
                <a:hlinkClick r:id="rId2"/>
              </a:rPr>
              <a:t>Roles</a:t>
            </a:r>
            <a:r>
              <a:rPr lang="nb-NO" sz="2000" dirty="0">
                <a:hlinkClick r:id="rId2"/>
              </a:rPr>
              <a:t> </a:t>
            </a:r>
            <a:endParaRPr lang="nb-NO" sz="2000" dirty="0"/>
          </a:p>
          <a:p>
            <a:pPr marL="1114425" lvl="2" indent="-57150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752475" lvl="1" indent="-571500"/>
            <a:r>
              <a:rPr lang="nb-NO" sz="2000" dirty="0"/>
              <a:t>The Sale &amp; </a:t>
            </a:r>
            <a:r>
              <a:rPr lang="nb-NO" sz="2000" dirty="0" err="1"/>
              <a:t>Customer</a:t>
            </a:r>
            <a:r>
              <a:rPr lang="nb-NO" sz="2000" dirty="0"/>
              <a:t> </a:t>
            </a:r>
            <a:r>
              <a:rPr lang="nb-NO" sz="2000" dirty="0" err="1"/>
              <a:t>architect</a:t>
            </a:r>
            <a:r>
              <a:rPr lang="nb-NO" sz="2000" dirty="0"/>
              <a:t> : </a:t>
            </a:r>
          </a:p>
          <a:p>
            <a:pPr marL="1114425" lvl="2" indent="-571500">
              <a:buFont typeface="Arial" panose="020B0604020202020204" pitchFamily="34" charset="0"/>
              <a:buChar char="•"/>
            </a:pPr>
            <a:r>
              <a:rPr lang="nb-NO" sz="2000" dirty="0">
                <a:hlinkClick r:id="rId3"/>
              </a:rPr>
              <a:t>Geir.hestholm@evry.com</a:t>
            </a:r>
            <a:r>
              <a:rPr lang="nb-NO" sz="2000" dirty="0"/>
              <a:t> </a:t>
            </a:r>
            <a:endParaRPr lang="nb-NO" sz="2000" dirty="0" smtClean="0"/>
          </a:p>
          <a:p>
            <a:pPr lvl="2" indent="0">
              <a:buNone/>
            </a:pPr>
            <a:endParaRPr lang="nb-NO" sz="2000" dirty="0"/>
          </a:p>
          <a:p>
            <a:pPr marL="752475" lvl="1" indent="-571500"/>
            <a:r>
              <a:rPr lang="nb-NO" sz="2000" dirty="0"/>
              <a:t>The </a:t>
            </a:r>
            <a:r>
              <a:rPr lang="nb-NO" sz="2000" dirty="0" err="1"/>
              <a:t>cheif</a:t>
            </a:r>
            <a:r>
              <a:rPr lang="nb-NO" sz="2000" dirty="0"/>
              <a:t> </a:t>
            </a:r>
            <a:r>
              <a:rPr lang="nb-NO" sz="2000" dirty="0" err="1"/>
              <a:t>architect</a:t>
            </a:r>
            <a:r>
              <a:rPr lang="nb-NO" sz="2000" dirty="0"/>
              <a:t> </a:t>
            </a:r>
            <a:r>
              <a:rPr lang="nb-NO" sz="2000" dirty="0" err="1"/>
              <a:t>group</a:t>
            </a:r>
            <a:endParaRPr lang="nb-NO" sz="2000" dirty="0"/>
          </a:p>
          <a:p>
            <a:pPr marL="1114425" lvl="2" indent="-571500">
              <a:buFont typeface="Arial" panose="020B0604020202020204" pitchFamily="34" charset="0"/>
              <a:buChar char="•"/>
            </a:pPr>
            <a:r>
              <a:rPr lang="nb-NO" sz="2000" dirty="0">
                <a:hlinkClick r:id="rId4"/>
              </a:rPr>
              <a:t>ArchitecturesupportFS@evry.com</a:t>
            </a:r>
            <a:endParaRPr lang="nb-NO" sz="2000" dirty="0"/>
          </a:p>
          <a:p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b-NO" sz="2000" dirty="0" err="1" smtClean="0"/>
              <a:t>RedirectFacade</a:t>
            </a:r>
            <a:endParaRPr lang="nb-NO" sz="20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21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unntekst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EVRY FS BQC Architecture 2015</a:t>
            </a:r>
            <a:endParaRPr lang="en-US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736" y="188640"/>
            <a:ext cx="7414362" cy="547200"/>
          </a:xfrm>
        </p:spPr>
        <p:txBody>
          <a:bodyPr/>
          <a:lstStyle/>
          <a:p>
            <a:r>
              <a:rPr lang="nb-NO" dirty="0" smtClean="0">
                <a:solidFill>
                  <a:srgbClr val="FF0000"/>
                </a:solidFill>
              </a:rPr>
              <a:t>Brief description of the problem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1736" y="823596"/>
            <a:ext cx="8480744" cy="5312516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web </a:t>
            </a:r>
            <a:r>
              <a:rPr lang="en-US" dirty="0" smtClean="0"/>
              <a:t>GUI </a:t>
            </a:r>
            <a:r>
              <a:rPr lang="en-US" dirty="0"/>
              <a:t>applications in </a:t>
            </a:r>
            <a:r>
              <a:rPr lang="en-US" dirty="0" smtClean="0"/>
              <a:t>EVRY FS office </a:t>
            </a:r>
            <a:r>
              <a:rPr lang="en-US" dirty="0"/>
              <a:t>channel (Sales </a:t>
            </a:r>
            <a:r>
              <a:rPr lang="en-US" dirty="0" smtClean="0"/>
              <a:t>&amp; Customer Service</a:t>
            </a:r>
            <a:r>
              <a:rPr lang="en-US" dirty="0"/>
              <a:t>, Loan Process, Activity System, PEC,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smtClean="0"/>
              <a:t>has a problem regarding mixing of session </a:t>
            </a:r>
            <a:r>
              <a:rPr lang="en-US" dirty="0"/>
              <a:t>data / customer data when multiple browser windows </a:t>
            </a:r>
            <a:r>
              <a:rPr lang="en-US" dirty="0" smtClean="0"/>
              <a:t>are started </a:t>
            </a:r>
            <a:r>
              <a:rPr lang="en-US" dirty="0"/>
              <a:t>for a </a:t>
            </a:r>
            <a:r>
              <a:rPr lang="en-US" dirty="0" smtClean="0"/>
              <a:t>user on a PC.</a:t>
            </a:r>
            <a:endParaRPr lang="nb-NO" dirty="0" smtClean="0"/>
          </a:p>
          <a:p>
            <a:r>
              <a:rPr lang="en-US" dirty="0" smtClean="0"/>
              <a:t>Most system owners may not be aware of this </a:t>
            </a:r>
            <a:r>
              <a:rPr lang="en-US" dirty="0"/>
              <a:t>problem in their </a:t>
            </a:r>
            <a:r>
              <a:rPr lang="en-US" dirty="0" smtClean="0"/>
              <a:t>web GUI </a:t>
            </a:r>
            <a:r>
              <a:rPr lang="en-US" dirty="0"/>
              <a:t>applications, it is important that everyone checks this out and take action.</a:t>
            </a:r>
            <a:r>
              <a:rPr lang="nb-NO" dirty="0" smtClean="0"/>
              <a:t>  </a:t>
            </a:r>
            <a:endParaRPr lang="nb-NO" dirty="0"/>
          </a:p>
          <a:p>
            <a:r>
              <a:rPr lang="en-US" dirty="0" smtClean="0"/>
              <a:t>This </a:t>
            </a:r>
            <a:r>
              <a:rPr lang="en-US" dirty="0"/>
              <a:t>issue has </a:t>
            </a:r>
            <a:r>
              <a:rPr lang="en-US" dirty="0" smtClean="0"/>
              <a:t>not been detected due to following </a:t>
            </a:r>
            <a:r>
              <a:rPr lang="en-US" dirty="0"/>
              <a:t>reasons</a:t>
            </a:r>
            <a:endParaRPr lang="nb-NO" dirty="0"/>
          </a:p>
          <a:p>
            <a:pPr lvl="1"/>
            <a:r>
              <a:rPr lang="en-US" sz="1600" dirty="0" smtClean="0"/>
              <a:t>Sharing </a:t>
            </a:r>
            <a:r>
              <a:rPr lang="en-US" sz="1600" dirty="0"/>
              <a:t>session cookie </a:t>
            </a:r>
            <a:r>
              <a:rPr lang="en-US" sz="1600" dirty="0" smtClean="0"/>
              <a:t>among browser </a:t>
            </a:r>
            <a:r>
              <a:rPr lang="en-US" sz="1600" dirty="0"/>
              <a:t>window was introduced in Internet Explorer 8</a:t>
            </a:r>
            <a:endParaRPr lang="nb-NO" sz="1600" dirty="0"/>
          </a:p>
          <a:p>
            <a:pPr lvl="1"/>
            <a:r>
              <a:rPr lang="en-US" sz="1600" dirty="0" smtClean="0"/>
              <a:t>Sales </a:t>
            </a:r>
            <a:r>
              <a:rPr lang="en-US" sz="1600" dirty="0"/>
              <a:t>&amp; Customer Service and Loan Process application has previously been started from FD Front (FD Front always </a:t>
            </a:r>
            <a:r>
              <a:rPr lang="en-US" sz="1600" dirty="0" smtClean="0"/>
              <a:t>starts a new </a:t>
            </a:r>
            <a:r>
              <a:rPr lang="en-US" sz="1600" dirty="0"/>
              <a:t>browser window in a new Internet Explorer session)</a:t>
            </a:r>
            <a:endParaRPr lang="nb-NO" sz="1600" dirty="0" smtClean="0"/>
          </a:p>
          <a:p>
            <a:pPr lvl="1"/>
            <a:r>
              <a:rPr lang="nb-NO" sz="1600" dirty="0" smtClean="0"/>
              <a:t>The user only starts one browser window</a:t>
            </a:r>
          </a:p>
          <a:p>
            <a:r>
              <a:rPr lang="nb-NO" dirty="0" smtClean="0"/>
              <a:t>We have not found any solution for starting a new browser window in a new session </a:t>
            </a:r>
            <a:r>
              <a:rPr lang="en-US" dirty="0" smtClean="0"/>
              <a:t>programmatically </a:t>
            </a:r>
            <a:r>
              <a:rPr lang="en-US" dirty="0"/>
              <a:t>from a web </a:t>
            </a:r>
            <a:r>
              <a:rPr lang="en-US" dirty="0" smtClean="0"/>
              <a:t>GUI application.</a:t>
            </a:r>
            <a:endParaRPr lang="nb-NO" dirty="0"/>
          </a:p>
          <a:p>
            <a:pPr lvl="1"/>
            <a:endParaRPr lang="nb-NO" dirty="0" smtClean="0"/>
          </a:p>
          <a:p>
            <a:endParaRPr lang="nb-N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8" y="806048"/>
            <a:ext cx="8712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User </a:t>
            </a:r>
            <a:r>
              <a:rPr lang="en-US" sz="1400" dirty="0"/>
              <a:t>starts Loan Process from Sales &amp; Customer Service, new browser window A with </a:t>
            </a:r>
            <a:r>
              <a:rPr lang="en-US" sz="1400" dirty="0" smtClean="0"/>
              <a:t>customer A is started.</a:t>
            </a:r>
          </a:p>
          <a:p>
            <a:pPr marL="342900" indent="-342900">
              <a:buAutoNum type="arabicPeriod"/>
            </a:pPr>
            <a:r>
              <a:rPr lang="en-US" sz="1400" dirty="0"/>
              <a:t>User starts Loan Process </a:t>
            </a:r>
            <a:r>
              <a:rPr lang="en-US" sz="1400" dirty="0" smtClean="0"/>
              <a:t>again from </a:t>
            </a:r>
            <a:r>
              <a:rPr lang="en-US" sz="1400" dirty="0"/>
              <a:t>Sales &amp; Customer Service, new browser window B with </a:t>
            </a:r>
            <a:r>
              <a:rPr lang="en-US" sz="1400" dirty="0" smtClean="0"/>
              <a:t>customer B is started</a:t>
            </a:r>
          </a:p>
          <a:p>
            <a:pPr marL="342900" indent="-342900">
              <a:buAutoNum type="arabicPeriod"/>
            </a:pPr>
            <a:endParaRPr lang="nb-NO" sz="1400" dirty="0" smtClean="0"/>
          </a:p>
          <a:p>
            <a:r>
              <a:rPr lang="en-US" sz="1400" dirty="0" smtClean="0"/>
              <a:t>If </a:t>
            </a:r>
            <a:r>
              <a:rPr lang="en-US" sz="1400" dirty="0"/>
              <a:t>the user now switches to browser window </a:t>
            </a:r>
            <a:r>
              <a:rPr lang="en-US" sz="1400" dirty="0" smtClean="0"/>
              <a:t>A then this </a:t>
            </a:r>
            <a:r>
              <a:rPr lang="en-US" sz="1400" dirty="0"/>
              <a:t>web browser window with Customer A </a:t>
            </a:r>
            <a:r>
              <a:rPr lang="en-US" sz="1400" dirty="0" smtClean="0"/>
              <a:t>will be </a:t>
            </a:r>
            <a:r>
              <a:rPr lang="en-US" sz="1400" dirty="0"/>
              <a:t>overwritten with </a:t>
            </a:r>
            <a:r>
              <a:rPr lang="en-US" sz="1400" dirty="0" smtClean="0"/>
              <a:t>data for customer B</a:t>
            </a:r>
            <a:r>
              <a:rPr lang="en-US" sz="1400" dirty="0"/>
              <a:t>.</a:t>
            </a:r>
            <a:endParaRPr lang="nb-NO" sz="1400" dirty="0"/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411736" y="188640"/>
            <a:ext cx="7414362" cy="54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867D78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nb-NO" dirty="0" smtClean="0">
                <a:solidFill>
                  <a:srgbClr val="FF0000"/>
                </a:solidFill>
              </a:rPr>
              <a:t>Brief description of the problem</a:t>
            </a:r>
            <a:endParaRPr lang="nb-NO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59632" y="2924944"/>
            <a:ext cx="5167877" cy="2094235"/>
            <a:chOff x="1564363" y="3639021"/>
            <a:chExt cx="5167877" cy="2094235"/>
          </a:xfrm>
        </p:grpSpPr>
        <p:grpSp>
          <p:nvGrpSpPr>
            <p:cNvPr id="46" name="Group 45"/>
            <p:cNvGrpSpPr/>
            <p:nvPr/>
          </p:nvGrpSpPr>
          <p:grpSpPr>
            <a:xfrm>
              <a:off x="1564363" y="3767830"/>
              <a:ext cx="5167877" cy="1965426"/>
              <a:chOff x="539552" y="939976"/>
              <a:chExt cx="4444363" cy="1912960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035510" y="2069530"/>
                <a:ext cx="1378318" cy="11263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3502065" y="939976"/>
                <a:ext cx="1481850" cy="90053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>
                    <a:solidFill>
                      <a:schemeClr val="tx1"/>
                    </a:solidFill>
                  </a:rPr>
                  <a:t>Loan Process</a:t>
                </a:r>
              </a:p>
              <a:p>
                <a:r>
                  <a:rPr lang="nb-NO" sz="1200" dirty="0">
                    <a:solidFill>
                      <a:schemeClr val="tx1"/>
                    </a:solidFill>
                  </a:rPr>
                  <a:t>- </a:t>
                </a:r>
                <a:r>
                  <a:rPr lang="nb-NO" sz="1200" dirty="0" smtClean="0">
                    <a:solidFill>
                      <a:schemeClr val="tx1"/>
                    </a:solidFill>
                  </a:rPr>
                  <a:t>Browser window A</a:t>
                </a:r>
                <a:endParaRPr lang="nb-NO" sz="1200" dirty="0">
                  <a:solidFill>
                    <a:schemeClr val="tx1"/>
                  </a:solidFill>
                </a:endParaRPr>
              </a:p>
              <a:p>
                <a:r>
                  <a:rPr lang="nb-NO" sz="1200" dirty="0">
                    <a:solidFill>
                      <a:schemeClr val="tx1"/>
                    </a:solidFill>
                  </a:rPr>
                  <a:t>- </a:t>
                </a:r>
                <a:r>
                  <a:rPr lang="nb-NO" sz="1200" dirty="0" smtClean="0">
                    <a:solidFill>
                      <a:schemeClr val="tx1"/>
                    </a:solidFill>
                  </a:rPr>
                  <a:t>Customer A</a:t>
                </a:r>
                <a:endParaRPr lang="nb-NO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endCxn id="10" idx="1"/>
              </p:cNvCxnSpPr>
              <p:nvPr/>
            </p:nvCxnSpPr>
            <p:spPr>
              <a:xfrm flipV="1">
                <a:off x="2056173" y="1390241"/>
                <a:ext cx="1445892" cy="45026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560327" y="2062904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47676" y="1491298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02065" y="1952406"/>
                <a:ext cx="1481850" cy="90053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>
                    <a:solidFill>
                      <a:schemeClr val="tx1"/>
                    </a:solidFill>
                  </a:rPr>
                  <a:t>Loan </a:t>
                </a:r>
                <a:r>
                  <a:rPr lang="nb-NO" sz="1200" b="1" dirty="0" smtClean="0">
                    <a:solidFill>
                      <a:schemeClr val="tx1"/>
                    </a:solidFill>
                  </a:rPr>
                  <a:t>Process- </a:t>
                </a:r>
              </a:p>
              <a:p>
                <a:r>
                  <a:rPr lang="nb-NO" sz="1200" dirty="0" smtClean="0">
                    <a:solidFill>
                      <a:schemeClr val="tx1"/>
                    </a:solidFill>
                  </a:rPr>
                  <a:t>- </a:t>
                </a:r>
                <a:r>
                  <a:rPr lang="nb-NO" sz="1200" dirty="0">
                    <a:solidFill>
                      <a:schemeClr val="tx1"/>
                    </a:solidFill>
                  </a:rPr>
                  <a:t>Browser window </a:t>
                </a:r>
                <a:r>
                  <a:rPr lang="nb-NO" sz="1200" dirty="0" smtClean="0">
                    <a:solidFill>
                      <a:schemeClr val="tx1"/>
                    </a:solidFill>
                  </a:rPr>
                  <a:t>B</a:t>
                </a:r>
                <a:endParaRPr lang="nb-NO" sz="1200" dirty="0">
                  <a:solidFill>
                    <a:schemeClr val="tx1"/>
                  </a:solidFill>
                </a:endParaRPr>
              </a:p>
              <a:p>
                <a:r>
                  <a:rPr lang="nb-NO" sz="1200" dirty="0">
                    <a:solidFill>
                      <a:schemeClr val="tx1"/>
                    </a:solidFill>
                  </a:rPr>
                  <a:t>- Customer </a:t>
                </a:r>
                <a:r>
                  <a:rPr lang="nb-NO" sz="1200" dirty="0" smtClean="0">
                    <a:solidFill>
                      <a:schemeClr val="tx1"/>
                    </a:solidFill>
                  </a:rPr>
                  <a:t>B</a:t>
                </a:r>
                <a:endParaRPr lang="nb-NO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39552" y="1610752"/>
                <a:ext cx="1481850" cy="66368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 smtClean="0">
                    <a:solidFill>
                      <a:schemeClr val="tx1"/>
                    </a:solidFill>
                  </a:rPr>
                  <a:t>Sales &amp; Customer Service</a:t>
                </a:r>
                <a:endParaRPr lang="nb-NO" sz="12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4" descr="http://t0.gstatic.com/images?q=tbn:s31QJm7IdQr5mM:http://images.all-free-download.com/images/graphiclarge/male_user_icon_clip_art_9200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3639021"/>
              <a:ext cx="377894" cy="35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168659" y="4134449"/>
              <a:ext cx="0" cy="23065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7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1309" y="110910"/>
            <a:ext cx="7881216" cy="547200"/>
          </a:xfrm>
        </p:spPr>
        <p:txBody>
          <a:bodyPr/>
          <a:lstStyle/>
          <a:p>
            <a:r>
              <a:rPr lang="nb-NO" dirty="0" smtClean="0">
                <a:solidFill>
                  <a:srgbClr val="FF0000"/>
                </a:solidFill>
              </a:rPr>
              <a:t>Short-term emergency solution introduced in Sales &amp; Customer Service 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1174" y="1207949"/>
            <a:ext cx="8496944" cy="1055327"/>
          </a:xfrm>
        </p:spPr>
        <p:txBody>
          <a:bodyPr/>
          <a:lstStyle/>
          <a:p>
            <a:r>
              <a:rPr lang="en-US" sz="1600" dirty="0" smtClean="0"/>
              <a:t>Sales &amp; Customer Service introduced </a:t>
            </a:r>
            <a:r>
              <a:rPr lang="en-US" sz="1600" dirty="0"/>
              <a:t>a short-term </a:t>
            </a:r>
            <a:r>
              <a:rPr lang="en-US" sz="1600" dirty="0" smtClean="0"/>
              <a:t>emergency solution where </a:t>
            </a:r>
            <a:r>
              <a:rPr lang="en-US" sz="1600" dirty="0"/>
              <a:t>Sales &amp; Customer Service only starts one browser window for the different </a:t>
            </a:r>
            <a:r>
              <a:rPr lang="en-US" sz="1600" dirty="0" smtClean="0"/>
              <a:t>web GUI applications</a:t>
            </a:r>
            <a:endParaRPr lang="nb-N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1" name="TextBox 30"/>
          <p:cNvSpPr txBox="1"/>
          <p:nvPr/>
        </p:nvSpPr>
        <p:spPr>
          <a:xfrm>
            <a:off x="424132" y="4364618"/>
            <a:ext cx="8576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b-NO" sz="1400" dirty="0" smtClean="0"/>
              <a:t>The user starts for example Loan Process from Sales &amp; Customer Service</a:t>
            </a:r>
          </a:p>
          <a:p>
            <a:pPr marL="342900" indent="-342900">
              <a:buAutoNum type="arabicPeriod"/>
            </a:pPr>
            <a:r>
              <a:rPr lang="nb-NO" sz="1400" dirty="0" smtClean="0"/>
              <a:t>The user starts Loan Process again from Sales &amp; Customer Service, Sales &amp; Customer Service will now reuse the previous browser window used for Loan Process.</a:t>
            </a: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2400" dirty="0" smtClean="0"/>
              <a:t> 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07704" y="2109491"/>
            <a:ext cx="4230836" cy="2111084"/>
            <a:chOff x="1421284" y="2241338"/>
            <a:chExt cx="4230836" cy="2111084"/>
          </a:xfrm>
        </p:grpSpPr>
        <p:grpSp>
          <p:nvGrpSpPr>
            <p:cNvPr id="2" name="Group 1"/>
            <p:cNvGrpSpPr/>
            <p:nvPr/>
          </p:nvGrpSpPr>
          <p:grpSpPr>
            <a:xfrm>
              <a:off x="1421284" y="2453595"/>
              <a:ext cx="4230836" cy="1898827"/>
              <a:chOff x="945078" y="3400073"/>
              <a:chExt cx="3636907" cy="1589151"/>
            </a:xfrm>
          </p:grpSpPr>
          <p:cxnSp>
            <p:nvCxnSpPr>
              <p:cNvPr id="37" name="Straight Arrow Connector 36"/>
              <p:cNvCxnSpPr>
                <a:stCxn id="9" idx="3"/>
                <a:endCxn id="33" idx="1"/>
              </p:cNvCxnSpPr>
              <p:nvPr/>
            </p:nvCxnSpPr>
            <p:spPr>
              <a:xfrm>
                <a:off x="2274256" y="4144176"/>
                <a:ext cx="1399815" cy="6111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9" idx="3"/>
                <a:endCxn id="25" idx="1"/>
              </p:cNvCxnSpPr>
              <p:nvPr/>
            </p:nvCxnSpPr>
            <p:spPr>
              <a:xfrm>
                <a:off x="2274256" y="4144176"/>
                <a:ext cx="1419889" cy="5079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45078" y="3832419"/>
                <a:ext cx="1329178" cy="62351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 smtClean="0">
                    <a:solidFill>
                      <a:schemeClr val="tx1"/>
                    </a:solidFill>
                  </a:rPr>
                  <a:t>Sales &amp; Customer Service</a:t>
                </a:r>
                <a:endParaRPr lang="nb-NO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90850" y="3400073"/>
                <a:ext cx="891135" cy="4678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>
                    <a:solidFill>
                      <a:schemeClr val="tx1"/>
                    </a:solidFill>
                  </a:rPr>
                  <a:t>Loan</a:t>
                </a:r>
              </a:p>
              <a:p>
                <a:r>
                  <a:rPr lang="nb-NO" sz="1200" b="1" dirty="0">
                    <a:solidFill>
                      <a:schemeClr val="tx1"/>
                    </a:solidFill>
                  </a:rPr>
                  <a:t>Process</a:t>
                </a:r>
              </a:p>
            </p:txBody>
          </p:sp>
          <p:cxnSp>
            <p:nvCxnSpPr>
              <p:cNvPr id="11" name="Straight Arrow Connector 10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2274256" y="3633982"/>
                <a:ext cx="1416594" cy="51019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2843227" y="4080155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24100" y="4080155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 b="1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94145" y="3961064"/>
                <a:ext cx="884748" cy="4678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>
                    <a:solidFill>
                      <a:schemeClr val="tx1"/>
                    </a:solidFill>
                  </a:rPr>
                  <a:t>Activity </a:t>
                </a:r>
              </a:p>
              <a:p>
                <a:r>
                  <a:rPr lang="nb-NO" sz="1200" b="1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921248" y="4433458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224100" y="4582821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 b="1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74071" y="4521405"/>
                <a:ext cx="887599" cy="4678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200" b="1" dirty="0" err="1">
                    <a:solidFill>
                      <a:schemeClr val="tx1"/>
                    </a:solidFill>
                  </a:rPr>
                  <a:t>Appl</a:t>
                </a:r>
                <a:r>
                  <a:rPr lang="nb-NO" sz="1200" b="1" dirty="0">
                    <a:solidFill>
                      <a:schemeClr val="tx1"/>
                    </a:solidFill>
                  </a:rPr>
                  <a:t>. N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712278" y="3761513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8992" y="3607049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100" b="1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</p:grpSp>
        <p:pic>
          <p:nvPicPr>
            <p:cNvPr id="20" name="Picture 4" descr="http://t0.gstatic.com/images?q=tbn:s31QJm7IdQr5mM:http://images.all-free-download.com/images/graphiclarge/male_user_icon_clip_art_9200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3358" y="2241338"/>
              <a:ext cx="377894" cy="35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2101482" y="2648718"/>
              <a:ext cx="0" cy="23065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2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7916" y="139786"/>
            <a:ext cx="8712968" cy="547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BUT the problem </a:t>
            </a:r>
            <a:r>
              <a:rPr lang="en-US" sz="3600" dirty="0" smtClean="0">
                <a:solidFill>
                  <a:srgbClr val="FF0000"/>
                </a:solidFill>
              </a:rPr>
              <a:t>escalates </a:t>
            </a:r>
            <a:r>
              <a:rPr lang="en-US" sz="3600" dirty="0">
                <a:solidFill>
                  <a:srgbClr val="FF0000"/>
                </a:solidFill>
              </a:rPr>
              <a:t>further </a:t>
            </a:r>
            <a:r>
              <a:rPr lang="nb-NO" sz="3600" dirty="0" smtClean="0">
                <a:solidFill>
                  <a:srgbClr val="FF0000"/>
                </a:solidFill>
              </a:rPr>
              <a:t>….</a:t>
            </a:r>
            <a:endParaRPr lang="nb-NO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916" y="6435352"/>
            <a:ext cx="5623200" cy="162000"/>
          </a:xfrm>
        </p:spPr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83307" y="876023"/>
            <a:ext cx="8131166" cy="917565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problem escalates </a:t>
            </a:r>
            <a:r>
              <a:rPr lang="en-US" sz="2400" dirty="0"/>
              <a:t>further when </a:t>
            </a:r>
            <a:r>
              <a:rPr lang="en-US" sz="2400" dirty="0" smtClean="0"/>
              <a:t>more web GUI  applications </a:t>
            </a:r>
            <a:r>
              <a:rPr lang="en-US" sz="2400" dirty="0"/>
              <a:t>start other web </a:t>
            </a:r>
            <a:r>
              <a:rPr lang="en-US" sz="2400" dirty="0" smtClean="0"/>
              <a:t>GUI applications.</a:t>
            </a:r>
            <a:endParaRPr lang="nb-NO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55576" y="2204864"/>
            <a:ext cx="7284101" cy="3070516"/>
            <a:chOff x="831576" y="2852936"/>
            <a:chExt cx="7284101" cy="3070516"/>
          </a:xfrm>
        </p:grpSpPr>
        <p:sp>
          <p:nvSpPr>
            <p:cNvPr id="44" name="Rectangle 43"/>
            <p:cNvSpPr/>
            <p:nvPr/>
          </p:nvSpPr>
          <p:spPr>
            <a:xfrm>
              <a:off x="4473627" y="4041533"/>
              <a:ext cx="1332558" cy="6636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b-NO" sz="1100" b="1" dirty="0" smtClean="0">
                  <a:solidFill>
                    <a:schemeClr val="tx1"/>
                  </a:solidFill>
                </a:rPr>
                <a:t>Activity System</a:t>
              </a:r>
              <a:endParaRPr lang="nb-NO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831576" y="2852936"/>
              <a:ext cx="7284101" cy="3070516"/>
              <a:chOff x="971600" y="2780928"/>
              <a:chExt cx="7284101" cy="3070516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5077402" y="4708775"/>
                <a:ext cx="13527" cy="4232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9" idx="3"/>
              </p:cNvCxnSpPr>
              <p:nvPr/>
            </p:nvCxnSpPr>
            <p:spPr>
              <a:xfrm flipV="1">
                <a:off x="2567069" y="4351878"/>
                <a:ext cx="1763786" cy="1854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4" descr="http://t0.gstatic.com/images?q=tbn:s31QJm7IdQr5mM:http://images.all-free-download.com/images/graphiclarge/male_user_icon_clip_art_9200.jpg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60015" y="2934501"/>
                <a:ext cx="377894" cy="356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7" name="Straight Arrow Connector 36"/>
              <p:cNvCxnSpPr/>
              <p:nvPr/>
            </p:nvCxnSpPr>
            <p:spPr>
              <a:xfrm flipH="1">
                <a:off x="1622548" y="3318353"/>
                <a:ext cx="1514599" cy="69551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683193" y="3373513"/>
                <a:ext cx="803821" cy="71720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971600" y="4038594"/>
                <a:ext cx="1595469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 smtClean="0">
                    <a:solidFill>
                      <a:schemeClr val="tx1"/>
                    </a:solidFill>
                  </a:rPr>
                  <a:t>Sales &amp; Customerservice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Browser window A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Customer A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2731" y="5151207"/>
                <a:ext cx="1595469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 smtClean="0">
                    <a:solidFill>
                      <a:schemeClr val="tx1"/>
                    </a:solidFill>
                  </a:rPr>
                  <a:t>Loan Process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Browser window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C</a:t>
                </a:r>
                <a:endParaRPr lang="nb-NO" sz="1100" dirty="0">
                  <a:solidFill>
                    <a:schemeClr val="tx1"/>
                  </a:solidFill>
                </a:endParaRP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Customer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C</a:t>
                </a:r>
                <a:endParaRPr lang="nb-NO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150214" y="3480543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28819" y="4168989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3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06530" y="3534502"/>
                <a:ext cx="510738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3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1954" y="5187795"/>
                <a:ext cx="1595469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>
                    <a:solidFill>
                      <a:schemeClr val="tx1"/>
                    </a:solidFill>
                  </a:rPr>
                  <a:t>Loan Process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Browser window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B</a:t>
                </a:r>
                <a:endParaRPr lang="nb-NO" sz="1100" dirty="0">
                  <a:solidFill>
                    <a:schemeClr val="tx1"/>
                  </a:solidFill>
                </a:endParaRP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Customer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B</a:t>
                </a:r>
                <a:endParaRPr lang="nb-NO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1615784" y="4683739"/>
                <a:ext cx="13527" cy="4232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151021" y="4745053"/>
                <a:ext cx="510738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3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2314556" y="3388201"/>
                <a:ext cx="1022023" cy="62566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637423" y="3603619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2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60667" y="4745053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2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88224" y="2780928"/>
                <a:ext cx="1332558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 smtClean="0">
                    <a:solidFill>
                      <a:schemeClr val="tx1"/>
                    </a:solidFill>
                  </a:rPr>
                  <a:t>EEM – Logon / authentication</a:t>
                </a:r>
                <a:endParaRPr lang="nb-NO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36" idx="3"/>
                <a:endCxn id="25" idx="1"/>
              </p:cNvCxnSpPr>
              <p:nvPr/>
            </p:nvCxnSpPr>
            <p:spPr>
              <a:xfrm>
                <a:off x="3637909" y="3112753"/>
                <a:ext cx="2950315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580218" y="4046999"/>
                <a:ext cx="1595469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 smtClean="0">
                    <a:solidFill>
                      <a:schemeClr val="tx1"/>
                    </a:solidFill>
                  </a:rPr>
                  <a:t>Sales &amp; Customerservice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Browser window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D</a:t>
                </a:r>
                <a:endParaRPr lang="nb-NO" sz="1100" dirty="0">
                  <a:solidFill>
                    <a:schemeClr val="tx1"/>
                  </a:solidFill>
                </a:endParaRP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Customer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D</a:t>
                </a:r>
                <a:endParaRPr lang="nb-NO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25" idx="2"/>
              </p:cNvCxnSpPr>
              <p:nvPr/>
            </p:nvCxnSpPr>
            <p:spPr>
              <a:xfrm>
                <a:off x="7254503" y="3444577"/>
                <a:ext cx="0" cy="59401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660232" y="5132011"/>
                <a:ext cx="1595469" cy="6636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b-NO" sz="1100" b="1" dirty="0" smtClean="0">
                    <a:solidFill>
                      <a:schemeClr val="tx1"/>
                    </a:solidFill>
                  </a:rPr>
                  <a:t>Loan Process</a:t>
                </a: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Browser window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E</a:t>
                </a:r>
                <a:endParaRPr lang="nb-NO" sz="1100" dirty="0">
                  <a:solidFill>
                    <a:schemeClr val="tx1"/>
                  </a:solidFill>
                </a:endParaRPr>
              </a:p>
              <a:p>
                <a:r>
                  <a:rPr lang="nb-NO" sz="1100" dirty="0">
                    <a:solidFill>
                      <a:schemeClr val="tx1"/>
                    </a:solidFill>
                  </a:rPr>
                  <a:t>- </a:t>
                </a:r>
                <a:r>
                  <a:rPr lang="nb-NO" sz="1100" dirty="0" smtClean="0">
                    <a:solidFill>
                      <a:schemeClr val="tx1"/>
                    </a:solidFill>
                  </a:rPr>
                  <a:t>Customer E</a:t>
                </a:r>
                <a:endParaRPr lang="nb-NO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7020272" y="4701050"/>
                <a:ext cx="1" cy="44055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5292080" y="2944416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4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308304" y="3653802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4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3683193" y="3243142"/>
                <a:ext cx="3049047" cy="77072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508104" y="3581794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5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051628" y="4733922"/>
                <a:ext cx="328684" cy="29872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b-NO" sz="1050" b="1" dirty="0" smtClean="0">
                    <a:solidFill>
                      <a:schemeClr val="tx2"/>
                    </a:solidFill>
                  </a:rPr>
                  <a:t>5</a:t>
                </a:r>
                <a:endParaRPr lang="nb-NO" sz="105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8256"/>
            <a:ext cx="7414362" cy="547200"/>
          </a:xfrm>
        </p:spPr>
        <p:txBody>
          <a:bodyPr/>
          <a:lstStyle/>
          <a:p>
            <a:r>
              <a:rPr lang="nb-NO" sz="3600" dirty="0" smtClean="0">
                <a:solidFill>
                  <a:srgbClr val="FF0000"/>
                </a:solidFill>
              </a:rPr>
              <a:t>Further handling of the problem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66" y="1232448"/>
            <a:ext cx="8098107" cy="4968552"/>
          </a:xfrm>
        </p:spPr>
        <p:txBody>
          <a:bodyPr/>
          <a:lstStyle/>
          <a:p>
            <a:r>
              <a:rPr lang="en-US" sz="2000" dirty="0" smtClean="0"/>
              <a:t>EVRY FS Chief Architect Group </a:t>
            </a:r>
            <a:r>
              <a:rPr lang="en-US" sz="2000" dirty="0"/>
              <a:t>has decided that each application </a:t>
            </a:r>
            <a:r>
              <a:rPr lang="en-US" sz="2000" dirty="0" smtClean="0"/>
              <a:t>is responsible must </a:t>
            </a:r>
            <a:r>
              <a:rPr lang="en-US" sz="2000" dirty="0"/>
              <a:t>address </a:t>
            </a:r>
            <a:r>
              <a:rPr lang="en-US" sz="2000" dirty="0" smtClean="0"/>
              <a:t>and solve the problem regarding mixing sessions data.</a:t>
            </a:r>
            <a:endParaRPr lang="en-US" sz="2000" dirty="0"/>
          </a:p>
          <a:p>
            <a:r>
              <a:rPr lang="en-US" sz="2000" dirty="0" smtClean="0"/>
              <a:t>The Sales &amp; </a:t>
            </a:r>
            <a:r>
              <a:rPr lang="en-US" sz="2000" dirty="0"/>
              <a:t>Customer </a:t>
            </a:r>
            <a:r>
              <a:rPr lang="en-US" sz="2000" dirty="0" smtClean="0"/>
              <a:t>Service projects has </a:t>
            </a:r>
            <a:r>
              <a:rPr lang="en-US" sz="2000" dirty="0"/>
              <a:t>chosen to address this challenge with a "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facade</a:t>
            </a:r>
            <a:r>
              <a:rPr lang="en-US" sz="2000" dirty="0" smtClean="0"/>
              <a:t>“ solution. </a:t>
            </a:r>
            <a:br>
              <a:rPr lang="en-US" sz="2000" dirty="0" smtClean="0"/>
            </a:br>
            <a:r>
              <a:rPr lang="en-US" sz="2000" dirty="0" smtClean="0"/>
              <a:t>A possible </a:t>
            </a:r>
            <a:r>
              <a:rPr lang="en-US" sz="2000" dirty="0"/>
              <a:t>rewrite to handle multiple browser </a:t>
            </a:r>
            <a:r>
              <a:rPr lang="en-US" sz="2000" dirty="0" smtClean="0"/>
              <a:t>windows </a:t>
            </a:r>
            <a:r>
              <a:rPr lang="en-US" sz="2000" dirty="0" smtClean="0"/>
              <a:t>has </a:t>
            </a:r>
            <a:r>
              <a:rPr lang="en-US" sz="2000" dirty="0"/>
              <a:t>been considered too expensive to </a:t>
            </a:r>
            <a:r>
              <a:rPr lang="en-US" sz="2000" dirty="0" smtClean="0"/>
              <a:t>implement.</a:t>
            </a:r>
            <a:endParaRPr lang="nb-NO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concept of "Redirect facade" </a:t>
            </a:r>
            <a:r>
              <a:rPr lang="en-US" sz="2000" dirty="0" smtClean="0"/>
              <a:t>implemented by Sales &amp; </a:t>
            </a:r>
            <a:r>
              <a:rPr lang="en-US" sz="2000" dirty="0"/>
              <a:t>Customer </a:t>
            </a:r>
            <a:r>
              <a:rPr lang="en-US" sz="2000" dirty="0" smtClean="0"/>
              <a:t>should be </a:t>
            </a:r>
            <a:r>
              <a:rPr lang="en-US" sz="2000" dirty="0"/>
              <a:t>reused for other applications.</a:t>
            </a:r>
            <a:endParaRPr lang="nb-NO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61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4664" y="199455"/>
            <a:ext cx="8679257" cy="511004"/>
          </a:xfrm>
        </p:spPr>
        <p:txBody>
          <a:bodyPr/>
          <a:lstStyle/>
          <a:p>
            <a:r>
              <a:rPr lang="nb-NO" sz="2800" dirty="0" smtClean="0">
                <a:solidFill>
                  <a:srgbClr val="FF0000"/>
                </a:solidFill>
              </a:rPr>
              <a:t>Description of «</a:t>
            </a:r>
            <a:r>
              <a:rPr lang="nb-NO" sz="2800" dirty="0" err="1" smtClean="0">
                <a:solidFill>
                  <a:srgbClr val="FF0000"/>
                </a:solidFill>
              </a:rPr>
              <a:t>Redirect</a:t>
            </a:r>
            <a:r>
              <a:rPr lang="nb-NO" sz="2800" dirty="0" smtClean="0">
                <a:solidFill>
                  <a:srgbClr val="FF0000"/>
                </a:solidFill>
              </a:rPr>
              <a:t> </a:t>
            </a:r>
            <a:r>
              <a:rPr lang="nb-NO" sz="2800" dirty="0" err="1" smtClean="0">
                <a:solidFill>
                  <a:srgbClr val="FF0000"/>
                </a:solidFill>
              </a:rPr>
              <a:t>Facade</a:t>
            </a:r>
            <a:r>
              <a:rPr lang="nb-NO" sz="2800" dirty="0" smtClean="0">
                <a:solidFill>
                  <a:srgbClr val="FF0000"/>
                </a:solidFill>
              </a:rPr>
              <a:t>» </a:t>
            </a:r>
            <a:r>
              <a:rPr lang="nb-NO" sz="2800" dirty="0" smtClean="0">
                <a:solidFill>
                  <a:srgbClr val="FF0000"/>
                </a:solidFill>
              </a:rPr>
              <a:t>in Sales and Customer Service</a:t>
            </a:r>
            <a:endParaRPr lang="nb-NO" sz="2400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888795"/>
            <a:ext cx="8496944" cy="535000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nb-NO" sz="1400" dirty="0" smtClean="0"/>
              <a:t>Sales &amp; Customer Service is started via Sales &amp; Customer Service «Redirect Facade»</a:t>
            </a:r>
          </a:p>
          <a:p>
            <a:pPr marL="228600" indent="-228600">
              <a:buFont typeface="+mj-lt"/>
              <a:buAutoNum type="arabicPeriod"/>
            </a:pPr>
            <a:r>
              <a:rPr lang="nb-NO" sz="1400" dirty="0" smtClean="0"/>
              <a:t>Sales &amp; Customer Service «Redirect Facade» has following responsibilties (tasks): </a:t>
            </a:r>
          </a:p>
          <a:p>
            <a:pPr marL="409575" lvl="1" indent="-228600">
              <a:buFont typeface="+mj-lt"/>
              <a:buAutoNum type="alphaLcParenR"/>
            </a:pPr>
            <a:r>
              <a:rPr lang="en-US" dirty="0" smtClean="0"/>
              <a:t>Ensure </a:t>
            </a:r>
            <a:r>
              <a:rPr lang="en-US" dirty="0"/>
              <a:t>that the mixture of session data does not </a:t>
            </a:r>
            <a:r>
              <a:rPr lang="en-US" dirty="0" smtClean="0"/>
              <a:t>occur by allowing only one browser window to be started</a:t>
            </a:r>
            <a:endParaRPr lang="nb-NO" dirty="0" smtClean="0"/>
          </a:p>
          <a:p>
            <a:pPr marL="180975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addition, the following functionality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added in Sales &amp; Customer Service application : </a:t>
            </a:r>
            <a:endParaRPr lang="nb-NO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23875" lvl="1" indent="-342900">
              <a:buFont typeface="+mj-lt"/>
              <a:buAutoNum type="alphaLcParenR" startAt="2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the appearance of the browser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 to be started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(windows 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start without browser menu and navigations, etc.)</a:t>
            </a:r>
            <a:endParaRPr lang="nb-NO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23875" lvl="1" indent="-342900">
              <a:buFont typeface="+mj-lt"/>
              <a:buAutoNum type="alphaLcParenR" startAt="2"/>
            </a:pPr>
            <a:r>
              <a:rPr lang="nb-N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Sales </a:t>
            </a: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Customer Service pilot 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production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users EAM authorization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 </a:t>
            </a:r>
            <a:endParaRPr lang="nb-NO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>
              <a:spcBef>
                <a:spcPts val="1300"/>
              </a:spcBef>
              <a:buNone/>
            </a:pPr>
            <a:endParaRPr lang="nb-NO" b="1" dirty="0" smtClean="0"/>
          </a:p>
          <a:p>
            <a:pPr marL="0" lvl="1" indent="0">
              <a:spcBef>
                <a:spcPts val="1300"/>
              </a:spcBef>
              <a:buNone/>
            </a:pPr>
            <a:r>
              <a:rPr lang="nb-NO" b="1" dirty="0" smtClean="0"/>
              <a:t>«Redirect Facade» uses Java scripts «windows.open» </a:t>
            </a:r>
          </a:p>
          <a:p>
            <a:pPr marL="228600" lvl="1" indent="-228600">
              <a:spcBef>
                <a:spcPts val="1300"/>
              </a:spcBef>
            </a:pPr>
            <a:r>
              <a:rPr lang="en-US" dirty="0" smtClean="0"/>
              <a:t>"</a:t>
            </a:r>
            <a:r>
              <a:rPr lang="en-US" dirty="0"/>
              <a:t>Redirect Facade" starts new </a:t>
            </a:r>
            <a:r>
              <a:rPr lang="en-US" dirty="0" smtClean="0"/>
              <a:t>SCS browser </a:t>
            </a:r>
            <a:r>
              <a:rPr lang="en-US" dirty="0"/>
              <a:t>window with a </a:t>
            </a:r>
            <a:r>
              <a:rPr lang="en-US" dirty="0" smtClean="0"/>
              <a:t>predefined name using "</a:t>
            </a:r>
            <a:r>
              <a:rPr lang="en-US" dirty="0" err="1"/>
              <a:t>windows.open</a:t>
            </a:r>
            <a:r>
              <a:rPr lang="en-US" dirty="0"/>
              <a:t>»</a:t>
            </a:r>
            <a:endParaRPr lang="nb-NO" dirty="0" smtClean="0"/>
          </a:p>
          <a:p>
            <a:pPr marL="228600" lvl="1" indent="-228600">
              <a:spcBef>
                <a:spcPts val="1300"/>
              </a:spcBef>
            </a:pPr>
            <a:r>
              <a:rPr lang="en-US" dirty="0" smtClean="0"/>
              <a:t>"</a:t>
            </a:r>
            <a:r>
              <a:rPr lang="en-US" dirty="0" err="1"/>
              <a:t>Windows.open</a:t>
            </a:r>
            <a:r>
              <a:rPr lang="en-US" dirty="0"/>
              <a:t>» reuses existing named browser window if already started, and control the appearance of the browser window </a:t>
            </a:r>
            <a:r>
              <a:rPr lang="en-US" dirty="0" smtClean="0"/>
              <a:t>(window size</a:t>
            </a:r>
            <a:r>
              <a:rPr lang="en-US" dirty="0"/>
              <a:t>, </a:t>
            </a:r>
            <a:r>
              <a:rPr lang="en-US" dirty="0" smtClean="0"/>
              <a:t>start without browser menus </a:t>
            </a:r>
            <a:r>
              <a:rPr lang="en-US" dirty="0"/>
              <a:t>and navigation </a:t>
            </a:r>
            <a:r>
              <a:rPr lang="en-US" dirty="0" smtClean="0"/>
              <a:t>buttons, 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7</a:t>
            </a:fld>
            <a:r>
              <a:rPr lang="en-US" noProof="0" dirty="0" smtClean="0"/>
              <a:t>	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0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14362" cy="547200"/>
          </a:xfrm>
        </p:spPr>
        <p:txBody>
          <a:bodyPr/>
          <a:lstStyle/>
          <a:p>
            <a:r>
              <a:rPr lang="nb-NO" dirty="0" smtClean="0">
                <a:solidFill>
                  <a:srgbClr val="FF0000"/>
                </a:solidFill>
              </a:rPr>
              <a:t>Naming regime for browser windows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3568" y="1196752"/>
            <a:ext cx="7416000" cy="4248000"/>
          </a:xfrm>
        </p:spPr>
        <p:txBody>
          <a:bodyPr/>
          <a:lstStyle/>
          <a:p>
            <a:r>
              <a:rPr lang="en-US" dirty="0"/>
              <a:t>Following naming regime must be followed to avoid naming collisions among several applications:</a:t>
            </a:r>
          </a:p>
          <a:p>
            <a:pPr lvl="1"/>
            <a:r>
              <a:rPr lang="en-US" b="1" dirty="0"/>
              <a:t>&lt;System Short Name&gt;&lt;</a:t>
            </a:r>
            <a:r>
              <a:rPr lang="en-US" b="1" dirty="0" err="1"/>
              <a:t>ApplId</a:t>
            </a:r>
            <a:r>
              <a:rPr lang="en-US" b="1" dirty="0"/>
              <a:t>&gt;</a:t>
            </a:r>
            <a:r>
              <a:rPr lang="en-US" b="1" dirty="0" err="1"/>
              <a:t>Wnd</a:t>
            </a:r>
            <a:endParaRPr lang="en-US" dirty="0"/>
          </a:p>
          <a:p>
            <a:pPr lvl="1"/>
            <a:r>
              <a:rPr lang="en-US" dirty="0"/>
              <a:t>Where &lt;</a:t>
            </a:r>
            <a:r>
              <a:rPr lang="en-US" dirty="0" err="1"/>
              <a:t>ApplId</a:t>
            </a:r>
            <a:r>
              <a:rPr lang="en-US" dirty="0"/>
              <a:t>&gt; is optional and used if the system offers more than one </a:t>
            </a:r>
            <a:r>
              <a:rPr lang="en-US" dirty="0" smtClean="0"/>
              <a:t>client</a:t>
            </a:r>
          </a:p>
          <a:p>
            <a:pPr lvl="1"/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Example </a:t>
            </a:r>
            <a:r>
              <a:rPr lang="en-US" dirty="0"/>
              <a:t>1 – System offers only one client: </a:t>
            </a:r>
          </a:p>
          <a:p>
            <a:pPr lvl="1"/>
            <a:r>
              <a:rPr lang="en-US" dirty="0"/>
              <a:t>Sales &amp; Customer Service application: </a:t>
            </a:r>
            <a:r>
              <a:rPr lang="en-US" dirty="0" err="1"/>
              <a:t>scsWnd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Example </a:t>
            </a:r>
            <a:r>
              <a:rPr lang="en-US" dirty="0"/>
              <a:t>2 – System offers more than one client</a:t>
            </a:r>
          </a:p>
          <a:p>
            <a:pPr lvl="1"/>
            <a:r>
              <a:rPr lang="en-US" dirty="0"/>
              <a:t>Card Administration System  (CAS):  casClient1Wnd and casClient2Wnd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5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B42EF7-4E00-47E5-BD04-2784F5E2F889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EVRY FS BQC Architecture 2015</a:t>
            </a:r>
            <a:endParaRPr lang="en-US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183496" y="4090460"/>
            <a:ext cx="9036496" cy="2265838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1.    User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clicks on SCS desktop icon that contains the command to start SCS via EEM login screen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2.   EEM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shows the authentication screen, user enters a username and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password.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3.   After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successful authentication, EEM starts SCS Redirect Facade with EVRY SO supplied as a POST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parameter.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4.   Redirect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Facade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handling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        4. 1.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Checks whether pilot or production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instance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shall be used, based on the user EAM authorization role.</a:t>
            </a:r>
            <a:b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4.2     If EAM pilot authorization role then redirect to pilot environment Redirect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Facade.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5.     Redirect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Facade executes </a:t>
            </a:r>
            <a:r>
              <a:rPr lang="en-US" sz="1200" i="1" dirty="0" err="1" smtClean="0">
                <a:ea typeface="Georgia" panose="02040502050405020303" pitchFamily="18" charset="0"/>
                <a:cs typeface="Times New Roman" panose="02020603050405020304" pitchFamily="18" charset="0"/>
              </a:rPr>
              <a:t>window.open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6.     Redirect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Facade browser window </a:t>
            </a: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closes itself.</a:t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ea typeface="Georgia" panose="02040502050405020303" pitchFamily="18" charset="0"/>
                <a:cs typeface="Times New Roman" panose="02020603050405020304" pitchFamily="18" charset="0"/>
              </a:rPr>
              <a:t>7.     Users </a:t>
            </a:r>
            <a:r>
              <a:rPr lang="en-US" sz="1200" dirty="0">
                <a:ea typeface="Georgia" panose="02040502050405020303" pitchFamily="18" charset="0"/>
                <a:cs typeface="Times New Roman" panose="02020603050405020304" pitchFamily="18" charset="0"/>
              </a:rPr>
              <a:t>starts Activity System Client from SCS or Activity System Clients starts SCS. </a:t>
            </a:r>
          </a:p>
          <a:p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496" y="26788"/>
            <a:ext cx="8960504" cy="511004"/>
          </a:xfrm>
        </p:spPr>
        <p:txBody>
          <a:bodyPr/>
          <a:lstStyle/>
          <a:p>
            <a:r>
              <a:rPr lang="nb-NO" sz="2800" dirty="0" smtClean="0">
                <a:solidFill>
                  <a:srgbClr val="FF0000"/>
                </a:solidFill>
              </a:rPr>
              <a:t>Flow description of «Redirect Facade» in Sales &amp; Customer Service</a:t>
            </a:r>
            <a:endParaRPr lang="nb-NO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692696"/>
            <a:ext cx="5783721" cy="32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8883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Graphics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hapter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Reporting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Start and end">
  <a:themeElements>
    <a:clrScheme name="EDB PowerPoint PPT NY">
      <a:dk1>
        <a:srgbClr val="063954"/>
      </a:dk1>
      <a:lt1>
        <a:srgbClr val="FFFFFF"/>
      </a:lt1>
      <a:dk2>
        <a:srgbClr val="063954"/>
      </a:dk2>
      <a:lt2>
        <a:srgbClr val="EEEDEB"/>
      </a:lt2>
      <a:accent1>
        <a:srgbClr val="00ADD3"/>
      </a:accent1>
      <a:accent2>
        <a:srgbClr val="ACE0ED"/>
      </a:accent2>
      <a:accent3>
        <a:srgbClr val="DBD9D8"/>
      </a:accent3>
      <a:accent4>
        <a:srgbClr val="91C349"/>
      </a:accent4>
      <a:accent5>
        <a:srgbClr val="918A86"/>
      </a:accent5>
      <a:accent6>
        <a:srgbClr val="704D8C"/>
      </a:accent6>
      <a:hlink>
        <a:srgbClr val="00ADD3"/>
      </a:hlink>
      <a:folHlink>
        <a:srgbClr val="ACE0ED"/>
      </a:folHlink>
    </a:clrScheme>
    <a:fontScheme name="EDB Ergo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4450</TotalTime>
  <Words>853</Words>
  <Application>Microsoft Office PowerPoint</Application>
  <PresentationFormat>Skjermfremvisning (4:3)</PresentationFormat>
  <Paragraphs>132</Paragraphs>
  <Slides>11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11</vt:i4>
      </vt:variant>
    </vt:vector>
  </HeadingPairs>
  <TitlesOfParts>
    <vt:vector size="23" baseType="lpstr">
      <vt:lpstr>Arial</vt:lpstr>
      <vt:lpstr>Arial Narrow</vt:lpstr>
      <vt:lpstr>Calibri</vt:lpstr>
      <vt:lpstr>Cambria</vt:lpstr>
      <vt:lpstr>Courier New</vt:lpstr>
      <vt:lpstr>Georgia</vt:lpstr>
      <vt:lpstr>Times New Roman</vt:lpstr>
      <vt:lpstr>PPT_Template</vt:lpstr>
      <vt:lpstr>Graphics</vt:lpstr>
      <vt:lpstr>Chapter</vt:lpstr>
      <vt:lpstr>Reporting</vt:lpstr>
      <vt:lpstr>Start and end</vt:lpstr>
      <vt:lpstr>Web GUI applications in the bank office channel – Mixing of session / customer data i browser windows</vt:lpstr>
      <vt:lpstr>Brief description of the problem</vt:lpstr>
      <vt:lpstr>PowerPoint-presentasjon</vt:lpstr>
      <vt:lpstr>Short-term emergency solution introduced in Sales &amp; Customer Service </vt:lpstr>
      <vt:lpstr>BUT the problem escalates further ….</vt:lpstr>
      <vt:lpstr>Further handling of the problem</vt:lpstr>
      <vt:lpstr>Description of «Redirect Facade» in Sales and Customer Service</vt:lpstr>
      <vt:lpstr>Naming regime for browser windows</vt:lpstr>
      <vt:lpstr>Flow description of «Redirect Facade» in Sales &amp; Customer Service</vt:lpstr>
      <vt:lpstr>Questions &amp; help ?</vt:lpstr>
      <vt:lpstr>PowerPoint-presentasjon</vt:lpstr>
    </vt:vector>
  </TitlesOfParts>
  <Company>EDB Business Partner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Asbjørn Hønsvall</dc:creator>
  <cp:lastModifiedBy>Øivind Hiltveit</cp:lastModifiedBy>
  <cp:revision>406</cp:revision>
  <dcterms:created xsi:type="dcterms:W3CDTF">2012-03-18T11:58:40Z</dcterms:created>
  <dcterms:modified xsi:type="dcterms:W3CDTF">2015-08-12T07:51:28Z</dcterms:modified>
</cp:coreProperties>
</file>