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8" r:id="rId2"/>
    <p:sldId id="299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952"/>
    <a:srgbClr val="A1A42C"/>
    <a:srgbClr val="FF9900"/>
    <a:srgbClr val="FF6600"/>
    <a:srgbClr val="A99417"/>
    <a:srgbClr val="1C0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77" autoAdjust="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260A-30DD-485A-B2DC-DF7BF2629C9B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14C9-8FE1-402D-87D3-BA04759B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3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14C9-8FE1-402D-87D3-BA04759B4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3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BBE78-0389-459D-919D-022A7BDBE82E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905A-68F8-447C-816B-4F95CC66C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BBE78-0389-459D-919D-022A7BDBE82E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905A-68F8-447C-816B-4F95CC66C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BBE78-0389-459D-919D-022A7BDBE82E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905A-68F8-447C-816B-4F95CC66C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BBE78-0389-459D-919D-022A7BDBE82E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905A-68F8-447C-816B-4F95CC66C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BA0BBE78-0389-459D-919D-022A7BDBE82E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5410200" y="64008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67C3905A-68F8-447C-816B-4F95CC66C2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Selenium Automation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37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5057" y="152400"/>
            <a:ext cx="6477000" cy="533400"/>
          </a:xfrm>
        </p:spPr>
        <p:txBody>
          <a:bodyPr/>
          <a:lstStyle/>
          <a:p>
            <a:r>
              <a:rPr lang="en-US" altLang="en-US" dirty="0" smtClean="0"/>
              <a:t>Test Script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181600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Test Script perform different validations and verifications on each Webpage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Validate Link functionality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Validate Button Functionality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Verify Messages </a:t>
            </a:r>
          </a:p>
          <a:p>
            <a:pPr lvl="1"/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431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181600"/>
          </a:xfrm>
        </p:spPr>
        <p:txBody>
          <a:bodyPr/>
          <a:lstStyle/>
          <a:p>
            <a:r>
              <a:rPr lang="en-US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TestNG reports</a:t>
            </a:r>
          </a:p>
          <a:p>
            <a:pPr lvl="1"/>
            <a:r>
              <a:rPr lang="en-US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Html report</a:t>
            </a:r>
          </a:p>
          <a:p>
            <a:pPr lvl="1"/>
            <a:r>
              <a:rPr lang="en-US" sz="2400" dirty="0"/>
              <a:t>XML report </a:t>
            </a:r>
            <a:endParaRPr lang="en-US" sz="2400" dirty="0" smtClean="0"/>
          </a:p>
          <a:p>
            <a:pPr lvl="1"/>
            <a:endParaRPr lang="en-US" alt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ReportNG </a:t>
            </a:r>
            <a:r>
              <a:rPr lang="en-US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reports</a:t>
            </a:r>
          </a:p>
          <a:p>
            <a:pPr lvl="1"/>
            <a:r>
              <a:rPr lang="en-US" sz="2400" dirty="0" smtClean="0"/>
              <a:t>It is a plug-in </a:t>
            </a:r>
            <a:r>
              <a:rPr lang="en-US" sz="2400" dirty="0"/>
              <a:t>for the </a:t>
            </a:r>
            <a:r>
              <a:rPr lang="en-US" sz="2400" dirty="0" smtClean="0"/>
              <a:t>TestNG</a:t>
            </a:r>
          </a:p>
          <a:p>
            <a:pPr lvl="1"/>
            <a:r>
              <a:rPr lang="en-US" sz="2400" dirty="0" smtClean="0"/>
              <a:t>Provide </a:t>
            </a:r>
            <a:r>
              <a:rPr lang="en-US" sz="2400" dirty="0"/>
              <a:t>simple, </a:t>
            </a:r>
            <a:r>
              <a:rPr lang="en-US" sz="2400" dirty="0" smtClean="0"/>
              <a:t>color-coded </a:t>
            </a:r>
            <a:r>
              <a:rPr lang="en-US" sz="2400" dirty="0"/>
              <a:t>view of the test results</a:t>
            </a:r>
            <a:r>
              <a:rPr lang="en-US" sz="2400" dirty="0" smtClean="0"/>
              <a:t>.</a:t>
            </a:r>
            <a:endParaRPr lang="en-US" altLang="en-US" sz="2400" dirty="0"/>
          </a:p>
          <a:p>
            <a:endParaRPr lang="en-US" altLang="en-US" sz="2800" dirty="0">
              <a:effectLst>
                <a:outerShdw blurRad="38100" dist="38100" dir="2700000" algn="tl" rotWithShape="0">
                  <a:srgbClr val="FFFFFF"/>
                </a:outerShdw>
              </a:effectLst>
            </a:endParaRPr>
          </a:p>
          <a:p>
            <a:endParaRPr lang="en-US" alt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488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 descr="https://s3.amazonaws.com/img.charteo.com/art_pictures/C0076/Contact-Thank-You-Slides_C0076_018_c01_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763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41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</a:t>
            </a:r>
            <a:r>
              <a:rPr lang="en-US" sz="2800" dirty="0"/>
              <a:t>Automation</a:t>
            </a:r>
            <a:r>
              <a:rPr lang="en-US" sz="2800" dirty="0" smtClean="0"/>
              <a:t>?</a:t>
            </a:r>
          </a:p>
          <a:p>
            <a:r>
              <a:rPr lang="en-US" sz="2800" dirty="0"/>
              <a:t>Why selenium for </a:t>
            </a:r>
            <a:r>
              <a:rPr lang="en-US" sz="2800" dirty="0" smtClean="0"/>
              <a:t>Automation?</a:t>
            </a:r>
          </a:p>
          <a:p>
            <a:r>
              <a:rPr lang="en-US" sz="2800" dirty="0" smtClean="0"/>
              <a:t>Features</a:t>
            </a:r>
          </a:p>
          <a:p>
            <a:r>
              <a:rPr lang="en-US" sz="2800" dirty="0" smtClean="0"/>
              <a:t>Framework</a:t>
            </a:r>
          </a:p>
          <a:p>
            <a:pPr lvl="1"/>
            <a:r>
              <a:rPr lang="en-US" sz="2400" dirty="0"/>
              <a:t>Utility </a:t>
            </a:r>
            <a:r>
              <a:rPr lang="en-US" sz="2400" dirty="0" smtClean="0"/>
              <a:t>library</a:t>
            </a:r>
          </a:p>
          <a:p>
            <a:pPr lvl="1"/>
            <a:r>
              <a:rPr lang="en-US" sz="2400" dirty="0"/>
              <a:t>Page </a:t>
            </a:r>
            <a:r>
              <a:rPr lang="en-US" sz="2400" dirty="0" smtClean="0"/>
              <a:t>objects</a:t>
            </a:r>
          </a:p>
          <a:p>
            <a:pPr lvl="1"/>
            <a:r>
              <a:rPr lang="en-US" altLang="en-US" sz="2400" dirty="0" smtClean="0"/>
              <a:t>Tests</a:t>
            </a:r>
          </a:p>
          <a:p>
            <a:pPr lvl="1"/>
            <a:r>
              <a:rPr lang="en-US" altLang="en-US" sz="2400" dirty="0" smtClean="0"/>
              <a:t>Test Report</a:t>
            </a:r>
          </a:p>
          <a:p>
            <a:r>
              <a:rPr lang="en-US" altLang="en-US" sz="2800" dirty="0" smtClean="0"/>
              <a:t>Maven Integration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7000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Reduce the time to run regression</a:t>
            </a:r>
            <a:r>
              <a:rPr lang="en-US" sz="2800" b="1" dirty="0"/>
              <a:t> </a:t>
            </a:r>
            <a:r>
              <a:rPr lang="en-US" sz="2800" dirty="0"/>
              <a:t>tests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Increase the effectiveness, efficiency and coverage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Reduce rework of testing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318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selenium for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29" y="990600"/>
            <a:ext cx="8763000" cy="5181600"/>
          </a:xfrm>
        </p:spPr>
        <p:txBody>
          <a:bodyPr/>
          <a:lstStyle/>
          <a:p>
            <a:r>
              <a:rPr lang="en-US" sz="2800" dirty="0" smtClean="0"/>
              <a:t>Open-source software</a:t>
            </a:r>
          </a:p>
          <a:p>
            <a:pPr lvl="1"/>
            <a:r>
              <a:rPr lang="en-US" sz="2400" dirty="0" smtClean="0"/>
              <a:t>License: Apache </a:t>
            </a:r>
            <a:r>
              <a:rPr lang="en-US" sz="2400" dirty="0"/>
              <a:t>License </a:t>
            </a:r>
            <a:r>
              <a:rPr lang="en-US" sz="2400" dirty="0" smtClean="0"/>
              <a:t>2.0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Cross-platform </a:t>
            </a:r>
            <a:r>
              <a:rPr lang="en-US" sz="2800" dirty="0"/>
              <a:t>compatibility </a:t>
            </a:r>
            <a:endParaRPr lang="en-US" sz="2800" dirty="0" smtClean="0"/>
          </a:p>
          <a:p>
            <a:pPr lvl="1"/>
            <a:r>
              <a:rPr lang="en-US" sz="2400" dirty="0" smtClean="0"/>
              <a:t>Windows, </a:t>
            </a:r>
            <a:r>
              <a:rPr lang="en-US" sz="2400" dirty="0"/>
              <a:t>Linux, and </a:t>
            </a:r>
            <a:r>
              <a:rPr lang="en-US" sz="2400" dirty="0" smtClean="0"/>
              <a:t>Macintosh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800" dirty="0" smtClean="0"/>
              <a:t>Cross Browser compatibility</a:t>
            </a:r>
          </a:p>
          <a:p>
            <a:pPr lvl="1"/>
            <a:r>
              <a:rPr lang="en-US" sz="2400" dirty="0"/>
              <a:t>Google Chrome, IE, Firefox, Safari, Opera, </a:t>
            </a:r>
            <a:r>
              <a:rPr lang="en-US" sz="2400" dirty="0" smtClean="0"/>
              <a:t>HtmlUnit etc.</a:t>
            </a:r>
          </a:p>
          <a:p>
            <a:pPr lvl="1"/>
            <a:endParaRPr lang="en-US" dirty="0"/>
          </a:p>
          <a:p>
            <a:r>
              <a:rPr lang="en-US" sz="2800" dirty="0"/>
              <a:t>Record and playback tests</a:t>
            </a:r>
          </a:p>
        </p:txBody>
      </p:sp>
    </p:spTree>
    <p:extLst>
      <p:ext uri="{BB962C8B-B14F-4D97-AF65-F5344CB8AC3E}">
        <p14:creationId xmlns:p14="http://schemas.microsoft.com/office/powerpoint/2010/main" val="1134898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Allows </a:t>
            </a:r>
            <a:r>
              <a:rPr lang="en-US" sz="2800" dirty="0"/>
              <a:t>scripting in several languages like </a:t>
            </a:r>
            <a:r>
              <a:rPr lang="en-US" sz="2800" b="1" dirty="0"/>
              <a:t>Java, C#, PHP </a:t>
            </a:r>
            <a:r>
              <a:rPr lang="en-US" sz="2800" dirty="0"/>
              <a:t>and</a:t>
            </a:r>
            <a:r>
              <a:rPr lang="en-US" sz="2800" b="1" dirty="0"/>
              <a:t> </a:t>
            </a:r>
            <a:r>
              <a:rPr lang="en-US" sz="2800" b="1" dirty="0" smtClean="0"/>
              <a:t>Python</a:t>
            </a:r>
            <a:endParaRPr lang="en-US" sz="28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en-US" sz="2800" dirty="0" smtClean="0"/>
              <a:t>rovide efficient </a:t>
            </a:r>
            <a:r>
              <a:rPr lang="en-US" sz="2800" dirty="0"/>
              <a:t>way of comparing expected and actual </a:t>
            </a:r>
            <a:r>
              <a:rPr lang="en-US" sz="2800" dirty="0" smtClean="0"/>
              <a:t>results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Support different method to locate Web Elements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Inbuilt </a:t>
            </a:r>
            <a:r>
              <a:rPr lang="en-US" sz="2800" dirty="0"/>
              <a:t>reporting </a:t>
            </a:r>
            <a:r>
              <a:rPr lang="en-US" sz="2800" dirty="0" smtClean="0"/>
              <a:t>mechanism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61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477000" cy="533400"/>
          </a:xfrm>
        </p:spPr>
        <p:txBody>
          <a:bodyPr/>
          <a:lstStyle/>
          <a:p>
            <a:r>
              <a:rPr lang="en-US" dirty="0" smtClean="0"/>
              <a:t>Framework (</a:t>
            </a:r>
            <a:r>
              <a:rPr lang="en-US" dirty="0"/>
              <a:t>AFIS)</a:t>
            </a:r>
            <a:endParaRPr lang="en-US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3999" cy="6019800"/>
          </a:xfrm>
        </p:spPr>
      </p:pic>
    </p:spTree>
    <p:extLst>
      <p:ext uri="{BB962C8B-B14F-4D97-AF65-F5344CB8AC3E}">
        <p14:creationId xmlns:p14="http://schemas.microsoft.com/office/powerpoint/2010/main" val="355897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</a:t>
            </a:r>
            <a:r>
              <a:rPr lang="en-US" sz="2800" dirty="0" smtClean="0"/>
              <a:t>eb elements are located in property files</a:t>
            </a:r>
          </a:p>
          <a:p>
            <a:pPr lvl="1"/>
            <a:r>
              <a:rPr lang="en-US" sz="2400" dirty="0" smtClean="0"/>
              <a:t>Easy to maintain</a:t>
            </a:r>
          </a:p>
          <a:p>
            <a:pPr lvl="1"/>
            <a:r>
              <a:rPr lang="en-US" sz="2400" dirty="0" smtClean="0"/>
              <a:t>Provide isolation from code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Test data support in Excel file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Reduce code repetition by using libraries</a:t>
            </a:r>
          </a:p>
          <a:p>
            <a:endParaRPr lang="en-US" sz="2800" dirty="0"/>
          </a:p>
          <a:p>
            <a:r>
              <a:rPr lang="en-US" sz="2800" dirty="0" smtClean="0"/>
              <a:t>Provide code isolation for each page using page objects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9978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0543" y="152400"/>
            <a:ext cx="6477000" cy="533400"/>
          </a:xfrm>
        </p:spPr>
        <p:txBody>
          <a:bodyPr/>
          <a:lstStyle/>
          <a:p>
            <a:r>
              <a:rPr lang="en-US" dirty="0" smtClean="0"/>
              <a:t>Utility library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181600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GUL(general utility libraries)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Base class(reusable methods)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Read Excel Class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Read Properties Class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Read XML Class</a:t>
            </a:r>
          </a:p>
          <a:p>
            <a:endParaRPr lang="en-US" sz="1800" dirty="0">
              <a:effectLst>
                <a:outerShdw blurRad="38100" dist="38100" dir="2700000" algn="tl" rotWithShape="0">
                  <a:srgbClr val="FFFFFF"/>
                </a:outerShdw>
              </a:effectLst>
            </a:endParaRPr>
          </a:p>
          <a:p>
            <a:r>
              <a:rPr lang="en-US" sz="2800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BUL(business utility libraries)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Properties file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Excel data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XML data</a:t>
            </a:r>
          </a:p>
        </p:txBody>
      </p:sp>
    </p:spTree>
    <p:extLst>
      <p:ext uri="{BB962C8B-B14F-4D97-AF65-F5344CB8AC3E}">
        <p14:creationId xmlns:p14="http://schemas.microsoft.com/office/powerpoint/2010/main" val="3753147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477000" cy="533400"/>
          </a:xfrm>
        </p:spPr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Each web page is identified as a Page Object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Page Object is a java class file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Contains methods to perform different action on that page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Entering Text into field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Click Link/button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Validate messages etc.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681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SCT Testin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7171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6666"/>
      </a:accent6>
      <a:hlink>
        <a:srgbClr val="009999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</TotalTime>
  <Words>274</Words>
  <Application>Microsoft Office PowerPoint</Application>
  <PresentationFormat>On-screen Show (4:3)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IPSCT Testing</vt:lpstr>
      <vt:lpstr>                Selenium Automation </vt:lpstr>
      <vt:lpstr>Overview</vt:lpstr>
      <vt:lpstr>Why Automation?</vt:lpstr>
      <vt:lpstr>Why selenium for Automation?</vt:lpstr>
      <vt:lpstr>Features</vt:lpstr>
      <vt:lpstr>Framework (AFIS)</vt:lpstr>
      <vt:lpstr>Framework Details</vt:lpstr>
      <vt:lpstr>Utility library</vt:lpstr>
      <vt:lpstr>Page objects</vt:lpstr>
      <vt:lpstr>Test Script</vt:lpstr>
      <vt:lpstr>Test Report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Ledger v2 Requirement Elicitation and Deposit Use Case Discussion</dc:title>
  <dc:creator>Premanuj Gupta</dc:creator>
  <cp:lastModifiedBy>Kamalesh P</cp:lastModifiedBy>
  <cp:revision>299</cp:revision>
  <dcterms:created xsi:type="dcterms:W3CDTF">2013-05-16T09:52:04Z</dcterms:created>
  <dcterms:modified xsi:type="dcterms:W3CDTF">2014-06-18T14:23:23Z</dcterms:modified>
</cp:coreProperties>
</file>