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9" r:id="rId5"/>
    <p:sldId id="258" r:id="rId6"/>
    <p:sldId id="259" r:id="rId7"/>
    <p:sldId id="263" r:id="rId8"/>
    <p:sldId id="264" r:id="rId9"/>
    <p:sldId id="260" r:id="rId10"/>
    <p:sldId id="261" r:id="rId11"/>
    <p:sldId id="266" r:id="rId12"/>
    <p:sldId id="265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6F70-4971-4386-A02A-6B182C4EF60D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BFB6-ED7F-4603-9571-D04B833DC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514" y="232228"/>
            <a:ext cx="9622972" cy="6342743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dirty="0" smtClean="0"/>
              <a:t>Schedule</a:t>
            </a:r>
          </a:p>
          <a:p>
            <a:pPr algn="l"/>
            <a:r>
              <a:rPr lang="en-IN" sz="2000" dirty="0" smtClean="0"/>
              <a:t>Day 01 (Java):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Overview of Java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Data Types, Variables and 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Operators and Control statements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Java class and example</a:t>
            </a:r>
          </a:p>
          <a:p>
            <a:pPr algn="l"/>
            <a:r>
              <a:rPr lang="en-IN" sz="2000" dirty="0"/>
              <a:t>Day 02 (Java):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Classes and methods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 smtClean="0"/>
              <a:t>Inheritance</a:t>
            </a:r>
            <a:endParaRPr lang="en-IN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Exception handling</a:t>
            </a:r>
          </a:p>
          <a:p>
            <a:pPr algn="l"/>
            <a:r>
              <a:rPr lang="en-IN" sz="2000" dirty="0" smtClean="0"/>
              <a:t>Day 03 (Selenium):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Why Automated Testing?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Selenium Web driver and its features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Test automation using Selenium Web driver</a:t>
            </a:r>
          </a:p>
          <a:p>
            <a:pPr algn="l"/>
            <a:r>
              <a:rPr lang="en-IN" sz="2000" dirty="0" smtClean="0"/>
              <a:t>Day 04 (Selenium):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Selenium with </a:t>
            </a:r>
            <a:r>
              <a:rPr lang="en-IN" sz="1600" dirty="0" err="1"/>
              <a:t>T</a:t>
            </a:r>
            <a:r>
              <a:rPr lang="en-IN" sz="1600" dirty="0" err="1" smtClean="0"/>
              <a:t>estNG</a:t>
            </a:r>
            <a:r>
              <a:rPr lang="en-IN" sz="1600" dirty="0" smtClean="0"/>
              <a:t> and </a:t>
            </a:r>
            <a:r>
              <a:rPr lang="en-IN" sz="1600" dirty="0" err="1" smtClean="0"/>
              <a:t>ReportNG</a:t>
            </a:r>
            <a:r>
              <a:rPr lang="en-IN" sz="1600" dirty="0" smtClean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dirty="0" smtClean="0"/>
              <a:t>Selenium in </a:t>
            </a:r>
            <a:r>
              <a:rPr lang="en-IN" sz="1600" dirty="0"/>
              <a:t>M</a:t>
            </a:r>
            <a:r>
              <a:rPr lang="en-IN" sz="1600" dirty="0" smtClean="0"/>
              <a:t>aven project.</a:t>
            </a:r>
          </a:p>
          <a:p>
            <a:pPr algn="l"/>
            <a:r>
              <a:rPr lang="en-IN" sz="2000" dirty="0" smtClean="0"/>
              <a:t>Day 05 (Selenium framework):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 smtClean="0"/>
              <a:t>Need for automation framework.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 smtClean="0"/>
              <a:t>Existing selenium framework (AFIS).</a:t>
            </a:r>
            <a:endParaRPr lang="en-IN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84515" y="667658"/>
            <a:ext cx="962297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0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if Statement </a:t>
            </a:r>
            <a:r>
              <a:rPr lang="en-US" b="1" dirty="0"/>
              <a:t>(if-then, </a:t>
            </a:r>
            <a:r>
              <a:rPr lang="en-US" b="1" dirty="0" smtClean="0"/>
              <a:t>if-then-else)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dirty="0" smtClean="0"/>
              <a:t>if</a:t>
            </a:r>
            <a:r>
              <a:rPr lang="en-US" i="1" dirty="0" smtClean="0"/>
              <a:t>(condition) statement;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EX1:</a:t>
            </a:r>
          </a:p>
          <a:p>
            <a:pPr marL="0" indent="0">
              <a:buNone/>
            </a:pPr>
            <a:r>
              <a:rPr lang="en-US" dirty="0" smtClean="0"/>
              <a:t>if(x == y)</a:t>
            </a:r>
            <a:r>
              <a:rPr lang="en-US" i="1" dirty="0" smtClean="0"/>
              <a:t> 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("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 is equal to y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EX2: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if(x </a:t>
            </a:r>
            <a:r>
              <a:rPr lang="en-US" dirty="0" smtClean="0"/>
              <a:t>&gt; y) </a:t>
            </a:r>
            <a:r>
              <a:rPr lang="en-US" dirty="0" smtClean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of x is </a:t>
            </a:r>
            <a:r>
              <a:rPr lang="en-US" dirty="0" smtClean="0"/>
              <a:t>” + x 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lang="en-US" dirty="0"/>
              <a:t>” + x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</a:t>
            </a:r>
            <a:r>
              <a:rPr lang="en-US" i="1" dirty="0" err="1" smtClean="0"/>
              <a:t>out</a:t>
            </a:r>
            <a:r>
              <a:rPr lang="en-US" dirty="0" err="1" smtClean="0"/>
              <a:t>.println</a:t>
            </a:r>
            <a:r>
              <a:rPr lang="en-US" dirty="0"/>
              <a:t>("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greater than y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4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for Loop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Syntax: </a:t>
            </a:r>
            <a:r>
              <a:rPr lang="en-US" dirty="0"/>
              <a:t>for</a:t>
            </a:r>
            <a:r>
              <a:rPr lang="en-US" i="1" dirty="0"/>
              <a:t>(initialization; condition; iteration) statement;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EX: 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("Value of </a:t>
            </a:r>
            <a:r>
              <a:rPr lang="en-US" dirty="0" err="1"/>
              <a:t>i</a:t>
            </a:r>
            <a:r>
              <a:rPr lang="en-US" dirty="0"/>
              <a:t> is: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b="1" dirty="0" smtClean="0"/>
              <a:t>Other Control statements:</a:t>
            </a:r>
          </a:p>
          <a:p>
            <a:pPr marL="0" indent="0">
              <a:buNone/>
            </a:pPr>
            <a:r>
              <a:rPr lang="en-US" dirty="0" smtClean="0"/>
              <a:t>Switch</a:t>
            </a:r>
          </a:p>
          <a:p>
            <a:pPr marL="0" indent="0">
              <a:buNone/>
            </a:pPr>
            <a:r>
              <a:rPr lang="en-US" dirty="0"/>
              <a:t>While</a:t>
            </a:r>
          </a:p>
          <a:p>
            <a:pPr marL="0" indent="0">
              <a:buNone/>
            </a:pPr>
            <a:r>
              <a:rPr lang="en-US" dirty="0" smtClean="0"/>
              <a:t>Do-While</a:t>
            </a:r>
          </a:p>
          <a:p>
            <a:pPr marL="0" indent="0">
              <a:buNone/>
            </a:pPr>
            <a:r>
              <a:rPr lang="en-US" b="1" dirty="0" smtClean="0"/>
              <a:t>Branching Statements: </a:t>
            </a:r>
          </a:p>
          <a:p>
            <a:pPr marL="0" indent="0">
              <a:buNone/>
            </a:pPr>
            <a:r>
              <a:rPr lang="en-US" dirty="0" smtClean="0"/>
              <a:t>break, continue and return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9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Arithmetic Operator</a:t>
            </a:r>
          </a:p>
          <a:p>
            <a:pPr marL="0" indent="0">
              <a:buNone/>
            </a:pPr>
            <a:r>
              <a:rPr lang="en-US" sz="2000" dirty="0" smtClean="0"/>
              <a:t>Operator: +, -, /, *, %, ++, +=, </a:t>
            </a:r>
            <a:r>
              <a:rPr lang="en-US" sz="2000" dirty="0"/>
              <a:t>– </a:t>
            </a:r>
            <a:r>
              <a:rPr lang="en-US" sz="2000" dirty="0" smtClean="0"/>
              <a:t>=, *=, /=, %=, </a:t>
            </a:r>
            <a:r>
              <a:rPr lang="en-US" sz="2000" dirty="0"/>
              <a:t>– </a:t>
            </a:r>
            <a:r>
              <a:rPr lang="en-US" sz="2000" dirty="0" smtClean="0"/>
              <a:t>–</a:t>
            </a:r>
          </a:p>
          <a:p>
            <a:pPr marL="0" indent="0">
              <a:buNone/>
            </a:pPr>
            <a:r>
              <a:rPr lang="en-US" dirty="0" smtClean="0"/>
              <a:t>Bitwise Operator</a:t>
            </a:r>
          </a:p>
          <a:p>
            <a:pPr marL="0" indent="0">
              <a:buNone/>
            </a:pPr>
            <a:r>
              <a:rPr lang="en-US" sz="2000" dirty="0"/>
              <a:t>Operator</a:t>
            </a:r>
            <a:r>
              <a:rPr lang="en-US" sz="2000" dirty="0" smtClean="0"/>
              <a:t>: ~, &amp;, |, ^, &gt;&gt;, &gt;&gt;&gt;, &lt;&lt;, etc.</a:t>
            </a:r>
          </a:p>
          <a:p>
            <a:pPr marL="0" indent="0">
              <a:buNone/>
            </a:pPr>
            <a:r>
              <a:rPr lang="en-US" dirty="0" smtClean="0"/>
              <a:t>Relational Operator</a:t>
            </a:r>
          </a:p>
          <a:p>
            <a:pPr marL="0" indent="0">
              <a:buNone/>
            </a:pPr>
            <a:r>
              <a:rPr lang="en-US" sz="2000" dirty="0"/>
              <a:t>Operator: ==, !=, &gt;, &lt;, &gt;=, &lt;=</a:t>
            </a:r>
          </a:p>
          <a:p>
            <a:pPr marL="0" indent="0">
              <a:buNone/>
            </a:pPr>
            <a:r>
              <a:rPr lang="en-US" dirty="0" smtClean="0"/>
              <a:t>Boolean Logical Operator </a:t>
            </a:r>
          </a:p>
          <a:p>
            <a:pPr marL="0" indent="0">
              <a:buNone/>
            </a:pPr>
            <a:r>
              <a:rPr lang="en-US" sz="2000" dirty="0" smtClean="0"/>
              <a:t>Operator</a:t>
            </a:r>
            <a:r>
              <a:rPr lang="en-US" sz="2000" dirty="0"/>
              <a:t>: </a:t>
            </a:r>
            <a:r>
              <a:rPr lang="en-US" sz="2000" dirty="0" smtClean="0"/>
              <a:t>&amp;, </a:t>
            </a:r>
            <a:r>
              <a:rPr lang="en-US" sz="2000" dirty="0"/>
              <a:t>|, </a:t>
            </a:r>
            <a:r>
              <a:rPr lang="en-US" sz="2000" dirty="0" smtClean="0"/>
              <a:t>^, ||, &amp;&amp;, !, ?: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944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Arithmetic operator: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 = 1 + 1;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b = a * 3;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c = b / 4;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d = c - a;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e = -d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Compound assignment:</a:t>
            </a:r>
            <a:endParaRPr lang="en-US" dirty="0"/>
          </a:p>
          <a:p>
            <a:r>
              <a:rPr lang="en-US" sz="2400" dirty="0"/>
              <a:t>a += </a:t>
            </a:r>
            <a:r>
              <a:rPr lang="en-US" sz="2400" dirty="0" smtClean="0"/>
              <a:t>4; 	(</a:t>
            </a:r>
            <a:r>
              <a:rPr lang="en-US" sz="2400" dirty="0"/>
              <a:t>a = a + </a:t>
            </a:r>
            <a:r>
              <a:rPr lang="en-US" sz="2400" dirty="0" smtClean="0"/>
              <a:t>4;)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Bitwise operator: (42 &amp; 15)</a:t>
            </a:r>
          </a:p>
          <a:p>
            <a:pPr marL="0" indent="0">
              <a:buNone/>
            </a:pPr>
            <a:r>
              <a:rPr lang="en-US" sz="2400" dirty="0" smtClean="0"/>
              <a:t>	00101010 	42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&amp;	00001111 	15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__________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00001010 	10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Boolean logical operator:</a:t>
            </a:r>
          </a:p>
          <a:p>
            <a:pPr marL="0" indent="0">
              <a:buNone/>
            </a:pPr>
            <a:r>
              <a:rPr lang="en-US" sz="2400" dirty="0" err="1"/>
              <a:t>boolean</a:t>
            </a:r>
            <a:r>
              <a:rPr lang="en-US" sz="2400" dirty="0"/>
              <a:t> a = true;</a:t>
            </a:r>
          </a:p>
          <a:p>
            <a:pPr marL="0" indent="0">
              <a:buNone/>
            </a:pPr>
            <a:r>
              <a:rPr lang="en-US" sz="2400" dirty="0" err="1"/>
              <a:t>boolean</a:t>
            </a:r>
            <a:r>
              <a:rPr lang="en-US" sz="2400" dirty="0"/>
              <a:t> b = false;</a:t>
            </a:r>
          </a:p>
          <a:p>
            <a:pPr marL="0" indent="0">
              <a:buNone/>
            </a:pPr>
            <a:r>
              <a:rPr lang="en-US" sz="2400" dirty="0" err="1"/>
              <a:t>boolean</a:t>
            </a:r>
            <a:r>
              <a:rPr lang="en-US" sz="2400" dirty="0"/>
              <a:t> c = a | b;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Classes and methods</a:t>
            </a:r>
          </a:p>
          <a:p>
            <a:pPr lvl="1"/>
            <a:r>
              <a:rPr lang="en-US" dirty="0"/>
              <a:t>Access </a:t>
            </a:r>
            <a:r>
              <a:rPr lang="en-US" dirty="0" smtClean="0"/>
              <a:t>Modifiers</a:t>
            </a:r>
          </a:p>
          <a:p>
            <a:pPr lvl="1"/>
            <a:r>
              <a:rPr lang="en-US" dirty="0" smtClean="0"/>
              <a:t>Arrays and collections…</a:t>
            </a:r>
          </a:p>
          <a:p>
            <a:pPr marL="0" indent="0">
              <a:buNone/>
            </a:pPr>
            <a:r>
              <a:rPr lang="en-US" dirty="0" smtClean="0"/>
              <a:t>Selenium web driver</a:t>
            </a:r>
          </a:p>
          <a:p>
            <a:pPr lvl="1"/>
            <a:r>
              <a:rPr lang="en-US" dirty="0" smtClean="0"/>
              <a:t>Introduction and usage</a:t>
            </a:r>
          </a:p>
          <a:p>
            <a:pPr lvl="1"/>
            <a:r>
              <a:rPr lang="en-US" dirty="0" smtClean="0"/>
              <a:t>Selenium with </a:t>
            </a:r>
            <a:r>
              <a:rPr lang="en-US" dirty="0" err="1" smtClean="0"/>
              <a:t>TestNG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Maven</a:t>
            </a:r>
          </a:p>
          <a:p>
            <a:pPr lvl="1"/>
            <a:r>
              <a:rPr lang="en-US" dirty="0"/>
              <a:t>Introduction to maven </a:t>
            </a:r>
          </a:p>
          <a:p>
            <a:pPr lvl="1"/>
            <a:r>
              <a:rPr lang="en-US" dirty="0"/>
              <a:t>Selenium with maven project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OOP Principles</a:t>
            </a:r>
          </a:p>
          <a:p>
            <a:r>
              <a:rPr lang="en-US" dirty="0"/>
              <a:t>JAVA </a:t>
            </a:r>
            <a:r>
              <a:rPr lang="en-US" dirty="0" smtClean="0"/>
              <a:t>Examples</a:t>
            </a:r>
          </a:p>
          <a:p>
            <a:r>
              <a:rPr lang="en-US" dirty="0"/>
              <a:t>The Java Keywords</a:t>
            </a:r>
          </a:p>
          <a:p>
            <a:r>
              <a:rPr lang="en-US" dirty="0" smtClean="0"/>
              <a:t>Datatypes</a:t>
            </a:r>
            <a:endParaRPr lang="en-US" dirty="0" smtClean="0"/>
          </a:p>
          <a:p>
            <a:r>
              <a:rPr lang="en-US" dirty="0"/>
              <a:t>Control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9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1960s or earlier</a:t>
            </a:r>
          </a:p>
          <a:p>
            <a:r>
              <a:rPr lang="en-US" dirty="0" smtClean="0"/>
              <a:t>Assembly </a:t>
            </a:r>
            <a:r>
              <a:rPr lang="en-US" dirty="0"/>
              <a:t>language and </a:t>
            </a:r>
            <a:r>
              <a:rPr lang="en-US" dirty="0" smtClean="0"/>
              <a:t>early </a:t>
            </a:r>
            <a:r>
              <a:rPr lang="en-US" dirty="0"/>
              <a:t>computer languages </a:t>
            </a:r>
            <a:r>
              <a:rPr lang="en-US" dirty="0" smtClean="0"/>
              <a:t>(</a:t>
            </a:r>
            <a:r>
              <a:rPr lang="en-US" dirty="0"/>
              <a:t>ASIC, </a:t>
            </a:r>
            <a:r>
              <a:rPr lang="en-US" dirty="0" smtClean="0"/>
              <a:t>COBOL</a:t>
            </a:r>
            <a:r>
              <a:rPr lang="en-US" dirty="0"/>
              <a:t>, and </a:t>
            </a:r>
            <a:r>
              <a:rPr lang="en-US" dirty="0" smtClean="0"/>
              <a:t>FORTRAN).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1970s </a:t>
            </a:r>
          </a:p>
          <a:p>
            <a:r>
              <a:rPr lang="en-US" dirty="0"/>
              <a:t>Need for </a:t>
            </a:r>
            <a:r>
              <a:rPr lang="en-US" dirty="0" smtClean="0"/>
              <a:t>structured, powerful</a:t>
            </a:r>
            <a:r>
              <a:rPr lang="en-US" dirty="0"/>
              <a:t>, </a:t>
            </a:r>
            <a:r>
              <a:rPr lang="en-US" dirty="0" smtClean="0"/>
              <a:t>efficient language leads to invention of Programing language “C”.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1980s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increasing complexity of programs has driven the need </a:t>
            </a:r>
            <a:r>
              <a:rPr lang="en-US" dirty="0" smtClean="0"/>
              <a:t>for better </a:t>
            </a:r>
            <a:r>
              <a:rPr lang="en-US" dirty="0"/>
              <a:t>ways to manage that complexity. </a:t>
            </a:r>
            <a:r>
              <a:rPr lang="en-US" dirty="0" smtClean="0"/>
              <a:t>“C++” </a:t>
            </a:r>
            <a:r>
              <a:rPr lang="en-US" dirty="0"/>
              <a:t>is a response to that </a:t>
            </a:r>
            <a:r>
              <a:rPr lang="en-US" dirty="0" smtClean="0"/>
              <a:t>need.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1990s</a:t>
            </a:r>
          </a:p>
          <a:p>
            <a:r>
              <a:rPr lang="en-US" dirty="0"/>
              <a:t>Need for platform-independent </a:t>
            </a:r>
            <a:r>
              <a:rPr lang="en-US" dirty="0" smtClean="0"/>
              <a:t>language leads to the creation of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OOP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computer </a:t>
            </a:r>
            <a:r>
              <a:rPr lang="en-US" dirty="0"/>
              <a:t>programs consist of two elements: code and </a:t>
            </a:r>
            <a:r>
              <a:rPr lang="en-US" dirty="0" smtClean="0"/>
              <a:t>data (behavior and structure)</a:t>
            </a:r>
          </a:p>
          <a:p>
            <a:r>
              <a:rPr lang="en-US" dirty="0" smtClean="0"/>
              <a:t>Object-oriented </a:t>
            </a:r>
            <a:r>
              <a:rPr lang="en-US" dirty="0"/>
              <a:t>programming organizes a program around its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The Three OOP </a:t>
            </a:r>
            <a:r>
              <a:rPr lang="en-US" b="1" dirty="0" smtClean="0"/>
              <a:t>Principles</a:t>
            </a:r>
          </a:p>
          <a:p>
            <a:r>
              <a:rPr lang="en-US" b="1" dirty="0" smtClean="0"/>
              <a:t>Encapsulation: </a:t>
            </a:r>
            <a:r>
              <a:rPr lang="en-US" i="1" dirty="0"/>
              <a:t>Encapsulation </a:t>
            </a:r>
            <a:r>
              <a:rPr lang="en-US" dirty="0"/>
              <a:t>is the mechanism that binds together code and the data it manipulates, </a:t>
            </a:r>
            <a:r>
              <a:rPr lang="en-US" dirty="0" smtClean="0"/>
              <a:t>and keeps </a:t>
            </a:r>
            <a:r>
              <a:rPr lang="en-US" dirty="0"/>
              <a:t>both safe from outside interference and </a:t>
            </a:r>
            <a:r>
              <a:rPr lang="en-US" dirty="0" smtClean="0"/>
              <a:t>misuse</a:t>
            </a:r>
          </a:p>
          <a:p>
            <a:r>
              <a:rPr lang="en-US" b="1" dirty="0" smtClean="0"/>
              <a:t>Inheritance: </a:t>
            </a:r>
            <a:r>
              <a:rPr lang="en-US" i="1" dirty="0"/>
              <a:t>Inheritance </a:t>
            </a:r>
            <a:r>
              <a:rPr lang="en-US" dirty="0"/>
              <a:t>is the process by which one object acquires the properties of another </a:t>
            </a:r>
            <a:r>
              <a:rPr lang="en-US" dirty="0" smtClean="0"/>
              <a:t>object</a:t>
            </a:r>
          </a:p>
          <a:p>
            <a:r>
              <a:rPr lang="en-US" b="1" dirty="0" smtClean="0"/>
              <a:t>Polymorphism</a:t>
            </a:r>
            <a:r>
              <a:rPr lang="en-US" dirty="0" smtClean="0"/>
              <a:t>(from </a:t>
            </a:r>
            <a:r>
              <a:rPr lang="en-US" dirty="0"/>
              <a:t>Greek, meaning “many forms</a:t>
            </a:r>
            <a:r>
              <a:rPr lang="en-US" dirty="0" smtClean="0"/>
              <a:t>”)</a:t>
            </a:r>
            <a:r>
              <a:rPr lang="en-US" b="1" dirty="0" smtClean="0"/>
              <a:t>: </a:t>
            </a:r>
            <a:r>
              <a:rPr lang="en-US" i="1" dirty="0"/>
              <a:t>Polymorphism </a:t>
            </a:r>
            <a:r>
              <a:rPr lang="en-US" dirty="0" smtClean="0"/>
              <a:t>is </a:t>
            </a:r>
            <a:r>
              <a:rPr lang="en-US" dirty="0"/>
              <a:t>a feature that allows one interface </a:t>
            </a:r>
            <a:r>
              <a:rPr lang="en-US" dirty="0" smtClean="0"/>
              <a:t>to be </a:t>
            </a:r>
            <a:r>
              <a:rPr lang="en-US" dirty="0"/>
              <a:t>used for a general class of actions</a:t>
            </a:r>
          </a:p>
        </p:txBody>
      </p:sp>
    </p:spTree>
    <p:extLst>
      <p:ext uri="{BB962C8B-B14F-4D97-AF65-F5344CB8AC3E}">
        <p14:creationId xmlns:p14="http://schemas.microsoft.com/office/powerpoint/2010/main" val="108340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This is a simple Java program.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Call this file </a:t>
            </a:r>
            <a:r>
              <a:rPr lang="en-US" sz="3200" dirty="0" smtClean="0">
                <a:solidFill>
                  <a:srgbClr val="00B050"/>
                </a:solidFill>
              </a:rPr>
              <a:t>"HelloWorld.java</a:t>
            </a:r>
            <a:r>
              <a:rPr lang="en-US" sz="3200" dirty="0">
                <a:solidFill>
                  <a:srgbClr val="00B050"/>
                </a:solidFill>
              </a:rPr>
              <a:t>".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sz="3200" b="1" dirty="0"/>
              <a:t>class</a:t>
            </a:r>
            <a:r>
              <a:rPr lang="en-US" sz="3200" dirty="0"/>
              <a:t> </a:t>
            </a:r>
            <a:r>
              <a:rPr lang="en-US" sz="3200" dirty="0" smtClean="0"/>
              <a:t>HelloWorld{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	// </a:t>
            </a:r>
            <a:r>
              <a:rPr lang="en-US" sz="3200" dirty="0">
                <a:solidFill>
                  <a:srgbClr val="00B050"/>
                </a:solidFill>
              </a:rPr>
              <a:t>Your program begins with a call to main().</a:t>
            </a:r>
          </a:p>
          <a:p>
            <a:pPr marL="0" indent="0">
              <a:buNone/>
            </a:pPr>
            <a:r>
              <a:rPr lang="en-US" sz="3200" dirty="0" smtClean="0"/>
              <a:t>	</a:t>
            </a:r>
            <a:r>
              <a:rPr lang="en-US" sz="3200" b="1" dirty="0" smtClean="0"/>
              <a:t>public </a:t>
            </a:r>
            <a:r>
              <a:rPr lang="en-US" sz="3200" b="1" dirty="0"/>
              <a:t>static </a:t>
            </a:r>
            <a:r>
              <a:rPr lang="en-US" sz="3200" dirty="0"/>
              <a:t>void main(String </a:t>
            </a:r>
            <a:r>
              <a:rPr lang="en-US" sz="3200" dirty="0" err="1"/>
              <a:t>args</a:t>
            </a:r>
            <a:r>
              <a:rPr lang="en-US" sz="3200" dirty="0"/>
              <a:t>[]) {</a:t>
            </a:r>
          </a:p>
          <a:p>
            <a:pPr marL="0" indent="0">
              <a:buNone/>
            </a:pPr>
            <a:r>
              <a:rPr lang="en-US" sz="3200" dirty="0" smtClean="0"/>
              <a:t>		</a:t>
            </a:r>
            <a:r>
              <a:rPr lang="en-US" sz="3200" dirty="0" err="1" smtClean="0"/>
              <a:t>System.</a:t>
            </a:r>
            <a:r>
              <a:rPr lang="en-US" sz="3200" i="1" dirty="0" err="1" smtClean="0"/>
              <a:t>out</a:t>
            </a:r>
            <a:r>
              <a:rPr lang="en-US" sz="3200" dirty="0" err="1" smtClean="0"/>
              <a:t>.println</a:t>
            </a:r>
            <a:r>
              <a:rPr lang="en-US" sz="3200" dirty="0" smtClean="0"/>
              <a:t>("HelloWorld");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}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}</a:t>
            </a:r>
          </a:p>
          <a:p>
            <a:pPr marL="0" indent="0">
              <a:buNone/>
            </a:pPr>
            <a:r>
              <a:rPr lang="en-US" sz="3200" b="1" dirty="0" smtClean="0"/>
              <a:t>Compiling and run </a:t>
            </a:r>
            <a:r>
              <a:rPr lang="en-US" sz="3200" b="1" dirty="0"/>
              <a:t>the </a:t>
            </a:r>
            <a:r>
              <a:rPr lang="en-US" sz="3200" b="1" dirty="0" smtClean="0"/>
              <a:t>program:</a:t>
            </a:r>
          </a:p>
          <a:p>
            <a:pPr marL="0" indent="0">
              <a:buNone/>
            </a:pPr>
            <a:r>
              <a:rPr lang="en-US" sz="3200" dirty="0"/>
              <a:t>C:\&gt;javac </a:t>
            </a:r>
            <a:r>
              <a:rPr lang="en-US" sz="3200" dirty="0" smtClean="0"/>
              <a:t>HelloWorld.java</a:t>
            </a:r>
          </a:p>
          <a:p>
            <a:pPr marL="0" indent="0">
              <a:buNone/>
            </a:pPr>
            <a:r>
              <a:rPr lang="en-US" sz="3200" dirty="0"/>
              <a:t>C:\&gt;java </a:t>
            </a:r>
            <a:r>
              <a:rPr lang="en-US" sz="3200" dirty="0" smtClean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426910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7125"/>
          </a:xfrm>
        </p:spPr>
        <p:txBody>
          <a:bodyPr/>
          <a:lstStyle/>
          <a:p>
            <a:r>
              <a:rPr lang="en-US" dirty="0"/>
              <a:t>The Java Keywords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5022376"/>
            <a:ext cx="10515600" cy="1596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*	 	not used</a:t>
            </a:r>
          </a:p>
          <a:p>
            <a:pPr marL="0" indent="0">
              <a:buNone/>
            </a:pPr>
            <a:r>
              <a:rPr lang="en-US" sz="1400" dirty="0" smtClean="0"/>
              <a:t>**	 	added in 1.2</a:t>
            </a:r>
          </a:p>
          <a:p>
            <a:pPr marL="0" indent="0">
              <a:buNone/>
            </a:pPr>
            <a:r>
              <a:rPr lang="en-US" sz="1400" dirty="0" smtClean="0"/>
              <a:t>***	 	added in 1.4</a:t>
            </a:r>
          </a:p>
          <a:p>
            <a:pPr marL="0" indent="0">
              <a:buNone/>
            </a:pPr>
            <a:r>
              <a:rPr lang="en-US" sz="1400" dirty="0" smtClean="0"/>
              <a:t>****		added in </a:t>
            </a:r>
            <a:r>
              <a:rPr lang="en-US" sz="1400" dirty="0" smtClean="0"/>
              <a:t>5.0</a:t>
            </a:r>
          </a:p>
          <a:p>
            <a:r>
              <a:rPr lang="en-US" sz="1800" dirty="0" smtClean="0"/>
              <a:t>NOTE: </a:t>
            </a:r>
            <a:r>
              <a:rPr lang="en-US" sz="1800" dirty="0"/>
              <a:t>The keywords </a:t>
            </a:r>
            <a:r>
              <a:rPr lang="en-US" sz="1800" b="1" dirty="0" err="1" smtClean="0"/>
              <a:t>const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b="1" dirty="0" err="1" smtClean="0"/>
              <a:t>goto</a:t>
            </a:r>
            <a:r>
              <a:rPr lang="en-US" sz="1800" dirty="0" smtClean="0"/>
              <a:t> are </a:t>
            </a:r>
            <a:r>
              <a:rPr lang="en-US" sz="1800" dirty="0"/>
              <a:t>reserved but not used. 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248957"/>
              </p:ext>
            </p:extLst>
          </p:nvPr>
        </p:nvGraphicFramePr>
        <p:xfrm>
          <a:off x="838200" y="1690688"/>
          <a:ext cx="10515600" cy="31432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abstract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continue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switch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assert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default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goto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package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synchronized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boolean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private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this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break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implements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protected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throw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import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public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throws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enum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****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instanceof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return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transient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catch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extends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interface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static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void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finally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strictfp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volatile</a:t>
                      </a:r>
                    </a:p>
                  </a:txBody>
                  <a:tcPr marL="9525" marR="9525" marT="9525" marB="0" anchor="ctr"/>
                </a:tc>
              </a:tr>
              <a:tr h="2855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 sz="20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while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6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4111863"/>
              </p:ext>
            </p:extLst>
          </p:nvPr>
        </p:nvGraphicFramePr>
        <p:xfrm>
          <a:off x="838200" y="1825625"/>
          <a:ext cx="10515600" cy="359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34"/>
                <a:gridCol w="4503762"/>
                <a:gridCol w="4011304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Explanation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Range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byte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An 8-bit (1-byte) integer value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6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128 to 127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short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16-bit (2-byte) integer value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–32,768 to 32,767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32-bit (4-byte) integer value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–2,147,483,648 to 2,147,483,647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long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64-bit (8-byte) integer value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–9,223,372,036,854,775,808 to 9,223,372,036,854,775,807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float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32-bit (4-byte) floating-point value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1.4e–045 to 3.4e+038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64-bit (8-byte) floating-point value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4.9e–324 to 1.8e+308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char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16-bit character using the Unicode encoding scheme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 to 65535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boolean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 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or 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false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value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6051741"/>
              </p:ext>
            </p:extLst>
          </p:nvPr>
        </p:nvGraphicFramePr>
        <p:xfrm>
          <a:off x="838200" y="5608638"/>
          <a:ext cx="105156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4182"/>
                <a:gridCol w="4503761"/>
                <a:gridCol w="399765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sequence of </a:t>
                      </a:r>
                      <a:r>
                        <a:rPr lang="en-US" sz="16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characters </a:t>
                      </a:r>
                      <a:r>
                        <a:rPr lang="en-US" sz="16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(default value: null</a:t>
                      </a:r>
                      <a:r>
                        <a:rPr lang="en-US" sz="16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7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Call </a:t>
            </a:r>
            <a:r>
              <a:rPr lang="en-US" dirty="0">
                <a:solidFill>
                  <a:srgbClr val="00B050"/>
                </a:solidFill>
              </a:rPr>
              <a:t>this file "Example2.java".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Example2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static</a:t>
            </a:r>
            <a:r>
              <a:rPr lang="en-US" dirty="0"/>
              <a:t> void main(String </a:t>
            </a:r>
            <a:r>
              <a:rPr lang="en-US" dirty="0" err="1"/>
              <a:t>args</a:t>
            </a:r>
            <a:r>
              <a:rPr lang="en-US" dirty="0"/>
              <a:t> []) {</a:t>
            </a:r>
          </a:p>
          <a:p>
            <a:pPr marL="1371600" lvl="3" indent="0">
              <a:buNone/>
            </a:pPr>
            <a:r>
              <a:rPr lang="en-US" sz="2400" b="1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 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this declares a variable called </a:t>
            </a:r>
            <a:r>
              <a:rPr lang="en-US" sz="2400" dirty="0" err="1">
                <a:solidFill>
                  <a:srgbClr val="00B050"/>
                </a:solidFill>
              </a:rPr>
              <a:t>num</a:t>
            </a:r>
            <a:endParaRPr lang="en-US" sz="2400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r>
              <a:rPr lang="en-US" sz="2400" dirty="0" err="1"/>
              <a:t>num</a:t>
            </a:r>
            <a:r>
              <a:rPr lang="en-US" sz="2400" dirty="0"/>
              <a:t> = 100; 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this assigns </a:t>
            </a:r>
            <a:r>
              <a:rPr lang="en-US" sz="2400" dirty="0" err="1">
                <a:solidFill>
                  <a:srgbClr val="00B050"/>
                </a:solidFill>
              </a:rPr>
              <a:t>num</a:t>
            </a:r>
            <a:r>
              <a:rPr lang="en-US" sz="2400" dirty="0">
                <a:solidFill>
                  <a:srgbClr val="00B050"/>
                </a:solidFill>
              </a:rPr>
              <a:t> the value 100</a:t>
            </a:r>
          </a:p>
          <a:p>
            <a:pPr marL="1371600" lvl="3" indent="0">
              <a:buNone/>
            </a:pPr>
            <a:r>
              <a:rPr lang="en-US" sz="2400" dirty="0" err="1"/>
              <a:t>System.</a:t>
            </a:r>
            <a:r>
              <a:rPr lang="en-US" sz="2400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("This is </a:t>
            </a:r>
            <a:r>
              <a:rPr lang="en-US" sz="2400" dirty="0" err="1"/>
              <a:t>num</a:t>
            </a:r>
            <a:r>
              <a:rPr lang="en-US" sz="2400" dirty="0"/>
              <a:t>: " + </a:t>
            </a:r>
            <a:r>
              <a:rPr lang="en-US" sz="2400" dirty="0" err="1"/>
              <a:t>num</a:t>
            </a:r>
            <a:r>
              <a:rPr lang="en-US" sz="2400" dirty="0"/>
              <a:t>);</a:t>
            </a:r>
          </a:p>
          <a:p>
            <a:pPr marL="1371600" lvl="3" indent="0">
              <a:buNone/>
            </a:pP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err="1"/>
              <a:t>num</a:t>
            </a:r>
            <a:r>
              <a:rPr lang="en-US" sz="2400" dirty="0"/>
              <a:t> * 2;</a:t>
            </a:r>
          </a:p>
          <a:p>
            <a:pPr marL="1371600" lvl="3" indent="0">
              <a:buNone/>
            </a:pPr>
            <a:r>
              <a:rPr lang="en-US" sz="2400" dirty="0" err="1"/>
              <a:t>System.</a:t>
            </a:r>
            <a:r>
              <a:rPr lang="en-US" sz="2400" i="1" dirty="0" err="1"/>
              <a:t>out</a:t>
            </a:r>
            <a:r>
              <a:rPr lang="en-US" sz="2400" dirty="0" err="1"/>
              <a:t>.print</a:t>
            </a:r>
            <a:r>
              <a:rPr lang="en-US" sz="2400" dirty="0"/>
              <a:t>("The value of </a:t>
            </a:r>
            <a:r>
              <a:rPr lang="en-US" sz="2400" dirty="0" err="1"/>
              <a:t>num</a:t>
            </a:r>
            <a:r>
              <a:rPr lang="en-US" sz="2400" dirty="0"/>
              <a:t> * 2 is </a:t>
            </a:r>
            <a:r>
              <a:rPr lang="en-US" sz="2400" dirty="0" smtClean="0"/>
              <a:t>");</a:t>
            </a:r>
            <a:endParaRPr lang="en-US" sz="2400" b="1" dirty="0"/>
          </a:p>
          <a:p>
            <a:pPr marL="1371600" lvl="3" indent="0">
              <a:buNone/>
            </a:pPr>
            <a:r>
              <a:rPr lang="en-US" sz="2400" dirty="0" err="1"/>
              <a:t>System.</a:t>
            </a:r>
            <a:r>
              <a:rPr lang="en-US" sz="2400" i="1" dirty="0" err="1"/>
              <a:t>out</a:t>
            </a:r>
            <a:r>
              <a:rPr lang="en-US" sz="2400" dirty="0" err="1"/>
              <a:t>.println</a:t>
            </a:r>
            <a:r>
              <a:rPr lang="en-US" sz="2400" dirty="0"/>
              <a:t>(</a:t>
            </a:r>
            <a:r>
              <a:rPr lang="en-US" sz="2400" dirty="0" err="1"/>
              <a:t>num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4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670</Words>
  <Application>Microsoft Office PowerPoint</Application>
  <PresentationFormat>Widescreen</PresentationFormat>
  <Paragraphs>227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JAVA</vt:lpstr>
      <vt:lpstr>Agenda</vt:lpstr>
      <vt:lpstr>History</vt:lpstr>
      <vt:lpstr>JAVA OOP Principles</vt:lpstr>
      <vt:lpstr>JAVA Example 1</vt:lpstr>
      <vt:lpstr>The Java Keywords</vt:lpstr>
      <vt:lpstr>Datatypes</vt:lpstr>
      <vt:lpstr>JAVA Example 2</vt:lpstr>
      <vt:lpstr>Control Statements</vt:lpstr>
      <vt:lpstr>Control Statements</vt:lpstr>
      <vt:lpstr>Operators</vt:lpstr>
      <vt:lpstr>Examples</vt:lpstr>
      <vt:lpstr>Up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Kamalesh P</dc:creator>
  <cp:lastModifiedBy>Kamalesh P</cp:lastModifiedBy>
  <cp:revision>96</cp:revision>
  <dcterms:created xsi:type="dcterms:W3CDTF">2015-11-03T04:24:09Z</dcterms:created>
  <dcterms:modified xsi:type="dcterms:W3CDTF">2016-02-15T10:33:38Z</dcterms:modified>
</cp:coreProperties>
</file>