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6" r:id="rId5"/>
    <p:sldId id="271" r:id="rId6"/>
    <p:sldId id="277" r:id="rId7"/>
    <p:sldId id="278" r:id="rId8"/>
    <p:sldId id="273" r:id="rId9"/>
    <p:sldId id="272" r:id="rId10"/>
    <p:sldId id="269" r:id="rId11"/>
    <p:sldId id="279" r:id="rId12"/>
    <p:sldId id="275" r:id="rId13"/>
    <p:sldId id="270" r:id="rId14"/>
    <p:sldId id="27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6F70-4971-4386-A02A-6B182C4EF60D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-examples.com/" TargetMode="External"/><Relationship Id="rId2" Type="http://schemas.openxmlformats.org/officeDocument/2006/relationships/hyperlink" Target="https://docs.oracle.com/javase/tutorial/jav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758" y="1870075"/>
            <a:ext cx="3870278" cy="4351338"/>
          </a:xfrm>
        </p:spPr>
        <p:txBody>
          <a:bodyPr>
            <a:normAutofit/>
          </a:bodyPr>
          <a:lstStyle/>
          <a:p>
            <a:r>
              <a:rPr lang="en-US" dirty="0"/>
              <a:t>Arrays </a:t>
            </a:r>
            <a:r>
              <a:rPr lang="en-US" dirty="0" smtClean="0"/>
              <a:t>are fixed size and of same </a:t>
            </a:r>
            <a:r>
              <a:rPr lang="en-US" dirty="0"/>
              <a:t>type </a:t>
            </a:r>
            <a:r>
              <a:rPr lang="en-US" dirty="0" smtClean="0"/>
              <a:t>of objects/primitive types.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Collections are resizable and contain </a:t>
            </a:r>
            <a:r>
              <a:rPr lang="en-US" dirty="0"/>
              <a:t>only </a:t>
            </a:r>
            <a:r>
              <a:rPr lang="en-US" dirty="0" smtClean="0"/>
              <a:t>object type data.</a:t>
            </a:r>
          </a:p>
          <a:p>
            <a:r>
              <a:rPr lang="en-US" dirty="0" smtClean="0"/>
              <a:t>Collection cannot store primitive types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58" y="1296537"/>
            <a:ext cx="5977720" cy="5104263"/>
          </a:xfrm>
        </p:spPr>
      </p:pic>
    </p:spTree>
    <p:extLst>
      <p:ext uri="{BB962C8B-B14F-4D97-AF65-F5344CB8AC3E}">
        <p14:creationId xmlns:p14="http://schemas.microsoft.com/office/powerpoint/2010/main" val="230561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7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 This program demonstrates the length array member.</a:t>
            </a:r>
          </a:p>
          <a:p>
            <a:pPr marL="0" indent="0">
              <a:buNone/>
            </a:pPr>
            <a:r>
              <a:rPr lang="en-US" dirty="0"/>
              <a:t>class Length {</a:t>
            </a:r>
          </a:p>
          <a:p>
            <a:pPr marL="457200" lvl="1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a1[] =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a2[] = {3, 5, 7, 1, 8, 99, 44, -10};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a3[] = {4, 3, 2, 1};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("length of a1 is " + a1.length);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("length of a2 is " + a2.length);</a:t>
            </a:r>
          </a:p>
          <a:p>
            <a:pPr marL="914400" lvl="2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("length of a3 is " + a3.length);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47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8" y="436728"/>
            <a:ext cx="8052179" cy="5759355"/>
          </a:xfrm>
        </p:spPr>
      </p:pic>
    </p:spTree>
    <p:extLst>
      <p:ext uri="{BB962C8B-B14F-4D97-AF65-F5344CB8AC3E}">
        <p14:creationId xmlns:p14="http://schemas.microsoft.com/office/powerpoint/2010/main" val="409375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go through the details of below topics.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Overriding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Exception </a:t>
            </a:r>
            <a:r>
              <a:rPr lang="en-US" dirty="0"/>
              <a:t>Handling</a:t>
            </a:r>
          </a:p>
        </p:txBody>
      </p:sp>
    </p:spTree>
    <p:extLst>
      <p:ext uri="{BB962C8B-B14F-4D97-AF65-F5344CB8AC3E}">
        <p14:creationId xmlns:p14="http://schemas.microsoft.com/office/powerpoint/2010/main" val="261404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://docs.oracle.com/javase/tutorial/java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http://www.java-examples.com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Java The Complete Reference, 9th Edition.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9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Selenium web driver</a:t>
            </a:r>
          </a:p>
          <a:p>
            <a:pPr lvl="1"/>
            <a:r>
              <a:rPr lang="en-US" dirty="0" smtClean="0"/>
              <a:t>Introduction and usage</a:t>
            </a:r>
          </a:p>
          <a:p>
            <a:pPr lvl="1"/>
            <a:r>
              <a:rPr lang="en-US" dirty="0" smtClean="0"/>
              <a:t>Selenium with </a:t>
            </a:r>
            <a:r>
              <a:rPr lang="en-US" dirty="0" err="1" smtClean="0"/>
              <a:t>TestNG</a:t>
            </a:r>
            <a:r>
              <a:rPr lang="en-US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Introduction to maven </a:t>
            </a:r>
          </a:p>
          <a:p>
            <a:pPr lvl="1"/>
            <a:r>
              <a:rPr lang="en-US" dirty="0" smtClean="0"/>
              <a:t>Selenium with maven project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and methods</a:t>
            </a:r>
          </a:p>
          <a:p>
            <a:r>
              <a:rPr lang="en-US" dirty="0"/>
              <a:t>Access </a:t>
            </a:r>
            <a:r>
              <a:rPr lang="en-US" dirty="0" smtClean="0"/>
              <a:t>Modifiers</a:t>
            </a:r>
          </a:p>
          <a:p>
            <a:r>
              <a:rPr lang="en-US" dirty="0" smtClean="0"/>
              <a:t>Overloading</a:t>
            </a:r>
          </a:p>
          <a:p>
            <a:r>
              <a:rPr lang="en-US" dirty="0"/>
              <a:t>Arrays and collections</a:t>
            </a:r>
          </a:p>
          <a:p>
            <a:r>
              <a:rPr lang="en-US" dirty="0"/>
              <a:t>Further readings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19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class is at the core of </a:t>
            </a:r>
            <a:r>
              <a:rPr lang="en-US" sz="3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Java, and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most important thing to understand about a class is that it defines a </a:t>
            </a:r>
            <a:r>
              <a:rPr lang="en-US" sz="3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data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</a:t>
            </a:r>
            <a:r>
              <a:rPr lang="en-US" sz="3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sz="3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is an </a:t>
            </a:r>
            <a:r>
              <a:rPr lang="en-US" sz="3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</a:t>
            </a:r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 </a:t>
            </a:r>
            <a:r>
              <a:rPr lang="en-US" sz="3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class.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type</a:t>
            </a:r>
            <a:r>
              <a:rPr lang="en-US" i="1" dirty="0"/>
              <a:t> instance-variable1;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type</a:t>
            </a:r>
            <a:r>
              <a:rPr lang="en-US" i="1" dirty="0"/>
              <a:t> instance-variable2;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...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type</a:t>
            </a:r>
            <a:r>
              <a:rPr lang="en-US" i="1" dirty="0"/>
              <a:t> instance-</a:t>
            </a:r>
            <a:r>
              <a:rPr lang="en-US" i="1" dirty="0" err="1"/>
              <a:t>variableN</a:t>
            </a:r>
            <a:r>
              <a:rPr lang="en-US" i="1" dirty="0"/>
              <a:t>;</a:t>
            </a:r>
          </a:p>
          <a:p>
            <a:pPr marL="457200" lvl="1" indent="0">
              <a:buNone/>
            </a:pPr>
            <a:r>
              <a:rPr lang="en-US" i="1" dirty="0"/>
              <a:t>type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methodname1</a:t>
            </a:r>
            <a:r>
              <a:rPr lang="en-US" i="1" dirty="0"/>
              <a:t>(parameter-list) {</a:t>
            </a:r>
          </a:p>
          <a:p>
            <a:pPr marL="457200" lvl="1" indent="0">
              <a:buNone/>
            </a:pPr>
            <a:r>
              <a:rPr lang="en-US" dirty="0" smtClean="0"/>
              <a:t>	// </a:t>
            </a:r>
            <a:r>
              <a:rPr lang="en-US" dirty="0"/>
              <a:t>body of method</a:t>
            </a:r>
          </a:p>
          <a:p>
            <a:pPr marL="457200" lvl="1" indent="0">
              <a:buNone/>
            </a:pPr>
            <a:r>
              <a:rPr lang="en-US" i="1" dirty="0"/>
              <a:t>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...</a:t>
            </a:r>
          </a:p>
          <a:p>
            <a:pPr marL="457200" lvl="1" indent="0">
              <a:buNone/>
            </a:pPr>
            <a:r>
              <a:rPr lang="en-US" i="1" dirty="0"/>
              <a:t>type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methodnameN</a:t>
            </a:r>
            <a:r>
              <a:rPr lang="en-US" i="1" dirty="0"/>
              <a:t>(parameter-list) {</a:t>
            </a:r>
          </a:p>
          <a:p>
            <a:pPr marL="457200" lvl="1" indent="0">
              <a:buNone/>
            </a:pPr>
            <a:r>
              <a:rPr lang="en-US" dirty="0" smtClean="0"/>
              <a:t>	// </a:t>
            </a:r>
            <a:r>
              <a:rPr lang="en-US" dirty="0"/>
              <a:t>body of method</a:t>
            </a:r>
          </a:p>
          <a:p>
            <a:pPr marL="457200" lvl="1" indent="0">
              <a:buNone/>
            </a:pPr>
            <a:r>
              <a:rPr lang="en-US" i="1" dirty="0" smtClean="0"/>
              <a:t>}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1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3946" y="1690688"/>
            <a:ext cx="5539853" cy="44862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 This class declares an object of type Box.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BoxDemo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        Box </a:t>
            </a:r>
            <a:r>
              <a:rPr lang="en-US" dirty="0" err="1"/>
              <a:t>mybox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Box();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/>
              <a:t>vol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assign values to </a:t>
            </a:r>
            <a:r>
              <a:rPr lang="en-US" dirty="0" err="1">
                <a:solidFill>
                  <a:srgbClr val="00B050"/>
                </a:solidFill>
              </a:rPr>
              <a:t>mybox's</a:t>
            </a:r>
            <a:r>
              <a:rPr lang="en-US" dirty="0">
                <a:solidFill>
                  <a:srgbClr val="00B050"/>
                </a:solidFill>
              </a:rPr>
              <a:t> instance variables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mybox.width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mybox.height</a:t>
            </a:r>
            <a:r>
              <a:rPr lang="en-US" dirty="0" smtClean="0"/>
              <a:t> </a:t>
            </a:r>
            <a:r>
              <a:rPr lang="en-US" dirty="0"/>
              <a:t>= 20;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mybox.depth</a:t>
            </a:r>
            <a:r>
              <a:rPr lang="en-US" dirty="0" smtClean="0"/>
              <a:t> </a:t>
            </a:r>
            <a:r>
              <a:rPr lang="en-US" dirty="0"/>
              <a:t>= 15;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// </a:t>
            </a:r>
            <a:r>
              <a:rPr lang="en-US" dirty="0">
                <a:solidFill>
                  <a:srgbClr val="00B050"/>
                </a:solidFill>
              </a:rPr>
              <a:t>compute volume of box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mybox.width</a:t>
            </a:r>
            <a:r>
              <a:rPr lang="en-US" dirty="0"/>
              <a:t> * </a:t>
            </a:r>
            <a:r>
              <a:rPr lang="en-US" dirty="0" err="1"/>
              <a:t>mybox.height</a:t>
            </a:r>
            <a:r>
              <a:rPr lang="en-US" dirty="0"/>
              <a:t> * </a:t>
            </a:r>
            <a:r>
              <a:rPr lang="en-US" dirty="0" err="1"/>
              <a:t>mybox.depth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/>
              <a:t>("Volume is " + </a:t>
            </a:r>
            <a:r>
              <a:rPr lang="en-US" dirty="0" err="1"/>
              <a:t>vol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2346" y="1690688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/* A program that uses the Box class.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Call this file </a:t>
            </a:r>
            <a:r>
              <a:rPr lang="en-US" sz="2000" dirty="0" smtClean="0">
                <a:solidFill>
                  <a:srgbClr val="00B050"/>
                </a:solidFill>
              </a:rPr>
              <a:t>Box.java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/>
              <a:t>Box {</a:t>
            </a:r>
          </a:p>
          <a:p>
            <a:pPr marL="0" indent="0">
              <a:buNone/>
            </a:pPr>
            <a:r>
              <a:rPr lang="en-US" sz="2000" dirty="0" smtClean="0"/>
              <a:t>    double </a:t>
            </a:r>
            <a:r>
              <a:rPr lang="en-US" sz="2000" dirty="0"/>
              <a:t>width</a:t>
            </a:r>
            <a:r>
              <a:rPr lang="en-US" sz="2000" dirty="0" smtClean="0"/>
              <a:t>;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double </a:t>
            </a:r>
            <a:r>
              <a:rPr lang="en-US" sz="2000" dirty="0"/>
              <a:t>height;</a:t>
            </a:r>
          </a:p>
          <a:p>
            <a:pPr marL="0" indent="0">
              <a:buNone/>
            </a:pPr>
            <a:r>
              <a:rPr lang="en-US" sz="2000" dirty="0" smtClean="0"/>
              <a:t>    double </a:t>
            </a:r>
            <a:r>
              <a:rPr lang="en-US" sz="2000" dirty="0"/>
              <a:t>depth;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0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Example 02:</a:t>
            </a:r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Rectangle </a:t>
            </a:r>
            <a:r>
              <a:rPr lang="en-US" sz="1800" dirty="0" smtClean="0"/>
              <a:t>{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  float length;</a:t>
            </a:r>
          </a:p>
          <a:p>
            <a:pPr marL="457200" lvl="1" indent="0">
              <a:buNone/>
            </a:pPr>
            <a:r>
              <a:rPr lang="en-US" sz="1800" dirty="0"/>
              <a:t>    float breadth</a:t>
            </a:r>
            <a:r>
              <a:rPr lang="en-US" sz="1800" dirty="0" smtClean="0"/>
              <a:t>;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B050"/>
                </a:solidFill>
              </a:rPr>
              <a:t>// constructor</a:t>
            </a:r>
          </a:p>
          <a:p>
            <a:pPr marL="457200" lvl="1" indent="0">
              <a:buNone/>
            </a:pPr>
            <a:r>
              <a:rPr lang="en-US" sz="1800" dirty="0"/>
              <a:t>    Rectangle(float length, float breadth) {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this.length</a:t>
            </a:r>
            <a:r>
              <a:rPr lang="en-US" sz="1800" dirty="0"/>
              <a:t> = length;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this.breadth</a:t>
            </a:r>
            <a:r>
              <a:rPr lang="en-US" sz="1800" dirty="0"/>
              <a:t> = breadth;</a:t>
            </a:r>
          </a:p>
          <a:p>
            <a:pPr marL="457200" lvl="1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// method to return Area of rectangle</a:t>
            </a:r>
          </a:p>
          <a:p>
            <a:pPr marL="457200" lvl="1" indent="0">
              <a:buNone/>
            </a:pPr>
            <a:r>
              <a:rPr lang="en-US" sz="1800" dirty="0"/>
              <a:t>    public float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</a:rPr>
              <a:t>getAreaOfRectangle</a:t>
            </a:r>
            <a:r>
              <a:rPr lang="en-US" sz="1800" dirty="0"/>
              <a:t>() {</a:t>
            </a:r>
          </a:p>
          <a:p>
            <a:pPr marL="457200" lvl="1" indent="0">
              <a:buNone/>
            </a:pPr>
            <a:r>
              <a:rPr lang="en-US" sz="1800" dirty="0"/>
              <a:t>        return length * breadth;</a:t>
            </a:r>
          </a:p>
          <a:p>
            <a:pPr marL="457200" lvl="1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457200" lvl="1" indent="0">
              <a:buNone/>
            </a:pPr>
            <a:r>
              <a:rPr lang="en-US" sz="1800" dirty="0"/>
              <a:t>        Rectangle </a:t>
            </a:r>
            <a:r>
              <a:rPr lang="en-US" sz="1800" dirty="0" err="1"/>
              <a:t>rectangle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C00000"/>
                </a:solidFill>
              </a:rPr>
              <a:t>new </a:t>
            </a:r>
            <a:r>
              <a:rPr lang="en-US" sz="1800" dirty="0"/>
              <a:t>Rectangle(10, 10);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</a:t>
            </a:r>
            <a:r>
              <a:rPr lang="en-US" sz="1800" i="1" dirty="0" err="1"/>
              <a:t>out.println</a:t>
            </a:r>
            <a:r>
              <a:rPr lang="en-US" sz="1800" i="1" dirty="0"/>
              <a:t>(</a:t>
            </a:r>
            <a:r>
              <a:rPr lang="en-US" sz="1800" i="1" dirty="0" err="1"/>
              <a:t>rectangle.</a:t>
            </a:r>
            <a:r>
              <a:rPr lang="en-US" sz="1800" i="1" dirty="0" err="1">
                <a:solidFill>
                  <a:schemeClr val="accent2">
                    <a:lumMod val="50000"/>
                  </a:schemeClr>
                </a:solidFill>
              </a:rPr>
              <a:t>getAreaOfRectangle</a:t>
            </a:r>
            <a:r>
              <a:rPr lang="en-US" sz="1800" i="1" dirty="0"/>
              <a:t>());</a:t>
            </a:r>
          </a:p>
          <a:p>
            <a:pPr marL="457200" lvl="1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}</a:t>
            </a:r>
          </a:p>
          <a:p>
            <a:pPr marL="457200" lvl="1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24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i="1" dirty="0" smtClean="0"/>
              <a:t>type 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parameter-list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en-US" dirty="0"/>
              <a:t>body of method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ype: </a:t>
            </a:r>
            <a:r>
              <a:rPr lang="en-US" dirty="0"/>
              <a:t>type of data returned by the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name of the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parameter-list: </a:t>
            </a:r>
            <a:r>
              <a:rPr lang="en-US" dirty="0"/>
              <a:t>sequence of type and identifier pairs 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80577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Box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double </a:t>
            </a:r>
            <a:r>
              <a:rPr lang="en-US" dirty="0"/>
              <a:t>width;</a:t>
            </a:r>
          </a:p>
          <a:p>
            <a:pPr marL="0" indent="0">
              <a:buNone/>
            </a:pPr>
            <a:r>
              <a:rPr lang="en-US" dirty="0" smtClean="0"/>
              <a:t>    double </a:t>
            </a:r>
            <a:r>
              <a:rPr lang="en-US" dirty="0"/>
              <a:t>height;</a:t>
            </a:r>
          </a:p>
          <a:p>
            <a:pPr marL="0" indent="0">
              <a:buNone/>
            </a:pPr>
            <a:r>
              <a:rPr lang="en-US" dirty="0" smtClean="0"/>
              <a:t>    double </a:t>
            </a:r>
            <a:r>
              <a:rPr lang="en-US" dirty="0"/>
              <a:t>depth;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compute and return volume</a:t>
            </a:r>
          </a:p>
          <a:p>
            <a:pPr marL="0" indent="0">
              <a:buNone/>
            </a:pPr>
            <a:r>
              <a:rPr lang="en-US" dirty="0" smtClean="0"/>
              <a:t>    double </a:t>
            </a:r>
            <a:r>
              <a:rPr lang="en-US" dirty="0"/>
              <a:t>volume()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C0000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width * height * depth;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18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Overloading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The process to define </a:t>
            </a:r>
            <a:r>
              <a:rPr lang="en-US" b="1" dirty="0"/>
              <a:t>two or more methods </a:t>
            </a:r>
            <a:r>
              <a:rPr lang="en-US" dirty="0"/>
              <a:t>within the same class that share </a:t>
            </a:r>
            <a:r>
              <a:rPr lang="en-US" dirty="0" smtClean="0"/>
              <a:t>the </a:t>
            </a:r>
            <a:r>
              <a:rPr lang="en-US" b="1" dirty="0" smtClean="0"/>
              <a:t>same </a:t>
            </a:r>
            <a:r>
              <a:rPr lang="en-US" b="1" dirty="0"/>
              <a:t>name</a:t>
            </a:r>
            <a:r>
              <a:rPr lang="en-US" dirty="0"/>
              <a:t>, as long as their parameter declarations are different</a:t>
            </a:r>
            <a:r>
              <a:rPr lang="en-US" dirty="0" smtClean="0"/>
              <a:t>. (polymorphism)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EX:</a:t>
            </a:r>
          </a:p>
          <a:p>
            <a:pPr marL="457200" lvl="1" indent="0">
              <a:buNone/>
            </a:pPr>
            <a:r>
              <a:rPr lang="en-US" b="1" dirty="0" smtClean="0"/>
              <a:t>public </a:t>
            </a:r>
            <a:r>
              <a:rPr lang="en-US" b="1" dirty="0"/>
              <a:t>class Calculate 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b="1" dirty="0"/>
              <a:t>public int sum(int a, int b)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b="1" dirty="0"/>
              <a:t>return a + b;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// Overload sum for parameter type float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b="1" dirty="0"/>
              <a:t>public float sum(float a, float b)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b="1" dirty="0"/>
              <a:t>return a + b;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// Overload sum for </a:t>
            </a:r>
            <a:r>
              <a:rPr lang="en-US" dirty="0" smtClean="0"/>
              <a:t>3 int parameters.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b="1" dirty="0"/>
              <a:t>public int sum(int a, int b, int c)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b="1" dirty="0"/>
              <a:t>return a + b + c;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}…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1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</a:rPr>
              <a:t>default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: Visible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to the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package.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No modifiers are needed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: Visible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to the class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only.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: Visible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to the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world.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: Visible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to the package and all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subclasses.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678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JAVA</vt:lpstr>
      <vt:lpstr>Agenda</vt:lpstr>
      <vt:lpstr>Classes and methods</vt:lpstr>
      <vt:lpstr>Example</vt:lpstr>
      <vt:lpstr>PowerPoint Presentation</vt:lpstr>
      <vt:lpstr>method</vt:lpstr>
      <vt:lpstr>Example</vt:lpstr>
      <vt:lpstr>Overloading</vt:lpstr>
      <vt:lpstr>Access Modifiers</vt:lpstr>
      <vt:lpstr>Arrays and collections</vt:lpstr>
      <vt:lpstr>Example</vt:lpstr>
      <vt:lpstr>PowerPoint Presentation</vt:lpstr>
      <vt:lpstr>Further readings</vt:lpstr>
      <vt:lpstr>References</vt:lpstr>
      <vt:lpstr>Up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Kamalesh P</dc:creator>
  <cp:lastModifiedBy>Kamalesh P</cp:lastModifiedBy>
  <cp:revision>145</cp:revision>
  <dcterms:created xsi:type="dcterms:W3CDTF">2015-11-03T04:24:09Z</dcterms:created>
  <dcterms:modified xsi:type="dcterms:W3CDTF">2016-02-16T13:30:35Z</dcterms:modified>
</cp:coreProperties>
</file>