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317" r:id="rId3"/>
    <p:sldId id="256" r:id="rId4"/>
    <p:sldId id="295" r:id="rId5"/>
    <p:sldId id="311" r:id="rId6"/>
    <p:sldId id="301" r:id="rId7"/>
    <p:sldId id="312" r:id="rId8"/>
    <p:sldId id="314" r:id="rId9"/>
    <p:sldId id="316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180" autoAdjust="0"/>
  </p:normalViewPr>
  <p:slideViewPr>
    <p:cSldViewPr snapToGrid="0">
      <p:cViewPr varScale="1">
        <p:scale>
          <a:sx n="58" d="100"/>
          <a:sy n="58" d="100"/>
        </p:scale>
        <p:origin x="98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72D2E-6F7B-40CE-85E8-E883D3694602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0E79-8104-4F02-9359-39AD52209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7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B0E79-8104-4F02-9359-39AD522095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400110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 sz="2400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1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458353"/>
            <a:ext cx="5136817" cy="29745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6609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1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11 July,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7216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2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4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11 July,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21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0015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720001" y="6096763"/>
            <a:ext cx="9408249" cy="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4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6227193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5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720001" y="504488"/>
            <a:ext cx="5136817" cy="20518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333" cap="all" baseline="0">
                <a:solidFill>
                  <a:schemeClr val="bg1"/>
                </a:solidFill>
              </a:defRPr>
            </a:lvl1pPr>
          </a:lstStyle>
          <a:p>
            <a:fld id="{0F2D59EB-6160-43D8-84AC-CE6A3A68034A}" type="datetime3">
              <a:rPr lang="en-GB" smtClean="0">
                <a:solidFill>
                  <a:prstClr val="white"/>
                </a:solidFill>
              </a:rPr>
              <a:pPr/>
              <a:t>11 July,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1908724"/>
            <a:ext cx="9384000" cy="155940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512556"/>
            <a:ext cx="9384000" cy="307776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719667" y="4295768"/>
            <a:ext cx="9384000" cy="205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4259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sp>
        <p:nvSpPr>
          <p:cNvPr id="10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909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8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830974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128"/>
            <a:ext cx="12192000" cy="1440873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9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091" y="1603625"/>
            <a:ext cx="3792472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508864"/>
            <a:ext cx="5136135" cy="4660869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8461882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912952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2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0415574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6336030" y="2656986"/>
            <a:ext cx="5136135" cy="3439015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389248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1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837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7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9911460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259"/>
            <a:ext cx="12192000" cy="4793741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6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59" y="5856001"/>
            <a:ext cx="1102875" cy="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3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64259"/>
            <a:ext cx="12192000" cy="4793741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7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05831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64259"/>
            <a:ext cx="12192000" cy="4793741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0089" y="504488"/>
            <a:ext cx="4032244" cy="205184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333" b="1" cap="all" baseline="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0084" y="777791"/>
            <a:ext cx="4032249" cy="20518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333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9"/>
            <a:ext cx="3792472" cy="889132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003077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23281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491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509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934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630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719666" y="2064259"/>
            <a:ext cx="4032253" cy="403174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930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Tittel 11"/>
          <p:cNvSpPr>
            <a:spLocks noGrp="1"/>
          </p:cNvSpPr>
          <p:nvPr>
            <p:ph type="title" hasCustomPrompt="1"/>
          </p:nvPr>
        </p:nvSpPr>
        <p:spPr>
          <a:xfrm>
            <a:off x="720000" y="1328235"/>
            <a:ext cx="5136819" cy="2100765"/>
          </a:xfrm>
        </p:spPr>
        <p:txBody>
          <a:bodyPr>
            <a:normAutofit/>
          </a:bodyPr>
          <a:lstStyle>
            <a:lvl1pPr>
              <a:lnSpc>
                <a:spcPts val="3200"/>
              </a:lnSpc>
              <a:defRPr sz="2267" b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8333" y="5856000"/>
            <a:ext cx="1104000" cy="57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292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6" name="Tittel 11"/>
          <p:cNvSpPr>
            <a:spLocks noGrp="1"/>
          </p:cNvSpPr>
          <p:nvPr>
            <p:ph type="title" hasCustomPrompt="1"/>
          </p:nvPr>
        </p:nvSpPr>
        <p:spPr>
          <a:xfrm>
            <a:off x="720000" y="1328235"/>
            <a:ext cx="5136819" cy="2100765"/>
          </a:xfrm>
        </p:spPr>
        <p:txBody>
          <a:bodyPr>
            <a:normAutofit/>
          </a:bodyPr>
          <a:lstStyle>
            <a:lvl1pPr>
              <a:lnSpc>
                <a:spcPts val="3200"/>
              </a:lnSpc>
              <a:defRPr sz="2267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369459" y="5856377"/>
            <a:ext cx="1102875" cy="576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879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1CF8-EE1E-49BE-B293-D95B9011CEB4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991917" y="504490"/>
            <a:ext cx="6480416" cy="5372677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57584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36000" y="2008779"/>
            <a:ext cx="513633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6" y="2008779"/>
            <a:ext cx="5136335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356530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6" y="2276053"/>
            <a:ext cx="3360420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416341" y="2276052"/>
            <a:ext cx="3360420" cy="3602207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113017" y="2276052"/>
            <a:ext cx="3360420" cy="360111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26" hasCustomPrompt="1"/>
          </p:nvPr>
        </p:nvSpPr>
        <p:spPr>
          <a:xfrm>
            <a:off x="719665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0" name="Plassholder for tekst 3"/>
          <p:cNvSpPr>
            <a:spLocks noGrp="1"/>
          </p:cNvSpPr>
          <p:nvPr>
            <p:ph type="body" sz="quarter" idx="27" hasCustomPrompt="1"/>
          </p:nvPr>
        </p:nvSpPr>
        <p:spPr>
          <a:xfrm>
            <a:off x="4416341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8113017" y="1968277"/>
            <a:ext cx="3360420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599741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B75197-2B95-4D9F-AB0F-A29DAF4427CA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5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5909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5" hasCustomPrompt="1"/>
          </p:nvPr>
        </p:nvSpPr>
        <p:spPr>
          <a:xfrm>
            <a:off x="9025113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6256631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3488148" y="2276054"/>
            <a:ext cx="2448307" cy="36011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9" hasCustomPrompt="1"/>
          </p:nvPr>
        </p:nvSpPr>
        <p:spPr>
          <a:xfrm>
            <a:off x="3488147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3" name="Plassholder for tekst 3"/>
          <p:cNvSpPr>
            <a:spLocks noGrp="1"/>
          </p:cNvSpPr>
          <p:nvPr>
            <p:ph type="body" sz="quarter" idx="30" hasCustomPrompt="1"/>
          </p:nvPr>
        </p:nvSpPr>
        <p:spPr>
          <a:xfrm>
            <a:off x="6256630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4" name="Plassholder for tekst 3"/>
          <p:cNvSpPr>
            <a:spLocks noGrp="1"/>
          </p:cNvSpPr>
          <p:nvPr>
            <p:ph type="body" sz="quarter" idx="31" hasCustomPrompt="1"/>
          </p:nvPr>
        </p:nvSpPr>
        <p:spPr>
          <a:xfrm>
            <a:off x="9025113" y="1968277"/>
            <a:ext cx="2448308" cy="307776"/>
          </a:xfrm>
        </p:spPr>
        <p:txBody>
          <a:bodyPr wrap="square"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14" name="Plassholder for tekst 3"/>
          <p:cNvSpPr>
            <a:spLocks noGrp="1"/>
          </p:cNvSpPr>
          <p:nvPr>
            <p:ph type="body" sz="quarter" idx="32" hasCustomPrompt="1"/>
          </p:nvPr>
        </p:nvSpPr>
        <p:spPr>
          <a:xfrm>
            <a:off x="719665" y="1968277"/>
            <a:ext cx="2448308" cy="307776"/>
          </a:xfrm>
        </p:spPr>
        <p:txBody>
          <a:bodyPr>
            <a:normAutofit/>
          </a:bodyPr>
          <a:lstStyle>
            <a:lvl1pPr marL="0" indent="0">
              <a:buNone/>
              <a:defRPr sz="1333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7416100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720000" y="6096763"/>
            <a:ext cx="51312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7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6336793" y="499534"/>
            <a:ext cx="5136628" cy="5587397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4" y="2008779"/>
            <a:ext cx="513664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3436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52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+ pictur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ssholder for tekst 14"/>
          <p:cNvSpPr txBox="1">
            <a:spLocks/>
          </p:cNvSpPr>
          <p:nvPr userDrawn="1"/>
        </p:nvSpPr>
        <p:spPr>
          <a:xfrm>
            <a:off x="6335997" y="6096763"/>
            <a:ext cx="51360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6" name="Bild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13676BA-F3E3-44A9-9865-C5090AB6B713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6335997" y="504488"/>
            <a:ext cx="5136000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10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719999" y="490435"/>
            <a:ext cx="5136643" cy="5587397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335663" y="2008779"/>
            <a:ext cx="5148240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75937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BBA5-8A4E-48AB-A893-E39604C4ADE7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Plassholder for bilde 12"/>
          <p:cNvSpPr>
            <a:spLocks noGrp="1"/>
          </p:cNvSpPr>
          <p:nvPr>
            <p:ph type="pic" sz="quarter" idx="23" hasCustomPrompt="1"/>
          </p:nvPr>
        </p:nvSpPr>
        <p:spPr>
          <a:xfrm>
            <a:off x="719666" y="2064259"/>
            <a:ext cx="5374145" cy="4003005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29" name="Plassholder for bilde 12"/>
          <p:cNvSpPr>
            <a:spLocks noGrp="1"/>
          </p:cNvSpPr>
          <p:nvPr>
            <p:ph type="pic" sz="quarter" idx="24" hasCustomPrompt="1"/>
          </p:nvPr>
        </p:nvSpPr>
        <p:spPr>
          <a:xfrm>
            <a:off x="6093811" y="2064259"/>
            <a:ext cx="2687831" cy="4003007"/>
          </a:xfrm>
          <a:solidFill>
            <a:schemeClr val="bg1">
              <a:lumMod val="6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0" name="Plassholder for bilde 12"/>
          <p:cNvSpPr>
            <a:spLocks noGrp="1"/>
          </p:cNvSpPr>
          <p:nvPr>
            <p:ph type="pic" sz="quarter" idx="25" hasCustomPrompt="1"/>
          </p:nvPr>
        </p:nvSpPr>
        <p:spPr>
          <a:xfrm>
            <a:off x="8785098" y="2064259"/>
            <a:ext cx="2689261" cy="2001851"/>
          </a:xfrm>
          <a:solidFill>
            <a:schemeClr val="bg1">
              <a:lumMod val="7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1" name="Plassholder for bilde 12"/>
          <p:cNvSpPr>
            <a:spLocks noGrp="1"/>
          </p:cNvSpPr>
          <p:nvPr>
            <p:ph type="pic" sz="quarter" idx="26" hasCustomPrompt="1"/>
          </p:nvPr>
        </p:nvSpPr>
        <p:spPr>
          <a:xfrm>
            <a:off x="8784000" y="4065068"/>
            <a:ext cx="2688000" cy="2001851"/>
          </a:xfrm>
          <a:solidFill>
            <a:schemeClr val="bg1">
              <a:lumMod val="8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333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pic>
        <p:nvPicPr>
          <p:cNvPr id="33" name="Bild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36030" y="508864"/>
            <a:ext cx="5136135" cy="123110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733"/>
            </a:lvl1pPr>
            <a:lvl2pPr marL="335992" indent="-167996">
              <a:lnSpc>
                <a:spcPts val="2000"/>
              </a:lnSpc>
              <a:buFont typeface="Courier New" panose="02070309020205020404" pitchFamily="49" charset="0"/>
              <a:buChar char="o"/>
              <a:defRPr sz="1467"/>
            </a:lvl2pPr>
            <a:lvl3pPr marL="503987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3pPr>
            <a:lvl4pPr marL="671983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4pPr>
            <a:lvl5pPr marL="839979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100062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DEB7-BEA4-47D6-9090-69073C875703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lassholder for tekst 14"/>
          <p:cNvSpPr txBox="1">
            <a:spLocks/>
          </p:cNvSpPr>
          <p:nvPr userDrawn="1"/>
        </p:nvSpPr>
        <p:spPr>
          <a:xfrm>
            <a:off x="720000" y="2064259"/>
            <a:ext cx="10752333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36030" y="508864"/>
            <a:ext cx="5136135" cy="123110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733"/>
            </a:lvl1pPr>
            <a:lvl2pPr marL="335992" indent="-167996">
              <a:lnSpc>
                <a:spcPts val="2000"/>
              </a:lnSpc>
              <a:buFont typeface="Courier New" panose="02070309020205020404" pitchFamily="49" charset="0"/>
              <a:buChar char="o"/>
              <a:defRPr sz="1467"/>
            </a:lvl2pPr>
            <a:lvl3pPr marL="503987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3pPr>
            <a:lvl4pPr marL="671983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4pPr>
            <a:lvl5pPr marL="839979" indent="-167996">
              <a:lnSpc>
                <a:spcPts val="2000"/>
              </a:lnSpc>
              <a:buFont typeface="Arial" panose="020B0604020202020204" pitchFamily="34" charset="0"/>
              <a:buChar char="‒"/>
              <a:defRPr sz="1467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0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3" hasCustomPrompt="1"/>
          </p:nvPr>
        </p:nvSpPr>
        <p:spPr>
          <a:xfrm>
            <a:off x="720091" y="2304289"/>
            <a:ext cx="5136643" cy="3594863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  <p:sp>
        <p:nvSpPr>
          <p:cNvPr id="13" name="Plassholder for diagram 4"/>
          <p:cNvSpPr>
            <a:spLocks noGrp="1"/>
          </p:cNvSpPr>
          <p:nvPr>
            <p:ph type="chart" sz="quarter" idx="14" hasCustomPrompt="1"/>
          </p:nvPr>
        </p:nvSpPr>
        <p:spPr>
          <a:xfrm>
            <a:off x="6336029" y="2304289"/>
            <a:ext cx="5136643" cy="3594863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</p:spTree>
    <p:extLst>
      <p:ext uri="{BB962C8B-B14F-4D97-AF65-F5344CB8AC3E}">
        <p14:creationId xmlns:p14="http://schemas.microsoft.com/office/powerpoint/2010/main" val="177460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two charts/tables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720000" y="6096763"/>
            <a:ext cx="5131200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 dirty="0">
                <a:solidFill>
                  <a:srgbClr val="376076"/>
                </a:solidFill>
              </a:rPr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19664" y="2008779"/>
            <a:ext cx="5136643" cy="3868389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335185" y="499537"/>
            <a:ext cx="5148719" cy="2717140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335185" y="3372167"/>
            <a:ext cx="5148719" cy="2717140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20189172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hart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6B6B6F6-76FC-4022-9A79-995B84392D62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720090" y="504488"/>
            <a:ext cx="10763812" cy="451405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 header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8" hasCustomPrompt="1"/>
          </p:nvPr>
        </p:nvSpPr>
        <p:spPr>
          <a:xfrm>
            <a:off x="720091" y="1208549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1" hasCustomPrompt="1"/>
          </p:nvPr>
        </p:nvSpPr>
        <p:spPr>
          <a:xfrm>
            <a:off x="6335185" y="3727411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6335185" y="1208549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0" hasCustomPrompt="1"/>
          </p:nvPr>
        </p:nvSpPr>
        <p:spPr>
          <a:xfrm>
            <a:off x="720091" y="3727411"/>
            <a:ext cx="5148719" cy="2361896"/>
          </a:xfrm>
        </p:spPr>
        <p:txBody>
          <a:bodyPr anchor="t" anchorCtr="1"/>
          <a:lstStyle>
            <a:lvl2pPr marL="167996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323158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5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38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69497" y="2945344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3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1" name="TekstSylinder 10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2" name="TekstSylinder 11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6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TekstSylinder 9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6" name="TekstSylinder 15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6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60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kstSylinder 14"/>
          <p:cNvSpPr txBox="1"/>
          <p:nvPr userDrawn="1"/>
        </p:nvSpPr>
        <p:spPr>
          <a:xfrm>
            <a:off x="7446433" y="3288894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EMAIL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7446433" y="3604065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MOBILE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8" name="TekstSylinder 17"/>
          <p:cNvSpPr txBox="1"/>
          <p:nvPr userDrawn="1"/>
        </p:nvSpPr>
        <p:spPr>
          <a:xfrm>
            <a:off x="7446433" y="3909856"/>
            <a:ext cx="1078523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nb-NO" sz="1333" dirty="0">
                <a:solidFill>
                  <a:prstClr val="white"/>
                </a:solidFill>
              </a:rPr>
              <a:t>TWITTER</a:t>
            </a:r>
            <a:endParaRPr lang="en-GB" sz="1333" dirty="0" err="1">
              <a:solidFill>
                <a:prstClr val="white"/>
              </a:solidFill>
            </a:endParaRP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8346831" y="3236937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13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8346831" y="3544713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14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8346831" y="3852489"/>
            <a:ext cx="3131855" cy="29335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6" name="Bild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0581" y="3388528"/>
            <a:ext cx="3848616" cy="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41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4129-86BC-47CD-A63D-6037EE1B6F9C}" type="datetime3">
              <a:rPr lang="en-GB" smtClean="0"/>
              <a:pPr/>
              <a:t>11 July, 2017</a:t>
            </a:fld>
            <a:endParaRPr lang="en-GB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720091" y="504488"/>
            <a:ext cx="5136643" cy="1333699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59645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6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DD2D-FFCD-449D-B7D4-D64F8E39959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118F-C486-4727-8A6C-F1E34AAD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ssholder for tekst 14"/>
          <p:cNvSpPr txBox="1">
            <a:spLocks/>
          </p:cNvSpPr>
          <p:nvPr/>
        </p:nvSpPr>
        <p:spPr>
          <a:xfrm>
            <a:off x="720000" y="6096763"/>
            <a:ext cx="10752333" cy="48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3">
                <a:solidFill>
                  <a:srgbClr val="376076"/>
                </a:solidFill>
              </a:rPr>
              <a:t> </a:t>
            </a:r>
            <a:endParaRPr lang="en-GB" sz="133" dirty="0">
              <a:solidFill>
                <a:srgbClr val="376076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504488"/>
            <a:ext cx="3792472" cy="1333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2624" y="504063"/>
            <a:ext cx="6479709" cy="53718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001" y="6483367"/>
            <a:ext cx="489681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fld id="{BE00DEB0-E6FA-4BA2-92E6-DEFAB1F30552}" type="datetime3">
              <a:rPr lang="en-GB" smtClean="0"/>
              <a:pPr defTabSz="609585"/>
              <a:t>11 July,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0001" y="6354221"/>
            <a:ext cx="4896817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 cap="all" baseline="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00" y="6354219"/>
            <a:ext cx="2400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">
                <a:solidFill>
                  <a:srgbClr val="698898"/>
                </a:solidFill>
                <a:latin typeface="+mn-lt"/>
              </a:defRPr>
            </a:lvl1pPr>
          </a:lstStyle>
          <a:p>
            <a:pPr defTabSz="609585"/>
            <a:fld id="{7766E8B7-50FC-48D4-B5AD-275A23A4E856}" type="slidenum">
              <a:rPr lang="en-GB" smtClean="0"/>
              <a:pPr defTabSz="609585"/>
              <a:t>‹#›</a:t>
            </a:fld>
            <a:endParaRPr lang="en-GB" dirty="0"/>
          </a:p>
        </p:txBody>
      </p:sp>
      <p:pic>
        <p:nvPicPr>
          <p:cNvPr id="75" name="Bilde 7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01" y="6244800"/>
            <a:ext cx="698303" cy="3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</p:sldLayoutIdLst>
  <p:hf hdr="0" dt="0"/>
  <p:txStyles>
    <p:titleStyle>
      <a:lvl1pPr algn="l" defTabSz="914377" rtl="0" eaLnBrk="1" latinLnBrk="0" hangingPunct="1">
        <a:lnSpc>
          <a:spcPct val="110000"/>
        </a:lnSpc>
        <a:spcBef>
          <a:spcPts val="0"/>
        </a:spcBef>
        <a:buNone/>
        <a:defRPr sz="2667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7996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1pPr>
      <a:lvl2pPr marL="335992" indent="-167996" algn="l" defTabSz="914377" rtl="0" eaLnBrk="1" latinLnBrk="0" hangingPunct="1">
        <a:lnSpc>
          <a:spcPct val="110000"/>
        </a:lnSpc>
        <a:spcBef>
          <a:spcPts val="0"/>
        </a:spcBef>
        <a:buFont typeface="Courier New" panose="02070309020205020404" pitchFamily="49" charset="0"/>
        <a:buChar char="o"/>
        <a:defRPr sz="1733" kern="1200">
          <a:solidFill>
            <a:schemeClr val="tx2"/>
          </a:solidFill>
          <a:latin typeface="+mn-lt"/>
          <a:ea typeface="+mn-ea"/>
          <a:cs typeface="+mn-cs"/>
        </a:defRPr>
      </a:lvl2pPr>
      <a:lvl3pPr marL="503987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3pPr>
      <a:lvl4pPr marL="671983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4pPr>
      <a:lvl5pPr marL="839979" indent="-167996" algn="l" defTabSz="914377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2880">
          <p15:clr>
            <a:srgbClr val="F26B43"/>
          </p15:clr>
        </p15:guide>
        <p15:guide id="4" pos="2358">
          <p15:clr>
            <a:srgbClr val="F26B43"/>
          </p15:clr>
        </p15:guide>
        <p15:guide id="5" pos="2993">
          <p15:clr>
            <a:srgbClr val="F26B43"/>
          </p15:clr>
        </p15:guide>
        <p15:guide id="6" pos="2767">
          <p15:clr>
            <a:srgbClr val="F26B43"/>
          </p15:clr>
        </p15:guide>
        <p15:guide id="7" orient="horz" pos="2787">
          <p15:clr>
            <a:srgbClr val="F26B43"/>
          </p15:clr>
        </p15:guide>
        <p15:guide id="8" orient="horz" pos="9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80" y="1571198"/>
            <a:ext cx="30575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Selenium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512556"/>
            <a:ext cx="9384000" cy="400110"/>
          </a:xfrm>
        </p:spPr>
        <p:txBody>
          <a:bodyPr/>
          <a:lstStyle/>
          <a:p>
            <a:r>
              <a:rPr lang="en-US" dirty="0"/>
              <a:t> Kamalesh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20000" y="6238210"/>
            <a:ext cx="9384000" cy="2051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5"/>
    </mc:Choice>
    <mc:Fallback xmlns="">
      <p:transition spd="slow" advTm="311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27"/>
          </p:nvPr>
        </p:nvSpPr>
        <p:spPr>
          <a:xfrm>
            <a:off x="720091" y="2577946"/>
            <a:ext cx="10752075" cy="3591499"/>
          </a:xfrm>
        </p:spPr>
        <p:txBody>
          <a:bodyPr>
            <a:noAutofit/>
          </a:bodyPr>
          <a:lstStyle/>
          <a:p>
            <a:r>
              <a:rPr lang="en-US" sz="2400" dirty="0"/>
              <a:t>Selenium</a:t>
            </a:r>
          </a:p>
          <a:p>
            <a:r>
              <a:rPr lang="en-US" sz="2400" dirty="0"/>
              <a:t>TestNG</a:t>
            </a:r>
          </a:p>
          <a:p>
            <a:pPr lvl="1"/>
            <a:r>
              <a:rPr lang="en-US" sz="2400" dirty="0"/>
              <a:t>TestNG Annotations</a:t>
            </a:r>
          </a:p>
          <a:p>
            <a:r>
              <a:rPr lang="en-US" sz="2400" dirty="0"/>
              <a:t>Selenium + TestNG + </a:t>
            </a:r>
            <a:r>
              <a:rPr lang="en-US" sz="2400" dirty="0" err="1"/>
              <a:t>ReportNG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4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42"/>
    </mc:Choice>
    <mc:Fallback xmlns="">
      <p:transition spd="slow" advTm="230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Selenium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TestNG</a:t>
            </a: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39863" y="1393825"/>
            <a:ext cx="10752137" cy="399415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TestNG is a testing framework written in Java and inspired from JUnit and </a:t>
            </a:r>
            <a:r>
              <a:rPr lang="en-US" sz="2400" dirty="0" err="1"/>
              <a:t>NUnit</a:t>
            </a:r>
            <a:r>
              <a:rPr lang="en-US" sz="2400" dirty="0"/>
              <a:t>.</a:t>
            </a:r>
          </a:p>
          <a:p>
            <a:r>
              <a:rPr lang="en-US" sz="2400" dirty="0"/>
              <a:t>Results in reliable, maintainable and testable code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The main features are as follows:</a:t>
            </a:r>
          </a:p>
          <a:p>
            <a:r>
              <a:rPr lang="en-US" sz="2400" i="1" dirty="0"/>
              <a:t>Annotations</a:t>
            </a:r>
          </a:p>
          <a:p>
            <a:r>
              <a:rPr lang="en-US" sz="2400" dirty="0"/>
              <a:t>Test code to be multithread safe</a:t>
            </a:r>
          </a:p>
          <a:p>
            <a:r>
              <a:rPr lang="en-US" sz="2400" dirty="0"/>
              <a:t>Uses XML to do flexible test configuration</a:t>
            </a:r>
          </a:p>
          <a:p>
            <a:r>
              <a:rPr lang="en-US" sz="2400" dirty="0"/>
              <a:t>Support for </a:t>
            </a:r>
            <a:r>
              <a:rPr lang="en-US" sz="2400" i="1" dirty="0"/>
              <a:t>data-driven testing </a:t>
            </a:r>
            <a:r>
              <a:rPr lang="en-US" sz="2400" dirty="0"/>
              <a:t>(with @DataProvider)</a:t>
            </a:r>
          </a:p>
          <a:p>
            <a:r>
              <a:rPr lang="en-US" sz="2400" dirty="0"/>
              <a:t>Supports ignore, time-driven, parameters, test suites, tests and exception tests, 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9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Selenium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TestNG Annotations</a:t>
            </a:r>
            <a:endParaRPr lang="en-GB" sz="2800" dirty="0"/>
          </a:p>
        </p:txBody>
      </p:sp>
      <p:graphicFrame>
        <p:nvGraphicFramePr>
          <p:cNvPr id="9" name="Content Placeholder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78394187"/>
              </p:ext>
            </p:extLst>
          </p:nvPr>
        </p:nvGraphicFramePr>
        <p:xfrm>
          <a:off x="727113" y="1171332"/>
          <a:ext cx="10796530" cy="50091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23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3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Annotation name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Documentation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BeforeSuite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effectLst/>
                        </a:rPr>
                        <a:t>The annotated method will be run before all tests in this suite have run.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BeforeGroups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Annotated method will run before the first method in any of the specified groups is </a:t>
                      </a:r>
                      <a:r>
                        <a:rPr lang="en-US" sz="1800" kern="1200" dirty="0">
                          <a:effectLst/>
                        </a:rPr>
                        <a:t>invoked</a:t>
                      </a:r>
                      <a:r>
                        <a:rPr lang="en-US" sz="1600" u="none" strike="noStrike" dirty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BeforeClass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Annotated method will be run before the first method on the current test class is </a:t>
                      </a:r>
                      <a:r>
                        <a:rPr lang="en-US" sz="1800" kern="1200" dirty="0">
                          <a:effectLst/>
                        </a:rPr>
                        <a:t>invoked</a:t>
                      </a:r>
                      <a:r>
                        <a:rPr lang="en-US" sz="1600" u="none" strike="noStrike" dirty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BeforeTest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Annotated method will be run before any </a:t>
                      </a:r>
                      <a:r>
                        <a:rPr lang="en-US" sz="1800" kern="1200" dirty="0">
                          <a:effectLst/>
                        </a:rPr>
                        <a:t>test </a:t>
                      </a:r>
                      <a:r>
                        <a:rPr lang="en-US" sz="1600" u="none" strike="noStrike" dirty="0">
                          <a:effectLst/>
                        </a:rPr>
                        <a:t>method in a given is </a:t>
                      </a:r>
                      <a:r>
                        <a:rPr lang="en-US" sz="1600" kern="1200" dirty="0">
                          <a:effectLst/>
                        </a:rPr>
                        <a:t>invoked</a:t>
                      </a:r>
                      <a:r>
                        <a:rPr lang="en-US" sz="1600" u="none" strike="noStrike" dirty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BeforeMethod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Annotated method will be run before each test method.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AfterMethod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Annotated method will be run after each test method.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AfterTest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Annotated method will be run after all the test methods in a given have been run.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AfterClass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Annotated method that will be run after the last test method on the current class is run.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2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AfterGroups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Annotated method that will be run after the last test method belonging to the groups specified in its value attribute has been </a:t>
                      </a:r>
                      <a:r>
                        <a:rPr lang="en-US" sz="1600" kern="1200" dirty="0">
                          <a:effectLst/>
                        </a:rPr>
                        <a:t>invoked</a:t>
                      </a:r>
                      <a:r>
                        <a:rPr lang="en-US" sz="1600" u="none" strike="noStrike" dirty="0">
                          <a:effectLst/>
                        </a:rPr>
                        <a:t>.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@</a:t>
                      </a:r>
                      <a:r>
                        <a:rPr lang="en-US" sz="1800" u="none" strike="noStrike" dirty="0" err="1">
                          <a:effectLst/>
                        </a:rPr>
                        <a:t>AfterSuite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effectLst/>
                        </a:rPr>
                        <a:t>The annotated method will be run after all tests in this suite have run.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2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Selenium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91" y="504488"/>
            <a:ext cx="10737451" cy="1333699"/>
          </a:xfrm>
        </p:spPr>
        <p:txBody>
          <a:bodyPr>
            <a:normAutofit/>
          </a:bodyPr>
          <a:lstStyle/>
          <a:p>
            <a:r>
              <a:rPr lang="en-US" sz="3600" dirty="0"/>
              <a:t>Selenium + TestNG + </a:t>
            </a:r>
            <a:r>
              <a:rPr lang="en-US" sz="3600" dirty="0" err="1"/>
              <a:t>ReportNG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39863" y="1393825"/>
            <a:ext cx="10752137" cy="1712913"/>
          </a:xfrm>
        </p:spPr>
        <p:txBody>
          <a:bodyPr>
            <a:normAutofit/>
          </a:bodyPr>
          <a:lstStyle/>
          <a:p>
            <a:r>
              <a:rPr lang="en-US" sz="2400" dirty="0"/>
              <a:t>TestNG as a framework helps with Annotating the test methods</a:t>
            </a:r>
          </a:p>
          <a:p>
            <a:r>
              <a:rPr lang="en-US" sz="2400" dirty="0"/>
              <a:t>Assertions enabled from within TestNG</a:t>
            </a:r>
          </a:p>
          <a:p>
            <a:r>
              <a:rPr lang="en-US" sz="2400" dirty="0" err="1"/>
              <a:t>ReportNG</a:t>
            </a:r>
            <a:r>
              <a:rPr lang="en-US" sz="2400" dirty="0"/>
              <a:t> enables customizable reporting of results</a:t>
            </a:r>
          </a:p>
          <a:p>
            <a:pPr marL="114300" indent="0">
              <a:buNone/>
            </a:pPr>
            <a:endParaRPr lang="en-US" sz="2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451093"/>
            <a:ext cx="9385052" cy="193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6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Selenium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Driven Testing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39863" y="1393825"/>
            <a:ext cx="10752137" cy="3776663"/>
          </a:xfrm>
        </p:spPr>
        <p:txBody>
          <a:bodyPr>
            <a:normAutofit/>
          </a:bodyPr>
          <a:lstStyle/>
          <a:p>
            <a:r>
              <a:rPr lang="en-US" sz="2400" dirty="0"/>
              <a:t>Support for data-driven testing (with @DataProvider)</a:t>
            </a:r>
          </a:p>
          <a:p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2120899"/>
            <a:ext cx="4575347" cy="261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Contributions &amp; Innovation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1603375"/>
            <a:ext cx="3792538" cy="307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20090" y="1035586"/>
            <a:ext cx="10186609" cy="51448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67996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33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35992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3987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71983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9979" indent="-167996" algn="l" defTabSz="914377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7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TestNgTest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WebDriver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pPr marL="411480" lvl="1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@BeforeTest</a:t>
            </a:r>
          </a:p>
          <a:p>
            <a:pPr marL="41148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before(){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webdriver.ie.driver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IEDriverServer.exe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InternetExplorerDriver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http://google.com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marL="41148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Test01() {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textbox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(By.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textbox.sendKeys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11480" lvl="1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AfterTest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teminate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.quit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	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80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169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VRY">
  <a:themeElements>
    <a:clrScheme name="Evry">
      <a:dk1>
        <a:sysClr val="windowText" lastClr="000000"/>
      </a:dk1>
      <a:lt1>
        <a:sysClr val="window" lastClr="FFFFFF"/>
      </a:lt1>
      <a:dk2>
        <a:srgbClr val="376076"/>
      </a:dk2>
      <a:lt2>
        <a:srgbClr val="9BAFBA"/>
      </a:lt2>
      <a:accent1>
        <a:srgbClr val="063954"/>
      </a:accent1>
      <a:accent2>
        <a:srgbClr val="FF9800"/>
      </a:accent2>
      <a:accent3>
        <a:srgbClr val="F52882"/>
      </a:accent3>
      <a:accent4>
        <a:srgbClr val="7028B7"/>
      </a:accent4>
      <a:accent5>
        <a:srgbClr val="00C8C8"/>
      </a:accent5>
      <a:accent6>
        <a:srgbClr val="7F7F7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B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lnSpc>
            <a:spcPts val="1800"/>
          </a:lnSpc>
          <a:defRPr kumimoji="0" sz="1300" b="0" i="0" u="none" strike="noStrike" kern="1200" cap="none" spc="0" normalizeH="0" baseline="0" dirty="0" err="1" smtClean="0">
            <a:ln>
              <a:noFill/>
            </a:ln>
            <a:solidFill>
              <a:srgbClr val="376076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VRY_Template_Widesceen 2016 [Read-Only]" id="{C1497BFB-1696-44D4-859D-0CBFF8C03626}" vid="{B30033D9-CAEA-4CAE-AF0A-EF21495782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34184</TotalTime>
  <Words>336</Words>
  <Application>Microsoft Office PowerPoint</Application>
  <PresentationFormat>Widescreen</PresentationFormat>
  <Paragraphs>85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Verdana</vt:lpstr>
      <vt:lpstr>Office Theme</vt:lpstr>
      <vt:lpstr>EVRY</vt:lpstr>
      <vt:lpstr>PowerPoint Presentation</vt:lpstr>
      <vt:lpstr>Selenium Training</vt:lpstr>
      <vt:lpstr>Agenda</vt:lpstr>
      <vt:lpstr>TestNG</vt:lpstr>
      <vt:lpstr>TestNG Annotations</vt:lpstr>
      <vt:lpstr>Selenium + TestNG + ReportNG </vt:lpstr>
      <vt:lpstr>Data Driven Testing </vt:lpstr>
      <vt:lpstr>Example </vt:lpstr>
      <vt:lpstr>PowerPoint Presentation</vt:lpstr>
    </vt:vector>
  </TitlesOfParts>
  <Company>Infopulse Ukraine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transfer Websphere eXtremeScale and MQSeries</dc:title>
  <dc:creator>jan.petter.kruger@evry.com</dc:creator>
  <cp:lastModifiedBy>Kamalesh P</cp:lastModifiedBy>
  <cp:revision>286</cp:revision>
  <dcterms:created xsi:type="dcterms:W3CDTF">2016-06-14T14:20:42Z</dcterms:created>
  <dcterms:modified xsi:type="dcterms:W3CDTF">2017-07-11T11:49:59Z</dcterms:modified>
</cp:coreProperties>
</file>