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notesMasterIdLst>
    <p:notesMasterId r:id="rId24"/>
  </p:notesMasterIdLst>
  <p:sldIdLst>
    <p:sldId id="256" r:id="rId5"/>
    <p:sldId id="279" r:id="rId6"/>
    <p:sldId id="297" r:id="rId7"/>
    <p:sldId id="258" r:id="rId8"/>
    <p:sldId id="263" r:id="rId9"/>
    <p:sldId id="265" r:id="rId10"/>
    <p:sldId id="292" r:id="rId11"/>
    <p:sldId id="288" r:id="rId12"/>
    <p:sldId id="269" r:id="rId13"/>
    <p:sldId id="295" r:id="rId14"/>
    <p:sldId id="273" r:id="rId15"/>
    <p:sldId id="291" r:id="rId16"/>
    <p:sldId id="296" r:id="rId17"/>
    <p:sldId id="281" r:id="rId18"/>
    <p:sldId id="282" r:id="rId19"/>
    <p:sldId id="275" r:id="rId20"/>
    <p:sldId id="286" r:id="rId21"/>
    <p:sldId id="293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590" autoAdjust="0"/>
  </p:normalViewPr>
  <p:slideViewPr>
    <p:cSldViewPr>
      <p:cViewPr varScale="1">
        <p:scale>
          <a:sx n="64" d="100"/>
          <a:sy n="64" d="100"/>
        </p:scale>
        <p:origin x="129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BAC49-8208-4AEB-8629-A792F579B7D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3F950-BA2F-4EC7-B4F0-EF98B6715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3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3F950-BA2F-4EC7-B4F0-EF98B67154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BB9E-E12B-47E5-A7CD-615912E6931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85A1-65CF-427D-AC5B-64704AE29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BB9E-E12B-47E5-A7CD-615912E6931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85A1-65CF-427D-AC5B-64704AE29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BB9E-E12B-47E5-A7CD-615912E6931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85A1-65CF-427D-AC5B-64704AE29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BB9E-E12B-47E5-A7CD-615912E6931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85A1-65CF-427D-AC5B-64704AE29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BB9E-E12B-47E5-A7CD-615912E6931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85A1-65CF-427D-AC5B-64704AE29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BB9E-E12B-47E5-A7CD-615912E6931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85A1-65CF-427D-AC5B-64704AE29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BB9E-E12B-47E5-A7CD-615912E6931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85A1-65CF-427D-AC5B-64704AE29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BB9E-E12B-47E5-A7CD-615912E6931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85A1-65CF-427D-AC5B-64704AE29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BB9E-E12B-47E5-A7CD-615912E6931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85A1-65CF-427D-AC5B-64704AE29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BB9E-E12B-47E5-A7CD-615912E6931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85A1-65CF-427D-AC5B-64704AE298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BB9E-E12B-47E5-A7CD-615912E6931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3785A1-65CF-427D-AC5B-64704AE298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53785A1-65CF-427D-AC5B-64704AE298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DA3BB9E-E12B-47E5-A7CD-615912E6931B}" type="datetimeFigureOut">
              <a:rPr lang="en-US" smtClean="0"/>
              <a:t>7/5/2017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newsflash/>
  </p:transition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US/firefox/addon/firepath/" TargetMode="External"/><Relationship Id="rId2" Type="http://schemas.openxmlformats.org/officeDocument/2006/relationships/hyperlink" Target="http://getfirebu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xpath.alephzarro.com/" TargetMode="External"/><Relationship Id="rId4" Type="http://schemas.openxmlformats.org/officeDocument/2006/relationships/hyperlink" Target="https://addons.mozilla.org/en-us/firefox/addon/xpath-checker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 Training</a:t>
            </a:r>
          </a:p>
        </p:txBody>
      </p:sp>
    </p:spTree>
    <p:extLst>
      <p:ext uri="{BB962C8B-B14F-4D97-AF65-F5344CB8AC3E}">
        <p14:creationId xmlns:p14="http://schemas.microsoft.com/office/powerpoint/2010/main" val="3334962397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6" y="1417638"/>
            <a:ext cx="7637024" cy="215537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3717032"/>
            <a:ext cx="7620000" cy="2409448"/>
          </a:xfrm>
        </p:spPr>
        <p:txBody>
          <a:bodyPr>
            <a:normAutofit fontScale="55000" lnSpcReduction="20000"/>
          </a:bodyPr>
          <a:lstStyle/>
          <a:p>
            <a:pPr marL="114300" lvl="0" indent="0">
              <a:buNone/>
            </a:pPr>
            <a:r>
              <a:rPr lang="en-US" sz="2900" dirty="0"/>
              <a:t>In the above html, if we need to identify tag “a”, </a:t>
            </a:r>
            <a:r>
              <a:rPr lang="en-US" sz="2900" dirty="0" err="1"/>
              <a:t>xpath</a:t>
            </a:r>
            <a:r>
              <a:rPr lang="en-US" sz="2900" dirty="0"/>
              <a:t> will be,</a:t>
            </a:r>
          </a:p>
          <a:p>
            <a:pPr marL="114300" indent="0">
              <a:buNone/>
            </a:pPr>
            <a:r>
              <a:rPr lang="en-US" sz="2900" dirty="0">
                <a:solidFill>
                  <a:srgbClr val="0070C0"/>
                </a:solidFill>
              </a:rPr>
              <a:t>Xpath: </a:t>
            </a:r>
            <a:r>
              <a:rPr lang="en-US" sz="2900" b="1" dirty="0"/>
              <a:t>//a[@id=’</a:t>
            </a:r>
            <a:r>
              <a:rPr lang="en-US" sz="2900" b="1" dirty="0" err="1"/>
              <a:t>dood</a:t>
            </a:r>
            <a:r>
              <a:rPr lang="en-US" sz="2900" b="1" dirty="0"/>
              <a:t>’]</a:t>
            </a:r>
          </a:p>
          <a:p>
            <a:pPr marL="114300" indent="0">
              <a:buNone/>
            </a:pPr>
            <a:endParaRPr lang="en-US" sz="2900" b="1" dirty="0"/>
          </a:p>
          <a:p>
            <a:pPr marL="114300" lvl="0" indent="0">
              <a:buNone/>
            </a:pPr>
            <a:r>
              <a:rPr lang="en-US" sz="2900" dirty="0"/>
              <a:t>In the above html, if we need to identify tag “a”, from parent tag &lt;div class id=”</a:t>
            </a:r>
            <a:r>
              <a:rPr lang="en-US" sz="2900" dirty="0" err="1"/>
              <a:t>lga</a:t>
            </a:r>
            <a:r>
              <a:rPr lang="en-US" sz="2900" dirty="0"/>
              <a:t>”&gt;, </a:t>
            </a:r>
            <a:r>
              <a:rPr lang="en-US" sz="2900" dirty="0" err="1"/>
              <a:t>xpath</a:t>
            </a:r>
            <a:r>
              <a:rPr lang="en-US" sz="2900" dirty="0"/>
              <a:t> will be</a:t>
            </a:r>
          </a:p>
          <a:p>
            <a:pPr marL="114300" indent="0">
              <a:buNone/>
            </a:pPr>
            <a:r>
              <a:rPr lang="en-US" sz="2900" dirty="0">
                <a:solidFill>
                  <a:srgbClr val="0070C0"/>
                </a:solidFill>
              </a:rPr>
              <a:t>Xpath: </a:t>
            </a:r>
            <a:r>
              <a:rPr lang="en-US" sz="2900" b="1" dirty="0"/>
              <a:t>//div[@id=’</a:t>
            </a:r>
            <a:r>
              <a:rPr lang="en-US" sz="2900" b="1" dirty="0" err="1"/>
              <a:t>lga</a:t>
            </a:r>
            <a:r>
              <a:rPr lang="en-US" sz="2900" b="1" dirty="0"/>
              <a:t>’]/a</a:t>
            </a:r>
          </a:p>
          <a:p>
            <a:pPr marL="114300" indent="0">
              <a:buNone/>
            </a:pPr>
            <a:endParaRPr lang="en-US" sz="2900" b="1" dirty="0"/>
          </a:p>
          <a:p>
            <a:pPr marL="114300" lvl="0" indent="0">
              <a:buNone/>
            </a:pPr>
            <a:r>
              <a:rPr lang="en-US" sz="2900" dirty="0"/>
              <a:t>In the above html, if we need to identify tag “a”, from parent tag &lt;body&gt;, </a:t>
            </a:r>
            <a:r>
              <a:rPr lang="en-US" sz="2900" dirty="0" err="1"/>
              <a:t>xpath</a:t>
            </a:r>
            <a:r>
              <a:rPr lang="en-US" sz="2900" dirty="0"/>
              <a:t> will be</a:t>
            </a:r>
          </a:p>
          <a:p>
            <a:pPr marL="114300" indent="0">
              <a:buNone/>
            </a:pPr>
            <a:r>
              <a:rPr lang="en-US" sz="2900" dirty="0">
                <a:solidFill>
                  <a:srgbClr val="0070C0"/>
                </a:solidFill>
              </a:rPr>
              <a:t>Xpath</a:t>
            </a:r>
            <a:r>
              <a:rPr lang="en-US" sz="2900" dirty="0"/>
              <a:t>: </a:t>
            </a:r>
            <a:r>
              <a:rPr lang="en-US" sz="2900" b="1" dirty="0"/>
              <a:t>//body/div[3]/a</a:t>
            </a:r>
            <a:r>
              <a:rPr lang="en-US" sz="2900" dirty="0"/>
              <a:t>  (notice that we have not used attribute with body since its unique)</a:t>
            </a:r>
            <a:endParaRPr lang="en-US" sz="2900" b="1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0247"/>
      </p:ext>
    </p:extLst>
  </p:cSld>
  <p:clrMapOvr>
    <a:masterClrMapping/>
  </p:clrMapOvr>
  <p:transition>
    <p:newsfla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Internet Explorer</a:t>
            </a:r>
          </a:p>
          <a:p>
            <a:pPr lvl="1"/>
            <a:r>
              <a:rPr lang="en-US" dirty="0"/>
              <a:t>IE Developer Toolbar</a:t>
            </a:r>
          </a:p>
          <a:p>
            <a:pPr lvl="2"/>
            <a:r>
              <a:rPr lang="en-US" dirty="0"/>
              <a:t>IE 6, 7 - http://www.microsoft.com/download/en/details.aspx?id=18359</a:t>
            </a:r>
          </a:p>
          <a:p>
            <a:pPr lvl="2"/>
            <a:r>
              <a:rPr lang="en-US" dirty="0"/>
              <a:t>IE 8, 9 - Integrated</a:t>
            </a:r>
          </a:p>
          <a:p>
            <a:r>
              <a:rPr lang="en-US" dirty="0"/>
              <a:t>Mozilla Firefox</a:t>
            </a:r>
          </a:p>
          <a:p>
            <a:pPr lvl="1"/>
            <a:r>
              <a:rPr lang="en-US" dirty="0"/>
              <a:t>Add-ons</a:t>
            </a:r>
          </a:p>
          <a:p>
            <a:pPr lvl="2"/>
            <a:r>
              <a:rPr lang="en-US" dirty="0"/>
              <a:t>Firebug - </a:t>
            </a:r>
            <a:r>
              <a:rPr lang="en-US" dirty="0">
                <a:hlinkClick r:id="rId2"/>
              </a:rPr>
              <a:t>http://getfirebug.com</a:t>
            </a:r>
            <a:endParaRPr lang="en-US" dirty="0"/>
          </a:p>
          <a:p>
            <a:pPr lvl="2"/>
            <a:r>
              <a:rPr lang="en-US" dirty="0" err="1"/>
              <a:t>Firepath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https://addons.mozilla.org/en-US/firefox/addon/firepath/</a:t>
            </a:r>
            <a:endParaRPr lang="en-US" dirty="0"/>
          </a:p>
          <a:p>
            <a:pPr lvl="2"/>
            <a:r>
              <a:rPr lang="en-US" dirty="0"/>
              <a:t>Xpath checker - </a:t>
            </a:r>
            <a:r>
              <a:rPr lang="en-US" dirty="0">
                <a:hlinkClick r:id="rId4"/>
              </a:rPr>
              <a:t>https://addons.mozilla.org/en-us/firefox/addon/xpath-checker/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Xpather</a:t>
            </a:r>
            <a:r>
              <a:rPr lang="en-US" dirty="0"/>
              <a:t> – </a:t>
            </a:r>
            <a:r>
              <a:rPr lang="en-US" dirty="0">
                <a:hlinkClick r:id="rId5"/>
              </a:rPr>
              <a:t>http://xpath.alephzarro.com</a:t>
            </a:r>
            <a:endParaRPr lang="en-US" dirty="0"/>
          </a:p>
          <a:p>
            <a:r>
              <a:rPr lang="en-US" dirty="0"/>
              <a:t>Opera</a:t>
            </a:r>
          </a:p>
          <a:p>
            <a:pPr lvl="1"/>
            <a:r>
              <a:rPr lang="en-US" dirty="0" err="1"/>
              <a:t>DragonFly</a:t>
            </a:r>
            <a:r>
              <a:rPr lang="en-US" dirty="0"/>
              <a:t> - Integrated</a:t>
            </a:r>
          </a:p>
          <a:p>
            <a:r>
              <a:rPr lang="en-US" dirty="0"/>
              <a:t>Chrome/Safari</a:t>
            </a:r>
          </a:p>
          <a:p>
            <a:pPr lvl="1"/>
            <a:r>
              <a:rPr lang="en-US" dirty="0"/>
              <a:t>Web Inspector - Integrated</a:t>
            </a:r>
          </a:p>
        </p:txBody>
      </p:sp>
    </p:spTree>
    <p:extLst>
      <p:ext uri="{BB962C8B-B14F-4D97-AF65-F5344CB8AC3E}">
        <p14:creationId xmlns:p14="http://schemas.microsoft.com/office/powerpoint/2010/main" val="2536026384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WebDriver</a:t>
            </a:r>
            <a:r>
              <a:rPr lang="en-US" dirty="0"/>
              <a:t> 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4116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sz="2300" dirty="0"/>
              <a:t>public class Selenium2Example {</a:t>
            </a:r>
          </a:p>
          <a:p>
            <a:pPr marL="114300" indent="0">
              <a:buNone/>
            </a:pPr>
            <a:r>
              <a:rPr lang="en-US" sz="2300" dirty="0"/>
              <a:t>   	public static void main(String[] </a:t>
            </a:r>
            <a:r>
              <a:rPr lang="en-US" sz="2300" dirty="0" err="1"/>
              <a:t>args</a:t>
            </a:r>
            <a:r>
              <a:rPr lang="en-US" sz="2300" dirty="0"/>
              <a:t>) {</a:t>
            </a:r>
          </a:p>
          <a:p>
            <a:pPr marL="777240" lvl="2" indent="0">
              <a:buNone/>
            </a:pPr>
            <a:r>
              <a:rPr lang="en-US" sz="1900" dirty="0"/>
              <a:t>	</a:t>
            </a:r>
            <a:r>
              <a:rPr lang="en-US" sz="1900" dirty="0">
                <a:solidFill>
                  <a:srgbClr val="92D050"/>
                </a:solidFill>
              </a:rPr>
              <a:t>// Create a new instance of the Firefox driver. </a:t>
            </a:r>
            <a:r>
              <a:rPr lang="en-US" sz="1900" dirty="0"/>
              <a:t>	</a:t>
            </a:r>
          </a:p>
          <a:p>
            <a:pPr marL="777240" lvl="2" indent="0">
              <a:buNone/>
            </a:pPr>
            <a:r>
              <a:rPr lang="en-US" sz="1900" dirty="0"/>
              <a:t>	</a:t>
            </a:r>
            <a:r>
              <a:rPr lang="en-US" sz="2100" dirty="0"/>
              <a:t>WebDriver </a:t>
            </a:r>
            <a:r>
              <a:rPr lang="en-US" sz="2100" dirty="0">
                <a:solidFill>
                  <a:srgbClr val="0070C0"/>
                </a:solidFill>
              </a:rPr>
              <a:t>driver </a:t>
            </a:r>
            <a:r>
              <a:rPr lang="en-US" sz="2100" dirty="0"/>
              <a:t>= new </a:t>
            </a:r>
            <a:r>
              <a:rPr lang="en-US" sz="2100" dirty="0" err="1"/>
              <a:t>FirefoxDriver</a:t>
            </a:r>
            <a:r>
              <a:rPr lang="en-US" sz="2100" dirty="0"/>
              <a:t>();</a:t>
            </a:r>
          </a:p>
          <a:p>
            <a:pPr marL="777240" lvl="2" indent="0">
              <a:buNone/>
            </a:pPr>
            <a:r>
              <a:rPr lang="en-US" sz="1900" dirty="0"/>
              <a:t>	</a:t>
            </a:r>
            <a:r>
              <a:rPr lang="en-US" sz="1900" dirty="0">
                <a:solidFill>
                  <a:srgbClr val="92D050"/>
                </a:solidFill>
              </a:rPr>
              <a:t>// And now use this to visit Google</a:t>
            </a:r>
          </a:p>
          <a:p>
            <a:pPr marL="777240" lvl="2" indent="0">
              <a:buNone/>
            </a:pPr>
            <a:r>
              <a:rPr lang="en-US" sz="1900" dirty="0"/>
              <a:t>	</a:t>
            </a:r>
            <a:r>
              <a:rPr lang="en-US" sz="2100" dirty="0" err="1">
                <a:solidFill>
                  <a:srgbClr val="0070C0"/>
                </a:solidFill>
              </a:rPr>
              <a:t>driver</a:t>
            </a:r>
            <a:r>
              <a:rPr lang="en-US" sz="2100" dirty="0" err="1"/>
              <a:t>.get</a:t>
            </a:r>
            <a:r>
              <a:rPr lang="en-US" sz="2100" dirty="0"/>
              <a:t>( "http://www.google.com" );</a:t>
            </a:r>
            <a:r>
              <a:rPr lang="en-US" sz="1900" dirty="0"/>
              <a:t>		</a:t>
            </a:r>
          </a:p>
          <a:p>
            <a:pPr marL="777240" lvl="2" indent="0">
              <a:buNone/>
            </a:pPr>
            <a:r>
              <a:rPr lang="en-US" sz="1900" dirty="0">
                <a:solidFill>
                  <a:srgbClr val="92D050"/>
                </a:solidFill>
              </a:rPr>
              <a:t>	//Find the text input element by its name</a:t>
            </a:r>
          </a:p>
          <a:p>
            <a:pPr marL="777240" lvl="2" indent="0">
              <a:buNone/>
            </a:pPr>
            <a:r>
              <a:rPr lang="en-US" sz="1900" dirty="0"/>
              <a:t>	</a:t>
            </a:r>
            <a:r>
              <a:rPr lang="en-US" sz="2100" dirty="0" err="1"/>
              <a:t>WebElement</a:t>
            </a:r>
            <a:r>
              <a:rPr lang="en-US" sz="2100" dirty="0"/>
              <a:t> element = </a:t>
            </a:r>
            <a:r>
              <a:rPr lang="en-US" sz="2100" dirty="0" err="1">
                <a:solidFill>
                  <a:srgbClr val="0070C0"/>
                </a:solidFill>
              </a:rPr>
              <a:t>driver</a:t>
            </a:r>
            <a:r>
              <a:rPr lang="en-US" sz="2100" dirty="0" err="1"/>
              <a:t>.findElement</a:t>
            </a:r>
            <a:r>
              <a:rPr lang="en-US" sz="2100" dirty="0"/>
              <a:t>(By.name( "q" ));</a:t>
            </a:r>
          </a:p>
          <a:p>
            <a:pPr marL="777240" lvl="2" indent="0">
              <a:buNone/>
            </a:pPr>
            <a:r>
              <a:rPr lang="en-US" sz="1900" dirty="0">
                <a:solidFill>
                  <a:srgbClr val="92D050"/>
                </a:solidFill>
              </a:rPr>
              <a:t>	// Enter something to search for</a:t>
            </a:r>
          </a:p>
          <a:p>
            <a:pPr marL="777240" lvl="2" indent="0">
              <a:buNone/>
            </a:pPr>
            <a:r>
              <a:rPr lang="en-US" sz="1900" dirty="0"/>
              <a:t>	</a:t>
            </a:r>
            <a:r>
              <a:rPr lang="en-US" sz="2100" dirty="0" err="1"/>
              <a:t>element.sendKeys</a:t>
            </a:r>
            <a:r>
              <a:rPr lang="en-US" sz="2100" dirty="0"/>
              <a:t>( "Cheese!" );</a:t>
            </a:r>
          </a:p>
          <a:p>
            <a:pPr marL="777240" lvl="2" indent="0">
              <a:buNone/>
            </a:pPr>
            <a:r>
              <a:rPr lang="en-US" sz="1900" dirty="0"/>
              <a:t>	</a:t>
            </a:r>
            <a:r>
              <a:rPr lang="en-US" sz="1900" dirty="0">
                <a:solidFill>
                  <a:srgbClr val="92D050"/>
                </a:solidFill>
              </a:rPr>
              <a:t>// Now submit the form. WebDriver will find the form for us from the element</a:t>
            </a:r>
          </a:p>
          <a:p>
            <a:pPr marL="777240" lvl="2" indent="0">
              <a:buNone/>
            </a:pPr>
            <a:r>
              <a:rPr lang="en-US" sz="1900" dirty="0"/>
              <a:t>	</a:t>
            </a:r>
            <a:r>
              <a:rPr lang="en-US" sz="2100" dirty="0" err="1"/>
              <a:t>element.submit</a:t>
            </a:r>
            <a:r>
              <a:rPr lang="en-US" sz="2100" dirty="0"/>
              <a:t>();</a:t>
            </a:r>
          </a:p>
          <a:p>
            <a:pPr marL="777240" lvl="2" indent="0">
              <a:buNone/>
            </a:pPr>
            <a:r>
              <a:rPr lang="en-US" sz="1900" dirty="0">
                <a:solidFill>
                  <a:srgbClr val="92D050"/>
                </a:solidFill>
              </a:rPr>
              <a:t>	// Check the title of the page</a:t>
            </a:r>
          </a:p>
          <a:p>
            <a:pPr marL="777240" lvl="2" indent="0">
              <a:buNone/>
            </a:pPr>
            <a:r>
              <a:rPr lang="en-US" sz="1900" dirty="0"/>
              <a:t>	</a:t>
            </a:r>
            <a:r>
              <a:rPr lang="en-US" sz="2100" dirty="0" err="1"/>
              <a:t>System.</a:t>
            </a:r>
            <a:r>
              <a:rPr lang="en-US" sz="2100" i="1" dirty="0" err="1"/>
              <a:t>out</a:t>
            </a:r>
            <a:r>
              <a:rPr lang="en-US" sz="2100" dirty="0" err="1"/>
              <a:t>.println</a:t>
            </a:r>
            <a:r>
              <a:rPr lang="en-US" sz="2100" dirty="0"/>
              <a:t>( "Page title is: " + </a:t>
            </a:r>
            <a:r>
              <a:rPr lang="en-US" sz="2100" dirty="0" err="1">
                <a:solidFill>
                  <a:srgbClr val="0070C0"/>
                </a:solidFill>
              </a:rPr>
              <a:t>driver</a:t>
            </a:r>
            <a:r>
              <a:rPr lang="en-US" sz="2100" dirty="0" err="1"/>
              <a:t>.getTitle</a:t>
            </a:r>
            <a:r>
              <a:rPr lang="en-US" sz="2100" dirty="0"/>
              <a:t>());</a:t>
            </a:r>
            <a:endParaRPr lang="en-US" sz="1900" dirty="0"/>
          </a:p>
          <a:p>
            <a:pPr marL="777240" lvl="2" indent="0">
              <a:buNone/>
            </a:pPr>
            <a:r>
              <a:rPr lang="en-US" sz="1900" dirty="0"/>
              <a:t>	</a:t>
            </a:r>
            <a:r>
              <a:rPr lang="en-US" sz="1900" dirty="0">
                <a:solidFill>
                  <a:srgbClr val="92D050"/>
                </a:solidFill>
              </a:rPr>
              <a:t>//Close the browser</a:t>
            </a:r>
          </a:p>
          <a:p>
            <a:pPr marL="777240" lvl="2" indent="0">
              <a:buNone/>
            </a:pPr>
            <a:r>
              <a:rPr lang="en-US" sz="2100" dirty="0"/>
              <a:t>	</a:t>
            </a:r>
            <a:r>
              <a:rPr lang="en-US" sz="2100" dirty="0" err="1">
                <a:solidFill>
                  <a:srgbClr val="0070C0"/>
                </a:solidFill>
              </a:rPr>
              <a:t>driver</a:t>
            </a:r>
            <a:r>
              <a:rPr lang="en-US" sz="2100" dirty="0" err="1"/>
              <a:t>.quit</a:t>
            </a:r>
            <a:r>
              <a:rPr lang="en-US" sz="2100" dirty="0"/>
              <a:t>();</a:t>
            </a:r>
          </a:p>
          <a:p>
            <a:pPr marL="114300" indent="0">
              <a:buNone/>
            </a:pPr>
            <a:r>
              <a:rPr lang="en-US" sz="2300" dirty="0"/>
              <a:t>   	}</a:t>
            </a:r>
          </a:p>
          <a:p>
            <a:pPr marL="114300" indent="0">
              <a:buNone/>
            </a:pPr>
            <a:r>
              <a:rPr lang="en-US" sz="2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3138810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250706"/>
          </a:xfrm>
        </p:spPr>
        <p:txBody>
          <a:bodyPr/>
          <a:lstStyle/>
          <a:p>
            <a:pPr algn="ctr"/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1401546088"/>
      </p:ext>
    </p:extLst>
  </p:cSld>
  <p:clrMapOvr>
    <a:masterClrMapping/>
  </p:clrMapOvr>
  <p:transition>
    <p:newsfla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TestNG</a:t>
            </a:r>
            <a:r>
              <a:rPr lang="en-US" dirty="0"/>
              <a:t> is a testing framework written in Java and inspired from JUnit and </a:t>
            </a:r>
            <a:r>
              <a:rPr lang="en-US" dirty="0" err="1"/>
              <a:t>NUnit</a:t>
            </a:r>
            <a:r>
              <a:rPr lang="en-US" dirty="0"/>
              <a:t>.</a:t>
            </a:r>
          </a:p>
          <a:p>
            <a:r>
              <a:rPr lang="en-US" dirty="0"/>
              <a:t>Results in reliable, maintainable and testable code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The main features are as follows:</a:t>
            </a:r>
          </a:p>
          <a:p>
            <a:r>
              <a:rPr lang="en-US" i="1" dirty="0"/>
              <a:t>Annotations</a:t>
            </a:r>
          </a:p>
          <a:p>
            <a:r>
              <a:rPr lang="en-US" dirty="0"/>
              <a:t>Test code to be multithread safe</a:t>
            </a:r>
          </a:p>
          <a:p>
            <a:r>
              <a:rPr lang="en-US" dirty="0"/>
              <a:t>Uses XML to do flexible test configuration</a:t>
            </a:r>
          </a:p>
          <a:p>
            <a:r>
              <a:rPr lang="en-US" dirty="0"/>
              <a:t>Support for </a:t>
            </a:r>
            <a:r>
              <a:rPr lang="en-US" i="1" dirty="0"/>
              <a:t>data-driven testing </a:t>
            </a:r>
            <a:r>
              <a:rPr lang="en-US" dirty="0"/>
              <a:t>(with @</a:t>
            </a:r>
            <a:r>
              <a:rPr lang="en-US" dirty="0" err="1"/>
              <a:t>DataProvider</a:t>
            </a:r>
            <a:r>
              <a:rPr lang="en-US" dirty="0"/>
              <a:t>)</a:t>
            </a:r>
          </a:p>
          <a:p>
            <a:r>
              <a:rPr lang="en-US" dirty="0"/>
              <a:t>Supports ignore, time-driven, parameters, test suites, tests and exception tests, etc.</a:t>
            </a:r>
          </a:p>
        </p:txBody>
      </p:sp>
    </p:spTree>
    <p:extLst>
      <p:ext uri="{BB962C8B-B14F-4D97-AF65-F5344CB8AC3E}">
        <p14:creationId xmlns:p14="http://schemas.microsoft.com/office/powerpoint/2010/main" val="76177988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TestNG</a:t>
            </a:r>
            <a:r>
              <a:rPr lang="en-US" dirty="0"/>
              <a:t> Annotations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81993279"/>
              </p:ext>
            </p:extLst>
          </p:nvPr>
        </p:nvGraphicFramePr>
        <p:xfrm>
          <a:off x="251520" y="1268761"/>
          <a:ext cx="8208912" cy="5365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7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Annotation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Documentation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@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BeforeSuite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annotated method will be run before all tests in this suite have run.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@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BeforeGroups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Annotated method will run before the first method in any of the specified groups is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invoked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@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BeforeClass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Annotated method will be run before the first method on the current test class is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invoked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@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BeforeTest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Annotated method will be run before any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 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method in a given is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invoked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@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BeforeMethod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Annotated method will be run before each test method.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@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AfterMethod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Annotated method will be run after each test method.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@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AfterTest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Annotated method will be run after all the test methods in a given have been run.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@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AfterClass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Annotated method that will be run after the last test method on the current class is run.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1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@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AfterGroups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Annotated method that will be run after the last test method belonging to the groups specified in its value attribute has been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invoked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@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AfterSuite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annotated method will be run after all tests in this suite have run.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647440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+ </a:t>
            </a:r>
            <a:r>
              <a:rPr lang="en-US" dirty="0" err="1"/>
              <a:t>TestNG</a:t>
            </a:r>
            <a:r>
              <a:rPr lang="en-US" dirty="0"/>
              <a:t> + </a:t>
            </a:r>
            <a:r>
              <a:rPr lang="en-US" dirty="0" err="1"/>
              <a:t>ReportNG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620000" cy="2036824"/>
          </a:xfrm>
        </p:spPr>
        <p:txBody>
          <a:bodyPr>
            <a:normAutofit/>
          </a:bodyPr>
          <a:lstStyle/>
          <a:p>
            <a:r>
              <a:rPr lang="en-US" sz="2400" dirty="0" err="1"/>
              <a:t>TestNG</a:t>
            </a:r>
            <a:r>
              <a:rPr lang="en-US" sz="2400" dirty="0"/>
              <a:t> as a framework helps with Annotating the test methods</a:t>
            </a:r>
          </a:p>
          <a:p>
            <a:r>
              <a:rPr lang="en-US" sz="2400" dirty="0"/>
              <a:t>Assertions enabled from within </a:t>
            </a:r>
            <a:r>
              <a:rPr lang="en-US" sz="2400" dirty="0" err="1"/>
              <a:t>TestNG</a:t>
            </a:r>
            <a:endParaRPr lang="en-US" sz="2400" dirty="0"/>
          </a:p>
          <a:p>
            <a:r>
              <a:rPr lang="en-US" sz="2400" dirty="0" err="1"/>
              <a:t>ReportNG</a:t>
            </a:r>
            <a:r>
              <a:rPr lang="en-US" sz="2400" dirty="0"/>
              <a:t> enables customizable reporting of results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684076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930539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for data-driven testing (with @</a:t>
            </a:r>
            <a:r>
              <a:rPr lang="en-US" dirty="0" err="1"/>
              <a:t>DataProvider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4392488" cy="233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446182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620000" cy="4590288"/>
          </a:xfrm>
        </p:spPr>
        <p:txBody>
          <a:bodyPr>
            <a:normAutofit fontScale="40000" lnSpcReduction="20000"/>
          </a:bodyPr>
          <a:lstStyle/>
          <a:p>
            <a:pPr marL="114300" indent="0">
              <a:buNone/>
            </a:pPr>
            <a:r>
              <a:rPr lang="en-US" sz="4500" b="1" dirty="0"/>
              <a:t>public</a:t>
            </a:r>
            <a:r>
              <a:rPr lang="en-US" sz="4500" dirty="0"/>
              <a:t> </a:t>
            </a:r>
            <a:r>
              <a:rPr lang="en-US" sz="4500" b="1" dirty="0"/>
              <a:t>class</a:t>
            </a:r>
            <a:r>
              <a:rPr lang="en-US" sz="4500" dirty="0"/>
              <a:t> </a:t>
            </a:r>
            <a:r>
              <a:rPr lang="en-US" sz="4500" dirty="0" err="1"/>
              <a:t>TestNgTest</a:t>
            </a:r>
            <a:r>
              <a:rPr lang="en-US" sz="4500" dirty="0"/>
              <a:t> {</a:t>
            </a:r>
          </a:p>
          <a:p>
            <a:pPr marL="411480" lvl="1" indent="0">
              <a:buNone/>
            </a:pPr>
            <a:r>
              <a:rPr lang="en-US" sz="3800" dirty="0"/>
              <a:t>WebDriver driver; </a:t>
            </a:r>
          </a:p>
          <a:p>
            <a:pPr marL="411480" lvl="1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@</a:t>
            </a:r>
            <a:r>
              <a:rPr lang="en-US" sz="3800" dirty="0" err="1">
                <a:solidFill>
                  <a:srgbClr val="0070C0"/>
                </a:solidFill>
              </a:rPr>
              <a:t>BeforeTest</a:t>
            </a:r>
            <a:endParaRPr lang="en-US" sz="3800" dirty="0">
              <a:solidFill>
                <a:srgbClr val="0070C0"/>
              </a:solidFill>
            </a:endParaRPr>
          </a:p>
          <a:p>
            <a:pPr marL="411480" lvl="1" indent="0">
              <a:buNone/>
            </a:pPr>
            <a:r>
              <a:rPr lang="en-US" sz="3800" b="1" dirty="0"/>
              <a:t>public</a:t>
            </a:r>
            <a:r>
              <a:rPr lang="en-US" sz="3800" dirty="0"/>
              <a:t> </a:t>
            </a:r>
            <a:r>
              <a:rPr lang="en-US" sz="3800" b="1" dirty="0"/>
              <a:t>void</a:t>
            </a:r>
            <a:r>
              <a:rPr lang="en-US" sz="3800" dirty="0"/>
              <a:t> before(){</a:t>
            </a:r>
          </a:p>
          <a:p>
            <a:pPr marL="411480" lvl="1" indent="0">
              <a:buNone/>
            </a:pPr>
            <a:r>
              <a:rPr lang="en-US" sz="3800" dirty="0"/>
              <a:t>	</a:t>
            </a:r>
            <a:r>
              <a:rPr lang="en-US" sz="3800" dirty="0" err="1"/>
              <a:t>System.</a:t>
            </a:r>
            <a:r>
              <a:rPr lang="en-US" sz="3800" i="1" dirty="0" err="1"/>
              <a:t>setProperty</a:t>
            </a:r>
            <a:r>
              <a:rPr lang="en-US" sz="3800" dirty="0"/>
              <a:t>("</a:t>
            </a:r>
            <a:r>
              <a:rPr lang="en-US" sz="3800" dirty="0" err="1"/>
              <a:t>webdriver.ie.driver","IEDriverServer.exe</a:t>
            </a:r>
            <a:r>
              <a:rPr lang="en-US" sz="3800" dirty="0"/>
              <a:t>");</a:t>
            </a:r>
          </a:p>
          <a:p>
            <a:pPr marL="411480" lvl="1" indent="0">
              <a:buNone/>
            </a:pPr>
            <a:r>
              <a:rPr lang="en-US" sz="3800" dirty="0"/>
              <a:t>	driver = </a:t>
            </a:r>
            <a:r>
              <a:rPr lang="en-US" sz="3800" b="1" dirty="0"/>
              <a:t>new</a:t>
            </a:r>
            <a:r>
              <a:rPr lang="en-US" sz="3800" dirty="0"/>
              <a:t> </a:t>
            </a:r>
            <a:r>
              <a:rPr lang="en-US" sz="3800" dirty="0" err="1"/>
              <a:t>InternetExplorerDriver</a:t>
            </a:r>
            <a:r>
              <a:rPr lang="en-US" sz="3800" dirty="0"/>
              <a:t>();</a:t>
            </a:r>
          </a:p>
          <a:p>
            <a:pPr marL="411480" lvl="1" indent="0">
              <a:buNone/>
            </a:pPr>
            <a:r>
              <a:rPr lang="en-US" sz="3800" dirty="0"/>
              <a:t>	</a:t>
            </a:r>
            <a:r>
              <a:rPr lang="en-US" sz="3800" dirty="0" err="1"/>
              <a:t>driver.get</a:t>
            </a:r>
            <a:r>
              <a:rPr lang="en-US" sz="3800" dirty="0"/>
              <a:t>("http://google.com");</a:t>
            </a:r>
          </a:p>
          <a:p>
            <a:pPr marL="411480" lvl="1" indent="0">
              <a:buNone/>
            </a:pPr>
            <a:r>
              <a:rPr lang="en-US" sz="3800" dirty="0"/>
              <a:t>}</a:t>
            </a:r>
          </a:p>
          <a:p>
            <a:pPr marL="411480" lvl="1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@Test</a:t>
            </a:r>
          </a:p>
          <a:p>
            <a:pPr marL="411480" lvl="1" indent="0">
              <a:buNone/>
            </a:pPr>
            <a:r>
              <a:rPr lang="en-US" sz="3800" b="1" dirty="0"/>
              <a:t>public</a:t>
            </a:r>
            <a:r>
              <a:rPr lang="en-US" sz="3800" dirty="0"/>
              <a:t> </a:t>
            </a:r>
            <a:r>
              <a:rPr lang="en-US" sz="3800" b="1" dirty="0"/>
              <a:t>void</a:t>
            </a:r>
            <a:r>
              <a:rPr lang="en-US" sz="3800" dirty="0"/>
              <a:t> Test01() {</a:t>
            </a:r>
          </a:p>
          <a:p>
            <a:pPr marL="411480" lvl="1" indent="0">
              <a:buNone/>
            </a:pPr>
            <a:r>
              <a:rPr lang="en-US" sz="3800" dirty="0"/>
              <a:t>	</a:t>
            </a:r>
            <a:r>
              <a:rPr lang="en-US" sz="3800" dirty="0" err="1"/>
              <a:t>WebElement</a:t>
            </a:r>
            <a:r>
              <a:rPr lang="en-US" sz="3800" dirty="0"/>
              <a:t> textbox = </a:t>
            </a:r>
            <a:r>
              <a:rPr lang="en-US" sz="3800" dirty="0" err="1"/>
              <a:t>driver.findElement</a:t>
            </a:r>
            <a:r>
              <a:rPr lang="en-US" sz="3800" dirty="0"/>
              <a:t>(By.</a:t>
            </a:r>
            <a:r>
              <a:rPr lang="en-US" sz="3800" i="1" dirty="0"/>
              <a:t>name</a:t>
            </a:r>
            <a:r>
              <a:rPr lang="en-US" sz="3800" dirty="0"/>
              <a:t>("q"));</a:t>
            </a:r>
          </a:p>
          <a:p>
            <a:pPr marL="411480" lvl="1" indent="0">
              <a:buNone/>
            </a:pPr>
            <a:r>
              <a:rPr lang="en-US" sz="3800" dirty="0"/>
              <a:t>	</a:t>
            </a:r>
            <a:r>
              <a:rPr lang="en-US" sz="3800" dirty="0" err="1"/>
              <a:t>textbox.sendKeys</a:t>
            </a:r>
            <a:r>
              <a:rPr lang="en-US" sz="3800" dirty="0"/>
              <a:t>("hello");</a:t>
            </a:r>
          </a:p>
          <a:p>
            <a:pPr marL="411480" lvl="1" indent="0">
              <a:buNone/>
            </a:pPr>
            <a:r>
              <a:rPr lang="en-US" sz="3800" dirty="0"/>
              <a:t>}</a:t>
            </a:r>
          </a:p>
          <a:p>
            <a:pPr marL="411480" lvl="1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@</a:t>
            </a:r>
            <a:r>
              <a:rPr lang="en-US" sz="3800" dirty="0" err="1">
                <a:solidFill>
                  <a:srgbClr val="0070C0"/>
                </a:solidFill>
              </a:rPr>
              <a:t>AfterTest</a:t>
            </a:r>
            <a:endParaRPr lang="en-US" sz="3800" dirty="0">
              <a:solidFill>
                <a:srgbClr val="0070C0"/>
              </a:solidFill>
            </a:endParaRPr>
          </a:p>
          <a:p>
            <a:pPr marL="411480" lvl="1" indent="0">
              <a:buNone/>
            </a:pPr>
            <a:r>
              <a:rPr lang="en-US" sz="3800" b="1" dirty="0"/>
              <a:t>public</a:t>
            </a:r>
            <a:r>
              <a:rPr lang="en-US" sz="3800" dirty="0"/>
              <a:t> </a:t>
            </a:r>
            <a:r>
              <a:rPr lang="en-US" sz="3800" b="1" dirty="0"/>
              <a:t>void</a:t>
            </a:r>
            <a:r>
              <a:rPr lang="en-US" sz="3800" dirty="0"/>
              <a:t> </a:t>
            </a:r>
            <a:r>
              <a:rPr lang="en-US" sz="3800" dirty="0" err="1"/>
              <a:t>teminate</a:t>
            </a:r>
            <a:r>
              <a:rPr lang="en-US" sz="3800" dirty="0"/>
              <a:t>() {</a:t>
            </a:r>
          </a:p>
          <a:p>
            <a:pPr marL="411480" lvl="1" indent="0">
              <a:buNone/>
            </a:pPr>
            <a:r>
              <a:rPr lang="en-US" sz="3800" dirty="0"/>
              <a:t>	</a:t>
            </a:r>
            <a:r>
              <a:rPr lang="en-US" sz="3800" dirty="0" err="1"/>
              <a:t>driver.close</a:t>
            </a:r>
            <a:r>
              <a:rPr lang="en-US" sz="3800" dirty="0"/>
              <a:t>();</a:t>
            </a:r>
          </a:p>
          <a:p>
            <a:pPr marL="411480" lvl="1" indent="0">
              <a:buNone/>
            </a:pPr>
            <a:r>
              <a:rPr lang="en-US" sz="3800" dirty="0"/>
              <a:t>	</a:t>
            </a:r>
            <a:r>
              <a:rPr lang="en-US" sz="3800" dirty="0" err="1"/>
              <a:t>driver.quit</a:t>
            </a:r>
            <a:r>
              <a:rPr lang="en-US" sz="3800" dirty="0"/>
              <a:t>();</a:t>
            </a:r>
          </a:p>
          <a:p>
            <a:pPr marL="411480" lvl="1" indent="0">
              <a:buNone/>
            </a:pPr>
            <a:r>
              <a:rPr lang="en-US" sz="3800" dirty="0"/>
              <a:t>} </a:t>
            </a:r>
            <a:r>
              <a:rPr lang="en-US" dirty="0"/>
              <a:t>	</a:t>
            </a:r>
          </a:p>
          <a:p>
            <a:pPr marL="114300" indent="0">
              <a:buNone/>
            </a:pPr>
            <a:r>
              <a:rPr lang="en-US" sz="4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1384228"/>
      </p:ext>
    </p:extLst>
  </p:cSld>
  <p:clrMapOvr>
    <a:masterClrMapping/>
  </p:clrMapOvr>
  <p:transition>
    <p:newsfla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492714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Selenium</a:t>
            </a:r>
          </a:p>
          <a:p>
            <a:r>
              <a:rPr lang="en-US" dirty="0"/>
              <a:t>Selenium components</a:t>
            </a:r>
          </a:p>
          <a:p>
            <a:r>
              <a:rPr lang="en-US" dirty="0"/>
              <a:t>Selenium IDE</a:t>
            </a:r>
          </a:p>
          <a:p>
            <a:pPr lvl="1"/>
            <a:r>
              <a:rPr lang="en-US" dirty="0"/>
              <a:t>Selenium Commands</a:t>
            </a:r>
          </a:p>
          <a:p>
            <a:r>
              <a:rPr lang="en-US" dirty="0"/>
              <a:t>Selenium WebDriver	</a:t>
            </a:r>
          </a:p>
          <a:p>
            <a:r>
              <a:rPr lang="en-US" dirty="0"/>
              <a:t>Element Locators</a:t>
            </a:r>
          </a:p>
          <a:p>
            <a:pPr lvl="1"/>
            <a:r>
              <a:rPr lang="en-US" dirty="0"/>
              <a:t>Xpath</a:t>
            </a:r>
          </a:p>
          <a:p>
            <a:r>
              <a:rPr lang="en-US" dirty="0"/>
              <a:t>Developer Tools</a:t>
            </a:r>
          </a:p>
          <a:p>
            <a:r>
              <a:rPr lang="en-US" dirty="0"/>
              <a:t>TestNG</a:t>
            </a:r>
          </a:p>
          <a:p>
            <a:pPr lvl="1"/>
            <a:r>
              <a:rPr lang="en-US" dirty="0"/>
              <a:t>TestNG Annotations</a:t>
            </a:r>
          </a:p>
          <a:p>
            <a:pPr lvl="1"/>
            <a:r>
              <a:rPr lang="en-US" dirty="0"/>
              <a:t>Selenium + TestNG + </a:t>
            </a:r>
            <a:r>
              <a:rPr lang="en-US" dirty="0" err="1"/>
              <a:t>ReportNG</a:t>
            </a:r>
            <a:endParaRPr lang="en-US" dirty="0"/>
          </a:p>
          <a:p>
            <a:r>
              <a:rPr lang="en-US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2215693340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Automation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Increase the effectiveness, efficiency and coverage of your software testing.</a:t>
            </a:r>
          </a:p>
          <a:p>
            <a:pPr marL="114300" indent="0">
              <a:buNone/>
            </a:pPr>
            <a:endParaRPr lang="en-US" sz="2400" dirty="0"/>
          </a:p>
          <a:p>
            <a:pPr fontAlgn="base"/>
            <a:r>
              <a:rPr lang="en-US" sz="2400" dirty="0"/>
              <a:t>Improves accuracy and reduces execution time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Reduce maintenance effort and rework.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34799"/>
      </p:ext>
    </p:extLst>
  </p:cSld>
  <p:clrMapOvr>
    <a:masterClrMapping/>
  </p:clrMapOvr>
  <p:transition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Selenium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automates browsers.</a:t>
            </a:r>
          </a:p>
          <a:p>
            <a:endParaRPr lang="en-US" dirty="0"/>
          </a:p>
          <a:p>
            <a:r>
              <a:rPr lang="en-US" dirty="0"/>
              <a:t>It is a testing framework for automating web applications.</a:t>
            </a:r>
          </a:p>
          <a:p>
            <a:endParaRPr lang="en-US" dirty="0"/>
          </a:p>
          <a:p>
            <a:r>
              <a:rPr lang="en-US" dirty="0"/>
              <a:t>Selenium scripts run on browsers like </a:t>
            </a:r>
            <a:r>
              <a:rPr lang="en-US" i="1" dirty="0"/>
              <a:t>IE</a:t>
            </a:r>
            <a:r>
              <a:rPr lang="en-US" dirty="0"/>
              <a:t>, </a:t>
            </a:r>
            <a:r>
              <a:rPr lang="en-US" i="1" dirty="0"/>
              <a:t>Mozilla</a:t>
            </a:r>
            <a:r>
              <a:rPr lang="en-US" dirty="0"/>
              <a:t> </a:t>
            </a:r>
            <a:r>
              <a:rPr lang="en-US" i="1" dirty="0"/>
              <a:t>Firefox</a:t>
            </a:r>
            <a:r>
              <a:rPr lang="en-US" dirty="0"/>
              <a:t>, </a:t>
            </a:r>
            <a:r>
              <a:rPr lang="en-US" i="1" dirty="0"/>
              <a:t>Safari</a:t>
            </a:r>
            <a:r>
              <a:rPr lang="en-US" dirty="0"/>
              <a:t>, </a:t>
            </a:r>
            <a:r>
              <a:rPr lang="en-US" i="1" dirty="0"/>
              <a:t>Opera</a:t>
            </a:r>
            <a:r>
              <a:rPr lang="en-US" dirty="0"/>
              <a:t>, </a:t>
            </a:r>
            <a:r>
              <a:rPr lang="en-US" i="1" dirty="0"/>
              <a:t>Google Chrome</a:t>
            </a:r>
            <a:r>
              <a:rPr lang="en-US" dirty="0"/>
              <a:t>, etc., and across operating systems like Microsoft Windows, Linux, Mac, etc.</a:t>
            </a:r>
          </a:p>
        </p:txBody>
      </p:sp>
    </p:spTree>
    <p:extLst>
      <p:ext uri="{BB962C8B-B14F-4D97-AF65-F5344CB8AC3E}">
        <p14:creationId xmlns:p14="http://schemas.microsoft.com/office/powerpoint/2010/main" val="2985027721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components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/>
              <a:t>Selenium IDE</a:t>
            </a:r>
          </a:p>
          <a:p>
            <a:r>
              <a:rPr lang="en-US" dirty="0"/>
              <a:t>An add-on to Mozilla Firefox</a:t>
            </a:r>
          </a:p>
          <a:p>
            <a:r>
              <a:rPr lang="en-US" dirty="0"/>
              <a:t>Record and playback tool</a:t>
            </a:r>
          </a:p>
          <a:p>
            <a:r>
              <a:rPr lang="en-US" dirty="0"/>
              <a:t>Export script to various languages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/>
              <a:t>Selenium Remote Control</a:t>
            </a:r>
          </a:p>
          <a:p>
            <a:pPr marL="114300" indent="0">
              <a:buNone/>
            </a:pPr>
            <a:r>
              <a:rPr lang="en-US" dirty="0"/>
              <a:t>Contains two components - Selenium Server and Client libraries</a:t>
            </a:r>
          </a:p>
          <a:p>
            <a:r>
              <a:rPr lang="en-US" dirty="0"/>
              <a:t>Selenium Server: launches and kills browsers, performs different actions.</a:t>
            </a:r>
          </a:p>
          <a:p>
            <a:r>
              <a:rPr lang="en-US" dirty="0"/>
              <a:t>Client libraries:  interface for different programming languages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/>
              <a:t>Selenium WebDriver (Selenium 2.0)</a:t>
            </a:r>
            <a:endParaRPr lang="en-US" b="1" i="1" dirty="0"/>
          </a:p>
          <a:p>
            <a:pPr marL="114300" indent="0">
              <a:buNone/>
            </a:pPr>
            <a:r>
              <a:rPr lang="en-US" i="1" dirty="0"/>
              <a:t>Selenium 1.0 + WebDriver = Selenium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18790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IDE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6019"/>
            <a:ext cx="3657600" cy="4030824"/>
          </a:xfrm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default recorded script is in </a:t>
            </a:r>
            <a:r>
              <a:rPr lang="en-US" dirty="0" err="1"/>
              <a:t>Selenese</a:t>
            </a:r>
            <a:r>
              <a:rPr lang="en-US" dirty="0"/>
              <a:t>, a form of HTML</a:t>
            </a:r>
          </a:p>
          <a:p>
            <a:endParaRPr lang="en-US" dirty="0"/>
          </a:p>
          <a:p>
            <a:r>
              <a:rPr lang="en-US" dirty="0"/>
              <a:t>All the commands are present within the IDE, and easier to code</a:t>
            </a:r>
          </a:p>
          <a:p>
            <a:endParaRPr lang="en-US" dirty="0"/>
          </a:p>
          <a:p>
            <a:r>
              <a:rPr lang="en-US" dirty="0"/>
              <a:t>The field selections or the locators are intelligently selected by the IDE when the scripts are recorded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71136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Selenium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most common methods:</a:t>
            </a:r>
          </a:p>
          <a:p>
            <a:pPr lvl="1"/>
            <a:r>
              <a:rPr lang="en-US" b="1" dirty="0"/>
              <a:t>open(String </a:t>
            </a:r>
            <a:r>
              <a:rPr lang="en-US" b="1" dirty="0" err="1"/>
              <a:t>url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b="1" dirty="0"/>
              <a:t>click(String locator)</a:t>
            </a:r>
            <a:endParaRPr lang="en-US" dirty="0"/>
          </a:p>
          <a:p>
            <a:pPr lvl="1"/>
            <a:r>
              <a:rPr lang="en-US" b="1" dirty="0"/>
              <a:t>type(String locator, String value)</a:t>
            </a:r>
            <a:endParaRPr lang="en-US" dirty="0"/>
          </a:p>
          <a:p>
            <a:pPr lvl="1"/>
            <a:r>
              <a:rPr lang="en-US" b="1" dirty="0"/>
              <a:t>select(String locator, String </a:t>
            </a:r>
            <a:r>
              <a:rPr lang="en-US" b="1" dirty="0" err="1"/>
              <a:t>optionLocator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b="1" dirty="0"/>
              <a:t>check(String locator)</a:t>
            </a:r>
            <a:endParaRPr lang="en-US" dirty="0"/>
          </a:p>
          <a:p>
            <a:pPr lvl="1"/>
            <a:r>
              <a:rPr lang="en-US" b="1" dirty="0" err="1"/>
              <a:t>waitForPageToLoad</a:t>
            </a:r>
            <a:r>
              <a:rPr lang="en-US" b="1" dirty="0"/>
              <a:t>(String </a:t>
            </a:r>
            <a:r>
              <a:rPr lang="en-US" b="1" dirty="0" err="1"/>
              <a:t>timeoutInMilliseconds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Methods for getting information about a page:</a:t>
            </a:r>
          </a:p>
          <a:p>
            <a:pPr lvl="1"/>
            <a:r>
              <a:rPr lang="en-US" b="1" dirty="0" err="1"/>
              <a:t>getTitle</a:t>
            </a:r>
            <a:r>
              <a:rPr lang="en-US" b="1" dirty="0"/>
              <a:t>()</a:t>
            </a:r>
            <a:endParaRPr lang="en-US" dirty="0"/>
          </a:p>
          <a:p>
            <a:pPr lvl="1"/>
            <a:r>
              <a:rPr lang="en-US" b="1" dirty="0" err="1"/>
              <a:t>getText</a:t>
            </a:r>
            <a:r>
              <a:rPr lang="en-US" b="1" dirty="0"/>
              <a:t>(String locator)</a:t>
            </a:r>
            <a:endParaRPr lang="en-US" dirty="0"/>
          </a:p>
          <a:p>
            <a:pPr lvl="1"/>
            <a:r>
              <a:rPr lang="en-US" b="1" dirty="0" err="1"/>
              <a:t>getValue</a:t>
            </a:r>
            <a:r>
              <a:rPr lang="en-US" b="1" dirty="0"/>
              <a:t>(String locator)</a:t>
            </a:r>
            <a:endParaRPr lang="en-US" dirty="0"/>
          </a:p>
          <a:p>
            <a:pPr lvl="1"/>
            <a:r>
              <a:rPr lang="en-US" b="1" dirty="0" err="1"/>
              <a:t>isEditable</a:t>
            </a:r>
            <a:r>
              <a:rPr lang="en-US" b="1" dirty="0"/>
              <a:t>(String locator)</a:t>
            </a:r>
            <a:endParaRPr lang="en-US" dirty="0"/>
          </a:p>
          <a:p>
            <a:pPr lvl="1"/>
            <a:r>
              <a:rPr lang="en-US" b="1" dirty="0" err="1"/>
              <a:t>isElementPresent</a:t>
            </a:r>
            <a:r>
              <a:rPr lang="en-US" b="1" dirty="0"/>
              <a:t>(String locator)</a:t>
            </a:r>
            <a:endParaRPr lang="en-US" dirty="0"/>
          </a:p>
          <a:p>
            <a:pPr lvl="1"/>
            <a:r>
              <a:rPr lang="en-US" b="1" dirty="0" err="1"/>
              <a:t>getSelectedLabel</a:t>
            </a:r>
            <a:r>
              <a:rPr lang="en-US" b="1" dirty="0"/>
              <a:t>(String locator)</a:t>
            </a:r>
            <a:endParaRPr lang="en-US" dirty="0"/>
          </a:p>
          <a:p>
            <a:pPr lvl="1"/>
            <a:r>
              <a:rPr lang="en-US" b="1" dirty="0" err="1"/>
              <a:t>getSelectedValue</a:t>
            </a:r>
            <a:r>
              <a:rPr lang="en-US" b="1" dirty="0"/>
              <a:t>(String locator)</a:t>
            </a:r>
            <a:endParaRPr lang="en-US" dirty="0"/>
          </a:p>
          <a:p>
            <a:pPr lvl="1"/>
            <a:r>
              <a:rPr lang="en-US" b="1" dirty="0" err="1"/>
              <a:t>isSomethingSelected</a:t>
            </a:r>
            <a:r>
              <a:rPr lang="en-US" b="1" dirty="0"/>
              <a:t>(String locator)</a:t>
            </a:r>
            <a:endParaRPr lang="en-US" dirty="0"/>
          </a:p>
          <a:p>
            <a:pPr lvl="1"/>
            <a:r>
              <a:rPr lang="en-US" b="1" dirty="0" err="1"/>
              <a:t>isChecked</a:t>
            </a:r>
            <a:r>
              <a:rPr lang="en-US" b="1" dirty="0"/>
              <a:t>(String locator)</a:t>
            </a:r>
            <a:endParaRPr lang="en-US" dirty="0"/>
          </a:p>
          <a:p>
            <a:pPr lvl="1"/>
            <a:r>
              <a:rPr lang="en-US" b="1" dirty="0" err="1"/>
              <a:t>getAlert</a:t>
            </a:r>
            <a:r>
              <a:rPr lang="en-US" b="1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13292"/>
      </p:ext>
    </p:extLst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WebDriver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Selenium-WebDriver makes direct calls to the browser using each browser’s native support for automation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It aims to provide a friendly API that’s easy to explore and understand, which will help to make your tests easier to read and maintain.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It’s not tied to any particular test framework, so it can be used equally well in a unit testing or from a plain old “main” method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WebDriver</a:t>
            </a:r>
            <a:r>
              <a:rPr lang="en-US" dirty="0"/>
              <a:t> acts just as any normal library: it is entirely self-contained; we don’t need to remember to start any additional processes or run any installers before using it</a:t>
            </a:r>
          </a:p>
        </p:txBody>
      </p:sp>
    </p:spTree>
    <p:extLst>
      <p:ext uri="{BB962C8B-B14F-4D97-AF65-F5344CB8AC3E}">
        <p14:creationId xmlns:p14="http://schemas.microsoft.com/office/powerpoint/2010/main" val="599223603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Locators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355160" cy="1820800"/>
          </a:xfrm>
        </p:spPr>
        <p:txBody>
          <a:bodyPr numCol="2">
            <a:normAutofit fontScale="92500" lnSpcReduction="10000"/>
          </a:bodyPr>
          <a:lstStyle/>
          <a:p>
            <a:pPr lvl="0"/>
            <a:r>
              <a:rPr lang="en-US" dirty="0"/>
              <a:t>Class Name	</a:t>
            </a:r>
          </a:p>
          <a:p>
            <a:pPr lvl="0"/>
            <a:r>
              <a:rPr lang="en-US" dirty="0"/>
              <a:t>cssSelector</a:t>
            </a:r>
          </a:p>
          <a:p>
            <a:pPr lvl="0"/>
            <a:r>
              <a:rPr lang="en-US" dirty="0"/>
              <a:t>Id</a:t>
            </a:r>
          </a:p>
          <a:p>
            <a:pPr lvl="0"/>
            <a:r>
              <a:rPr lang="en-US" dirty="0"/>
              <a:t>Link Text</a:t>
            </a:r>
          </a:p>
          <a:p>
            <a:r>
              <a:rPr lang="en-US" dirty="0"/>
              <a:t>Name</a:t>
            </a:r>
          </a:p>
          <a:p>
            <a:pPr lvl="0"/>
            <a:r>
              <a:rPr lang="en-US" dirty="0"/>
              <a:t>Tag Name</a:t>
            </a:r>
          </a:p>
          <a:p>
            <a:pPr lvl="0"/>
            <a:r>
              <a:rPr lang="en-US" dirty="0"/>
              <a:t>Xpath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5546"/>
            <a:ext cx="8460433" cy="247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4528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A2FA13C968C4CB14DA14672E68FC1" ma:contentTypeVersion="0" ma:contentTypeDescription="Create a new document." ma:contentTypeScope="" ma:versionID="4acb038ec9ac552bd5ce3d54a625453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F735D2-3EC3-4B3C-B2F6-2A89C2F249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AC8F3D-F57B-481B-AA25-DAA8947A52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820E39-6D50-4B8B-8069-E01A6089E30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2246</TotalTime>
  <Words>858</Words>
  <Application>Microsoft Office PowerPoint</Application>
  <PresentationFormat>On-screen Show (4:3)</PresentationFormat>
  <Paragraphs>186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</vt:lpstr>
      <vt:lpstr>Verdana</vt:lpstr>
      <vt:lpstr>Adjacency</vt:lpstr>
      <vt:lpstr>Selenium Training</vt:lpstr>
      <vt:lpstr>Contents</vt:lpstr>
      <vt:lpstr>Why Automation Testing?</vt:lpstr>
      <vt:lpstr>What is Selenium</vt:lpstr>
      <vt:lpstr>Selenium components</vt:lpstr>
      <vt:lpstr>Selenium IDE</vt:lpstr>
      <vt:lpstr>Selenium Commands</vt:lpstr>
      <vt:lpstr>Selenium WebDriver</vt:lpstr>
      <vt:lpstr>Element Locators</vt:lpstr>
      <vt:lpstr>Xpath</vt:lpstr>
      <vt:lpstr>Developer Tools</vt:lpstr>
      <vt:lpstr>Sample WebDriver Test</vt:lpstr>
      <vt:lpstr>Part II</vt:lpstr>
      <vt:lpstr>TestNG</vt:lpstr>
      <vt:lpstr>TestNG Annotations</vt:lpstr>
      <vt:lpstr>Selenium + TestNG + ReportNG</vt:lpstr>
      <vt:lpstr>Data Driven Testing</vt:lpstr>
      <vt:lpstr>Example</vt:lpstr>
      <vt:lpstr>Thank you</vt:lpstr>
    </vt:vector>
  </TitlesOfParts>
  <Company>SPAN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Sadhanandhan B.</dc:creator>
  <cp:lastModifiedBy>Kamalesh P</cp:lastModifiedBy>
  <cp:revision>179</cp:revision>
  <dcterms:created xsi:type="dcterms:W3CDTF">2011-12-21T06:19:14Z</dcterms:created>
  <dcterms:modified xsi:type="dcterms:W3CDTF">2017-07-05T04:49:47Z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0x01010019FA2FA13C968C4CB14DA14672E68FC1</vt:lpwstr>
  </property>
</Properties>
</file>