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84" r:id="rId5"/>
    <p:sldId id="288" r:id="rId6"/>
    <p:sldId id="289" r:id="rId7"/>
    <p:sldId id="281" r:id="rId8"/>
    <p:sldId id="290" r:id="rId9"/>
    <p:sldId id="285" r:id="rId10"/>
    <p:sldId id="292" r:id="rId11"/>
    <p:sldId id="291" r:id="rId12"/>
    <p:sldId id="286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CC00"/>
    <a:srgbClr val="99FF3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9" autoAdjust="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28B1A-E250-4E51-9474-B5826F554079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10AA-B48A-47FC-98F7-14084AEC4C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53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10AA-B48A-47FC-98F7-14084AEC4C3B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37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18DD8BA-A2DE-408B-8C74-DE928B11FB8D}" type="datetimeFigureOut">
              <a:rPr lang="en-IN" smtClean="0"/>
              <a:t>14-01-2016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5410200" y="6400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76456" cy="1143000"/>
          </a:xfrm>
        </p:spPr>
        <p:txBody>
          <a:bodyPr/>
          <a:lstStyle/>
          <a:p>
            <a:pPr algn="ctr"/>
            <a:r>
              <a:rPr lang="en-US" sz="4400" dirty="0"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Services Test Automation using </a:t>
            </a:r>
            <a:r>
              <a:rPr lang="en-US" sz="4400" smtClean="0"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SoapUI Pro</a:t>
            </a:r>
            <a:endParaRPr lang="en-IN" sz="4400" dirty="0"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3861048"/>
            <a:ext cx="6400800" cy="766936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                        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4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Improvisations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Rockwell" panose="02060603020205020403" pitchFamily="18" charset="0"/>
              </a:rPr>
              <a:t>Implements following </a:t>
            </a:r>
            <a:endParaRPr lang="en-US" dirty="0" smtClean="0">
              <a:latin typeface="Rockwell" panose="020606030202050204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Rockwell" panose="02060603020205020403" pitchFamily="18" charset="0"/>
              </a:rPr>
              <a:t>Identifies </a:t>
            </a:r>
            <a:r>
              <a:rPr lang="en-US" sz="2000" dirty="0">
                <a:latin typeface="Rockwell" panose="02060603020205020403" pitchFamily="18" charset="0"/>
              </a:rPr>
              <a:t>and generates different test scenarios based on the input data automatically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Rockwell" panose="02060603020205020403" pitchFamily="18" charset="0"/>
              </a:rPr>
              <a:t>Automatically creates manual test cases in SPAN template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Rockwell" panose="02060603020205020403" pitchFamily="18" charset="0"/>
              </a:rPr>
              <a:t>Generates data for validation based on the input parameter type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Rockwell" panose="02060603020205020403" pitchFamily="18" charset="0"/>
              </a:rPr>
              <a:t>Optimizes test cases combinations with matrix logic and does good-enough testing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Rockwell" panose="02060603020205020403" pitchFamily="18" charset="0"/>
              </a:rPr>
              <a:t>Generates required groovy scripts, templates and other artifacts needed for testing a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186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Input details to </a:t>
            </a:r>
            <a:r>
              <a:rPr lang="en-US" dirty="0" err="1" smtClean="0">
                <a:latin typeface="Rockwell" panose="02060603020205020403" pitchFamily="18" charset="0"/>
              </a:rPr>
              <a:t>Automator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Rockwell" panose="02060603020205020403" pitchFamily="18" charset="0"/>
              </a:rPr>
              <a:t>Input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ckwell" panose="02060603020205020403" pitchFamily="18" charset="0"/>
              </a:rPr>
              <a:t>Use Case/specification details.</a:t>
            </a:r>
          </a:p>
          <a:p>
            <a:pPr marL="0" indent="0">
              <a:buNone/>
            </a:pPr>
            <a:endParaRPr lang="en-US" sz="2800" dirty="0" smtClean="0">
              <a:latin typeface="Rockwell" panose="02060603020205020403" pitchFamily="18" charset="0"/>
            </a:endParaRPr>
          </a:p>
          <a:p>
            <a:endParaRPr lang="en-US" sz="2800" dirty="0">
              <a:latin typeface="Rockwell" panose="02060603020205020403" pitchFamily="18" charset="0"/>
            </a:endParaRPr>
          </a:p>
          <a:p>
            <a:endParaRPr lang="en-US" sz="2800" dirty="0" smtClean="0">
              <a:latin typeface="Rockwell" panose="02060603020205020403" pitchFamily="18" charset="0"/>
            </a:endParaRPr>
          </a:p>
          <a:p>
            <a:endParaRPr lang="en-US" sz="2800" dirty="0">
              <a:latin typeface="Rockwell" panose="020606030202050204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ckwell" panose="02060603020205020403" pitchFamily="18" charset="0"/>
              </a:rPr>
              <a:t>Input for test generator.</a:t>
            </a:r>
          </a:p>
          <a:p>
            <a:pPr marL="0" indent="0">
              <a:buNone/>
            </a:pPr>
            <a:endParaRPr lang="en-US" sz="2800" dirty="0" smtClean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3600"/>
            <a:ext cx="891540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73600"/>
            <a:ext cx="8763000" cy="915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069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Test Automator design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8424936" cy="5184575"/>
          </a:xfrm>
        </p:spPr>
      </p:pic>
    </p:spTree>
    <p:extLst>
      <p:ext uri="{BB962C8B-B14F-4D97-AF65-F5344CB8AC3E}">
        <p14:creationId xmlns:p14="http://schemas.microsoft.com/office/powerpoint/2010/main" val="3158885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23" y="91639"/>
            <a:ext cx="8229600" cy="76470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181600"/>
          </a:xfrm>
        </p:spPr>
        <p:txBody>
          <a:bodyPr/>
          <a:lstStyle/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980728"/>
            <a:ext cx="8763000" cy="511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81" y="2125424"/>
            <a:ext cx="2833084" cy="27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80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5240" cy="764704"/>
          </a:xfrm>
        </p:spPr>
        <p:txBody>
          <a:bodyPr/>
          <a:lstStyle/>
          <a:p>
            <a:r>
              <a:rPr lang="en-US" sz="4000" dirty="0">
                <a:latin typeface="Rockwell" panose="02060603020205020403" pitchFamily="18" charset="0"/>
              </a:rPr>
              <a:t>Agenda</a:t>
            </a:r>
            <a:endParaRPr lang="en-IN" sz="40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dirty="0" smtClean="0">
                <a:latin typeface="Rockwell" panose="02060603020205020403" pitchFamily="18" charset="0"/>
              </a:rPr>
              <a:t>Web Services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Rockwell" panose="02060603020205020403" pitchFamily="18" charset="0"/>
              </a:rPr>
              <a:t>Web Services Testing at </a:t>
            </a:r>
            <a:r>
              <a:rPr lang="en-US" sz="2400" dirty="0" smtClean="0">
                <a:latin typeface="Rockwell" panose="02060603020205020403" pitchFamily="18" charset="0"/>
              </a:rPr>
              <a:t>SPAN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Rockwell" panose="02060603020205020403" pitchFamily="18" charset="0"/>
              </a:rPr>
              <a:t>Web Services Testing Process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Rockwell" panose="02060603020205020403" pitchFamily="18" charset="0"/>
              </a:rPr>
              <a:t>Test Automation Framework with </a:t>
            </a:r>
            <a:r>
              <a:rPr lang="en-US" sz="2400" dirty="0" err="1">
                <a:latin typeface="Rockwell" panose="02060603020205020403" pitchFamily="18" charset="0"/>
              </a:rPr>
              <a:t>SoapUI</a:t>
            </a:r>
            <a:endParaRPr lang="en-US" sz="2400" dirty="0" smtClean="0">
              <a:latin typeface="Rockwell" panose="02060603020205020403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latin typeface="Rockwell" panose="02060603020205020403" pitchFamily="18" charset="0"/>
              </a:rPr>
              <a:t>Web Service Automation with SPAN </a:t>
            </a:r>
            <a:r>
              <a:rPr lang="en-US" sz="2400" dirty="0" smtClean="0">
                <a:latin typeface="Rockwell" panose="02060603020205020403" pitchFamily="18" charset="0"/>
              </a:rPr>
              <a:t>framework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err="1">
                <a:latin typeface="Rockwell" panose="02060603020205020403" pitchFamily="18" charset="0"/>
              </a:rPr>
              <a:t>SoapUI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smtClean="0">
                <a:latin typeface="Rockwell" panose="02060603020205020403" pitchFamily="18" charset="0"/>
              </a:rPr>
              <a:t>Tests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>
                <a:latin typeface="Rockwell" panose="02060603020205020403" pitchFamily="18" charset="0"/>
              </a:rPr>
              <a:t>Improvisations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>
                <a:latin typeface="Rockwell" panose="02060603020205020403" pitchFamily="18" charset="0"/>
              </a:rPr>
              <a:t>Test </a:t>
            </a:r>
            <a:r>
              <a:rPr lang="en-US" sz="2400" dirty="0" err="1" smtClean="0">
                <a:latin typeface="Rockwell" panose="02060603020205020403" pitchFamily="18" charset="0"/>
              </a:rPr>
              <a:t>Automator</a:t>
            </a:r>
            <a:endParaRPr lang="en-US" sz="2400" dirty="0" smtClean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008"/>
            <a:ext cx="8229600" cy="764704"/>
          </a:xfrm>
        </p:spPr>
        <p:txBody>
          <a:bodyPr/>
          <a:lstStyle/>
          <a:p>
            <a:r>
              <a:rPr lang="en-IN" dirty="0" smtClean="0">
                <a:latin typeface="Rockwell" panose="02060603020205020403" pitchFamily="18" charset="0"/>
              </a:rPr>
              <a:t>Web services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>
                <a:latin typeface="Rockwell" panose="02060603020205020403" pitchFamily="18" charset="0"/>
              </a:rPr>
              <a:t>Web </a:t>
            </a:r>
            <a:r>
              <a:rPr lang="en-US" sz="2800" b="1" dirty="0">
                <a:latin typeface="Rockwell" panose="02060603020205020403" pitchFamily="18" charset="0"/>
              </a:rPr>
              <a:t>service</a:t>
            </a:r>
            <a:r>
              <a:rPr lang="en-US" sz="2800" dirty="0">
                <a:latin typeface="Rockwell" panose="02060603020205020403" pitchFamily="18" charset="0"/>
              </a:rPr>
              <a:t> is a method of communication </a:t>
            </a:r>
            <a:r>
              <a:rPr lang="en-US" sz="2800" dirty="0" smtClean="0">
                <a:latin typeface="Rockwell" panose="02060603020205020403" pitchFamily="18" charset="0"/>
              </a:rPr>
              <a:t>between </a:t>
            </a:r>
            <a:r>
              <a:rPr lang="en-US" sz="2800" dirty="0">
                <a:latin typeface="Rockwell" panose="02060603020205020403" pitchFamily="18" charset="0"/>
              </a:rPr>
              <a:t>two electronic devices over a network</a:t>
            </a:r>
            <a:r>
              <a:rPr lang="en-US" sz="2800" dirty="0" smtClean="0">
                <a:latin typeface="Rockwell" panose="02060603020205020403" pitchFamily="18" charset="0"/>
              </a:rPr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Rockwell" panose="020606030202050204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Rockwell" panose="02060603020205020403" pitchFamily="18" charset="0"/>
              </a:rPr>
              <a:t>Interoperability: for interactions between different </a:t>
            </a:r>
            <a:r>
              <a:rPr lang="en-US" sz="2200" dirty="0">
                <a:latin typeface="Rockwell" panose="02060603020205020403" pitchFamily="18" charset="0"/>
              </a:rPr>
              <a:t>platforms 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Rockwell" panose="02060603020205020403" pitchFamily="18" charset="0"/>
              </a:rPr>
              <a:t>Communicate </a:t>
            </a:r>
            <a:r>
              <a:rPr lang="en-US" sz="2200" dirty="0">
                <a:latin typeface="Rockwell" panose="02060603020205020403" pitchFamily="18" charset="0"/>
              </a:rPr>
              <a:t>using open </a:t>
            </a:r>
            <a:r>
              <a:rPr lang="en-US" sz="2200" dirty="0" smtClean="0">
                <a:latin typeface="Rockwell" panose="02060603020205020403" pitchFamily="18" charset="0"/>
              </a:rPr>
              <a:t>protocols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Rockwell" panose="02060603020205020403" pitchFamily="18" charset="0"/>
              </a:rPr>
              <a:t>Loosely </a:t>
            </a:r>
            <a:r>
              <a:rPr lang="en-US" sz="2200" dirty="0">
                <a:latin typeface="Rockwell" panose="02060603020205020403" pitchFamily="18" charset="0"/>
              </a:rPr>
              <a:t>coupled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Rockwell" panose="02060603020205020403" pitchFamily="18" charset="0"/>
              </a:rPr>
              <a:t>Supports </a:t>
            </a:r>
            <a:r>
              <a:rPr lang="en-US" sz="2200" dirty="0">
                <a:latin typeface="Rockwell" panose="02060603020205020403" pitchFamily="18" charset="0"/>
              </a:rPr>
              <a:t>Remote Procedure Calls (RPCs)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Rockwell" panose="02060603020205020403" pitchFamily="18" charset="0"/>
              </a:rPr>
              <a:t>Web Service protocols/components</a:t>
            </a:r>
          </a:p>
          <a:p>
            <a:pPr lvl="1" indent="-342900"/>
            <a:r>
              <a:rPr lang="en-US" sz="2200" dirty="0">
                <a:latin typeface="Rockwell" panose="02060603020205020403" pitchFamily="18" charset="0"/>
              </a:rPr>
              <a:t>SOAP - Simple Object Access Protocol</a:t>
            </a:r>
          </a:p>
          <a:p>
            <a:pPr lvl="1" indent="-342900"/>
            <a:r>
              <a:rPr lang="en-US" sz="2200" dirty="0" smtClean="0">
                <a:latin typeface="Rockwell" panose="02060603020205020403" pitchFamily="18" charset="0"/>
              </a:rPr>
              <a:t>REST</a:t>
            </a:r>
            <a:r>
              <a:rPr lang="en-US" sz="2200" dirty="0">
                <a:latin typeface="Rockwell" panose="02060603020205020403" pitchFamily="18" charset="0"/>
              </a:rPr>
              <a:t> - Representational State Transfer</a:t>
            </a:r>
          </a:p>
          <a:p>
            <a:pPr lvl="1" indent="-342900"/>
            <a:r>
              <a:rPr lang="en-US" sz="2200" dirty="0" smtClean="0">
                <a:latin typeface="Rockwell" panose="02060603020205020403" pitchFamily="18" charset="0"/>
              </a:rPr>
              <a:t>UDDI </a:t>
            </a:r>
            <a:r>
              <a:rPr lang="en-US" sz="2200" dirty="0">
                <a:latin typeface="Rockwell" panose="02060603020205020403" pitchFamily="18" charset="0"/>
              </a:rPr>
              <a:t>- Universal Description, Discovery, and Integration etc.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Rockwell" panose="02060603020205020403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8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Web Services Testing at SPAN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Primarily implemented for BFS vertical and being used for testing financial services projects</a:t>
            </a:r>
          </a:p>
          <a:p>
            <a:endParaRPr lang="en-US" sz="2800" dirty="0" smtClean="0">
              <a:latin typeface="Rockwell" panose="02060603020205020403" pitchFamily="18" charset="0"/>
            </a:endParaRPr>
          </a:p>
          <a:p>
            <a:r>
              <a:rPr lang="en-US" sz="2800" dirty="0" smtClean="0">
                <a:latin typeface="Rockwell" panose="02060603020205020403" pitchFamily="18" charset="0"/>
              </a:rPr>
              <a:t>Web Services test automation active since </a:t>
            </a:r>
            <a:r>
              <a:rPr lang="en-US" sz="2800" dirty="0">
                <a:latin typeface="Rockwell" panose="02060603020205020403" pitchFamily="18" charset="0"/>
              </a:rPr>
              <a:t>2012 in </a:t>
            </a:r>
            <a:r>
              <a:rPr lang="en-US" sz="2800" dirty="0" smtClean="0">
                <a:latin typeface="Rockwell" panose="02060603020205020403" pitchFamily="18" charset="0"/>
              </a:rPr>
              <a:t>SPAN</a:t>
            </a:r>
          </a:p>
          <a:p>
            <a:endParaRPr lang="en-US" sz="2800" dirty="0">
              <a:latin typeface="Rockwell" panose="02060603020205020403" pitchFamily="18" charset="0"/>
            </a:endParaRPr>
          </a:p>
          <a:p>
            <a:r>
              <a:rPr lang="en-US" sz="2800" dirty="0" smtClean="0">
                <a:latin typeface="Rockwell" panose="02060603020205020403" pitchFamily="18" charset="0"/>
              </a:rPr>
              <a:t>Totally Data </a:t>
            </a:r>
            <a:r>
              <a:rPr lang="en-US" sz="2800" dirty="0">
                <a:latin typeface="Rockwell" panose="02060603020205020403" pitchFamily="18" charset="0"/>
              </a:rPr>
              <a:t>driven test </a:t>
            </a:r>
            <a:r>
              <a:rPr lang="en-US" sz="2800" dirty="0" smtClean="0">
                <a:latin typeface="Rockwell" panose="02060603020205020403" pitchFamily="18" charset="0"/>
              </a:rPr>
              <a:t>automation framework </a:t>
            </a:r>
          </a:p>
          <a:p>
            <a:endParaRPr lang="en-US" sz="2800" dirty="0">
              <a:latin typeface="Rockwell" panose="02060603020205020403" pitchFamily="18" charset="0"/>
            </a:endParaRPr>
          </a:p>
          <a:p>
            <a:r>
              <a:rPr lang="en-US" sz="2800" dirty="0" smtClean="0">
                <a:latin typeface="Rockwell" panose="02060603020205020403" pitchFamily="18" charset="0"/>
              </a:rPr>
              <a:t>Well seasoned automation framework and utilities </a:t>
            </a:r>
          </a:p>
          <a:p>
            <a:pPr lvl="1"/>
            <a:r>
              <a:rPr lang="en-US" sz="2400" dirty="0" smtClean="0">
                <a:latin typeface="Rockwell" panose="02060603020205020403" pitchFamily="18" charset="0"/>
              </a:rPr>
              <a:t>Tested approximately </a:t>
            </a:r>
            <a:r>
              <a:rPr lang="en-US" sz="2400" dirty="0">
                <a:latin typeface="Rockwell" panose="02060603020205020403" pitchFamily="18" charset="0"/>
              </a:rPr>
              <a:t>200+ services since 3 years</a:t>
            </a:r>
          </a:p>
          <a:p>
            <a:pPr marL="0" indent="0">
              <a:buNone/>
            </a:pPr>
            <a:endParaRPr lang="en-US" sz="28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8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8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1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867872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Web Services Testing Process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834774"/>
            <a:ext cx="7620000" cy="3190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018009"/>
            <a:ext cx="7620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25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80391"/>
            <a:ext cx="7554989" cy="66123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anose="02060603020205020403" pitchFamily="18" charset="0"/>
              </a:rPr>
              <a:t>Test Automation Framework with </a:t>
            </a:r>
            <a:r>
              <a:rPr lang="en-US" sz="2800" dirty="0" err="1" smtClean="0">
                <a:latin typeface="Rockwell" panose="02060603020205020403" pitchFamily="18" charset="0"/>
              </a:rPr>
              <a:t>SoapUI</a:t>
            </a:r>
            <a:endParaRPr lang="en-US" sz="28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789169"/>
            <a:ext cx="8566473" cy="45126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399" y="5589240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Groovy script utility libraries to ease the automation</a:t>
            </a: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45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6867872" cy="60540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Web Service Automation with SPAN framework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399" y="914400"/>
            <a:ext cx="9291827" cy="5181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 smtClean="0">
                <a:latin typeface="Rockwell" panose="02060603020205020403" pitchFamily="18" charset="0"/>
              </a:rPr>
              <a:t>	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914400"/>
            <a:ext cx="6413695" cy="52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7492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Rockwell" panose="02060603020205020403" pitchFamily="18" charset="0"/>
              </a:rPr>
              <a:t>SoapUI</a:t>
            </a:r>
            <a:r>
              <a:rPr lang="en-US" dirty="0" smtClean="0">
                <a:latin typeface="Rockwell" panose="02060603020205020403" pitchFamily="18" charset="0"/>
              </a:rPr>
              <a:t> Tests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6" y="1124744"/>
            <a:ext cx="8878860" cy="47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07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5" y="95920"/>
            <a:ext cx="8229600" cy="764704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Improvisations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60624"/>
            <a:ext cx="8640960" cy="54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Rockwell" panose="02060603020205020403" pitchFamily="18" charset="0"/>
              </a:rPr>
              <a:t>Utility developed to help the tester to develop WS automation test in quick time</a:t>
            </a:r>
          </a:p>
          <a:p>
            <a:pPr>
              <a:lnSpc>
                <a:spcPct val="90000"/>
              </a:lnSpc>
            </a:pPr>
            <a:endParaRPr lang="en-US" sz="2800" dirty="0" smtClean="0">
              <a:latin typeface="Rockwell" panose="02060603020205020403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Rockwell" panose="02060603020205020403" pitchFamily="18" charset="0"/>
              </a:rPr>
              <a:t>Automate the tedious manual work of collecting and organizing the input data.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Rockwell" panose="02060603020205020403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Rockwell" panose="02060603020205020403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Rockwell" panose="02060603020205020403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Rockwell" panose="02060603020205020403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>
              <a:latin typeface="Rockwell" panose="02060603020205020403" pitchFamily="18" charset="0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Rockwell" panose="02060603020205020403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5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SPANTemplate</Template>
  <TotalTime>4701</TotalTime>
  <Words>223</Words>
  <Application>Microsoft Office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Rockwell</vt:lpstr>
      <vt:lpstr>Times New Roman</vt:lpstr>
      <vt:lpstr>Trebuchet MS</vt:lpstr>
      <vt:lpstr>Theme1</vt:lpstr>
      <vt:lpstr>Web Services Test Automation using SoapUI Pro</vt:lpstr>
      <vt:lpstr>Agenda</vt:lpstr>
      <vt:lpstr>Web services</vt:lpstr>
      <vt:lpstr>Web Services Testing at SPAN</vt:lpstr>
      <vt:lpstr>Web Services Testing Process</vt:lpstr>
      <vt:lpstr>Test Automation Framework with SoapUI</vt:lpstr>
      <vt:lpstr>Web Service Automation with SPAN framework</vt:lpstr>
      <vt:lpstr>SoapUI Tests</vt:lpstr>
      <vt:lpstr>Improvisations</vt:lpstr>
      <vt:lpstr>Improvisations cont.</vt:lpstr>
      <vt:lpstr>Input details to Automator</vt:lpstr>
      <vt:lpstr>Test Automator design</vt:lpstr>
      <vt:lpstr>Questions &amp;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Swarup Sahoo</dc:creator>
  <cp:lastModifiedBy>Kamalesh P</cp:lastModifiedBy>
  <cp:revision>316</cp:revision>
  <dcterms:created xsi:type="dcterms:W3CDTF">2012-12-24T10:33:56Z</dcterms:created>
  <dcterms:modified xsi:type="dcterms:W3CDTF">2016-01-14T06:13:59Z</dcterms:modified>
</cp:coreProperties>
</file>