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7"/>
  </p:notesMasterIdLst>
  <p:sldIdLst>
    <p:sldId id="256" r:id="rId6"/>
    <p:sldId id="283" r:id="rId7"/>
    <p:sldId id="292" r:id="rId8"/>
    <p:sldId id="293" r:id="rId9"/>
    <p:sldId id="295" r:id="rId10"/>
    <p:sldId id="296" r:id="rId11"/>
    <p:sldId id="297" r:id="rId12"/>
    <p:sldId id="299" r:id="rId13"/>
    <p:sldId id="300" r:id="rId14"/>
    <p:sldId id="29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790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72D2E-6F7B-40CE-85E8-E883D369460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0E79-8104-4F02-9359-39AD5220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400110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nb-NO" sz="2400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1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458353"/>
            <a:ext cx="5136817" cy="29745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6609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307776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1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504488"/>
            <a:ext cx="5136817" cy="20518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>
                <a:solidFill>
                  <a:prstClr val="white"/>
                </a:solidFill>
              </a:rPr>
              <a:pPr/>
              <a:t>13 January,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7216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2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4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504488"/>
            <a:ext cx="5136817" cy="20518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>
                <a:solidFill>
                  <a:prstClr val="white"/>
                </a:solidFill>
              </a:rPr>
              <a:pPr/>
              <a:t>13 January,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307776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21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80015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4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5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504488"/>
            <a:ext cx="5136817" cy="20518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>
                <a:solidFill>
                  <a:prstClr val="white"/>
                </a:solidFill>
              </a:rPr>
              <a:pPr/>
              <a:t>13 January,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307776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42596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128"/>
            <a:ext cx="12192000" cy="1440873"/>
          </a:xfrm>
          <a:prstGeom prst="rect">
            <a:avLst/>
          </a:prstGeom>
        </p:spPr>
      </p:pic>
      <p:sp>
        <p:nvSpPr>
          <p:cNvPr id="10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091" y="1603625"/>
            <a:ext cx="3792472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508864"/>
            <a:ext cx="5136135" cy="4660869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909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128"/>
            <a:ext cx="12192000" cy="1440873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8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091" y="1603625"/>
            <a:ext cx="3792472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508864"/>
            <a:ext cx="5136135" cy="4660869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830974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128"/>
            <a:ext cx="12192000" cy="1440873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9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091" y="1603625"/>
            <a:ext cx="3792472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508864"/>
            <a:ext cx="5136135" cy="4660869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8461882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2656986"/>
            <a:ext cx="5136135" cy="343901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912952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2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2656986"/>
            <a:ext cx="5136135" cy="343901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0415574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2656986"/>
            <a:ext cx="5136135" cy="343901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389248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837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7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9911460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6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3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64259"/>
            <a:ext cx="12192000" cy="4793741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7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05831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64259"/>
            <a:ext cx="12192000" cy="4793741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6003077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23281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1491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509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934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630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930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Tittel 11"/>
          <p:cNvSpPr>
            <a:spLocks noGrp="1"/>
          </p:cNvSpPr>
          <p:nvPr>
            <p:ph type="title" hasCustomPrompt="1"/>
          </p:nvPr>
        </p:nvSpPr>
        <p:spPr>
          <a:xfrm>
            <a:off x="720000" y="1328235"/>
            <a:ext cx="5136819" cy="2100765"/>
          </a:xfrm>
        </p:spPr>
        <p:txBody>
          <a:bodyPr>
            <a:normAutofit/>
          </a:bodyPr>
          <a:lstStyle>
            <a:lvl1pPr>
              <a:lnSpc>
                <a:spcPts val="3200"/>
              </a:lnSpc>
              <a:defRPr sz="2267" b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292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6" name="Tittel 11"/>
          <p:cNvSpPr>
            <a:spLocks noGrp="1"/>
          </p:cNvSpPr>
          <p:nvPr>
            <p:ph type="title" hasCustomPrompt="1"/>
          </p:nvPr>
        </p:nvSpPr>
        <p:spPr>
          <a:xfrm>
            <a:off x="720000" y="1328235"/>
            <a:ext cx="5136819" cy="2100765"/>
          </a:xfrm>
        </p:spPr>
        <p:txBody>
          <a:bodyPr>
            <a:normAutofit/>
          </a:bodyPr>
          <a:lstStyle>
            <a:lvl1pPr>
              <a:lnSpc>
                <a:spcPts val="3200"/>
              </a:lnSpc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879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1CF8-EE1E-49BE-B293-D95B9011CEB4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991917" y="504490"/>
            <a:ext cx="6480416" cy="5372677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57584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36000" y="2008779"/>
            <a:ext cx="5136333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6" y="2008779"/>
            <a:ext cx="5136335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5909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356530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6" y="2276053"/>
            <a:ext cx="3360420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5909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416341" y="2276052"/>
            <a:ext cx="3360420" cy="3602207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113017" y="2276052"/>
            <a:ext cx="3360420" cy="360111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26" hasCustomPrompt="1"/>
          </p:nvPr>
        </p:nvSpPr>
        <p:spPr>
          <a:xfrm>
            <a:off x="719665" y="1968277"/>
            <a:ext cx="3360420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0" name="Plassholder for tekst 3"/>
          <p:cNvSpPr>
            <a:spLocks noGrp="1"/>
          </p:cNvSpPr>
          <p:nvPr>
            <p:ph type="body" sz="quarter" idx="27" hasCustomPrompt="1"/>
          </p:nvPr>
        </p:nvSpPr>
        <p:spPr>
          <a:xfrm>
            <a:off x="4416341" y="1968277"/>
            <a:ext cx="3360420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8113017" y="1968277"/>
            <a:ext cx="3360420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5997412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5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5909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5" hasCustomPrompt="1"/>
          </p:nvPr>
        </p:nvSpPr>
        <p:spPr>
          <a:xfrm>
            <a:off x="9025113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26" hasCustomPrompt="1"/>
          </p:nvPr>
        </p:nvSpPr>
        <p:spPr>
          <a:xfrm>
            <a:off x="6256631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3488148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9" hasCustomPrompt="1"/>
          </p:nvPr>
        </p:nvSpPr>
        <p:spPr>
          <a:xfrm>
            <a:off x="3488147" y="1968277"/>
            <a:ext cx="2448308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3" name="Plassholder for tekst 3"/>
          <p:cNvSpPr>
            <a:spLocks noGrp="1"/>
          </p:cNvSpPr>
          <p:nvPr>
            <p:ph type="body" sz="quarter" idx="30" hasCustomPrompt="1"/>
          </p:nvPr>
        </p:nvSpPr>
        <p:spPr>
          <a:xfrm>
            <a:off x="6256630" y="1968277"/>
            <a:ext cx="2448308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4" name="Plassholder for tekst 3"/>
          <p:cNvSpPr>
            <a:spLocks noGrp="1"/>
          </p:cNvSpPr>
          <p:nvPr>
            <p:ph type="body" sz="quarter" idx="31" hasCustomPrompt="1"/>
          </p:nvPr>
        </p:nvSpPr>
        <p:spPr>
          <a:xfrm>
            <a:off x="9025113" y="1968277"/>
            <a:ext cx="2448308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14" name="Plassholder for tekst 3"/>
          <p:cNvSpPr>
            <a:spLocks noGrp="1"/>
          </p:cNvSpPr>
          <p:nvPr>
            <p:ph type="body" sz="quarter" idx="32" hasCustomPrompt="1"/>
          </p:nvPr>
        </p:nvSpPr>
        <p:spPr>
          <a:xfrm>
            <a:off x="719665" y="1968277"/>
            <a:ext cx="2448308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7416100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720000" y="6096763"/>
            <a:ext cx="5131200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7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6336793" y="499534"/>
            <a:ext cx="5136628" cy="5587397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4" y="2008779"/>
            <a:ext cx="5136643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3436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52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+ pictur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ssholder for tekst 14"/>
          <p:cNvSpPr txBox="1">
            <a:spLocks/>
          </p:cNvSpPr>
          <p:nvPr userDrawn="1"/>
        </p:nvSpPr>
        <p:spPr>
          <a:xfrm>
            <a:off x="6335997" y="6096763"/>
            <a:ext cx="5136000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pic>
        <p:nvPicPr>
          <p:cNvPr id="36" name="Bild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13676BA-F3E3-44A9-9865-C5090AB6B713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6335997" y="504488"/>
            <a:ext cx="5136000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10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719999" y="490435"/>
            <a:ext cx="5136643" cy="5587397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335663" y="2008779"/>
            <a:ext cx="5148240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75937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BBA5-8A4E-48AB-A893-E39604C4ADE7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Plassholder for bilde 12"/>
          <p:cNvSpPr>
            <a:spLocks noGrp="1"/>
          </p:cNvSpPr>
          <p:nvPr>
            <p:ph type="pic" sz="quarter" idx="23" hasCustomPrompt="1"/>
          </p:nvPr>
        </p:nvSpPr>
        <p:spPr>
          <a:xfrm>
            <a:off x="719666" y="2064259"/>
            <a:ext cx="5374145" cy="4003005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29" name="Plassholder for bilde 12"/>
          <p:cNvSpPr>
            <a:spLocks noGrp="1"/>
          </p:cNvSpPr>
          <p:nvPr>
            <p:ph type="pic" sz="quarter" idx="24" hasCustomPrompt="1"/>
          </p:nvPr>
        </p:nvSpPr>
        <p:spPr>
          <a:xfrm>
            <a:off x="6093811" y="2064259"/>
            <a:ext cx="2687831" cy="4003007"/>
          </a:xfrm>
          <a:solidFill>
            <a:schemeClr val="bg1">
              <a:lumMod val="6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0" name="Plassholder for bilde 12"/>
          <p:cNvSpPr>
            <a:spLocks noGrp="1"/>
          </p:cNvSpPr>
          <p:nvPr>
            <p:ph type="pic" sz="quarter" idx="25" hasCustomPrompt="1"/>
          </p:nvPr>
        </p:nvSpPr>
        <p:spPr>
          <a:xfrm>
            <a:off x="8785098" y="2064259"/>
            <a:ext cx="2689261" cy="2001851"/>
          </a:xfrm>
          <a:solidFill>
            <a:schemeClr val="bg1">
              <a:lumMod val="7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1" name="Plassholder for bilde 12"/>
          <p:cNvSpPr>
            <a:spLocks noGrp="1"/>
          </p:cNvSpPr>
          <p:nvPr>
            <p:ph type="pic" sz="quarter" idx="26" hasCustomPrompt="1"/>
          </p:nvPr>
        </p:nvSpPr>
        <p:spPr>
          <a:xfrm>
            <a:off x="8784000" y="4065068"/>
            <a:ext cx="2688000" cy="2001851"/>
          </a:xfrm>
          <a:solidFill>
            <a:schemeClr val="bg1">
              <a:lumMod val="8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pic>
        <p:nvPicPr>
          <p:cNvPr id="33" name="Bild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36030" y="508864"/>
            <a:ext cx="5136135" cy="123110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733"/>
            </a:lvl1pPr>
            <a:lvl2pPr marL="335992" indent="-167996">
              <a:lnSpc>
                <a:spcPts val="2000"/>
              </a:lnSpc>
              <a:buFont typeface="Courier New" panose="02070309020205020404" pitchFamily="49" charset="0"/>
              <a:buChar char="o"/>
              <a:defRPr sz="1467"/>
            </a:lvl2pPr>
            <a:lvl3pPr marL="503987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3pPr>
            <a:lvl4pPr marL="671983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4pPr>
            <a:lvl5pPr marL="839979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100062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DEB7-BEA4-47D6-9090-69073C875703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lassholder for tekst 14"/>
          <p:cNvSpPr txBox="1">
            <a:spLocks/>
          </p:cNvSpPr>
          <p:nvPr userDrawn="1"/>
        </p:nvSpPr>
        <p:spPr>
          <a:xfrm>
            <a:off x="720000" y="2064259"/>
            <a:ext cx="10752333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36030" y="508864"/>
            <a:ext cx="5136135" cy="123110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733"/>
            </a:lvl1pPr>
            <a:lvl2pPr marL="335992" indent="-167996">
              <a:lnSpc>
                <a:spcPts val="2000"/>
              </a:lnSpc>
              <a:buFont typeface="Courier New" panose="02070309020205020404" pitchFamily="49" charset="0"/>
              <a:buChar char="o"/>
              <a:defRPr sz="1467"/>
            </a:lvl2pPr>
            <a:lvl3pPr marL="503987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3pPr>
            <a:lvl4pPr marL="671983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4pPr>
            <a:lvl5pPr marL="839979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0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5" name="Plassholder for diagram 4"/>
          <p:cNvSpPr>
            <a:spLocks noGrp="1"/>
          </p:cNvSpPr>
          <p:nvPr>
            <p:ph type="chart" sz="quarter" idx="13" hasCustomPrompt="1"/>
          </p:nvPr>
        </p:nvSpPr>
        <p:spPr>
          <a:xfrm>
            <a:off x="720091" y="2304289"/>
            <a:ext cx="5136643" cy="3594863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  <p:sp>
        <p:nvSpPr>
          <p:cNvPr id="13" name="Plassholder for diagram 4"/>
          <p:cNvSpPr>
            <a:spLocks noGrp="1"/>
          </p:cNvSpPr>
          <p:nvPr>
            <p:ph type="chart" sz="quarter" idx="14" hasCustomPrompt="1"/>
          </p:nvPr>
        </p:nvSpPr>
        <p:spPr>
          <a:xfrm>
            <a:off x="6336029" y="2304289"/>
            <a:ext cx="5136643" cy="3594863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</p:spTree>
    <p:extLst>
      <p:ext uri="{BB962C8B-B14F-4D97-AF65-F5344CB8AC3E}">
        <p14:creationId xmlns:p14="http://schemas.microsoft.com/office/powerpoint/2010/main" val="177460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two charts/tables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720000" y="6096763"/>
            <a:ext cx="5131200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4" y="2008779"/>
            <a:ext cx="5136643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335185" y="499537"/>
            <a:ext cx="5148719" cy="2717140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6335185" y="3372167"/>
            <a:ext cx="5148719" cy="2717140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20189172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harts/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0" y="504488"/>
            <a:ext cx="10763812" cy="451405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 header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8" hasCustomPrompt="1"/>
          </p:nvPr>
        </p:nvSpPr>
        <p:spPr>
          <a:xfrm>
            <a:off x="720091" y="1208549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1" hasCustomPrompt="1"/>
          </p:nvPr>
        </p:nvSpPr>
        <p:spPr>
          <a:xfrm>
            <a:off x="6335185" y="3727411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6335185" y="1208549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0" hasCustomPrompt="1"/>
          </p:nvPr>
        </p:nvSpPr>
        <p:spPr>
          <a:xfrm>
            <a:off x="720091" y="3727411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323158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69497" y="2945344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5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69497" y="2945344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38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69497" y="2945344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3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8346831" y="3236937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8346831" y="3544713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8346831" y="3852489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7446433" y="3288894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EMAIL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1" name="TekstSylinder 10"/>
          <p:cNvSpPr txBox="1"/>
          <p:nvPr userDrawn="1"/>
        </p:nvSpPr>
        <p:spPr>
          <a:xfrm>
            <a:off x="7446433" y="3604065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MOBILE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2" name="TekstSylinder 11"/>
          <p:cNvSpPr txBox="1"/>
          <p:nvPr userDrawn="1"/>
        </p:nvSpPr>
        <p:spPr>
          <a:xfrm>
            <a:off x="7446433" y="3909856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TWITTER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0581" y="3388528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6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TekstSylinder 9"/>
          <p:cNvSpPr txBox="1"/>
          <p:nvPr userDrawn="1"/>
        </p:nvSpPr>
        <p:spPr>
          <a:xfrm>
            <a:off x="7446433" y="3288894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EMAIL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6" name="TekstSylinder 15"/>
          <p:cNvSpPr txBox="1"/>
          <p:nvPr userDrawn="1"/>
        </p:nvSpPr>
        <p:spPr>
          <a:xfrm>
            <a:off x="7446433" y="3604065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MOBILE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7446433" y="3909856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TWITTER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8346831" y="3236937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8346831" y="3544713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8346831" y="3852489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0581" y="3388528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6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60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kstSylinder 14"/>
          <p:cNvSpPr txBox="1"/>
          <p:nvPr userDrawn="1"/>
        </p:nvSpPr>
        <p:spPr>
          <a:xfrm>
            <a:off x="7446433" y="3288894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EMAIL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7446433" y="3604065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MOBILE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8" name="TekstSylinder 17"/>
          <p:cNvSpPr txBox="1"/>
          <p:nvPr userDrawn="1"/>
        </p:nvSpPr>
        <p:spPr>
          <a:xfrm>
            <a:off x="7446433" y="3909856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TWITTER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8346831" y="3236937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13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8346831" y="3544713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14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8346831" y="3852489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6" name="Bild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0581" y="3388528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41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4129-86BC-47CD-A63D-6037EE1B6F9C}" type="datetime3">
              <a:rPr lang="en-GB" smtClean="0"/>
              <a:pPr/>
              <a:t>13 January, 2017</a:t>
            </a:fld>
            <a:endParaRPr lang="en-GB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59645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6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9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DD2D-FFCD-449D-B7D4-D64F8E3995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ssholder for tekst 14"/>
          <p:cNvSpPr txBox="1">
            <a:spLocks/>
          </p:cNvSpPr>
          <p:nvPr/>
        </p:nvSpPr>
        <p:spPr>
          <a:xfrm>
            <a:off x="720000" y="6096763"/>
            <a:ext cx="10752333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>
                <a:solidFill>
                  <a:srgbClr val="376076"/>
                </a:solidFill>
              </a:rPr>
              <a:t> </a:t>
            </a:r>
            <a:endParaRPr lang="en-GB" sz="133" dirty="0">
              <a:solidFill>
                <a:srgbClr val="376076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504488"/>
            <a:ext cx="3792472" cy="1333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2624" y="504063"/>
            <a:ext cx="6479709" cy="53718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001" y="6483367"/>
            <a:ext cx="489681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">
                <a:solidFill>
                  <a:srgbClr val="698898"/>
                </a:solidFill>
                <a:latin typeface="+mn-lt"/>
              </a:defRPr>
            </a:lvl1pPr>
          </a:lstStyle>
          <a:p>
            <a:pPr defTabSz="609585"/>
            <a:fld id="{BE00DEB0-E6FA-4BA2-92E6-DEFAB1F30552}" type="datetime3">
              <a:rPr lang="en-GB" smtClean="0"/>
              <a:pPr defTabSz="609585"/>
              <a:t>13 January,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0001" y="6354221"/>
            <a:ext cx="489681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" cap="all" baseline="0">
                <a:solidFill>
                  <a:srgbClr val="698898"/>
                </a:solidFill>
                <a:latin typeface="+mn-lt"/>
              </a:defRPr>
            </a:lvl1pPr>
          </a:lstStyle>
          <a:p>
            <a:pPr defTabSz="609585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00" y="6354219"/>
            <a:ext cx="2400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">
                <a:solidFill>
                  <a:srgbClr val="698898"/>
                </a:solidFill>
                <a:latin typeface="+mn-lt"/>
              </a:defRPr>
            </a:lvl1pPr>
          </a:lstStyle>
          <a:p>
            <a:pPr defTabSz="609585"/>
            <a:fld id="{7766E8B7-50FC-48D4-B5AD-275A23A4E856}" type="slidenum">
              <a:rPr lang="en-GB" smtClean="0"/>
              <a:pPr defTabSz="609585"/>
              <a:t>‹#›</a:t>
            </a:fld>
            <a:endParaRPr lang="en-GB" dirty="0"/>
          </a:p>
        </p:txBody>
      </p:sp>
      <p:pic>
        <p:nvPicPr>
          <p:cNvPr id="75" name="Bilde 7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</p:sldLayoutIdLst>
  <p:hf hdr="0" dt="0"/>
  <p:txStyles>
    <p:titleStyle>
      <a:lvl1pPr algn="l" defTabSz="914377" rtl="0" eaLnBrk="1" latinLnBrk="0" hangingPunct="1">
        <a:lnSpc>
          <a:spcPct val="110000"/>
        </a:lnSpc>
        <a:spcBef>
          <a:spcPts val="0"/>
        </a:spcBef>
        <a:buNone/>
        <a:defRPr sz="2667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7996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1pPr>
      <a:lvl2pPr marL="335992" indent="-167996" algn="l" defTabSz="914377" rtl="0" eaLnBrk="1" latinLnBrk="0" hangingPunct="1">
        <a:lnSpc>
          <a:spcPct val="110000"/>
        </a:lnSpc>
        <a:spcBef>
          <a:spcPts val="0"/>
        </a:spcBef>
        <a:buFont typeface="Courier New" panose="02070309020205020404" pitchFamily="49" charset="0"/>
        <a:buChar char="o"/>
        <a:defRPr sz="1733" kern="1200">
          <a:solidFill>
            <a:schemeClr val="tx2"/>
          </a:solidFill>
          <a:latin typeface="+mn-lt"/>
          <a:ea typeface="+mn-ea"/>
          <a:cs typeface="+mn-cs"/>
        </a:defRPr>
      </a:lvl2pPr>
      <a:lvl3pPr marL="503987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3pPr>
      <a:lvl4pPr marL="671983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4pPr>
      <a:lvl5pPr marL="839979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2880">
          <p15:clr>
            <a:srgbClr val="F26B43"/>
          </p15:clr>
        </p15:guide>
        <p15:guide id="4" pos="2358">
          <p15:clr>
            <a:srgbClr val="F26B43"/>
          </p15:clr>
        </p15:guide>
        <p15:guide id="5" pos="2993">
          <p15:clr>
            <a:srgbClr val="F26B43"/>
          </p15:clr>
        </p15:guide>
        <p15:guide id="6" pos="2767">
          <p15:clr>
            <a:srgbClr val="F26B43"/>
          </p15:clr>
        </p15:guide>
        <p15:guide id="7" orient="horz" pos="2787">
          <p15:clr>
            <a:srgbClr val="F26B43"/>
          </p15:clr>
        </p15:guide>
        <p15:guide id="8" orient="horz" pos="9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CoreWs:Gen2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automation test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Evry</a:t>
            </a:r>
            <a:r>
              <a:rPr lang="en-US" dirty="0"/>
              <a:t> Protect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en-US" sz="1000" dirty="0" err="1" smtClean="0"/>
              <a:t>kamalesh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6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5"/>
    </mc:Choice>
    <mc:Fallback xmlns="">
      <p:transition spd="slow" advTm="311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discussion.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1838187"/>
            <a:ext cx="667043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Coverage reports</a:t>
            </a:r>
            <a:endParaRPr lang="en-GB" sz="2000" dirty="0">
              <a:solidFill>
                <a:srgbClr val="376076"/>
              </a:solidFill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kumimoji="0" lang="en-GB" sz="13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52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16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91" y="1838187"/>
            <a:ext cx="6670432" cy="2539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</a:rPr>
              <a:t>Level 1 automation test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Current status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</a:rPr>
              <a:t>Challenges / Issues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Demo – execution / </a:t>
            </a:r>
            <a:r>
              <a:rPr lang="en-GB" sz="2000" dirty="0" smtClean="0">
                <a:solidFill>
                  <a:srgbClr val="376076"/>
                </a:solidFill>
              </a:rPr>
              <a:t>report</a:t>
            </a:r>
          </a:p>
          <a:p>
            <a:pPr lvl="1">
              <a:lnSpc>
                <a:spcPts val="1800"/>
              </a:lnSpc>
            </a:pPr>
            <a:endParaRPr kumimoji="0" lang="en-GB" sz="20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Level 2 automation tests.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Approach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Challenges</a:t>
            </a:r>
          </a:p>
          <a:p>
            <a:pPr lvl="1">
              <a:lnSpc>
                <a:spcPts val="1800"/>
              </a:lnSpc>
            </a:pPr>
            <a:endParaRPr lang="en-GB" sz="2000" dirty="0">
              <a:solidFill>
                <a:srgbClr val="376076"/>
              </a:solidFill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Further discussion.</a:t>
            </a:r>
            <a:endParaRPr lang="en-GB" sz="2000" dirty="0">
              <a:solidFill>
                <a:srgbClr val="376076"/>
              </a:solidFill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kumimoji="0" lang="en-GB" sz="13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00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42"/>
    </mc:Choice>
    <mc:Fallback xmlns="">
      <p:transition spd="slow" advTm="2304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Level 1 automation tests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20091" y="1833008"/>
            <a:ext cx="9803004" cy="348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Minimal tests with assertions designed to run quick smoke test in automated test environment. (All services, all versions, all operations).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376076"/>
              </a:solidFill>
            </a:endParaRPr>
          </a:p>
          <a:p>
            <a:pPr lvl="3">
              <a:lnSpc>
                <a:spcPts val="1800"/>
              </a:lnSpc>
            </a:pPr>
            <a:r>
              <a:rPr lang="en-GB" sz="2000" dirty="0">
                <a:solidFill>
                  <a:srgbClr val="376076"/>
                </a:solidFill>
              </a:rPr>
              <a:t>Test cases: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Positive </a:t>
            </a:r>
            <a:r>
              <a:rPr lang="en-GB" sz="2000" dirty="0" smtClean="0">
                <a:solidFill>
                  <a:srgbClr val="376076"/>
                </a:solidFill>
              </a:rPr>
              <a:t>test/s </a:t>
            </a:r>
            <a:r>
              <a:rPr lang="en-GB" sz="2000" dirty="0">
                <a:solidFill>
                  <a:srgbClr val="376076"/>
                </a:solidFill>
              </a:rPr>
              <a:t>(OK result)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Test for common exception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Test for operation specific exception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Test for </a:t>
            </a:r>
            <a:r>
              <a:rPr lang="en-GB" sz="2000" dirty="0" err="1">
                <a:solidFill>
                  <a:srgbClr val="376076"/>
                </a:solidFill>
              </a:rPr>
              <a:t>checkDigitValidation</a:t>
            </a:r>
            <a:r>
              <a:rPr lang="en-GB" sz="2000" dirty="0">
                <a:solidFill>
                  <a:srgbClr val="376076"/>
                </a:solidFill>
              </a:rPr>
              <a:t> check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Test for </a:t>
            </a:r>
            <a:r>
              <a:rPr lang="en-GB" sz="2000" dirty="0" err="1">
                <a:solidFill>
                  <a:srgbClr val="376076"/>
                </a:solidFill>
              </a:rPr>
              <a:t>ProtectAccount</a:t>
            </a:r>
            <a:r>
              <a:rPr lang="en-GB" sz="2000" dirty="0">
                <a:solidFill>
                  <a:srgbClr val="376076"/>
                </a:solidFill>
              </a:rPr>
              <a:t> check (not implemented for all tests yet)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Test for self service user header (not implemented yet)</a:t>
            </a: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376076"/>
              </a:solidFill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Current tests are designed for S-</a:t>
            </a:r>
            <a:r>
              <a:rPr lang="en-GB" sz="2000" dirty="0" err="1" smtClean="0">
                <a:solidFill>
                  <a:srgbClr val="376076"/>
                </a:solidFill>
              </a:rPr>
              <a:t>env</a:t>
            </a:r>
            <a:r>
              <a:rPr lang="en-GB" sz="2000" dirty="0" smtClean="0">
                <a:solidFill>
                  <a:srgbClr val="376076"/>
                </a:solidFill>
              </a:rPr>
              <a:t>.</a:t>
            </a: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GB" sz="1300" dirty="0" smtClean="0">
              <a:solidFill>
                <a:srgbClr val="376076"/>
              </a:solidFill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GB" sz="1300" dirty="0">
              <a:solidFill>
                <a:srgbClr val="376076"/>
              </a:solidFill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kumimoji="0" lang="en-GB" sz="13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42"/>
    </mc:Choice>
    <mc:Fallback xmlns="">
      <p:transition spd="slow" advTm="230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91" y="504488"/>
            <a:ext cx="6969864" cy="1333699"/>
          </a:xfrm>
        </p:spPr>
        <p:txBody>
          <a:bodyPr/>
          <a:lstStyle/>
          <a:p>
            <a:r>
              <a:rPr lang="en-GB" dirty="0" smtClean="0"/>
              <a:t>Current status (Test implementation)</a:t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20"/>
            <p:extLst>
              <p:ext uri="{D42A27DB-BD31-4B8C-83A1-F6EECF244321}">
                <p14:modId xmlns:p14="http://schemas.microsoft.com/office/powerpoint/2010/main" val="1740499636"/>
              </p:ext>
            </p:extLst>
          </p:nvPr>
        </p:nvGraphicFramePr>
        <p:xfrm>
          <a:off x="2533810" y="1276268"/>
          <a:ext cx="7539579" cy="477418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732079"/>
                <a:gridCol w="3807500"/>
              </a:tblGrid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Module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</a:rPr>
                        <a:t>Automation</a:t>
                      </a:r>
                      <a:r>
                        <a:rPr lang="en-US" sz="1600" b="0" baseline="0" dirty="0" smtClean="0">
                          <a:effectLst/>
                        </a:rPr>
                        <a:t> test suite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</a:rPr>
                        <a:t>AGR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ARC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CCO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CUS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             </a:t>
                      </a:r>
                      <a:r>
                        <a:rPr lang="en-US" sz="1600" b="0" baseline="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="0" dirty="0" smtClean="0">
                          <a:effectLst/>
                        </a:rPr>
                        <a:t>(Partial)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DEP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DME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EOM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EUL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            </a:t>
                      </a:r>
                      <a:r>
                        <a:rPr lang="en-US" sz="1600" b="0" baseline="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="0" dirty="0" smtClean="0">
                          <a:effectLst/>
                        </a:rPr>
                        <a:t>(Partial)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FIS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GUA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IFR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IFWMF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IPRMF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             </a:t>
                      </a:r>
                      <a:r>
                        <a:rPr lang="en-US" sz="1600" b="0" baseline="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="0" dirty="0" smtClean="0">
                          <a:effectLst/>
                        </a:rPr>
                        <a:t>(Partial)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REN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SAG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SPL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15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STC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0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rgbClr val="376076"/>
                </a:solidFill>
              </a:rPr>
              <a:t>Challenges / Issues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0000" y="1838187"/>
            <a:ext cx="9053430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How to handle test execution if the backend system stop responding due to response time issue, in the middle of test execution.</a:t>
            </a: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376076"/>
              </a:solidFill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kumimoji="0" lang="en-GB" sz="20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</a:rPr>
              <a:t>If backend</a:t>
            </a:r>
            <a:r>
              <a:rPr kumimoji="0" lang="en-GB" sz="2000" b="0" i="0" u="none" strike="noStrike" kern="1200" cap="none" spc="0" normalizeH="0" dirty="0" smtClean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</a:rPr>
              <a:t> system is not available (Error in communication with backend)</a:t>
            </a:r>
          </a:p>
          <a:p>
            <a:pPr lvl="2">
              <a:lnSpc>
                <a:spcPts val="1800"/>
              </a:lnSpc>
            </a:pPr>
            <a:endParaRPr kumimoji="0" lang="en-GB" sz="2000" b="0" i="0" u="none" strike="noStrike" kern="1200" cap="none" spc="0" normalizeH="0" dirty="0" smtClean="0">
              <a:ln>
                <a:noFill/>
              </a:ln>
              <a:solidFill>
                <a:srgbClr val="376076"/>
              </a:solidFill>
              <a:effectLst/>
              <a:uLnTx/>
              <a:uFillTx/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GB" sz="2000" baseline="0" dirty="0">
              <a:solidFill>
                <a:srgbClr val="376076"/>
              </a:solidFill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Tests run on only one </a:t>
            </a:r>
            <a:r>
              <a:rPr lang="en-GB" sz="2000" dirty="0" err="1" smtClean="0">
                <a:solidFill>
                  <a:srgbClr val="376076"/>
                </a:solidFill>
              </a:rPr>
              <a:t>env</a:t>
            </a:r>
            <a:r>
              <a:rPr lang="en-GB" sz="2000" dirty="0" smtClean="0">
                <a:solidFill>
                  <a:srgbClr val="376076"/>
                </a:solidFill>
              </a:rPr>
              <a:t> (S-</a:t>
            </a:r>
            <a:r>
              <a:rPr lang="en-GB" sz="2000" dirty="0" err="1" smtClean="0">
                <a:solidFill>
                  <a:srgbClr val="376076"/>
                </a:solidFill>
              </a:rPr>
              <a:t>evn</a:t>
            </a:r>
            <a:r>
              <a:rPr lang="en-GB" sz="2000" dirty="0" smtClean="0">
                <a:solidFill>
                  <a:srgbClr val="376076"/>
                </a:solidFill>
              </a:rPr>
              <a:t>), do we need to design tests V-</a:t>
            </a:r>
            <a:r>
              <a:rPr lang="en-GB" sz="2000" dirty="0" err="1" smtClean="0">
                <a:solidFill>
                  <a:srgbClr val="376076"/>
                </a:solidFill>
              </a:rPr>
              <a:t>env</a:t>
            </a:r>
            <a:r>
              <a:rPr lang="en-GB" sz="2000" dirty="0" smtClean="0">
                <a:solidFill>
                  <a:srgbClr val="376076"/>
                </a:solidFill>
              </a:rPr>
              <a:t> also?</a:t>
            </a: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kumimoji="0" lang="en-GB" sz="20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</a:endParaRPr>
          </a:p>
          <a:p>
            <a:pPr marL="1200150" lvl="2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kumimoji="0" lang="en-GB" sz="20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0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20000" y="2148838"/>
            <a:ext cx="70898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</a:rPr>
              <a:t>Test execution</a:t>
            </a:r>
          </a:p>
          <a:p>
            <a:endParaRPr lang="en-GB" sz="2000" dirty="0">
              <a:solidFill>
                <a:srgbClr val="376076"/>
              </a:solidFill>
            </a:endParaRPr>
          </a:p>
          <a:p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</a:rPr>
              <a:t>SoapUI</a:t>
            </a:r>
            <a:r>
              <a:rPr kumimoji="0" lang="en-GB" sz="2000" b="0" i="0" u="none" strike="noStrike" kern="1200" cap="none" spc="0" normalizeH="0" dirty="0" smtClean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</a:rPr>
              <a:t> default r</a:t>
            </a:r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</a:rPr>
              <a:t>eport</a:t>
            </a:r>
            <a:endParaRPr lang="en-GB" sz="1400" dirty="0">
              <a:solidFill>
                <a:srgbClr val="37607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2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Level 2 automation tests.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20"/>
          </p:nvPr>
        </p:nvSpPr>
        <p:spPr>
          <a:xfrm>
            <a:off x="720000" y="1838187"/>
            <a:ext cx="10752333" cy="40389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Tests covering all input scenarios and business logics with assertion for filed level validation using loopback. </a:t>
            </a:r>
          </a:p>
          <a:p>
            <a:endParaRPr lang="en-US" sz="2000" dirty="0"/>
          </a:p>
          <a:p>
            <a:pPr lvl="3">
              <a:lnSpc>
                <a:spcPts val="1800"/>
              </a:lnSpc>
            </a:pPr>
            <a:r>
              <a:rPr lang="en-GB" sz="2000" dirty="0">
                <a:solidFill>
                  <a:srgbClr val="376076"/>
                </a:solidFill>
              </a:rPr>
              <a:t>Test cases: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Positive tests </a:t>
            </a:r>
            <a:r>
              <a:rPr lang="en-GB" sz="2000" dirty="0" smtClean="0">
                <a:solidFill>
                  <a:srgbClr val="376076"/>
                </a:solidFill>
              </a:rPr>
              <a:t>(for all scenarios).</a:t>
            </a:r>
            <a:endParaRPr lang="en-GB" sz="2000" dirty="0">
              <a:solidFill>
                <a:srgbClr val="376076"/>
              </a:solidFill>
            </a:endParaRP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Test for common exception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Test for </a:t>
            </a:r>
            <a:r>
              <a:rPr lang="en-GB" sz="2000" dirty="0" smtClean="0">
                <a:solidFill>
                  <a:srgbClr val="376076"/>
                </a:solidFill>
              </a:rPr>
              <a:t>all operation </a:t>
            </a:r>
            <a:r>
              <a:rPr lang="en-GB" sz="2000" dirty="0">
                <a:solidFill>
                  <a:srgbClr val="376076"/>
                </a:solidFill>
              </a:rPr>
              <a:t>specific </a:t>
            </a:r>
            <a:r>
              <a:rPr lang="en-GB" sz="2000" dirty="0" smtClean="0">
                <a:solidFill>
                  <a:srgbClr val="376076"/>
                </a:solidFill>
              </a:rPr>
              <a:t>exception.</a:t>
            </a:r>
            <a:endParaRPr lang="en-GB" sz="2000" dirty="0">
              <a:solidFill>
                <a:srgbClr val="376076"/>
              </a:solidFill>
            </a:endParaRP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Test for </a:t>
            </a:r>
            <a:r>
              <a:rPr lang="en-GB" sz="2000" dirty="0" err="1">
                <a:solidFill>
                  <a:srgbClr val="376076"/>
                </a:solidFill>
              </a:rPr>
              <a:t>checkDigitValidation</a:t>
            </a:r>
            <a:r>
              <a:rPr lang="en-GB" sz="2000" dirty="0">
                <a:solidFill>
                  <a:srgbClr val="376076"/>
                </a:solidFill>
              </a:rPr>
              <a:t> check</a:t>
            </a: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6076"/>
                </a:solidFill>
              </a:rPr>
              <a:t>Test for </a:t>
            </a:r>
            <a:r>
              <a:rPr lang="en-GB" sz="2000" dirty="0" err="1">
                <a:solidFill>
                  <a:srgbClr val="376076"/>
                </a:solidFill>
              </a:rPr>
              <a:t>ProtectAccount</a:t>
            </a:r>
            <a:r>
              <a:rPr lang="en-GB" sz="2000" dirty="0">
                <a:solidFill>
                  <a:srgbClr val="376076"/>
                </a:solidFill>
              </a:rPr>
              <a:t> check </a:t>
            </a:r>
            <a:endParaRPr lang="en-GB" sz="2000" dirty="0" smtClean="0">
              <a:solidFill>
                <a:srgbClr val="376076"/>
              </a:solidFill>
            </a:endParaRPr>
          </a:p>
          <a:p>
            <a:pPr marL="1657350" lvl="3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76076"/>
                </a:solidFill>
              </a:rPr>
              <a:t>Test </a:t>
            </a:r>
            <a:r>
              <a:rPr lang="en-GB" sz="2000" dirty="0">
                <a:solidFill>
                  <a:srgbClr val="376076"/>
                </a:solidFill>
              </a:rPr>
              <a:t>for self service user </a:t>
            </a:r>
            <a:r>
              <a:rPr lang="en-GB" sz="2000" dirty="0" err="1" smtClean="0">
                <a:solidFill>
                  <a:srgbClr val="376076"/>
                </a:solidFill>
              </a:rPr>
              <a:t>heade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20000" y="1838187"/>
            <a:ext cx="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en-GB" sz="900" b="1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9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rgbClr val="376076"/>
                </a:solidFill>
              </a:rPr>
              <a:t>Approach</a:t>
            </a:r>
            <a:r>
              <a:rPr lang="en-GB" sz="2800" dirty="0">
                <a:solidFill>
                  <a:srgbClr val="376076"/>
                </a:solidFill>
              </a:rPr>
              <a:t/>
            </a:r>
            <a:br>
              <a:rPr lang="en-GB" sz="2800" dirty="0">
                <a:solidFill>
                  <a:srgbClr val="376076"/>
                </a:solidFill>
              </a:rPr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>
          <a:xfrm>
            <a:off x="720000" y="1838187"/>
            <a:ext cx="10752333" cy="4038980"/>
          </a:xfrm>
        </p:spPr>
        <p:txBody>
          <a:bodyPr/>
          <a:lstStyle/>
          <a:p>
            <a:r>
              <a:rPr lang="en-US" sz="2000" dirty="0" smtClean="0"/>
              <a:t>Implement required changes for executing existing tests </a:t>
            </a:r>
            <a:r>
              <a:rPr lang="en-US" sz="2000" dirty="0"/>
              <a:t>in loopback. (</a:t>
            </a:r>
            <a:r>
              <a:rPr lang="en-US" sz="2000" dirty="0" smtClean="0"/>
              <a:t>To-Do)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Update </a:t>
            </a:r>
            <a:r>
              <a:rPr lang="en-US" sz="2000" dirty="0"/>
              <a:t>loopback </a:t>
            </a:r>
            <a:r>
              <a:rPr lang="en-US" sz="2000" dirty="0" smtClean="0"/>
              <a:t>files naming convention:</a:t>
            </a:r>
          </a:p>
          <a:p>
            <a:pPr lvl="1"/>
            <a:r>
              <a:rPr lang="en-US" sz="2000" dirty="0" smtClean="0"/>
              <a:t> To run tests for multiple iterations for list operations.</a:t>
            </a:r>
          </a:p>
          <a:p>
            <a:pPr lvl="1"/>
            <a:r>
              <a:rPr lang="en-US" sz="2000" dirty="0" smtClean="0"/>
              <a:t> To run different tests for an operation with same </a:t>
            </a:r>
            <a:r>
              <a:rPr lang="en-US" sz="2000" dirty="0" err="1" smtClean="0"/>
              <a:t>accountNumber</a:t>
            </a:r>
            <a:r>
              <a:rPr lang="en-US" sz="2000" dirty="0" smtClean="0"/>
              <a:t>/</a:t>
            </a:r>
            <a:r>
              <a:rPr lang="en-US" sz="2000" dirty="0" err="1" smtClean="0"/>
              <a:t>customerNumber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for better identification.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376076"/>
                </a:solidFill>
              </a:rPr>
              <a:t>Challenges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>
          <a:xfrm>
            <a:off x="720000" y="1838188"/>
            <a:ext cx="10752333" cy="40389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Loopback tests might not be effective for Create, Update and Delete operations.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825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VRY">
  <a:themeElements>
    <a:clrScheme name="Evry">
      <a:dk1>
        <a:sysClr val="windowText" lastClr="000000"/>
      </a:dk1>
      <a:lt1>
        <a:sysClr val="window" lastClr="FFFFFF"/>
      </a:lt1>
      <a:dk2>
        <a:srgbClr val="376076"/>
      </a:dk2>
      <a:lt2>
        <a:srgbClr val="9BAFBA"/>
      </a:lt2>
      <a:accent1>
        <a:srgbClr val="063954"/>
      </a:accent1>
      <a:accent2>
        <a:srgbClr val="FF9800"/>
      </a:accent2>
      <a:accent3>
        <a:srgbClr val="F52882"/>
      </a:accent3>
      <a:accent4>
        <a:srgbClr val="7028B7"/>
      </a:accent4>
      <a:accent5>
        <a:srgbClr val="00C8C8"/>
      </a:accent5>
      <a:accent6>
        <a:srgbClr val="7F7F7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B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lnSpc>
            <a:spcPts val="1800"/>
          </a:lnSpc>
          <a:defRPr kumimoji="0" sz="1300" b="0" i="0" u="none" strike="noStrike" kern="1200" cap="none" spc="0" normalizeH="0" baseline="0" dirty="0" err="1" smtClean="0">
            <a:ln>
              <a:noFill/>
            </a:ln>
            <a:solidFill>
              <a:srgbClr val="376076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VRY_Template_Widesceen 2016 [Read-Only]" id="{C1497BFB-1696-44D4-859D-0CBFF8C03626}" vid="{B30033D9-CAEA-4CAE-AF0A-EF21495782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C0EF5C9F3A8946A00506180AE84835" ma:contentTypeVersion="" ma:contentTypeDescription="Create a new document." ma:contentTypeScope="" ma:versionID="fd8e35dec50b4e21beb02debe73bbc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1C166A-71BA-412A-8E55-4A591FCB4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BEA7-6E45-4D19-A7C0-42C4505DA7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E0F772-07E4-4636-9A26-60F7E2356987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34311</TotalTime>
  <Words>383</Words>
  <Application>Microsoft Office PowerPoint</Application>
  <PresentationFormat>Widescreen</PresentationFormat>
  <Paragraphs>118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EVRY</vt:lpstr>
      <vt:lpstr>CoreWs:Gen2</vt:lpstr>
      <vt:lpstr>Agenda</vt:lpstr>
      <vt:lpstr>Level 1 automation tests</vt:lpstr>
      <vt:lpstr>Current status (Test implementation) </vt:lpstr>
      <vt:lpstr>Challenges / Issues </vt:lpstr>
      <vt:lpstr>Demo.</vt:lpstr>
      <vt:lpstr>Level 2 automation tests.</vt:lpstr>
      <vt:lpstr>Approach </vt:lpstr>
      <vt:lpstr>Challenges</vt:lpstr>
      <vt:lpstr>Further discussion.</vt:lpstr>
      <vt:lpstr>PowerPoint Presentation</vt:lpstr>
    </vt:vector>
  </TitlesOfParts>
  <Company>Infopulse Ukraine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bangalorevisit week 37 adcm</dc:title>
  <dc:creator>jan.petter.kruger@evry.com</dc:creator>
  <cp:lastModifiedBy>Kamalesh P</cp:lastModifiedBy>
  <cp:revision>219</cp:revision>
  <dcterms:created xsi:type="dcterms:W3CDTF">2016-06-14T14:20:42Z</dcterms:created>
  <dcterms:modified xsi:type="dcterms:W3CDTF">2017-01-13T05:12:00Z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0x010100CFC0EF5C9F3A8946A00506180AE84835</vt:lpwstr>
  </property>
</Properties>
</file>