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63" r:id="rId2"/>
    <p:sldId id="256" r:id="rId3"/>
    <p:sldId id="262" r:id="rId4"/>
    <p:sldId id="261"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92"/>
  </p:normalViewPr>
  <p:slideViewPr>
    <p:cSldViewPr snapToGrid="0">
      <p:cViewPr varScale="1">
        <p:scale>
          <a:sx n="75" d="100"/>
          <a:sy n="75" d="100"/>
        </p:scale>
        <p:origin x="17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D6C952-E097-2846-8A8C-B782DC7E1BE4}"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69180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6C952-E097-2846-8A8C-B782DC7E1BE4}"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199675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6C952-E097-2846-8A8C-B782DC7E1BE4}"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221380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6C952-E097-2846-8A8C-B782DC7E1BE4}"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19708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D6C952-E097-2846-8A8C-B782DC7E1BE4}"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108959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D6C952-E097-2846-8A8C-B782DC7E1BE4}"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2592694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6C952-E097-2846-8A8C-B782DC7E1BE4}" type="datetimeFigureOut">
              <a:rPr lang="en-US" smtClean="0"/>
              <a:t>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245804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D6C952-E097-2846-8A8C-B782DC7E1BE4}" type="datetimeFigureOut">
              <a:rPr lang="en-US" smtClean="0"/>
              <a:t>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256289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6C952-E097-2846-8A8C-B782DC7E1BE4}" type="datetimeFigureOut">
              <a:rPr lang="en-US" smtClean="0"/>
              <a:t>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339858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D6C952-E097-2846-8A8C-B782DC7E1BE4}"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347850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D6C952-E097-2846-8A8C-B782DC7E1BE4}"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C9FAF-72B8-244C-A7A0-E5BE97120F1B}" type="slidenum">
              <a:rPr lang="en-US" smtClean="0"/>
              <a:t>‹#›</a:t>
            </a:fld>
            <a:endParaRPr lang="en-US"/>
          </a:p>
        </p:txBody>
      </p:sp>
    </p:spTree>
    <p:extLst>
      <p:ext uri="{BB962C8B-B14F-4D97-AF65-F5344CB8AC3E}">
        <p14:creationId xmlns:p14="http://schemas.microsoft.com/office/powerpoint/2010/main" val="156603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6C952-E097-2846-8A8C-B782DC7E1BE4}" type="datetimeFigureOut">
              <a:rPr lang="en-US" smtClean="0"/>
              <a:t>12/6/23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C9FAF-72B8-244C-A7A0-E5BE97120F1B}" type="slidenum">
              <a:rPr lang="en-US" smtClean="0"/>
              <a:t>‹#›</a:t>
            </a:fld>
            <a:endParaRPr lang="en-US"/>
          </a:p>
        </p:txBody>
      </p:sp>
    </p:spTree>
    <p:extLst>
      <p:ext uri="{BB962C8B-B14F-4D97-AF65-F5344CB8AC3E}">
        <p14:creationId xmlns:p14="http://schemas.microsoft.com/office/powerpoint/2010/main" val="98597046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katerynameleshenko/ai-index" TargetMode="External"/><Relationship Id="rId2" Type="http://schemas.openxmlformats.org/officeDocument/2006/relationships/hyperlink" Target="https://www.kaggle.com/datasets/stackoverflow/stack-overflow-2023-developers-surve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erson with red eyes&#10;&#10;Description automatically generated">
            <a:extLst>
              <a:ext uri="{FF2B5EF4-FFF2-40B4-BE49-F238E27FC236}">
                <a16:creationId xmlns:a16="http://schemas.microsoft.com/office/drawing/2014/main" id="{A9B022C1-9856-C123-1168-088F00EA0BFB}"/>
              </a:ext>
            </a:extLst>
          </p:cNvPr>
          <p:cNvPicPr>
            <a:picLocks noChangeAspect="1"/>
          </p:cNvPicPr>
          <p:nvPr/>
        </p:nvPicPr>
        <p:blipFill rotWithShape="1">
          <a:blip r:embed="rId2"/>
          <a:srcRect l="5920" r="-1"/>
          <a:stretch/>
        </p:blipFill>
        <p:spPr>
          <a:xfrm>
            <a:off x="4656667" y="1049867"/>
            <a:ext cx="7535333" cy="5808133"/>
          </a:xfrm>
          <a:prstGeom prst="rect">
            <a:avLst/>
          </a:prstGeom>
        </p:spPr>
      </p:pic>
      <p:sp>
        <p:nvSpPr>
          <p:cNvPr id="4" name="TextBox 3">
            <a:extLst>
              <a:ext uri="{FF2B5EF4-FFF2-40B4-BE49-F238E27FC236}">
                <a16:creationId xmlns:a16="http://schemas.microsoft.com/office/drawing/2014/main" id="{F781EE5A-F25C-1DEF-CCA1-AE80CF62422C}"/>
              </a:ext>
            </a:extLst>
          </p:cNvPr>
          <p:cNvSpPr txBox="1"/>
          <p:nvPr/>
        </p:nvSpPr>
        <p:spPr>
          <a:xfrm>
            <a:off x="612719" y="920859"/>
            <a:ext cx="7265515" cy="1077218"/>
          </a:xfrm>
          <a:prstGeom prst="rect">
            <a:avLst/>
          </a:prstGeom>
          <a:noFill/>
        </p:spPr>
        <p:txBody>
          <a:bodyPr wrap="none" rtlCol="0">
            <a:spAutoFit/>
          </a:bodyPr>
          <a:lstStyle/>
          <a:p>
            <a:r>
              <a:rPr lang="en-US" sz="3200" b="0" i="0" dirty="0">
                <a:effectLst/>
                <a:latin typeface="Google Sans"/>
              </a:rPr>
              <a:t>The Voice of the Developer (</a:t>
            </a:r>
            <a:r>
              <a:rPr lang="en-US" sz="3200" b="1" i="0" dirty="0">
                <a:solidFill>
                  <a:srgbClr val="FF0000"/>
                </a:solidFill>
                <a:effectLst/>
                <a:latin typeface="Google Sans"/>
              </a:rPr>
              <a:t>AI IN FOCUS</a:t>
            </a:r>
            <a:r>
              <a:rPr lang="en-US" sz="3200" b="0" i="0" dirty="0">
                <a:effectLst/>
                <a:latin typeface="Google Sans"/>
              </a:rPr>
              <a:t>): </a:t>
            </a:r>
          </a:p>
          <a:p>
            <a:r>
              <a:rPr lang="en-US" sz="3200" b="0" i="0" dirty="0">
                <a:effectLst/>
                <a:latin typeface="Google Sans"/>
              </a:rPr>
              <a:t>Insights from the 2023 Developer Survey</a:t>
            </a:r>
            <a:endParaRPr lang="en-US" sz="3200" b="1" i="0" dirty="0">
              <a:effectLst/>
              <a:latin typeface="Söhne"/>
            </a:endParaRPr>
          </a:p>
        </p:txBody>
      </p:sp>
      <p:sp>
        <p:nvSpPr>
          <p:cNvPr id="3" name="TextBox 2">
            <a:extLst>
              <a:ext uri="{FF2B5EF4-FFF2-40B4-BE49-F238E27FC236}">
                <a16:creationId xmlns:a16="http://schemas.microsoft.com/office/drawing/2014/main" id="{4FD90EEE-EB93-537F-E2AB-B0506DF2A587}"/>
              </a:ext>
            </a:extLst>
          </p:cNvPr>
          <p:cNvSpPr txBox="1"/>
          <p:nvPr/>
        </p:nvSpPr>
        <p:spPr>
          <a:xfrm>
            <a:off x="257119" y="4291919"/>
            <a:ext cx="5420074" cy="523220"/>
          </a:xfrm>
          <a:prstGeom prst="rect">
            <a:avLst/>
          </a:prstGeom>
          <a:noFill/>
        </p:spPr>
        <p:txBody>
          <a:bodyPr wrap="none" rtlCol="0">
            <a:spAutoFit/>
          </a:bodyPr>
          <a:lstStyle/>
          <a:p>
            <a:r>
              <a:rPr lang="en-US" sz="2800" b="1" dirty="0"/>
              <a:t>DATA230 : VISUALIZATION PROJECT</a:t>
            </a:r>
          </a:p>
        </p:txBody>
      </p:sp>
      <p:sp>
        <p:nvSpPr>
          <p:cNvPr id="10" name="TextBox 9">
            <a:extLst>
              <a:ext uri="{FF2B5EF4-FFF2-40B4-BE49-F238E27FC236}">
                <a16:creationId xmlns:a16="http://schemas.microsoft.com/office/drawing/2014/main" id="{AC14E652-1DF0-4014-283F-B16EF3224198}"/>
              </a:ext>
            </a:extLst>
          </p:cNvPr>
          <p:cNvSpPr txBox="1"/>
          <p:nvPr/>
        </p:nvSpPr>
        <p:spPr>
          <a:xfrm>
            <a:off x="257119" y="5029200"/>
            <a:ext cx="3681585" cy="369332"/>
          </a:xfrm>
          <a:prstGeom prst="rect">
            <a:avLst/>
          </a:prstGeom>
          <a:noFill/>
        </p:spPr>
        <p:txBody>
          <a:bodyPr wrap="none" rtlCol="0">
            <a:spAutoFit/>
          </a:bodyPr>
          <a:lstStyle/>
          <a:p>
            <a:r>
              <a:rPr lang="en-US" b="1" dirty="0"/>
              <a:t>NAME: SHRINIVAS A BHUSANNAVAR</a:t>
            </a:r>
          </a:p>
        </p:txBody>
      </p:sp>
      <p:sp>
        <p:nvSpPr>
          <p:cNvPr id="11" name="TextBox 10">
            <a:extLst>
              <a:ext uri="{FF2B5EF4-FFF2-40B4-BE49-F238E27FC236}">
                <a16:creationId xmlns:a16="http://schemas.microsoft.com/office/drawing/2014/main" id="{029EB859-1727-79F8-9891-A840124861C6}"/>
              </a:ext>
            </a:extLst>
          </p:cNvPr>
          <p:cNvSpPr txBox="1"/>
          <p:nvPr/>
        </p:nvSpPr>
        <p:spPr>
          <a:xfrm>
            <a:off x="257119" y="5612593"/>
            <a:ext cx="2059282" cy="369332"/>
          </a:xfrm>
          <a:prstGeom prst="rect">
            <a:avLst/>
          </a:prstGeom>
          <a:noFill/>
        </p:spPr>
        <p:txBody>
          <a:bodyPr wrap="none" rtlCol="0">
            <a:spAutoFit/>
          </a:bodyPr>
          <a:lstStyle/>
          <a:p>
            <a:r>
              <a:rPr lang="en-US" b="1" dirty="0"/>
              <a:t>SJSU ID: 016990545</a:t>
            </a:r>
          </a:p>
        </p:txBody>
      </p:sp>
    </p:spTree>
    <p:extLst>
      <p:ext uri="{BB962C8B-B14F-4D97-AF65-F5344CB8AC3E}">
        <p14:creationId xmlns:p14="http://schemas.microsoft.com/office/powerpoint/2010/main" val="1104566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54F708-A548-B103-C10E-81939FF6A298}"/>
              </a:ext>
            </a:extLst>
          </p:cNvPr>
          <p:cNvSpPr txBox="1"/>
          <p:nvPr/>
        </p:nvSpPr>
        <p:spPr>
          <a:xfrm>
            <a:off x="152399" y="93133"/>
            <a:ext cx="8602133" cy="523220"/>
          </a:xfrm>
          <a:prstGeom prst="rect">
            <a:avLst/>
          </a:prstGeom>
          <a:noFill/>
        </p:spPr>
        <p:txBody>
          <a:bodyPr wrap="square">
            <a:spAutoFit/>
          </a:bodyPr>
          <a:lstStyle/>
          <a:p>
            <a:r>
              <a:rPr lang="en-US" sz="2800" b="1" dirty="0">
                <a:effectLst/>
                <a:latin typeface="Calibri" panose="020F0502020204030204" pitchFamily="34" charset="0"/>
                <a:ea typeface="Calibri" panose="020F0502020204030204" pitchFamily="34" charset="0"/>
              </a:rPr>
              <a:t>Sankey chart: with filter on (AI DEV Tool) </a:t>
            </a:r>
            <a:endParaRPr lang="en-US" sz="2800" dirty="0"/>
          </a:p>
        </p:txBody>
      </p:sp>
      <p:pic>
        <p:nvPicPr>
          <p:cNvPr id="6" name="Picture 5" descr="A screenshot of a phone&#10;&#10;Description automatically generated">
            <a:extLst>
              <a:ext uri="{FF2B5EF4-FFF2-40B4-BE49-F238E27FC236}">
                <a16:creationId xmlns:a16="http://schemas.microsoft.com/office/drawing/2014/main" id="{644B30F4-68C1-79EF-1A88-AB3DA6C8CBBA}"/>
              </a:ext>
            </a:extLst>
          </p:cNvPr>
          <p:cNvPicPr>
            <a:picLocks noChangeAspect="1"/>
          </p:cNvPicPr>
          <p:nvPr/>
        </p:nvPicPr>
        <p:blipFill>
          <a:blip r:embed="rId2"/>
          <a:stretch>
            <a:fillRect/>
          </a:stretch>
        </p:blipFill>
        <p:spPr>
          <a:xfrm>
            <a:off x="152399" y="823807"/>
            <a:ext cx="5943601" cy="5455620"/>
          </a:xfrm>
          <a:prstGeom prst="rect">
            <a:avLst/>
          </a:prstGeom>
        </p:spPr>
      </p:pic>
      <p:sp>
        <p:nvSpPr>
          <p:cNvPr id="8" name="TextBox 7">
            <a:extLst>
              <a:ext uri="{FF2B5EF4-FFF2-40B4-BE49-F238E27FC236}">
                <a16:creationId xmlns:a16="http://schemas.microsoft.com/office/drawing/2014/main" id="{B83A6394-1DBD-C778-CA66-ED6E7A509C19}"/>
              </a:ext>
            </a:extLst>
          </p:cNvPr>
          <p:cNvSpPr txBox="1"/>
          <p:nvPr/>
        </p:nvSpPr>
        <p:spPr>
          <a:xfrm>
            <a:off x="6366934" y="966170"/>
            <a:ext cx="4809066" cy="1477328"/>
          </a:xfrm>
          <a:prstGeom prst="rect">
            <a:avLst/>
          </a:prstGeom>
          <a:noFill/>
        </p:spPr>
        <p:txBody>
          <a:bodyPr wrap="square">
            <a:spAutoFit/>
          </a:bodyPr>
          <a:lstStyle/>
          <a:p>
            <a:pPr marL="0" marR="0" algn="just">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Sankey chart illustrates how users transition between different AI developer tools. GitHub Copilot leads as the most favored tool, with 50.2% of users, followed by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Tabnine</a:t>
            </a:r>
            <a:r>
              <a:rPr lang="en-US" sz="1800" kern="100" dirty="0">
                <a:effectLst/>
                <a:latin typeface="Calibri" panose="020F0502020204030204" pitchFamily="34" charset="0"/>
                <a:ea typeface="Calibri" panose="020F0502020204030204" pitchFamily="34" charset="0"/>
                <a:cs typeface="Calibri" panose="020F0502020204030204" pitchFamily="34" charset="0"/>
              </a:rPr>
              <a:t> (25.1%) and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Whispr</a:t>
            </a:r>
            <a:r>
              <a:rPr lang="en-US" sz="1800" kern="100" dirty="0">
                <a:effectLst/>
                <a:latin typeface="Calibri" panose="020F0502020204030204" pitchFamily="34" charset="0"/>
                <a:ea typeface="Calibri" panose="020F0502020204030204" pitchFamily="34" charset="0"/>
                <a:cs typeface="Calibri" panose="020F0502020204030204" pitchFamily="34" charset="0"/>
              </a:rPr>
              <a:t> AI (12.4%). AWS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CodeWhisperer</a:t>
            </a:r>
            <a:r>
              <a:rPr lang="en-US" sz="1800" kern="100" dirty="0">
                <a:effectLst/>
                <a:latin typeface="Calibri" panose="020F0502020204030204" pitchFamily="34" charset="0"/>
                <a:ea typeface="Calibri" panose="020F0502020204030204" pitchFamily="34" charset="0"/>
                <a:cs typeface="Calibri" panose="020F0502020204030204" pitchFamily="34" charset="0"/>
              </a:rPr>
              <a:t> (12.3%).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16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EC646F-A34F-DAAE-031D-1ED0B7684946}"/>
              </a:ext>
            </a:extLst>
          </p:cNvPr>
          <p:cNvSpPr txBox="1"/>
          <p:nvPr/>
        </p:nvSpPr>
        <p:spPr>
          <a:xfrm>
            <a:off x="186267" y="135466"/>
            <a:ext cx="11219738" cy="1477328"/>
          </a:xfrm>
          <a:prstGeom prst="rect">
            <a:avLst/>
          </a:prstGeom>
          <a:noFill/>
        </p:spPr>
        <p:txBody>
          <a:bodyPr wrap="none" rtlCol="0">
            <a:spAutoFit/>
          </a:bodyPr>
          <a:lstStyle/>
          <a:p>
            <a:pPr marL="0" marR="0">
              <a:spcBef>
                <a:spcPts val="0"/>
              </a:spcBef>
              <a:spcAft>
                <a:spcPts val="0"/>
              </a:spcAft>
              <a:tabLst>
                <a:tab pos="135509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GLOBAL AI INDEX DASHBOARD: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The dashboard you sent shows India's performance on the Global AI Index 2023.</a:t>
            </a:r>
          </a:p>
          <a:p>
            <a:pPr marL="0" marR="0" algn="just">
              <a:spcBef>
                <a:spcPts val="0"/>
              </a:spcBef>
              <a:spcAft>
                <a:spcPts val="0"/>
              </a:spcAft>
              <a:tabLst>
                <a:tab pos="135509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 The index measures the performance of countries in terms of their AI innovation, investment, and implementation.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A graph of different colored squares&#10;&#10;Description automatically generated">
            <a:extLst>
              <a:ext uri="{FF2B5EF4-FFF2-40B4-BE49-F238E27FC236}">
                <a16:creationId xmlns:a16="http://schemas.microsoft.com/office/drawing/2014/main" id="{F5AD1BA0-27D9-408F-8AD0-B55D6539FE42}"/>
              </a:ext>
            </a:extLst>
          </p:cNvPr>
          <p:cNvPicPr>
            <a:picLocks noChangeAspect="1"/>
          </p:cNvPicPr>
          <p:nvPr/>
        </p:nvPicPr>
        <p:blipFill>
          <a:blip r:embed="rId2"/>
          <a:stretch>
            <a:fillRect/>
          </a:stretch>
        </p:blipFill>
        <p:spPr>
          <a:xfrm>
            <a:off x="397933" y="1258463"/>
            <a:ext cx="6883400" cy="5341254"/>
          </a:xfrm>
          <a:prstGeom prst="rect">
            <a:avLst/>
          </a:prstGeom>
        </p:spPr>
      </p:pic>
      <p:sp>
        <p:nvSpPr>
          <p:cNvPr id="6" name="TextBox 5">
            <a:extLst>
              <a:ext uri="{FF2B5EF4-FFF2-40B4-BE49-F238E27FC236}">
                <a16:creationId xmlns:a16="http://schemas.microsoft.com/office/drawing/2014/main" id="{09A2C85A-502A-829B-D466-80F7DC067839}"/>
              </a:ext>
            </a:extLst>
          </p:cNvPr>
          <p:cNvSpPr txBox="1"/>
          <p:nvPr/>
        </p:nvSpPr>
        <p:spPr>
          <a:xfrm>
            <a:off x="7492999" y="1855258"/>
            <a:ext cx="4047068" cy="3416320"/>
          </a:xfrm>
          <a:prstGeom prst="rect">
            <a:avLst/>
          </a:prstGeom>
          <a:noFill/>
        </p:spPr>
        <p:txBody>
          <a:bodyPr wrap="square" rtlCol="0">
            <a:spAutoFit/>
          </a:bodyPr>
          <a:lstStyle/>
          <a:p>
            <a:pPr marL="0" marR="0" algn="just">
              <a:spcBef>
                <a:spcPts val="0"/>
              </a:spcBef>
              <a:spcAft>
                <a:spcPts val="0"/>
              </a:spcAft>
              <a:tabLst>
                <a:tab pos="135509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Insights from dashboard: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 pos="135509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Global AI Leadership: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United States maintains its position as the world leader in AI.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China is swiftly advancing and narrowing the gap in AI capabilities.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 pos="135509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Leading AI Hubs: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Beyond the U.S. and China, other prominent AI hubs include Israel, Singapore, and the United Kingdom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73415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B236D4-95E0-625F-1C15-F74A0B2C420C}"/>
              </a:ext>
            </a:extLst>
          </p:cNvPr>
          <p:cNvSpPr txBox="1"/>
          <p:nvPr/>
        </p:nvSpPr>
        <p:spPr>
          <a:xfrm>
            <a:off x="536535" y="822404"/>
            <a:ext cx="11118929" cy="2677656"/>
          </a:xfrm>
          <a:prstGeom prst="rect">
            <a:avLst/>
          </a:prstGeom>
          <a:noFill/>
        </p:spPr>
        <p:txBody>
          <a:bodyPr wrap="square" rtlCol="0">
            <a:spAutoFit/>
          </a:bodyPr>
          <a:lstStyle/>
          <a:p>
            <a:pPr marL="0" marR="0" algn="just">
              <a:spcBef>
                <a:spcPts val="0"/>
              </a:spcBef>
              <a:spcAft>
                <a:spcPts val="0"/>
              </a:spcAft>
              <a:tabLst>
                <a:tab pos="1355090" algn="l"/>
              </a:tabLst>
            </a:pPr>
            <a:r>
              <a:rPr lang="en-US" sz="2800" b="1" kern="100" dirty="0">
                <a:effectLst/>
                <a:latin typeface="Calibri" panose="020F0502020204030204" pitchFamily="34" charset="0"/>
                <a:ea typeface="Calibri" panose="020F0502020204030204" pitchFamily="34" charset="0"/>
                <a:cs typeface="Calibri" panose="020F0502020204030204" pitchFamily="34" charset="0"/>
              </a:rPr>
              <a:t>Summary:</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2800" kern="100" dirty="0">
                <a:effectLst/>
                <a:latin typeface="Calibri" panose="020F0502020204030204" pitchFamily="34" charset="0"/>
                <a:ea typeface="Calibri" panose="020F0502020204030204" pitchFamily="34" charset="0"/>
                <a:cs typeface="Calibri" panose="020F0502020204030204" pitchFamily="34" charset="0"/>
              </a:rPr>
              <a:t>In summary, our exploration into the </a:t>
            </a:r>
            <a:r>
              <a:rPr lang="en-US" sz="2800" kern="100" dirty="0" err="1">
                <a:effectLst/>
                <a:latin typeface="Calibri" panose="020F0502020204030204" pitchFamily="34" charset="0"/>
                <a:ea typeface="Calibri" panose="020F0502020204030204" pitchFamily="34" charset="0"/>
                <a:cs typeface="Calibri" panose="020F0502020204030204" pitchFamily="34" charset="0"/>
              </a:rPr>
              <a:t>worldZ</a:t>
            </a:r>
            <a:r>
              <a:rPr lang="en-US" sz="2800" kern="100" dirty="0">
                <a:effectLst/>
                <a:latin typeface="Calibri" panose="020F0502020204030204" pitchFamily="34" charset="0"/>
                <a:ea typeface="Calibri" panose="020F0502020204030204" pitchFamily="34" charset="0"/>
                <a:cs typeface="Calibri" panose="020F0502020204030204" pitchFamily="34" charset="0"/>
              </a:rPr>
              <a:t> of AI covered a wide range of areas, from how developers feel about it to its global reach and the tools they use. Here's what we learned: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2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6" name="TextBox 5">
            <a:extLst>
              <a:ext uri="{FF2B5EF4-FFF2-40B4-BE49-F238E27FC236}">
                <a16:creationId xmlns:a16="http://schemas.microsoft.com/office/drawing/2014/main" id="{84DC3CF6-4409-D414-E905-6E5C9A47501D}"/>
              </a:ext>
            </a:extLst>
          </p:cNvPr>
          <p:cNvSpPr txBox="1"/>
          <p:nvPr/>
        </p:nvSpPr>
        <p:spPr>
          <a:xfrm>
            <a:off x="536535" y="2956343"/>
            <a:ext cx="10961198" cy="2677656"/>
          </a:xfrm>
          <a:prstGeom prst="rect">
            <a:avLst/>
          </a:prstGeom>
          <a:noFill/>
        </p:spPr>
        <p:txBody>
          <a:bodyPr wrap="square" rtlCol="0">
            <a:spAutoFit/>
          </a:bodyPr>
          <a:lstStyle/>
          <a:p>
            <a:pPr marL="0" marR="0" algn="just">
              <a:spcBef>
                <a:spcPts val="0"/>
              </a:spcBef>
              <a:spcAft>
                <a:spcPts val="0"/>
              </a:spcAft>
              <a:tabLst>
                <a:tab pos="1355090" algn="l"/>
              </a:tabLs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1355090" algn="l"/>
              </a:tabLst>
            </a:pPr>
            <a:r>
              <a:rPr lang="en-US" sz="2400" kern="100" dirty="0">
                <a:effectLst/>
                <a:latin typeface="Calibri" panose="020F0502020204030204" pitchFamily="34" charset="0"/>
                <a:ea typeface="Calibri" panose="020F0502020204030204" pitchFamily="34" charset="0"/>
                <a:cs typeface="Calibri" panose="020F0502020204030204" pitchFamily="34" charset="0"/>
              </a:rPr>
              <a:t>In conclusion, our findings reveal a dynamic AI landscape. While the United States stays on top, other countries like China and India are catching up. Developers are actively embracing AI tools, indicating a significant shift in how technology is used. Looking ahead, innovation, investments, and skill development will continue to shape the future of AI, influencing technology landscapes across the globe.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34023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174D3D-857F-9DA5-C0A7-8273ECC15699}"/>
              </a:ext>
            </a:extLst>
          </p:cNvPr>
          <p:cNvSpPr txBox="1"/>
          <p:nvPr/>
        </p:nvSpPr>
        <p:spPr>
          <a:xfrm>
            <a:off x="905933" y="1605551"/>
            <a:ext cx="10380134" cy="2308324"/>
          </a:xfrm>
          <a:prstGeom prst="rect">
            <a:avLst/>
          </a:prstGeom>
          <a:noFill/>
        </p:spPr>
        <p:txBody>
          <a:bodyPr wrap="square">
            <a:spAutoFit/>
          </a:bodyPr>
          <a:lstStyle/>
          <a:p>
            <a:pPr algn="just"/>
            <a:r>
              <a:rPr lang="en-US" sz="2400" b="0" i="0" dirty="0">
                <a:effectLst/>
                <a:latin typeface="Söhne"/>
              </a:rPr>
              <a:t>For more than ten years, Stack Overflow has been like the hub spot for developers. where they explore, share what they know, and help each other out with problems. So, every year, they do this big survey to figure out what's going on in the world of programming. This time, almost 90,000 developers took part, and it's kind of like getting </a:t>
            </a:r>
            <a:r>
              <a:rPr lang="en-US" sz="2400" dirty="0">
                <a:latin typeface="Söhne"/>
              </a:rPr>
              <a:t>insights </a:t>
            </a:r>
            <a:r>
              <a:rPr lang="en-US" sz="2400" b="0" i="0" dirty="0">
                <a:effectLst/>
                <a:latin typeface="Söhne"/>
              </a:rPr>
              <a:t>into the stuff in </a:t>
            </a:r>
            <a:r>
              <a:rPr lang="en-US" sz="2400" b="0" i="0" dirty="0">
                <a:solidFill>
                  <a:srgbClr val="FF0000"/>
                </a:solidFill>
                <a:effectLst/>
                <a:latin typeface="Söhne"/>
              </a:rPr>
              <a:t>AI.</a:t>
            </a:r>
          </a:p>
          <a:p>
            <a:pPr algn="just"/>
            <a:endParaRPr lang="en-US" sz="2400" dirty="0">
              <a:latin typeface="Söhne"/>
            </a:endParaRPr>
          </a:p>
        </p:txBody>
      </p:sp>
      <p:sp>
        <p:nvSpPr>
          <p:cNvPr id="8" name="TextBox 7">
            <a:extLst>
              <a:ext uri="{FF2B5EF4-FFF2-40B4-BE49-F238E27FC236}">
                <a16:creationId xmlns:a16="http://schemas.microsoft.com/office/drawing/2014/main" id="{CBD4DD1A-E88D-134F-9FAF-9AD3CD6FDD34}"/>
              </a:ext>
            </a:extLst>
          </p:cNvPr>
          <p:cNvSpPr txBox="1"/>
          <p:nvPr/>
        </p:nvSpPr>
        <p:spPr>
          <a:xfrm>
            <a:off x="1032933" y="728134"/>
            <a:ext cx="3345147" cy="646331"/>
          </a:xfrm>
          <a:prstGeom prst="rect">
            <a:avLst/>
          </a:prstGeom>
          <a:noFill/>
        </p:spPr>
        <p:txBody>
          <a:bodyPr wrap="none" rtlCol="0">
            <a:spAutoFit/>
          </a:bodyPr>
          <a:lstStyle/>
          <a:p>
            <a:r>
              <a:rPr lang="en-US" sz="3600" b="1" dirty="0"/>
              <a:t>INTRODUCTION:</a:t>
            </a:r>
          </a:p>
        </p:txBody>
      </p:sp>
    </p:spTree>
    <p:extLst>
      <p:ext uri="{BB962C8B-B14F-4D97-AF65-F5344CB8AC3E}">
        <p14:creationId xmlns:p14="http://schemas.microsoft.com/office/powerpoint/2010/main" val="131280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81EE5A-F25C-1DEF-CCA1-AE80CF62422C}"/>
              </a:ext>
            </a:extLst>
          </p:cNvPr>
          <p:cNvSpPr txBox="1"/>
          <p:nvPr/>
        </p:nvSpPr>
        <p:spPr>
          <a:xfrm>
            <a:off x="626532" y="985673"/>
            <a:ext cx="11260667" cy="2677656"/>
          </a:xfrm>
          <a:prstGeom prst="rect">
            <a:avLst/>
          </a:prstGeom>
          <a:noFill/>
        </p:spPr>
        <p:txBody>
          <a:bodyPr wrap="square" rtlCol="0">
            <a:spAutoFit/>
          </a:bodyPr>
          <a:lstStyle/>
          <a:p>
            <a:pPr marL="0" marR="0" algn="just">
              <a:spcBef>
                <a:spcPts val="0"/>
              </a:spcBef>
              <a:spcAft>
                <a:spcPts val="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DATA COLLECTION: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In this project, we gathered our data from two distinct sources: </a:t>
            </a:r>
          </a:p>
          <a:p>
            <a:pPr marL="0" marR="0" algn="just">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1.Stack Overflow Survey dataset </a:t>
            </a:r>
            <a:r>
              <a:rPr lang="en-US" sz="1000" b="1" kern="100" dirty="0">
                <a:effectLst/>
                <a:latin typeface="Calibri" panose="020F0502020204030204" pitchFamily="34" charset="0"/>
                <a:ea typeface="Calibri" panose="020F0502020204030204" pitchFamily="34" charset="0"/>
                <a:cs typeface="Calibri" panose="020F0502020204030204" pitchFamily="34" charset="0"/>
              </a:rPr>
              <a:t>: </a:t>
            </a:r>
            <a:r>
              <a:rPr lang="en-US" sz="1000" b="1" u="sng" kern="100"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https://www.kaggle.com/datasets/stackoverflow/stack-overflow-2023-developers-survey</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1800" b="1"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spcAft>
                <a:spcPts val="0"/>
              </a:spcAft>
            </a:pPr>
            <a:endParaRPr lang="en-US" b="1" kern="100" dirty="0">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spcAft>
                <a:spcPts val="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2.Global AI Index : </a:t>
            </a:r>
            <a:r>
              <a:rPr lang="en-US" sz="1800" b="1" u="sng" kern="100" dirty="0">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https://www.kaggle.com/datasets/katerynameleshenko/ai-index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48C101E-F823-DA98-C19D-A97BBFAA62BF}"/>
              </a:ext>
            </a:extLst>
          </p:cNvPr>
          <p:cNvSpPr txBox="1"/>
          <p:nvPr/>
        </p:nvSpPr>
        <p:spPr>
          <a:xfrm>
            <a:off x="626532" y="3637929"/>
            <a:ext cx="10549468" cy="2585323"/>
          </a:xfrm>
          <a:prstGeom prst="rect">
            <a:avLst/>
          </a:prstGeom>
          <a:noFill/>
        </p:spPr>
        <p:txBody>
          <a:bodyPr wrap="square" rtlCol="0">
            <a:spAutoFit/>
          </a:bodyPr>
          <a:lstStyle/>
          <a:p>
            <a:pPr marL="0" marR="0" algn="just">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Stack Overflow Survey dataset provides a rich source of information directly from developers worldwide. By tapping into this dataset, we aim to understand developers' perspectives on various aspects, including their use of AI, the tools they employ, and their sentiments towards AI accuracy. This dataset acts as a valuable window into the real-world experiences and opinions of developers across different regions and industries.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panose="020F0502020204030204" pitchFamily="34" charset="0"/>
                <a:ea typeface="Calibri" panose="020F0502020204030204" pitchFamily="34" charset="0"/>
              </a:rPr>
              <a:t>Complementing this, I incorporated data from the Kaggle Global AI Index dataset. IT encompasses key information about 62 countries, including the Global AI Index and seven indicators influencing it. These indicators cover Talent, Infrastructure, Operating Environment, Research, Development, Government Strategy, and Commercial aspects, offering insights into AI implementation, innovation, and investment globally</a:t>
            </a:r>
            <a:r>
              <a:rPr lang="en-US" dirty="0">
                <a:effectLst/>
              </a:rPr>
              <a:t> A</a:t>
            </a:r>
            <a:endParaRPr lang="en-US" dirty="0"/>
          </a:p>
        </p:txBody>
      </p:sp>
    </p:spTree>
    <p:extLst>
      <p:ext uri="{BB962C8B-B14F-4D97-AF65-F5344CB8AC3E}">
        <p14:creationId xmlns:p14="http://schemas.microsoft.com/office/powerpoint/2010/main" val="314956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CBDB49-2141-300A-E916-D8F74677C7B2}"/>
              </a:ext>
            </a:extLst>
          </p:cNvPr>
          <p:cNvSpPr txBox="1"/>
          <p:nvPr/>
        </p:nvSpPr>
        <p:spPr>
          <a:xfrm>
            <a:off x="234614" y="939606"/>
            <a:ext cx="11601785" cy="3908762"/>
          </a:xfrm>
          <a:prstGeom prst="rect">
            <a:avLst/>
          </a:prstGeom>
          <a:noFill/>
        </p:spPr>
        <p:txBody>
          <a:bodyPr wrap="square">
            <a:spAutoFit/>
          </a:bodyPr>
          <a:lstStyle/>
          <a:p>
            <a:pPr marL="0" marR="0" algn="just">
              <a:spcBef>
                <a:spcPts val="0"/>
              </a:spcBef>
              <a:spcAft>
                <a:spcPts val="0"/>
              </a:spcAft>
            </a:pPr>
            <a:r>
              <a:rPr lang="en-US" sz="2800" b="1" kern="100" dirty="0">
                <a:effectLst/>
                <a:latin typeface="Calibri" panose="020F0502020204030204" pitchFamily="34" charset="0"/>
                <a:ea typeface="Calibri" panose="020F0502020204030204" pitchFamily="34" charset="0"/>
                <a:cs typeface="Calibri" panose="020F0502020204030204" pitchFamily="34" charset="0"/>
              </a:rPr>
              <a:t>DATA CLEANING: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28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400" kern="100" dirty="0">
                <a:effectLst/>
                <a:latin typeface="Calibri" panose="020F0502020204030204" pitchFamily="34" charset="0"/>
                <a:ea typeface="Calibri" panose="020F0502020204030204" pitchFamily="34" charset="0"/>
                <a:cs typeface="Calibri" panose="020F0502020204030204" pitchFamily="34" charset="0"/>
              </a:rPr>
              <a:t>To clean up the data for visualization, I used  Python and some features within Tableau. For a clear view, I utilized Python's Pandas library to clean the data and generate total counts for each related column. Chord diagrams were crafted using pivot tables, explode, and group-by functions. Similarly, for other charts like Sankey,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400" kern="100" dirty="0">
                <a:effectLst/>
                <a:latin typeface="Calibri" panose="020F0502020204030204" pitchFamily="34" charset="0"/>
                <a:ea typeface="Calibri" panose="020F0502020204030204" pitchFamily="34" charset="0"/>
                <a:cs typeface="Calibri" panose="020F0502020204030204" pitchFamily="34"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400" kern="100" dirty="0">
                <a:effectLst/>
                <a:latin typeface="Calibri" panose="020F0502020204030204" pitchFamily="34" charset="0"/>
                <a:ea typeface="Calibri" panose="020F0502020204030204" pitchFamily="34" charset="0"/>
                <a:cs typeface="Calibri" panose="020F0502020204030204" pitchFamily="34" charset="0"/>
              </a:rPr>
              <a:t> I employed filtering null values and created JSON files for certain D3 plots. The main visualization was done using Tableau supporting the overall presentation.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400" kern="100" dirty="0">
                <a:effectLst/>
                <a:latin typeface="Calibri" panose="020F0502020204030204" pitchFamily="34" charset="0"/>
                <a:ea typeface="Calibri" panose="020F0502020204030204" pitchFamily="34" charset="0"/>
                <a:cs typeface="Calibri" panose="020F0502020204030204" pitchFamily="34"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004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D84142-F885-1381-3A6E-6CCE61DFE77A}"/>
              </a:ext>
            </a:extLst>
          </p:cNvPr>
          <p:cNvSpPr txBox="1"/>
          <p:nvPr/>
        </p:nvSpPr>
        <p:spPr>
          <a:xfrm>
            <a:off x="228600" y="210235"/>
            <a:ext cx="11734800" cy="584775"/>
          </a:xfrm>
          <a:prstGeom prst="rect">
            <a:avLst/>
          </a:prstGeom>
          <a:noFill/>
        </p:spPr>
        <p:txBody>
          <a:bodyPr wrap="square">
            <a:spAutoFit/>
          </a:bodyPr>
          <a:lstStyle/>
          <a:p>
            <a:pPr marL="0" marR="0" algn="just">
              <a:spcBef>
                <a:spcPts val="0"/>
              </a:spcBef>
              <a:spcAft>
                <a:spcPts val="0"/>
              </a:spcAft>
            </a:pPr>
            <a:r>
              <a:rPr lang="en-US" sz="3200" u="sng" kern="100" dirty="0">
                <a:effectLst/>
                <a:latin typeface="Söhne"/>
                <a:ea typeface="Calibri" panose="020F0502020204030204" pitchFamily="34" charset="0"/>
                <a:cs typeface="Times New Roman" panose="02020603050405020304" pitchFamily="18" charset="0"/>
              </a:rPr>
              <a:t> </a:t>
            </a:r>
            <a:r>
              <a:rPr lang="en-US" sz="3200" b="1" u="sng" kern="100" dirty="0">
                <a:effectLst/>
                <a:latin typeface="Söhne"/>
                <a:ea typeface="Calibri" panose="020F0502020204030204" pitchFamily="34" charset="0"/>
                <a:cs typeface="Times New Roman" panose="02020603050405020304" pitchFamily="18" charset="0"/>
              </a:rPr>
              <a:t>AI In Focus 2023 Survey Insights: Developer Sentiments and Impact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DA1B1A0-06B4-5922-E9D0-4639D87B539D}"/>
              </a:ext>
            </a:extLst>
          </p:cNvPr>
          <p:cNvSpPr txBox="1"/>
          <p:nvPr/>
        </p:nvSpPr>
        <p:spPr>
          <a:xfrm>
            <a:off x="228600" y="931333"/>
            <a:ext cx="11523133" cy="923330"/>
          </a:xfrm>
          <a:prstGeom prst="rect">
            <a:avLst/>
          </a:prstGeom>
          <a:noFill/>
        </p:spPr>
        <p:txBody>
          <a:bodyPr wrap="square" rtlCol="0">
            <a:spAutoFit/>
          </a:bodyPr>
          <a:lstStyle/>
          <a:p>
            <a:pPr marL="0" marR="0" algn="just">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Gain insights into the genuine sentiments driving the surge in AI popularity this year. Evaluate whether it's genuinely impacting developers' work or if it's more of a hype.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A screenshot of a graph&#10;&#10;Description automatically generated">
            <a:extLst>
              <a:ext uri="{FF2B5EF4-FFF2-40B4-BE49-F238E27FC236}">
                <a16:creationId xmlns:a16="http://schemas.microsoft.com/office/drawing/2014/main" id="{39A51CA2-1B12-A264-45DD-958FBFA9CA91}"/>
              </a:ext>
            </a:extLst>
          </p:cNvPr>
          <p:cNvPicPr>
            <a:picLocks noChangeAspect="1"/>
          </p:cNvPicPr>
          <p:nvPr/>
        </p:nvPicPr>
        <p:blipFill>
          <a:blip r:embed="rId2"/>
          <a:stretch>
            <a:fillRect/>
          </a:stretch>
        </p:blipFill>
        <p:spPr>
          <a:xfrm>
            <a:off x="567266" y="1854663"/>
            <a:ext cx="6189133" cy="449072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9AA8071-E53C-ED96-1331-285465A0A137}"/>
              </a:ext>
            </a:extLst>
          </p:cNvPr>
          <p:cNvPicPr>
            <a:picLocks noChangeAspect="1"/>
          </p:cNvPicPr>
          <p:nvPr/>
        </p:nvPicPr>
        <p:blipFill>
          <a:blip r:embed="rId3"/>
          <a:stretch>
            <a:fillRect/>
          </a:stretch>
        </p:blipFill>
        <p:spPr>
          <a:xfrm>
            <a:off x="8186631" y="1795858"/>
            <a:ext cx="2803101" cy="4667833"/>
          </a:xfrm>
          <a:prstGeom prst="rect">
            <a:avLst/>
          </a:prstGeom>
        </p:spPr>
      </p:pic>
    </p:spTree>
    <p:extLst>
      <p:ext uri="{BB962C8B-B14F-4D97-AF65-F5344CB8AC3E}">
        <p14:creationId xmlns:p14="http://schemas.microsoft.com/office/powerpoint/2010/main" val="238101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7A59FE-8721-A961-0D35-F0AD55398036}"/>
              </a:ext>
            </a:extLst>
          </p:cNvPr>
          <p:cNvSpPr txBox="1"/>
          <p:nvPr/>
        </p:nvSpPr>
        <p:spPr>
          <a:xfrm>
            <a:off x="467215" y="237066"/>
            <a:ext cx="5628785" cy="954107"/>
          </a:xfrm>
          <a:prstGeom prst="rect">
            <a:avLst/>
          </a:prstGeom>
          <a:noFill/>
        </p:spPr>
        <p:txBody>
          <a:bodyPr wrap="none" rtlCol="0">
            <a:spAutoFit/>
          </a:bodyPr>
          <a:lstStyle/>
          <a:p>
            <a:r>
              <a:rPr lang="en-US" sz="2800" b="1" kern="100" dirty="0">
                <a:effectLst/>
                <a:latin typeface="Calibri" panose="020F0502020204030204" pitchFamily="34" charset="0"/>
                <a:ea typeface="Calibri" panose="020F0502020204030204" pitchFamily="34" charset="0"/>
                <a:cs typeface="Calibri" panose="020F0502020204030204" pitchFamily="34" charset="0"/>
              </a:rPr>
              <a:t>Dashboard 2: AI TOOLS SENITMENTS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pic>
        <p:nvPicPr>
          <p:cNvPr id="6" name="Picture 5" descr="A screenshot of a computer&#10;&#10;Description automatically generated">
            <a:extLst>
              <a:ext uri="{FF2B5EF4-FFF2-40B4-BE49-F238E27FC236}">
                <a16:creationId xmlns:a16="http://schemas.microsoft.com/office/drawing/2014/main" id="{119EC3AF-AE06-37FA-CB32-978C822BC8A7}"/>
              </a:ext>
            </a:extLst>
          </p:cNvPr>
          <p:cNvPicPr>
            <a:picLocks noChangeAspect="1"/>
          </p:cNvPicPr>
          <p:nvPr/>
        </p:nvPicPr>
        <p:blipFill>
          <a:blip r:embed="rId2"/>
          <a:stretch>
            <a:fillRect/>
          </a:stretch>
        </p:blipFill>
        <p:spPr>
          <a:xfrm>
            <a:off x="467215" y="859155"/>
            <a:ext cx="7085052" cy="5581772"/>
          </a:xfrm>
          <a:prstGeom prst="rect">
            <a:avLst/>
          </a:prstGeom>
        </p:spPr>
      </p:pic>
      <p:sp>
        <p:nvSpPr>
          <p:cNvPr id="7" name="TextBox 6">
            <a:extLst>
              <a:ext uri="{FF2B5EF4-FFF2-40B4-BE49-F238E27FC236}">
                <a16:creationId xmlns:a16="http://schemas.microsoft.com/office/drawing/2014/main" id="{7E1D0A42-A156-67CD-53DE-35B7907648AF}"/>
              </a:ext>
            </a:extLst>
          </p:cNvPr>
          <p:cNvSpPr txBox="1"/>
          <p:nvPr/>
        </p:nvSpPr>
        <p:spPr>
          <a:xfrm>
            <a:off x="8043333" y="1191173"/>
            <a:ext cx="3681452" cy="4708981"/>
          </a:xfrm>
          <a:prstGeom prst="rect">
            <a:avLst/>
          </a:prstGeom>
          <a:noFill/>
        </p:spPr>
        <p:txBody>
          <a:bodyPr wrap="square" rtlCol="0">
            <a:spAutoFit/>
          </a:bodyPr>
          <a:lstStyle/>
          <a:p>
            <a:pPr algn="just"/>
            <a:r>
              <a:rPr lang="en-US" sz="2000" dirty="0">
                <a:effectLst/>
                <a:latin typeface="Calibri" panose="020F0502020204030204" pitchFamily="34" charset="0"/>
                <a:ea typeface="Calibri" panose="020F0502020204030204" pitchFamily="34" charset="0"/>
              </a:rPr>
              <a:t>It provides an overview of the AI In Focus 2023 survey results on developer sentiments and impact.</a:t>
            </a:r>
            <a:r>
              <a:rPr lang="en-US" sz="2000" dirty="0">
                <a:effectLst/>
              </a:rPr>
              <a:t> </a:t>
            </a:r>
            <a:endParaRPr lang="en-US" sz="2000" dirty="0"/>
          </a:p>
          <a:p>
            <a:pPr algn="just"/>
            <a:endParaRPr lang="en-US" sz="2000" dirty="0">
              <a:effectLst/>
            </a:endParaRPr>
          </a:p>
          <a:p>
            <a:pPr algn="just"/>
            <a:r>
              <a:rPr lang="en-US" sz="2000" dirty="0">
                <a:effectLst/>
              </a:rPr>
              <a:t>The dashboard includes several different visualizations, such as maps, charts, and graphs. These visualizations provide insights into how developers.</a:t>
            </a:r>
          </a:p>
          <a:p>
            <a:pPr algn="just"/>
            <a:endParaRPr lang="en-US" sz="2000" dirty="0">
              <a:effectLst/>
            </a:endParaRPr>
          </a:p>
          <a:p>
            <a:pPr algn="just"/>
            <a:r>
              <a:rPr lang="en-US" sz="2000" dirty="0">
                <a:effectLst/>
              </a:rPr>
              <a:t> are using AI tools, their trust in the accuracy of AI output, and the benefits they are seeing from using AI tools </a:t>
            </a:r>
            <a:endParaRPr lang="en-US" sz="2000" dirty="0"/>
          </a:p>
        </p:txBody>
      </p:sp>
    </p:spTree>
    <p:extLst>
      <p:ext uri="{BB962C8B-B14F-4D97-AF65-F5344CB8AC3E}">
        <p14:creationId xmlns:p14="http://schemas.microsoft.com/office/powerpoint/2010/main" val="370654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4BBAFB-30BC-56CD-E3D2-C1A9683C0A80}"/>
              </a:ext>
            </a:extLst>
          </p:cNvPr>
          <p:cNvSpPr txBox="1"/>
          <p:nvPr/>
        </p:nvSpPr>
        <p:spPr>
          <a:xfrm>
            <a:off x="186266" y="152400"/>
            <a:ext cx="11836401" cy="1302921"/>
          </a:xfrm>
          <a:prstGeom prst="rect">
            <a:avLst/>
          </a:prstGeom>
          <a:noFill/>
        </p:spPr>
        <p:txBody>
          <a:bodyPr wrap="square" rtlCol="0">
            <a:spAutoFit/>
          </a:bodyPr>
          <a:lstStyle/>
          <a:p>
            <a:pPr marL="228600" algn="just">
              <a:spcAft>
                <a:spcPts val="750"/>
              </a:spcAft>
            </a:pP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Dashboard 3: AI TOOLS NEXT YEAR </a:t>
            </a:r>
            <a:endParaRPr lang="en-US" b="1" kern="100" dirty="0">
              <a:latin typeface="Calibri" panose="020F0502020204030204" pitchFamily="34" charset="0"/>
              <a:ea typeface="Times New Roman" panose="02020603050405020304" pitchFamily="18" charset="0"/>
              <a:cs typeface="Times New Roman" panose="02020603050405020304" pitchFamily="18" charset="0"/>
            </a:endParaRPr>
          </a:p>
          <a:p>
            <a:pPr marL="228600" algn="just">
              <a:spcAft>
                <a:spcPts val="750"/>
              </a:spcAft>
            </a:pPr>
            <a:r>
              <a:rPr lang="en-US" sz="1800" kern="0" dirty="0">
                <a:effectLst/>
                <a:latin typeface="Calibri" panose="020F0502020204030204" pitchFamily="34" charset="0"/>
                <a:ea typeface="Times New Roman" panose="02020603050405020304" pitchFamily="18" charset="0"/>
              </a:rPr>
              <a:t>The dashboard is designed to show how developers of all experience levels are  anticipating changes to their workflows due to AI tools. The graph shows that the four most important tasks for developers are writing code, debugging, and getting help, project planning, and documenting code</a:t>
            </a:r>
            <a:r>
              <a:rPr lang="en-US" dirty="0">
                <a:effectLst/>
              </a:rPr>
              <a:t> </a:t>
            </a:r>
            <a:endParaRPr lang="en-US" dirty="0"/>
          </a:p>
        </p:txBody>
      </p:sp>
      <p:pic>
        <p:nvPicPr>
          <p:cNvPr id="6" name="Picture 5" descr="A screenshot of a graph&#10;&#10;Description automatically generated">
            <a:extLst>
              <a:ext uri="{FF2B5EF4-FFF2-40B4-BE49-F238E27FC236}">
                <a16:creationId xmlns:a16="http://schemas.microsoft.com/office/drawing/2014/main" id="{7D895CDD-7577-4974-B157-67202DE73079}"/>
              </a:ext>
            </a:extLst>
          </p:cNvPr>
          <p:cNvPicPr>
            <a:picLocks noChangeAspect="1"/>
          </p:cNvPicPr>
          <p:nvPr/>
        </p:nvPicPr>
        <p:blipFill>
          <a:blip r:embed="rId2"/>
          <a:stretch>
            <a:fillRect/>
          </a:stretch>
        </p:blipFill>
        <p:spPr>
          <a:xfrm>
            <a:off x="362530" y="1514106"/>
            <a:ext cx="8933869" cy="5225361"/>
          </a:xfrm>
          <a:prstGeom prst="rect">
            <a:avLst/>
          </a:prstGeom>
        </p:spPr>
      </p:pic>
    </p:spTree>
    <p:extLst>
      <p:ext uri="{BB962C8B-B14F-4D97-AF65-F5344CB8AC3E}">
        <p14:creationId xmlns:p14="http://schemas.microsoft.com/office/powerpoint/2010/main" val="354188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C18EAD-2856-5756-552F-8848244D656A}"/>
              </a:ext>
            </a:extLst>
          </p:cNvPr>
          <p:cNvSpPr txBox="1"/>
          <p:nvPr/>
        </p:nvSpPr>
        <p:spPr>
          <a:xfrm>
            <a:off x="640080" y="2872899"/>
            <a:ext cx="4243589" cy="3320668"/>
          </a:xfrm>
          <a:prstGeom prst="rect">
            <a:avLst/>
          </a:prstGeom>
        </p:spPr>
        <p:txBody>
          <a:bodyPr vert="horz" lIns="91440" tIns="45720" rIns="91440" bIns="45720" rtlCol="0">
            <a:normAutofit/>
          </a:bodyPr>
          <a:lstStyle/>
          <a:p>
            <a:pPr marL="0" marR="0" indent="-228600" defTabSz="914400">
              <a:lnSpc>
                <a:spcPct val="90000"/>
              </a:lnSpc>
              <a:spcBef>
                <a:spcPts val="0"/>
              </a:spcBef>
              <a:spcAft>
                <a:spcPts val="750"/>
              </a:spcAft>
              <a:buFont typeface="Arial" panose="020B0604020202020204" pitchFamily="34" charset="0"/>
              <a:buChar char="•"/>
            </a:pPr>
            <a:r>
              <a:rPr lang="en-US" sz="2200" b="1">
                <a:effectLst/>
              </a:rPr>
              <a:t>Chord diagram: </a:t>
            </a:r>
            <a:r>
              <a:rPr lang="en-US" sz="2200" b="1" u="sng">
                <a:effectLst/>
              </a:rPr>
              <a:t>AI Search Tools</a:t>
            </a:r>
            <a:endParaRPr lang="en-US" sz="2200">
              <a:effectLst/>
            </a:endParaRPr>
          </a:p>
          <a:p>
            <a:pPr marL="0" marR="0" indent="-228600" defTabSz="914400">
              <a:lnSpc>
                <a:spcPct val="90000"/>
              </a:lnSpc>
              <a:spcBef>
                <a:spcPts val="0"/>
              </a:spcBef>
              <a:spcAft>
                <a:spcPts val="750"/>
              </a:spcAft>
              <a:buFont typeface="Arial" panose="020B0604020202020204" pitchFamily="34" charset="0"/>
              <a:buChar char="•"/>
            </a:pPr>
            <a:r>
              <a:rPr lang="en-US" sz="2200">
                <a:effectLst/>
              </a:rPr>
              <a:t>Developers like trying out new technologies. We're checking which ones they're interested in based on what they use now. I created a chord diagram using D3, allowing data filtering, and performed pivot calculations in Python to analyze the AI search tools preferred by developers.</a:t>
            </a:r>
          </a:p>
          <a:p>
            <a:pPr indent="-228600" defTabSz="914400">
              <a:lnSpc>
                <a:spcPct val="90000"/>
              </a:lnSpc>
              <a:buFont typeface="Arial" panose="020B0604020202020204" pitchFamily="34" charset="0"/>
              <a:buChar char="•"/>
            </a:pPr>
            <a:endParaRPr lang="en-US" sz="2200"/>
          </a:p>
        </p:txBody>
      </p:sp>
      <p:pic>
        <p:nvPicPr>
          <p:cNvPr id="10" name="Picture 9" descr="A screenshot of a computer&#10;&#10;Description automatically generated">
            <a:extLst>
              <a:ext uri="{FF2B5EF4-FFF2-40B4-BE49-F238E27FC236}">
                <a16:creationId xmlns:a16="http://schemas.microsoft.com/office/drawing/2014/main" id="{025D005C-202E-ED2D-3B49-6B82DEEFF7B6}"/>
              </a:ext>
            </a:extLst>
          </p:cNvPr>
          <p:cNvPicPr>
            <a:picLocks noChangeAspect="1"/>
          </p:cNvPicPr>
          <p:nvPr/>
        </p:nvPicPr>
        <p:blipFill rotWithShape="1">
          <a:blip r:embed="rId2"/>
          <a:srcRect l="21242" r="428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7393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CE0104-3C61-A2FB-2882-123F1BAA4313}"/>
              </a:ext>
            </a:extLst>
          </p:cNvPr>
          <p:cNvSpPr txBox="1"/>
          <p:nvPr/>
        </p:nvSpPr>
        <p:spPr>
          <a:xfrm>
            <a:off x="640080" y="558800"/>
            <a:ext cx="4243589" cy="5634767"/>
          </a:xfrm>
          <a:prstGeom prst="rect">
            <a:avLst/>
          </a:prstGeom>
        </p:spPr>
        <p:txBody>
          <a:bodyPr vert="horz" lIns="91440" tIns="45720" rIns="91440" bIns="45720" rtlCol="0">
            <a:normAutofit/>
          </a:bodyPr>
          <a:lstStyle/>
          <a:p>
            <a:pPr marL="0" marR="0" indent="-228600" defTabSz="914400">
              <a:lnSpc>
                <a:spcPct val="90000"/>
              </a:lnSpc>
              <a:spcBef>
                <a:spcPts val="0"/>
              </a:spcBef>
              <a:spcAft>
                <a:spcPts val="600"/>
              </a:spcAft>
              <a:buFont typeface="Arial" panose="020B0604020202020204" pitchFamily="34" charset="0"/>
              <a:buChar char="•"/>
            </a:pPr>
            <a:r>
              <a:rPr lang="en-US" sz="1200" b="1" dirty="0">
                <a:effectLst/>
              </a:rPr>
              <a:t>Zoomable Bubble Chart: Developer Tools Overview</a:t>
            </a:r>
            <a:endParaRPr lang="en-US" sz="1200" dirty="0">
              <a:effectLst/>
            </a:endParaRPr>
          </a:p>
          <a:p>
            <a:pPr marL="0" marR="0" indent="-228600" defTabSz="914400">
              <a:lnSpc>
                <a:spcPct val="90000"/>
              </a:lnSpc>
              <a:spcBef>
                <a:spcPts val="0"/>
              </a:spcBef>
              <a:spcAft>
                <a:spcPts val="600"/>
              </a:spcAft>
              <a:buFont typeface="Arial" panose="020B0604020202020204" pitchFamily="34" charset="0"/>
              <a:buChar char="•"/>
            </a:pPr>
            <a:r>
              <a:rPr lang="en-US" sz="1200" b="1" dirty="0">
                <a:effectLst/>
              </a:rPr>
              <a:t> </a:t>
            </a:r>
            <a:endParaRPr lang="en-US" sz="1200" dirty="0">
              <a:effectLst/>
            </a:endParaRPr>
          </a:p>
          <a:p>
            <a:pPr marL="0" marR="0" indent="-228600" defTabSz="914400">
              <a:lnSpc>
                <a:spcPct val="90000"/>
              </a:lnSpc>
              <a:spcBef>
                <a:spcPts val="0"/>
              </a:spcBef>
              <a:spcAft>
                <a:spcPts val="600"/>
              </a:spcAft>
              <a:buFont typeface="Arial" panose="020B0604020202020204" pitchFamily="34" charset="0"/>
              <a:buChar char="•"/>
            </a:pPr>
            <a:r>
              <a:rPr lang="en-US" sz="1200" b="1" dirty="0">
                <a:effectLst/>
              </a:rPr>
              <a:t>Five main categories: </a:t>
            </a:r>
            <a:endParaRPr lang="en-US" sz="1200" dirty="0">
              <a:effectLst/>
            </a:endParaRPr>
          </a:p>
          <a:p>
            <a:pPr marL="0" marR="0" indent="-228600" defTabSz="914400">
              <a:lnSpc>
                <a:spcPct val="90000"/>
              </a:lnSpc>
              <a:spcBef>
                <a:spcPts val="0"/>
              </a:spcBef>
              <a:spcAft>
                <a:spcPts val="600"/>
              </a:spcAft>
              <a:buFont typeface="Arial" panose="020B0604020202020204" pitchFamily="34" charset="0"/>
              <a:buChar char="•"/>
            </a:pPr>
            <a:r>
              <a:rPr lang="en-US" sz="1200" b="1" dirty="0">
                <a:effectLst/>
              </a:rPr>
              <a:t>1.LANGUAGES</a:t>
            </a:r>
            <a:endParaRPr lang="en-US" sz="1200" dirty="0">
              <a:effectLst/>
            </a:endParaRPr>
          </a:p>
          <a:p>
            <a:pPr marL="0" marR="0" indent="-228600" defTabSz="914400">
              <a:lnSpc>
                <a:spcPct val="90000"/>
              </a:lnSpc>
              <a:spcBef>
                <a:spcPts val="0"/>
              </a:spcBef>
              <a:spcAft>
                <a:spcPts val="600"/>
              </a:spcAft>
              <a:buFont typeface="Arial" panose="020B0604020202020204" pitchFamily="34" charset="0"/>
              <a:buChar char="•"/>
            </a:pPr>
            <a:r>
              <a:rPr lang="en-US" sz="1200" b="1" dirty="0">
                <a:effectLst/>
              </a:rPr>
              <a:t>2.WEBFRAMEWORKS</a:t>
            </a:r>
            <a:endParaRPr lang="en-US" sz="1200" dirty="0">
              <a:effectLst/>
            </a:endParaRPr>
          </a:p>
          <a:p>
            <a:pPr marL="0" marR="0" indent="-228600" defTabSz="914400">
              <a:lnSpc>
                <a:spcPct val="90000"/>
              </a:lnSpc>
              <a:spcBef>
                <a:spcPts val="0"/>
              </a:spcBef>
              <a:spcAft>
                <a:spcPts val="600"/>
              </a:spcAft>
              <a:buFont typeface="Arial" panose="020B0604020202020204" pitchFamily="34" charset="0"/>
              <a:buChar char="•"/>
            </a:pPr>
            <a:r>
              <a:rPr lang="en-US" sz="1200" b="1" dirty="0">
                <a:effectLst/>
              </a:rPr>
              <a:t>3.NEWCOLLAB TOOLS</a:t>
            </a:r>
            <a:endParaRPr lang="en-US" sz="1200" dirty="0">
              <a:effectLst/>
            </a:endParaRPr>
          </a:p>
          <a:p>
            <a:pPr marL="0" marR="0" indent="-228600" defTabSz="914400">
              <a:lnSpc>
                <a:spcPct val="90000"/>
              </a:lnSpc>
              <a:spcBef>
                <a:spcPts val="0"/>
              </a:spcBef>
              <a:spcAft>
                <a:spcPts val="600"/>
              </a:spcAft>
              <a:buFont typeface="Arial" panose="020B0604020202020204" pitchFamily="34" charset="0"/>
              <a:buChar char="•"/>
            </a:pPr>
            <a:r>
              <a:rPr lang="en-US" sz="1200" b="1" dirty="0">
                <a:effectLst/>
              </a:rPr>
              <a:t>4.DATABASES</a:t>
            </a:r>
            <a:endParaRPr lang="en-US" sz="1200" dirty="0">
              <a:effectLst/>
            </a:endParaRPr>
          </a:p>
          <a:p>
            <a:pPr marL="0" marR="0" indent="-228600" defTabSz="914400">
              <a:lnSpc>
                <a:spcPct val="90000"/>
              </a:lnSpc>
              <a:spcBef>
                <a:spcPts val="0"/>
              </a:spcBef>
              <a:spcAft>
                <a:spcPts val="600"/>
              </a:spcAft>
              <a:buFont typeface="Arial" panose="020B0604020202020204" pitchFamily="34" charset="0"/>
              <a:buChar char="•"/>
            </a:pPr>
            <a:r>
              <a:rPr lang="en-US" sz="1200" b="1" dirty="0">
                <a:effectLst/>
              </a:rPr>
              <a:t>5.OFFICE TOOLS</a:t>
            </a:r>
            <a:endParaRPr lang="en-US" sz="1200" dirty="0">
              <a:effectLst/>
            </a:endParaRPr>
          </a:p>
          <a:p>
            <a:pPr marR="0" defTabSz="914400">
              <a:lnSpc>
                <a:spcPct val="90000"/>
              </a:lnSpc>
              <a:spcBef>
                <a:spcPts val="0"/>
              </a:spcBef>
              <a:spcAft>
                <a:spcPts val="600"/>
              </a:spcAft>
            </a:pPr>
            <a:r>
              <a:rPr lang="en-US" sz="1200" b="1" dirty="0">
                <a:effectLst/>
              </a:rPr>
              <a:t> </a:t>
            </a:r>
            <a:endParaRPr lang="en-US" sz="1200" dirty="0">
              <a:effectLst/>
            </a:endParaRPr>
          </a:p>
          <a:p>
            <a:pPr marL="0" marR="0" indent="-228600" defTabSz="914400">
              <a:lnSpc>
                <a:spcPct val="90000"/>
              </a:lnSpc>
              <a:spcBef>
                <a:spcPts val="0"/>
              </a:spcBef>
              <a:spcAft>
                <a:spcPts val="600"/>
              </a:spcAft>
              <a:buFont typeface="Arial" panose="020B0604020202020204" pitchFamily="34" charset="0"/>
              <a:buChar char="•"/>
            </a:pPr>
            <a:r>
              <a:rPr lang="en-US" sz="1200" dirty="0">
                <a:effectLst/>
              </a:rPr>
              <a:t>This interactive chart allows users to zoom in and explore details within each category, providing a visual and user-friendly representation of various developer tools across these five significant domains.</a:t>
            </a:r>
          </a:p>
          <a:p>
            <a:pPr indent="-228600" defTabSz="914400">
              <a:lnSpc>
                <a:spcPct val="90000"/>
              </a:lnSpc>
              <a:spcAft>
                <a:spcPts val="600"/>
              </a:spcAft>
              <a:buFont typeface="Arial" panose="020B0604020202020204" pitchFamily="34" charset="0"/>
              <a:buChar char="•"/>
            </a:pPr>
            <a:endParaRPr lang="en-US" sz="1200" dirty="0"/>
          </a:p>
        </p:txBody>
      </p:sp>
      <p:pic>
        <p:nvPicPr>
          <p:cNvPr id="6" name="Picture 5" descr="A screenshot of a computer screen&#10;&#10;Description automatically generated">
            <a:extLst>
              <a:ext uri="{FF2B5EF4-FFF2-40B4-BE49-F238E27FC236}">
                <a16:creationId xmlns:a16="http://schemas.microsoft.com/office/drawing/2014/main" id="{65EE5E78-B519-2C85-29E9-6D667899E73C}"/>
              </a:ext>
            </a:extLst>
          </p:cNvPr>
          <p:cNvPicPr>
            <a:picLocks noChangeAspect="1"/>
          </p:cNvPicPr>
          <p:nvPr/>
        </p:nvPicPr>
        <p:blipFill rotWithShape="1">
          <a:blip r:embed="rId2"/>
          <a:srcRect l="5110" r="15652" b="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4284223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344</TotalTime>
  <Words>960</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Google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Shrinivas A Bhusannavar</dc:creator>
  <cp:lastModifiedBy>Shrinivas A Bhusannavar</cp:lastModifiedBy>
  <cp:revision>2</cp:revision>
  <dcterms:created xsi:type="dcterms:W3CDTF">2023-12-07T02:07:52Z</dcterms:created>
  <dcterms:modified xsi:type="dcterms:W3CDTF">2023-12-07T07:52:08Z</dcterms:modified>
</cp:coreProperties>
</file>