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4" r:id="rId1"/>
  </p:sldMasterIdLst>
  <p:sldIdLst>
    <p:sldId id="256" r:id="rId2"/>
    <p:sldId id="257" r:id="rId3"/>
    <p:sldId id="270" r:id="rId4"/>
    <p:sldId id="259" r:id="rId5"/>
    <p:sldId id="260" r:id="rId6"/>
    <p:sldId id="261" r:id="rId7"/>
    <p:sldId id="258" r:id="rId8"/>
    <p:sldId id="266" r:id="rId9"/>
    <p:sldId id="263" r:id="rId10"/>
    <p:sldId id="262" r:id="rId11"/>
    <p:sldId id="264" r:id="rId12"/>
    <p:sldId id="267" r:id="rId13"/>
    <p:sldId id="265" r:id="rId14"/>
    <p:sldId id="268" r:id="rId15"/>
    <p:sldId id="274" r:id="rId16"/>
    <p:sldId id="272" r:id="rId17"/>
    <p:sldId id="273"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54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7529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2543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3896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45533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4493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0164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0455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5558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9256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0819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3351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338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103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86417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009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4772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pPr/>
              <a:t>12/4/2023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890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3443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12/4/2023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075927"/>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jsu.instructure.com/courses/156848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hyperlink" Target="mailto:harivardhananaganaidu.polireddi@sjsu.edu"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BC99-E7B8-41EC-9938-D9C779693423}"/>
              </a:ext>
            </a:extLst>
          </p:cNvPr>
          <p:cNvSpPr>
            <a:spLocks noGrp="1"/>
          </p:cNvSpPr>
          <p:nvPr>
            <p:ph type="ctrTitle"/>
          </p:nvPr>
        </p:nvSpPr>
        <p:spPr>
          <a:xfrm>
            <a:off x="174360" y="1707185"/>
            <a:ext cx="8156839" cy="1507065"/>
          </a:xfrm>
        </p:spPr>
        <p:txBody>
          <a:bodyPr>
            <a:normAutofit/>
          </a:bodyPr>
          <a:lstStyle/>
          <a:p>
            <a:pPr algn="ctr"/>
            <a:r>
              <a:rPr lang="en-US" sz="4400" b="1" dirty="0">
                <a:solidFill>
                  <a:schemeClr val="accent3">
                    <a:lumMod val="60000"/>
                    <a:lumOff val="40000"/>
                  </a:schemeClr>
                </a:solidFill>
              </a:rPr>
              <a:t>Customer Shopping Trends</a:t>
            </a:r>
          </a:p>
        </p:txBody>
      </p:sp>
      <p:sp>
        <p:nvSpPr>
          <p:cNvPr id="3" name="Subtitle 2">
            <a:extLst>
              <a:ext uri="{FF2B5EF4-FFF2-40B4-BE49-F238E27FC236}">
                <a16:creationId xmlns:a16="http://schemas.microsoft.com/office/drawing/2014/main" id="{31BF46F6-C95B-4182-846C-30F8C58EDCD8}"/>
              </a:ext>
            </a:extLst>
          </p:cNvPr>
          <p:cNvSpPr>
            <a:spLocks noGrp="1"/>
          </p:cNvSpPr>
          <p:nvPr>
            <p:ph type="subTitle" idx="1"/>
          </p:nvPr>
        </p:nvSpPr>
        <p:spPr>
          <a:xfrm>
            <a:off x="348722" y="4185616"/>
            <a:ext cx="6028266" cy="1371599"/>
          </a:xfrm>
        </p:spPr>
        <p:txBody>
          <a:bodyPr/>
          <a:lstStyle/>
          <a:p>
            <a:pPr algn="ctr"/>
            <a:r>
              <a:rPr lang="en-US" sz="2400" dirty="0">
                <a:solidFill>
                  <a:schemeClr val="tx1"/>
                </a:solidFill>
                <a:hlinkClick r:id="rId2">
                  <a:extLst>
                    <a:ext uri="{A12FA001-AC4F-418D-AE19-62706E023703}">
                      <ahyp:hlinkClr xmlns:ahyp="http://schemas.microsoft.com/office/drawing/2018/hyperlinkcolor" val="tx"/>
                    </a:ext>
                  </a:extLst>
                </a:hlinkClick>
              </a:rPr>
              <a:t>DATA-225 Sec 21 - Db Systems for Analytics</a:t>
            </a:r>
            <a:endParaRPr lang="en-US" sz="2400" dirty="0">
              <a:solidFill>
                <a:schemeClr val="tx1"/>
              </a:solidFill>
            </a:endParaRPr>
          </a:p>
          <a:p>
            <a:endParaRPr lang="en-US" dirty="0"/>
          </a:p>
        </p:txBody>
      </p:sp>
    </p:spTree>
    <p:extLst>
      <p:ext uri="{BB962C8B-B14F-4D97-AF65-F5344CB8AC3E}">
        <p14:creationId xmlns:p14="http://schemas.microsoft.com/office/powerpoint/2010/main" val="388012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BE03-F6CF-4B95-BB6C-9D6A13851E3D}"/>
              </a:ext>
            </a:extLst>
          </p:cNvPr>
          <p:cNvSpPr>
            <a:spLocks noGrp="1"/>
          </p:cNvSpPr>
          <p:nvPr>
            <p:ph type="title"/>
          </p:nvPr>
        </p:nvSpPr>
        <p:spPr/>
        <p:txBody>
          <a:bodyPr/>
          <a:lstStyle/>
          <a:p>
            <a:r>
              <a:rPr lang="en-US" b="1" dirty="0">
                <a:solidFill>
                  <a:srgbClr val="638191"/>
                </a:solidFill>
              </a:rPr>
              <a:t>ETL Process</a:t>
            </a:r>
            <a:br>
              <a:rPr lang="en-US" b="1" dirty="0">
                <a:solidFill>
                  <a:srgbClr val="638191"/>
                </a:solidFill>
              </a:rPr>
            </a:br>
            <a:endParaRPr lang="en-US" b="1" dirty="0"/>
          </a:p>
        </p:txBody>
      </p:sp>
      <p:sp>
        <p:nvSpPr>
          <p:cNvPr id="3" name="Content Placeholder 2">
            <a:extLst>
              <a:ext uri="{FF2B5EF4-FFF2-40B4-BE49-F238E27FC236}">
                <a16:creationId xmlns:a16="http://schemas.microsoft.com/office/drawing/2014/main" id="{5EEB5AA5-41ED-4B9F-9B8B-EFC8DFFEA622}"/>
              </a:ext>
            </a:extLst>
          </p:cNvPr>
          <p:cNvSpPr>
            <a:spLocks noGrp="1"/>
          </p:cNvSpPr>
          <p:nvPr>
            <p:ph sz="quarter" idx="13"/>
          </p:nvPr>
        </p:nvSpPr>
        <p:spPr>
          <a:xfrm>
            <a:off x="913774" y="1433689"/>
            <a:ext cx="10363826" cy="4571999"/>
          </a:xfrm>
        </p:spPr>
        <p:txBody>
          <a:bodyPr>
            <a:normAutofit fontScale="92500" lnSpcReduction="20000"/>
          </a:bodyPr>
          <a:lstStyle/>
          <a:p>
            <a:pPr>
              <a:buFont typeface="Courier New" panose="02070309020205020404" pitchFamily="49" charset="0"/>
              <a:buChar char="o"/>
            </a:pPr>
            <a:r>
              <a:rPr lang="en-US" b="1" dirty="0"/>
              <a:t>ETL Execution in Python:</a:t>
            </a:r>
          </a:p>
          <a:p>
            <a:pPr marL="285750" indent="-285750">
              <a:buFont typeface="Wingdings" pitchFamily="2" charset="2"/>
              <a:buChar char="ü"/>
            </a:pPr>
            <a:r>
              <a:rPr lang="en-US" dirty="0"/>
              <a:t>Python is the primary language for our ETL process.</a:t>
            </a:r>
          </a:p>
          <a:p>
            <a:pPr marL="285750" indent="-285750">
              <a:buFont typeface="Wingdings" pitchFamily="2" charset="2"/>
              <a:buChar char="ü"/>
            </a:pPr>
            <a:r>
              <a:rPr lang="en-US" dirty="0"/>
              <a:t>ETL execution occurs from the server side in SQL.</a:t>
            </a:r>
          </a:p>
          <a:p>
            <a:pPr marL="0" indent="0">
              <a:buNone/>
            </a:pPr>
            <a:endParaRPr lang="en-US" dirty="0"/>
          </a:p>
          <a:p>
            <a:pPr>
              <a:buFont typeface="Courier New" panose="02070309020205020404" pitchFamily="49" charset="0"/>
              <a:buChar char="o"/>
            </a:pPr>
            <a:r>
              <a:rPr lang="en-US" b="1" dirty="0"/>
              <a:t>SQL Integration :</a:t>
            </a:r>
          </a:p>
          <a:p>
            <a:pPr marL="285750" indent="-285750">
              <a:buFont typeface="Wingdings" pitchFamily="2" charset="2"/>
              <a:buChar char="ü"/>
            </a:pPr>
            <a:r>
              <a:rPr lang="en-US" dirty="0"/>
              <a:t>Seamless execution of SQL queries from Python.</a:t>
            </a:r>
          </a:p>
          <a:p>
            <a:pPr marL="0" indent="0">
              <a:buNone/>
            </a:pPr>
            <a:r>
              <a:rPr lang="en-US" dirty="0"/>
              <a:t>User Interaction:</a:t>
            </a:r>
          </a:p>
          <a:p>
            <a:pPr marL="285750" indent="-285750">
              <a:buFont typeface="Wingdings" pitchFamily="2" charset="2"/>
              <a:buChar char="ü"/>
            </a:pPr>
            <a:r>
              <a:rPr lang="en-US" dirty="0"/>
              <a:t>Dynamic queries triggered from a user-friendly GUI.</a:t>
            </a:r>
          </a:p>
          <a:p>
            <a:pPr marL="0" indent="0">
              <a:buNone/>
            </a:pPr>
            <a:endParaRPr lang="en-US" dirty="0"/>
          </a:p>
          <a:p>
            <a:pPr>
              <a:buFont typeface="Courier New" panose="02070309020205020404" pitchFamily="49" charset="0"/>
              <a:buChar char="o"/>
            </a:pPr>
            <a:r>
              <a:rPr lang="en-US" b="1" dirty="0"/>
              <a:t>Process Flow:</a:t>
            </a:r>
          </a:p>
          <a:p>
            <a:pPr marL="0" indent="0">
              <a:buNone/>
            </a:pPr>
            <a:r>
              <a:rPr lang="en-US" dirty="0"/>
              <a:t>Python initiates the ETL </a:t>
            </a:r>
            <a:r>
              <a:rPr lang="en-US" dirty="0" err="1"/>
              <a:t>workflow.SQL</a:t>
            </a:r>
            <a:r>
              <a:rPr lang="en-US" dirty="0"/>
              <a:t> queries, including view creation and stored procedures, are executed.</a:t>
            </a:r>
          </a:p>
          <a:p>
            <a:pPr marL="0" indent="0">
              <a:buNone/>
            </a:pPr>
            <a:r>
              <a:rPr lang="en-US" dirty="0"/>
              <a:t>User input via GUI drives dynamic queries. </a:t>
            </a:r>
          </a:p>
          <a:p>
            <a:endParaRPr lang="en-US" dirty="0"/>
          </a:p>
          <a:p>
            <a:endParaRPr lang="en-US" dirty="0"/>
          </a:p>
        </p:txBody>
      </p:sp>
    </p:spTree>
    <p:extLst>
      <p:ext uri="{BB962C8B-B14F-4D97-AF65-F5344CB8AC3E}">
        <p14:creationId xmlns:p14="http://schemas.microsoft.com/office/powerpoint/2010/main" val="1976428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4E487-3836-44E0-8AA7-AA6EFD850663}"/>
              </a:ext>
            </a:extLst>
          </p:cNvPr>
          <p:cNvSpPr>
            <a:spLocks noGrp="1"/>
          </p:cNvSpPr>
          <p:nvPr>
            <p:ph type="title"/>
          </p:nvPr>
        </p:nvSpPr>
        <p:spPr/>
        <p:txBody>
          <a:bodyPr/>
          <a:lstStyle/>
          <a:p>
            <a:r>
              <a:rPr lang="en-US" b="1" dirty="0">
                <a:solidFill>
                  <a:srgbClr val="638191"/>
                </a:solidFill>
              </a:rPr>
              <a:t>OLTP Relational Schema</a:t>
            </a:r>
            <a:br>
              <a:rPr lang="en-US" b="1" dirty="0">
                <a:solidFill>
                  <a:srgbClr val="638191"/>
                </a:solidFill>
              </a:rPr>
            </a:br>
            <a:endParaRPr lang="en-US" dirty="0"/>
          </a:p>
        </p:txBody>
      </p:sp>
      <p:pic>
        <p:nvPicPr>
          <p:cNvPr id="4" name="Content Placeholder 3">
            <a:extLst>
              <a:ext uri="{FF2B5EF4-FFF2-40B4-BE49-F238E27FC236}">
                <a16:creationId xmlns:a16="http://schemas.microsoft.com/office/drawing/2014/main" id="{B102A7BD-E7A4-44A4-8810-C1FCA94DAB8F}"/>
              </a:ext>
            </a:extLst>
          </p:cNvPr>
          <p:cNvPicPr>
            <a:picLocks noGrp="1" noChangeAspect="1"/>
          </p:cNvPicPr>
          <p:nvPr>
            <p:ph sz="quarter" idx="13"/>
          </p:nvPr>
        </p:nvPicPr>
        <p:blipFill>
          <a:blip r:embed="rId2"/>
          <a:stretch>
            <a:fillRect/>
          </a:stretch>
        </p:blipFill>
        <p:spPr>
          <a:xfrm>
            <a:off x="903111" y="1682043"/>
            <a:ext cx="10205155" cy="4605867"/>
          </a:xfrm>
          <a:prstGeom prst="rect">
            <a:avLst/>
          </a:prstGeom>
        </p:spPr>
      </p:pic>
    </p:spTree>
    <p:extLst>
      <p:ext uri="{BB962C8B-B14F-4D97-AF65-F5344CB8AC3E}">
        <p14:creationId xmlns:p14="http://schemas.microsoft.com/office/powerpoint/2010/main" val="254773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37F0-44AF-4FBB-95F9-783A1182FC50}"/>
              </a:ext>
            </a:extLst>
          </p:cNvPr>
          <p:cNvSpPr>
            <a:spLocks noGrp="1"/>
          </p:cNvSpPr>
          <p:nvPr>
            <p:ph type="title"/>
          </p:nvPr>
        </p:nvSpPr>
        <p:spPr/>
        <p:txBody>
          <a:bodyPr/>
          <a:lstStyle/>
          <a:p>
            <a:r>
              <a:rPr lang="en-US" b="1" dirty="0">
                <a:solidFill>
                  <a:srgbClr val="638191"/>
                </a:solidFill>
              </a:rPr>
              <a:t>OPERATIONAL DB STRUCTURE </a:t>
            </a:r>
            <a:br>
              <a:rPr lang="en-US" b="1" dirty="0">
                <a:solidFill>
                  <a:srgbClr val="638191"/>
                </a:solidFill>
              </a:rPr>
            </a:br>
            <a:endParaRPr lang="en-US" dirty="0"/>
          </a:p>
        </p:txBody>
      </p:sp>
      <p:pic>
        <p:nvPicPr>
          <p:cNvPr id="4" name="Content Placeholder 3">
            <a:extLst>
              <a:ext uri="{FF2B5EF4-FFF2-40B4-BE49-F238E27FC236}">
                <a16:creationId xmlns:a16="http://schemas.microsoft.com/office/drawing/2014/main" id="{306C2A92-6C71-462A-B323-7416667406A9}"/>
              </a:ext>
            </a:extLst>
          </p:cNvPr>
          <p:cNvPicPr>
            <a:picLocks noGrp="1" noChangeAspect="1"/>
          </p:cNvPicPr>
          <p:nvPr>
            <p:ph sz="quarter" idx="13"/>
          </p:nvPr>
        </p:nvPicPr>
        <p:blipFill>
          <a:blip r:embed="rId2"/>
          <a:stretch>
            <a:fillRect/>
          </a:stretch>
        </p:blipFill>
        <p:spPr>
          <a:xfrm>
            <a:off x="3589867" y="1512712"/>
            <a:ext cx="7956022" cy="5034844"/>
          </a:xfrm>
          <a:prstGeom prst="rect">
            <a:avLst/>
          </a:prstGeom>
        </p:spPr>
      </p:pic>
      <p:sp>
        <p:nvSpPr>
          <p:cNvPr id="5" name="Rectangle 4">
            <a:extLst>
              <a:ext uri="{FF2B5EF4-FFF2-40B4-BE49-F238E27FC236}">
                <a16:creationId xmlns:a16="http://schemas.microsoft.com/office/drawing/2014/main" id="{D17EC698-82FB-48E7-B449-5F8E5448C336}"/>
              </a:ext>
            </a:extLst>
          </p:cNvPr>
          <p:cNvSpPr/>
          <p:nvPr/>
        </p:nvSpPr>
        <p:spPr>
          <a:xfrm>
            <a:off x="158044" y="1722686"/>
            <a:ext cx="3307645" cy="1569660"/>
          </a:xfrm>
          <a:prstGeom prst="rect">
            <a:avLst/>
          </a:prstGeom>
        </p:spPr>
        <p:txBody>
          <a:bodyPr wrap="square">
            <a:spAutoFit/>
          </a:bodyPr>
          <a:lstStyle/>
          <a:p>
            <a:pPr marL="285750" indent="-285750">
              <a:buFont typeface="Wingdings" panose="05000000000000000000" pitchFamily="2" charset="2"/>
              <a:buChar char="q"/>
            </a:pPr>
            <a:r>
              <a:rPr lang="en-US" sz="1600" dirty="0"/>
              <a:t>Normalized Tables</a:t>
            </a:r>
          </a:p>
          <a:p>
            <a:pPr marL="285750" indent="-285750">
              <a:buFont typeface="Wingdings" panose="05000000000000000000" pitchFamily="2" charset="2"/>
              <a:buChar char="q"/>
            </a:pPr>
            <a:r>
              <a:rPr lang="en-US" sz="1600" dirty="0"/>
              <a:t>Maintained All the Integrity Constraints</a:t>
            </a:r>
          </a:p>
          <a:p>
            <a:pPr marL="285750" indent="-285750">
              <a:buFont typeface="Wingdings" panose="05000000000000000000" pitchFamily="2" charset="2"/>
              <a:buChar char="q"/>
            </a:pPr>
            <a:r>
              <a:rPr lang="en-US" sz="1600" dirty="0"/>
              <a:t>Views</a:t>
            </a:r>
          </a:p>
          <a:p>
            <a:pPr marL="285750" indent="-285750">
              <a:buFont typeface="Wingdings" panose="05000000000000000000" pitchFamily="2" charset="2"/>
              <a:buChar char="q"/>
            </a:pPr>
            <a:r>
              <a:rPr lang="en-US" sz="1600" dirty="0"/>
              <a:t>Nested Queries</a:t>
            </a:r>
          </a:p>
          <a:p>
            <a:pPr marL="285750" indent="-285750">
              <a:buFont typeface="Wingdings" panose="05000000000000000000" pitchFamily="2" charset="2"/>
              <a:buChar char="q"/>
            </a:pPr>
            <a:r>
              <a:rPr lang="en-US" sz="1600" dirty="0"/>
              <a:t>Stored Procedure</a:t>
            </a:r>
          </a:p>
        </p:txBody>
      </p:sp>
      <p:sp>
        <p:nvSpPr>
          <p:cNvPr id="6" name="Rectangle 5">
            <a:extLst>
              <a:ext uri="{FF2B5EF4-FFF2-40B4-BE49-F238E27FC236}">
                <a16:creationId xmlns:a16="http://schemas.microsoft.com/office/drawing/2014/main" id="{698333CE-478B-4569-A1FF-309F86F24478}"/>
              </a:ext>
            </a:extLst>
          </p:cNvPr>
          <p:cNvSpPr/>
          <p:nvPr/>
        </p:nvSpPr>
        <p:spPr>
          <a:xfrm>
            <a:off x="158044" y="4269440"/>
            <a:ext cx="3048000" cy="1077218"/>
          </a:xfrm>
          <a:prstGeom prst="rect">
            <a:avLst/>
          </a:prstGeom>
        </p:spPr>
        <p:txBody>
          <a:bodyPr wrap="square">
            <a:spAutoFit/>
          </a:bodyPr>
          <a:lstStyle/>
          <a:p>
            <a:r>
              <a:rPr lang="en-US" sz="1600" dirty="0"/>
              <a:t>ETL :- Using CSV file we have done Inserting and Cleaning and preprocessing by using SQL and Python</a:t>
            </a:r>
          </a:p>
        </p:txBody>
      </p:sp>
    </p:spTree>
    <p:extLst>
      <p:ext uri="{BB962C8B-B14F-4D97-AF65-F5344CB8AC3E}">
        <p14:creationId xmlns:p14="http://schemas.microsoft.com/office/powerpoint/2010/main" val="351932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47CB-9AF8-42A5-A78F-BCD99FE39613}"/>
              </a:ext>
            </a:extLst>
          </p:cNvPr>
          <p:cNvSpPr>
            <a:spLocks noGrp="1"/>
          </p:cNvSpPr>
          <p:nvPr>
            <p:ph type="title"/>
          </p:nvPr>
        </p:nvSpPr>
        <p:spPr/>
        <p:txBody>
          <a:bodyPr/>
          <a:lstStyle/>
          <a:p>
            <a:r>
              <a:rPr lang="en-US" b="1" dirty="0">
                <a:solidFill>
                  <a:srgbClr val="638191"/>
                </a:solidFill>
              </a:rPr>
              <a:t>OLAP – STAR SCHEMA</a:t>
            </a:r>
            <a:br>
              <a:rPr lang="en-US" b="1" dirty="0">
                <a:solidFill>
                  <a:srgbClr val="638191"/>
                </a:solidFill>
              </a:rPr>
            </a:br>
            <a:endParaRPr lang="en-US" dirty="0"/>
          </a:p>
        </p:txBody>
      </p:sp>
      <p:pic>
        <p:nvPicPr>
          <p:cNvPr id="4" name="Content Placeholder 3">
            <a:extLst>
              <a:ext uri="{FF2B5EF4-FFF2-40B4-BE49-F238E27FC236}">
                <a16:creationId xmlns:a16="http://schemas.microsoft.com/office/drawing/2014/main" id="{07D5680F-CB9C-4C56-BE04-9191C44AE182}"/>
              </a:ext>
            </a:extLst>
          </p:cNvPr>
          <p:cNvPicPr>
            <a:picLocks noGrp="1" noChangeAspect="1"/>
          </p:cNvPicPr>
          <p:nvPr>
            <p:ph sz="quarter" idx="13"/>
          </p:nvPr>
        </p:nvPicPr>
        <p:blipFill>
          <a:blip r:embed="rId2"/>
          <a:stretch>
            <a:fillRect/>
          </a:stretch>
        </p:blipFill>
        <p:spPr>
          <a:xfrm>
            <a:off x="1038578" y="1501423"/>
            <a:ext cx="9012255" cy="4662310"/>
          </a:xfrm>
          <a:prstGeom prst="rect">
            <a:avLst/>
          </a:prstGeom>
        </p:spPr>
      </p:pic>
    </p:spTree>
    <p:extLst>
      <p:ext uri="{BB962C8B-B14F-4D97-AF65-F5344CB8AC3E}">
        <p14:creationId xmlns:p14="http://schemas.microsoft.com/office/powerpoint/2010/main" val="4105445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C643-595D-4435-9074-F2BE79DBAF13}"/>
              </a:ext>
            </a:extLst>
          </p:cNvPr>
          <p:cNvSpPr>
            <a:spLocks noGrp="1"/>
          </p:cNvSpPr>
          <p:nvPr>
            <p:ph type="title"/>
          </p:nvPr>
        </p:nvSpPr>
        <p:spPr/>
        <p:txBody>
          <a:bodyPr/>
          <a:lstStyle/>
          <a:p>
            <a:r>
              <a:rPr lang="en-US" b="1" dirty="0">
                <a:solidFill>
                  <a:srgbClr val="638191"/>
                </a:solidFill>
              </a:rPr>
              <a:t>ANALYTICAL DB STRUCTURE </a:t>
            </a:r>
            <a:endParaRPr lang="en-US" dirty="0"/>
          </a:p>
        </p:txBody>
      </p:sp>
      <p:pic>
        <p:nvPicPr>
          <p:cNvPr id="4" name="Content Placeholder 3">
            <a:extLst>
              <a:ext uri="{FF2B5EF4-FFF2-40B4-BE49-F238E27FC236}">
                <a16:creationId xmlns:a16="http://schemas.microsoft.com/office/drawing/2014/main" id="{02398E71-AF43-481F-BEF4-792ADA02149F}"/>
              </a:ext>
            </a:extLst>
          </p:cNvPr>
          <p:cNvPicPr>
            <a:picLocks noGrp="1" noChangeAspect="1"/>
          </p:cNvPicPr>
          <p:nvPr>
            <p:ph sz="quarter" idx="13"/>
          </p:nvPr>
        </p:nvPicPr>
        <p:blipFill>
          <a:blip r:embed="rId2"/>
          <a:stretch>
            <a:fillRect/>
          </a:stretch>
        </p:blipFill>
        <p:spPr>
          <a:xfrm>
            <a:off x="3781779" y="1377245"/>
            <a:ext cx="7986164" cy="5028038"/>
          </a:xfrm>
          <a:prstGeom prst="rect">
            <a:avLst/>
          </a:prstGeom>
        </p:spPr>
      </p:pic>
      <p:sp>
        <p:nvSpPr>
          <p:cNvPr id="6" name="Rectangle 5">
            <a:extLst>
              <a:ext uri="{FF2B5EF4-FFF2-40B4-BE49-F238E27FC236}">
                <a16:creationId xmlns:a16="http://schemas.microsoft.com/office/drawing/2014/main" id="{7B7E37BA-FDA7-4B83-B3A0-60C67F87181D}"/>
              </a:ext>
            </a:extLst>
          </p:cNvPr>
          <p:cNvSpPr/>
          <p:nvPr/>
        </p:nvSpPr>
        <p:spPr>
          <a:xfrm>
            <a:off x="364428" y="1574720"/>
            <a:ext cx="2906165" cy="2554545"/>
          </a:xfrm>
          <a:prstGeom prst="rect">
            <a:avLst/>
          </a:prstGeom>
        </p:spPr>
        <p:txBody>
          <a:bodyPr wrap="square">
            <a:spAutoFit/>
          </a:bodyPr>
          <a:lstStyle/>
          <a:p>
            <a:pPr marL="285750" indent="-285750">
              <a:buFont typeface="Wingdings" panose="05000000000000000000" pitchFamily="2" charset="2"/>
              <a:buChar char="q"/>
            </a:pPr>
            <a:r>
              <a:rPr lang="en-US" sz="1600" dirty="0"/>
              <a:t>Normalized Tables</a:t>
            </a:r>
          </a:p>
          <a:p>
            <a:pPr marL="285750" indent="-285750">
              <a:buFont typeface="Wingdings" panose="05000000000000000000" pitchFamily="2" charset="2"/>
              <a:buChar char="q"/>
            </a:pPr>
            <a:r>
              <a:rPr lang="en-US" sz="1600" dirty="0"/>
              <a:t>Maintained All the Integrity Constraints</a:t>
            </a:r>
          </a:p>
          <a:p>
            <a:pPr marL="285750" indent="-285750">
              <a:buFont typeface="Wingdings" panose="05000000000000000000" pitchFamily="2" charset="2"/>
              <a:buChar char="q"/>
            </a:pPr>
            <a:r>
              <a:rPr lang="en-US" sz="1600" dirty="0"/>
              <a:t>Views</a:t>
            </a:r>
          </a:p>
          <a:p>
            <a:pPr marL="285750" indent="-285750">
              <a:buFont typeface="Wingdings" panose="05000000000000000000" pitchFamily="2" charset="2"/>
              <a:buChar char="q"/>
            </a:pPr>
            <a:r>
              <a:rPr lang="en-US" sz="1600" dirty="0"/>
              <a:t>Nested Queries</a:t>
            </a:r>
          </a:p>
          <a:p>
            <a:pPr marL="285750" indent="-285750">
              <a:buFont typeface="Wingdings" panose="05000000000000000000" pitchFamily="2" charset="2"/>
              <a:buChar char="q"/>
            </a:pPr>
            <a:r>
              <a:rPr lang="en-US" sz="1600" dirty="0"/>
              <a:t>Slicing Operations</a:t>
            </a:r>
          </a:p>
          <a:p>
            <a:pPr marL="285750" indent="-285750">
              <a:buFont typeface="Wingdings" panose="05000000000000000000" pitchFamily="2" charset="2"/>
              <a:buChar char="q"/>
            </a:pPr>
            <a:r>
              <a:rPr lang="en-US" sz="1600" dirty="0"/>
              <a:t>Dicing Operations</a:t>
            </a:r>
          </a:p>
          <a:p>
            <a:pPr marL="285750" indent="-285750">
              <a:buFont typeface="Wingdings" panose="05000000000000000000" pitchFamily="2" charset="2"/>
              <a:buChar char="q"/>
            </a:pPr>
            <a:r>
              <a:rPr lang="en-US" sz="1600" dirty="0"/>
              <a:t>Rollup Operations</a:t>
            </a:r>
          </a:p>
          <a:p>
            <a:pPr marL="285750" indent="-285750">
              <a:buFont typeface="Wingdings" panose="05000000000000000000" pitchFamily="2" charset="2"/>
              <a:buChar char="q"/>
            </a:pPr>
            <a:r>
              <a:rPr lang="en-US" sz="1600" dirty="0"/>
              <a:t>Drill Down Operations</a:t>
            </a:r>
          </a:p>
          <a:p>
            <a:pPr marL="285750" indent="-285750">
              <a:buFont typeface="Wingdings" panose="05000000000000000000" pitchFamily="2" charset="2"/>
              <a:buChar char="q"/>
            </a:pPr>
            <a:r>
              <a:rPr lang="en-US" sz="1600" dirty="0"/>
              <a:t>Granularity Maintained</a:t>
            </a:r>
          </a:p>
        </p:txBody>
      </p:sp>
      <p:sp>
        <p:nvSpPr>
          <p:cNvPr id="7" name="Rectangle 6">
            <a:extLst>
              <a:ext uri="{FF2B5EF4-FFF2-40B4-BE49-F238E27FC236}">
                <a16:creationId xmlns:a16="http://schemas.microsoft.com/office/drawing/2014/main" id="{2785F3D2-E795-4567-B153-BBB4FEECD628}"/>
              </a:ext>
            </a:extLst>
          </p:cNvPr>
          <p:cNvSpPr/>
          <p:nvPr/>
        </p:nvSpPr>
        <p:spPr>
          <a:xfrm>
            <a:off x="0" y="4516566"/>
            <a:ext cx="3635022" cy="1015663"/>
          </a:xfrm>
          <a:prstGeom prst="rect">
            <a:avLst/>
          </a:prstGeom>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400" dirty="0"/>
              <a:t>ETL :- Done from operational tables using </a:t>
            </a:r>
            <a:r>
              <a:rPr lang="en-US" sz="1400" dirty="0" err="1"/>
              <a:t>sql</a:t>
            </a:r>
            <a:r>
              <a:rPr lang="en-US" sz="1400" dirty="0"/>
              <a:t>(server side executing from python scripts including graphs)</a:t>
            </a:r>
          </a:p>
        </p:txBody>
      </p:sp>
    </p:spTree>
    <p:extLst>
      <p:ext uri="{BB962C8B-B14F-4D97-AF65-F5344CB8AC3E}">
        <p14:creationId xmlns:p14="http://schemas.microsoft.com/office/powerpoint/2010/main" val="1796266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8765-562A-4684-B903-198D5263BF59}"/>
              </a:ext>
            </a:extLst>
          </p:cNvPr>
          <p:cNvSpPr>
            <a:spLocks noGrp="1"/>
          </p:cNvSpPr>
          <p:nvPr>
            <p:ph type="title"/>
          </p:nvPr>
        </p:nvSpPr>
        <p:spPr>
          <a:xfrm>
            <a:off x="637466" y="204363"/>
            <a:ext cx="9404723" cy="585860"/>
          </a:xfrm>
        </p:spPr>
        <p:txBody>
          <a:bodyPr/>
          <a:lstStyle/>
          <a:p>
            <a:r>
              <a:rPr lang="en-US" sz="4400" b="1" dirty="0">
                <a:solidFill>
                  <a:srgbClr val="638191"/>
                </a:solidFill>
              </a:rPr>
              <a:t>Analytical Module</a:t>
            </a:r>
            <a:endParaRPr lang="en-US" dirty="0"/>
          </a:p>
        </p:txBody>
      </p:sp>
      <p:sp>
        <p:nvSpPr>
          <p:cNvPr id="3" name="Content Placeholder 2">
            <a:extLst>
              <a:ext uri="{FF2B5EF4-FFF2-40B4-BE49-F238E27FC236}">
                <a16:creationId xmlns:a16="http://schemas.microsoft.com/office/drawing/2014/main" id="{D38FC859-6111-46E5-97BA-CE07CC4098D9}"/>
              </a:ext>
            </a:extLst>
          </p:cNvPr>
          <p:cNvSpPr>
            <a:spLocks noGrp="1"/>
          </p:cNvSpPr>
          <p:nvPr>
            <p:ph sz="quarter" idx="13"/>
          </p:nvPr>
        </p:nvSpPr>
        <p:spPr>
          <a:xfrm>
            <a:off x="637466" y="1806222"/>
            <a:ext cx="10363826" cy="3680178"/>
          </a:xfrm>
        </p:spPr>
        <p:txBody>
          <a:bodyPr>
            <a:noAutofit/>
          </a:bodyPr>
          <a:lstStyle/>
          <a:p>
            <a:pPr marL="0" indent="0">
              <a:buNone/>
            </a:pPr>
            <a:endParaRPr lang="en-US" sz="1400" dirty="0"/>
          </a:p>
          <a:p>
            <a:r>
              <a:rPr lang="en-US" sz="1600" b="1" dirty="0"/>
              <a:t>Data Collection: Analyzing data collected from the operational database module billing systems.</a:t>
            </a:r>
          </a:p>
          <a:p>
            <a:pPr marL="0" indent="0">
              <a:buNone/>
            </a:pPr>
            <a:r>
              <a:rPr lang="en-US" sz="2800" b="1" dirty="0">
                <a:solidFill>
                  <a:srgbClr val="FFC000"/>
                </a:solidFill>
              </a:rPr>
              <a:t>Revenue Analytics Dashboard:</a:t>
            </a:r>
          </a:p>
          <a:p>
            <a:r>
              <a:rPr lang="en-US" sz="1600" dirty="0"/>
              <a:t>Total Revenue: Display the total revenue up to date.</a:t>
            </a:r>
          </a:p>
          <a:p>
            <a:r>
              <a:rPr lang="en-US" sz="1600" dirty="0"/>
              <a:t>Total Customers: Showcase the total number of customers up to date.</a:t>
            </a:r>
          </a:p>
          <a:p>
            <a:r>
              <a:rPr lang="en-US" sz="1600" dirty="0"/>
              <a:t>Monthly Revenue by Category: Breakdown of revenue for each category on a monthly basis.</a:t>
            </a:r>
          </a:p>
          <a:p>
            <a:r>
              <a:rPr lang="en-US" sz="1600" dirty="0"/>
              <a:t>Revenue Breakdown: </a:t>
            </a:r>
            <a:r>
              <a:rPr lang="en-US" sz="1600" dirty="0" err="1"/>
              <a:t>Analyse</a:t>
            </a:r>
            <a:r>
              <a:rPr lang="en-US" sz="1600" dirty="0"/>
              <a:t> total revenue by category, season, and region.</a:t>
            </a:r>
          </a:p>
        </p:txBody>
      </p:sp>
    </p:spTree>
    <p:extLst>
      <p:ext uri="{BB962C8B-B14F-4D97-AF65-F5344CB8AC3E}">
        <p14:creationId xmlns:p14="http://schemas.microsoft.com/office/powerpoint/2010/main" val="474662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A4E467-9DC6-4D5A-8E42-192C3A321403}"/>
              </a:ext>
            </a:extLst>
          </p:cNvPr>
          <p:cNvSpPr>
            <a:spLocks noGrp="1"/>
          </p:cNvSpPr>
          <p:nvPr>
            <p:ph sz="quarter" idx="13"/>
          </p:nvPr>
        </p:nvSpPr>
        <p:spPr>
          <a:xfrm>
            <a:off x="646111" y="1185333"/>
            <a:ext cx="10780889" cy="5102577"/>
          </a:xfrm>
        </p:spPr>
        <p:txBody>
          <a:bodyPr>
            <a:normAutofit/>
          </a:bodyPr>
          <a:lstStyle/>
          <a:p>
            <a:pPr marL="0" indent="0">
              <a:buNone/>
            </a:pPr>
            <a:r>
              <a:rPr lang="en-US" sz="2800" b="1" dirty="0">
                <a:solidFill>
                  <a:srgbClr val="FFC000"/>
                </a:solidFill>
              </a:rPr>
              <a:t>Customer Demographics:</a:t>
            </a:r>
          </a:p>
          <a:p>
            <a:r>
              <a:rPr lang="en-US" dirty="0"/>
              <a:t>Average Age: Explore the average age of customers.</a:t>
            </a:r>
          </a:p>
          <a:p>
            <a:r>
              <a:rPr lang="en-US" dirty="0"/>
              <a:t>Average Reviews: Analyze the average reviews provided by customers.</a:t>
            </a:r>
          </a:p>
          <a:p>
            <a:r>
              <a:rPr lang="en-US" dirty="0"/>
              <a:t>Gender Distribution: Showcase the distribution of sales by gender.</a:t>
            </a:r>
          </a:p>
          <a:p>
            <a:r>
              <a:rPr lang="en-US" dirty="0"/>
              <a:t>Age Groups Distribution: Display the distribution of sales across different age groups.</a:t>
            </a:r>
          </a:p>
          <a:p>
            <a:r>
              <a:rPr lang="en-US" dirty="0"/>
              <a:t>Gender Distribution by Category: Breakdown of gender distribution for each product category.</a:t>
            </a:r>
          </a:p>
          <a:p>
            <a:endParaRPr lang="en-US" dirty="0"/>
          </a:p>
        </p:txBody>
      </p:sp>
    </p:spTree>
    <p:extLst>
      <p:ext uri="{BB962C8B-B14F-4D97-AF65-F5344CB8AC3E}">
        <p14:creationId xmlns:p14="http://schemas.microsoft.com/office/powerpoint/2010/main" val="1669968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C8FC9-729E-4058-A0C0-6047D82C257F}"/>
              </a:ext>
            </a:extLst>
          </p:cNvPr>
          <p:cNvSpPr>
            <a:spLocks noGrp="1"/>
          </p:cNvSpPr>
          <p:nvPr>
            <p:ph sz="quarter" idx="13"/>
          </p:nvPr>
        </p:nvSpPr>
        <p:spPr>
          <a:xfrm>
            <a:off x="913774" y="1873956"/>
            <a:ext cx="10363826" cy="2957688"/>
          </a:xfrm>
        </p:spPr>
        <p:txBody>
          <a:bodyPr/>
          <a:lstStyle/>
          <a:p>
            <a:r>
              <a:rPr lang="en-US" sz="2800" b="1" dirty="0">
                <a:solidFill>
                  <a:srgbClr val="FFC000"/>
                </a:solidFill>
              </a:rPr>
              <a:t>Product Analytics:</a:t>
            </a:r>
          </a:p>
          <a:p>
            <a:r>
              <a:rPr lang="en-US" dirty="0"/>
              <a:t>Roll-Up and Drill-Down: Implement roll-up and drill-down features for sales analysis at the month, quarter, and year levels.</a:t>
            </a:r>
          </a:p>
          <a:p>
            <a:r>
              <a:rPr lang="en-US" dirty="0"/>
              <a:t>Product Performance: Evaluate the performance of each product based on sales data.</a:t>
            </a:r>
          </a:p>
          <a:p>
            <a:endParaRPr lang="en-US" dirty="0"/>
          </a:p>
        </p:txBody>
      </p:sp>
    </p:spTree>
    <p:extLst>
      <p:ext uri="{BB962C8B-B14F-4D97-AF65-F5344CB8AC3E}">
        <p14:creationId xmlns:p14="http://schemas.microsoft.com/office/powerpoint/2010/main" val="2127630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15530-8D12-43FA-A091-FAFBE73182C2}"/>
              </a:ext>
            </a:extLst>
          </p:cNvPr>
          <p:cNvSpPr>
            <a:spLocks noGrp="1"/>
          </p:cNvSpPr>
          <p:nvPr>
            <p:ph sz="quarter" idx="13"/>
          </p:nvPr>
        </p:nvSpPr>
        <p:spPr/>
        <p:txBody>
          <a:bodyPr>
            <a:normAutofit/>
          </a:bodyPr>
          <a:lstStyle/>
          <a:p>
            <a:pPr marL="0" indent="0" algn="ctr">
              <a:buNone/>
            </a:pPr>
            <a:r>
              <a:rPr lang="en-US" sz="4800" dirty="0"/>
              <a:t>THANK YOU</a:t>
            </a:r>
          </a:p>
        </p:txBody>
      </p:sp>
    </p:spTree>
    <p:extLst>
      <p:ext uri="{BB962C8B-B14F-4D97-AF65-F5344CB8AC3E}">
        <p14:creationId xmlns:p14="http://schemas.microsoft.com/office/powerpoint/2010/main" val="1423245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13591-F57C-48D5-94FB-898F64E20191}"/>
              </a:ext>
            </a:extLst>
          </p:cNvPr>
          <p:cNvSpPr>
            <a:spLocks noGrp="1"/>
          </p:cNvSpPr>
          <p:nvPr>
            <p:ph type="title"/>
          </p:nvPr>
        </p:nvSpPr>
        <p:spPr/>
        <p:txBody>
          <a:bodyPr/>
          <a:lstStyle/>
          <a:p>
            <a:pPr algn="ctr"/>
            <a:r>
              <a:rPr lang="en-US" sz="4400" b="1" dirty="0"/>
              <a:t>TEAM DATA DYNAMOS</a:t>
            </a:r>
          </a:p>
        </p:txBody>
      </p:sp>
      <p:sp>
        <p:nvSpPr>
          <p:cNvPr id="3" name="Content Placeholder 2">
            <a:extLst>
              <a:ext uri="{FF2B5EF4-FFF2-40B4-BE49-F238E27FC236}">
                <a16:creationId xmlns:a16="http://schemas.microsoft.com/office/drawing/2014/main" id="{759D65F8-8EB3-4E15-9BDB-3705A7D5EDBE}"/>
              </a:ext>
            </a:extLst>
          </p:cNvPr>
          <p:cNvSpPr>
            <a:spLocks noGrp="1"/>
          </p:cNvSpPr>
          <p:nvPr>
            <p:ph sz="quarter" idx="13"/>
          </p:nvPr>
        </p:nvSpPr>
        <p:spPr>
          <a:xfrm>
            <a:off x="914399" y="2214694"/>
            <a:ext cx="10363826" cy="3424107"/>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FFC000"/>
                </a:solidFill>
                <a:latin typeface="Times New Roman" panose="02020603050405020304" pitchFamily="18" charset="0"/>
                <a:cs typeface="Times New Roman" panose="02020603050405020304" pitchFamily="18" charset="0"/>
              </a:rPr>
              <a:t>Shrinivas Bhusannavar – 016990545</a:t>
            </a:r>
          </a:p>
          <a:p>
            <a:pPr marL="0" indent="0">
              <a:buNone/>
            </a:pPr>
            <a:r>
              <a:rPr lang="en-US" sz="2400" dirty="0">
                <a:solidFill>
                  <a:srgbClr val="FFC000"/>
                </a:solidFill>
                <a:latin typeface="Times New Roman" panose="02020603050405020304" pitchFamily="18" charset="0"/>
                <a:cs typeface="Times New Roman" panose="02020603050405020304" pitchFamily="18" charset="0"/>
              </a:rPr>
              <a:t>Harivardhana Naga Naidu Polireddi – 017437238</a:t>
            </a:r>
            <a:br>
              <a:rPr lang="en-US" sz="2400" dirty="0">
                <a:solidFill>
                  <a:srgbClr val="FFC000"/>
                </a:solidFill>
                <a:latin typeface="Times New Roman" panose="02020603050405020304" pitchFamily="18" charset="0"/>
                <a:cs typeface="Times New Roman" panose="02020603050405020304" pitchFamily="18" charset="0"/>
              </a:rPr>
            </a:br>
            <a:r>
              <a:rPr lang="en-US" sz="2400" dirty="0">
                <a:solidFill>
                  <a:srgbClr val="FFC000"/>
                </a:solidFill>
                <a:latin typeface="Times New Roman" panose="02020603050405020304" pitchFamily="18" charset="0"/>
                <a:cs typeface="Times New Roman" panose="02020603050405020304" pitchFamily="18" charset="0"/>
              </a:rPr>
              <a:t>Yashasvi Kotra - 017466436</a:t>
            </a:r>
            <a:br>
              <a:rPr lang="en-US" sz="2400" dirty="0">
                <a:solidFill>
                  <a:srgbClr val="FFC000"/>
                </a:solidFill>
                <a:latin typeface="Times New Roman" panose="02020603050405020304" pitchFamily="18" charset="0"/>
                <a:cs typeface="Times New Roman" panose="02020603050405020304" pitchFamily="18" charset="0"/>
              </a:rPr>
            </a:br>
            <a:r>
              <a:rPr lang="en-US" sz="2400" dirty="0">
                <a:solidFill>
                  <a:srgbClr val="FFC000"/>
                </a:solidFill>
                <a:latin typeface="Times New Roman" panose="02020603050405020304" pitchFamily="18" charset="0"/>
                <a:cs typeface="Times New Roman" panose="02020603050405020304" pitchFamily="18" charset="0"/>
              </a:rPr>
              <a:t>Karthik Nimmagadda - 016996148</a:t>
            </a:r>
          </a:p>
        </p:txBody>
      </p:sp>
    </p:spTree>
    <p:extLst>
      <p:ext uri="{BB962C8B-B14F-4D97-AF65-F5344CB8AC3E}">
        <p14:creationId xmlns:p14="http://schemas.microsoft.com/office/powerpoint/2010/main" val="61594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D0B6-8C4A-453A-A809-2196A5DF262E}"/>
              </a:ext>
            </a:extLst>
          </p:cNvPr>
          <p:cNvSpPr>
            <a:spLocks noGrp="1"/>
          </p:cNvSpPr>
          <p:nvPr>
            <p:ph type="title"/>
          </p:nvPr>
        </p:nvSpPr>
        <p:spPr/>
        <p:txBody>
          <a:bodyPr/>
          <a:lstStyle/>
          <a:p>
            <a:r>
              <a:rPr lang="en-US" b="1" dirty="0"/>
              <a:t>Agenda</a:t>
            </a:r>
            <a:br>
              <a:rPr lang="en-US" b="1" dirty="0"/>
            </a:br>
            <a:endParaRPr lang="en-US" dirty="0"/>
          </a:p>
        </p:txBody>
      </p:sp>
      <p:sp>
        <p:nvSpPr>
          <p:cNvPr id="3" name="Content Placeholder 2">
            <a:extLst>
              <a:ext uri="{FF2B5EF4-FFF2-40B4-BE49-F238E27FC236}">
                <a16:creationId xmlns:a16="http://schemas.microsoft.com/office/drawing/2014/main" id="{A38B3412-31CE-4E51-9902-0CF45A65149F}"/>
              </a:ext>
            </a:extLst>
          </p:cNvPr>
          <p:cNvSpPr>
            <a:spLocks noGrp="1"/>
          </p:cNvSpPr>
          <p:nvPr>
            <p:ph idx="1"/>
          </p:nvPr>
        </p:nvSpPr>
        <p:spPr/>
        <p:txBody>
          <a:bodyPr/>
          <a:lstStyle/>
          <a:p>
            <a:r>
              <a:rPr lang="en-US" dirty="0"/>
              <a:t>Introduction</a:t>
            </a:r>
          </a:p>
          <a:p>
            <a:r>
              <a:rPr lang="en-US" dirty="0"/>
              <a:t>OLTP Database: Customer Shopping Bill</a:t>
            </a:r>
          </a:p>
          <a:p>
            <a:r>
              <a:rPr lang="en-US" dirty="0"/>
              <a:t>Analytics Database: Sales Data</a:t>
            </a:r>
          </a:p>
          <a:p>
            <a:r>
              <a:rPr lang="en-US" dirty="0"/>
              <a:t>Customer Data Integration</a:t>
            </a:r>
          </a:p>
          <a:p>
            <a:r>
              <a:rPr lang="en-US" dirty="0"/>
              <a:t>Sales Analytics</a:t>
            </a:r>
          </a:p>
          <a:p>
            <a:r>
              <a:rPr lang="en-US" dirty="0"/>
              <a:t>Conclusion</a:t>
            </a:r>
          </a:p>
          <a:p>
            <a:endParaRPr lang="en-US" dirty="0"/>
          </a:p>
        </p:txBody>
      </p:sp>
    </p:spTree>
    <p:extLst>
      <p:ext uri="{BB962C8B-B14F-4D97-AF65-F5344CB8AC3E}">
        <p14:creationId xmlns:p14="http://schemas.microsoft.com/office/powerpoint/2010/main" val="2327012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1D5C-76D8-4C0D-BADA-3C0BABD6CD15}"/>
              </a:ext>
            </a:extLst>
          </p:cNvPr>
          <p:cNvSpPr>
            <a:spLocks noGrp="1"/>
          </p:cNvSpPr>
          <p:nvPr>
            <p:ph type="title"/>
          </p:nvPr>
        </p:nvSpPr>
        <p:spPr/>
        <p:txBody>
          <a:bodyPr/>
          <a:lstStyle/>
          <a:p>
            <a:r>
              <a:rPr lang="en-US" b="1" dirty="0">
                <a:solidFill>
                  <a:srgbClr val="638191"/>
                </a:solidFill>
              </a:rPr>
              <a:t>ABOUT PROJECT</a:t>
            </a:r>
            <a:br>
              <a:rPr lang="en-US" b="1" dirty="0">
                <a:solidFill>
                  <a:srgbClr val="638191"/>
                </a:solidFill>
              </a:rPr>
            </a:br>
            <a:endParaRPr lang="en-US" dirty="0"/>
          </a:p>
        </p:txBody>
      </p:sp>
      <p:sp>
        <p:nvSpPr>
          <p:cNvPr id="3" name="Content Placeholder 2">
            <a:extLst>
              <a:ext uri="{FF2B5EF4-FFF2-40B4-BE49-F238E27FC236}">
                <a16:creationId xmlns:a16="http://schemas.microsoft.com/office/drawing/2014/main" id="{292CCC4A-6508-423B-B443-5E8419323912}"/>
              </a:ext>
            </a:extLst>
          </p:cNvPr>
          <p:cNvSpPr>
            <a:spLocks noGrp="1"/>
          </p:cNvSpPr>
          <p:nvPr>
            <p:ph sz="quarter" idx="13"/>
          </p:nvPr>
        </p:nvSpPr>
        <p:spPr/>
        <p:txBody>
          <a:bodyPr>
            <a:normAutofit/>
          </a:bodyPr>
          <a:lstStyle/>
          <a:p>
            <a:pPr algn="just"/>
            <a:r>
              <a:rPr lang="en-US" sz="2400" dirty="0"/>
              <a:t>Customer shopping trends refer to the patterns, behaviors, and preferences that customers exhibit when making purchasing decisions. Understanding these trends is crucial for businesses as it allows them to adapt their strategies to meet consumer expectations, enhance the shopping experience, and ultimately drive sales.</a:t>
            </a:r>
          </a:p>
        </p:txBody>
      </p:sp>
    </p:spTree>
    <p:extLst>
      <p:ext uri="{BB962C8B-B14F-4D97-AF65-F5344CB8AC3E}">
        <p14:creationId xmlns:p14="http://schemas.microsoft.com/office/powerpoint/2010/main" val="3290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88B81-07C7-4466-BDBC-AFE7A764895F}"/>
              </a:ext>
            </a:extLst>
          </p:cNvPr>
          <p:cNvSpPr>
            <a:spLocks noGrp="1"/>
          </p:cNvSpPr>
          <p:nvPr>
            <p:ph type="title"/>
          </p:nvPr>
        </p:nvSpPr>
        <p:spPr/>
        <p:txBody>
          <a:bodyPr/>
          <a:lstStyle/>
          <a:p>
            <a:r>
              <a:rPr lang="en-US" b="1" dirty="0">
                <a:solidFill>
                  <a:srgbClr val="638191"/>
                </a:solidFill>
              </a:rPr>
              <a:t>DATA SOURCE</a:t>
            </a:r>
            <a:br>
              <a:rPr lang="en-US" b="1" dirty="0">
                <a:solidFill>
                  <a:srgbClr val="638191"/>
                </a:solidFill>
              </a:rPr>
            </a:br>
            <a:endParaRPr lang="en-US" dirty="0"/>
          </a:p>
        </p:txBody>
      </p:sp>
      <p:sp>
        <p:nvSpPr>
          <p:cNvPr id="3" name="Content Placeholder 2">
            <a:extLst>
              <a:ext uri="{FF2B5EF4-FFF2-40B4-BE49-F238E27FC236}">
                <a16:creationId xmlns:a16="http://schemas.microsoft.com/office/drawing/2014/main" id="{E5FCFA44-67AB-4F8F-8096-83AD8BB0D7DF}"/>
              </a:ext>
            </a:extLst>
          </p:cNvPr>
          <p:cNvSpPr>
            <a:spLocks noGrp="1"/>
          </p:cNvSpPr>
          <p:nvPr>
            <p:ph sz="quarter" idx="13"/>
          </p:nvPr>
        </p:nvSpPr>
        <p:spPr/>
        <p:txBody>
          <a:bodyPr/>
          <a:lstStyle/>
          <a:p>
            <a:r>
              <a:rPr lang="en-US" dirty="0"/>
              <a:t>DATASET USED:</a:t>
            </a:r>
          </a:p>
          <a:p>
            <a:pPr marL="0" indent="0">
              <a:buNone/>
            </a:pPr>
            <a:r>
              <a:rPr lang="en-US" dirty="0">
                <a:hlinkClick r:id="rId2"/>
              </a:rPr>
              <a:t>https://www.kaggle.com/datasets/iamsouravbanerjee/customer-shopping-trends-dataset</a:t>
            </a:r>
            <a:endParaRPr lang="en-US" dirty="0"/>
          </a:p>
        </p:txBody>
      </p:sp>
    </p:spTree>
    <p:extLst>
      <p:ext uri="{BB962C8B-B14F-4D97-AF65-F5344CB8AC3E}">
        <p14:creationId xmlns:p14="http://schemas.microsoft.com/office/powerpoint/2010/main" val="339330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695D-40CC-4780-B785-F2BFEC17D9B0}"/>
              </a:ext>
            </a:extLst>
          </p:cNvPr>
          <p:cNvSpPr>
            <a:spLocks noGrp="1"/>
          </p:cNvSpPr>
          <p:nvPr>
            <p:ph type="title"/>
          </p:nvPr>
        </p:nvSpPr>
        <p:spPr/>
        <p:txBody>
          <a:bodyPr/>
          <a:lstStyle/>
          <a:p>
            <a:r>
              <a:rPr lang="en-US" b="1" dirty="0">
                <a:solidFill>
                  <a:srgbClr val="638191"/>
                </a:solidFill>
              </a:rPr>
              <a:t>Application Design​</a:t>
            </a:r>
            <a:br>
              <a:rPr lang="en-US" b="1" dirty="0">
                <a:solidFill>
                  <a:srgbClr val="638191"/>
                </a:solidFill>
              </a:rPr>
            </a:br>
            <a:endParaRPr lang="en-US" dirty="0"/>
          </a:p>
        </p:txBody>
      </p:sp>
      <p:sp>
        <p:nvSpPr>
          <p:cNvPr id="3" name="Content Placeholder 2">
            <a:extLst>
              <a:ext uri="{FF2B5EF4-FFF2-40B4-BE49-F238E27FC236}">
                <a16:creationId xmlns:a16="http://schemas.microsoft.com/office/drawing/2014/main" id="{1DC340EE-041B-4244-AD88-D45AD21E9088}"/>
              </a:ext>
            </a:extLst>
          </p:cNvPr>
          <p:cNvSpPr>
            <a:spLocks noGrp="1"/>
          </p:cNvSpPr>
          <p:nvPr>
            <p:ph sz="quarter" idx="13"/>
          </p:nvPr>
        </p:nvSpPr>
        <p:spPr>
          <a:xfrm>
            <a:off x="913774" y="1433689"/>
            <a:ext cx="10363826" cy="4357511"/>
          </a:xfrm>
        </p:spPr>
        <p:txBody>
          <a:bodyPr>
            <a:normAutofit/>
          </a:bodyPr>
          <a:lstStyle/>
          <a:p>
            <a:pPr marL="0" indent="0" fontAlgn="base">
              <a:buNone/>
            </a:pPr>
            <a:r>
              <a:rPr lang="en-US" u="sng" dirty="0"/>
              <a:t>Developing tools include :</a:t>
            </a:r>
          </a:p>
          <a:p>
            <a:pPr fontAlgn="base"/>
            <a:r>
              <a:rPr lang="en-US" dirty="0"/>
              <a:t>ETL : Python, </a:t>
            </a:r>
          </a:p>
          <a:p>
            <a:pPr fontAlgn="base"/>
            <a:r>
              <a:rPr lang="en-US" dirty="0"/>
              <a:t>Database : MySQL Workbench, </a:t>
            </a:r>
          </a:p>
          <a:p>
            <a:pPr fontAlgn="base"/>
            <a:r>
              <a:rPr lang="en-US" dirty="0"/>
              <a:t>GUI : </a:t>
            </a:r>
            <a:r>
              <a:rPr lang="en-US" dirty="0" err="1"/>
              <a:t>Tkinter</a:t>
            </a:r>
            <a:r>
              <a:rPr lang="en-US" dirty="0"/>
              <a:t> Designer.​​</a:t>
            </a:r>
          </a:p>
          <a:p>
            <a:pPr marL="0" indent="0" fontAlgn="base">
              <a:buNone/>
            </a:pPr>
            <a:endParaRPr lang="en-US" u="sng" dirty="0"/>
          </a:p>
          <a:p>
            <a:pPr marL="0" indent="0" fontAlgn="base">
              <a:buNone/>
            </a:pPr>
            <a:r>
              <a:rPr lang="en-US" u="sng" dirty="0"/>
              <a:t>It requires additional packages to install:-​</a:t>
            </a:r>
          </a:p>
          <a:p>
            <a:pPr fontAlgn="base">
              <a:buFont typeface="Wingdings" panose="05000000000000000000" pitchFamily="2" charset="2"/>
              <a:buChar char="Ø"/>
            </a:pPr>
            <a:r>
              <a:rPr lang="en-US" dirty="0"/>
              <a:t>Pandas​</a:t>
            </a:r>
          </a:p>
          <a:p>
            <a:pPr fontAlgn="base">
              <a:buFont typeface="Wingdings" panose="05000000000000000000" pitchFamily="2" charset="2"/>
              <a:buChar char="Ø"/>
            </a:pPr>
            <a:r>
              <a:rPr lang="en-US" dirty="0" err="1"/>
              <a:t>Numpy</a:t>
            </a:r>
            <a:endParaRPr lang="en-US" dirty="0"/>
          </a:p>
          <a:p>
            <a:pPr fontAlgn="base">
              <a:buFont typeface="Wingdings" panose="05000000000000000000" pitchFamily="2" charset="2"/>
              <a:buChar char="Ø"/>
            </a:pPr>
            <a:r>
              <a:rPr lang="en-US" dirty="0"/>
              <a:t>Matplotlib​</a:t>
            </a:r>
          </a:p>
          <a:p>
            <a:pPr fontAlgn="base">
              <a:buFont typeface="Wingdings" panose="05000000000000000000" pitchFamily="2" charset="2"/>
              <a:buChar char="Ø"/>
            </a:pPr>
            <a:r>
              <a:rPr lang="en-US" dirty="0" err="1"/>
              <a:t>Tkinter</a:t>
            </a:r>
            <a:r>
              <a:rPr lang="en-US" dirty="0"/>
              <a:t>​</a:t>
            </a:r>
          </a:p>
          <a:p>
            <a:pPr fontAlgn="base">
              <a:buFont typeface="Wingdings" panose="05000000000000000000" pitchFamily="2" charset="2"/>
              <a:buChar char="Ø"/>
            </a:pPr>
            <a:endParaRPr lang="en-US" dirty="0"/>
          </a:p>
          <a:p>
            <a:pPr fontAlgn="base">
              <a:buFont typeface="Wingdings" panose="05000000000000000000" pitchFamily="2" charset="2"/>
              <a:buChar char="Ø"/>
            </a:pPr>
            <a:endParaRPr lang="en-US" dirty="0"/>
          </a:p>
          <a:p>
            <a:pPr fontAlgn="base">
              <a:buFont typeface="Wingdings" panose="05000000000000000000" pitchFamily="2" charset="2"/>
              <a:buChar char="Ø"/>
            </a:pPr>
            <a:endParaRPr lang="en-US" dirty="0"/>
          </a:p>
          <a:p>
            <a:pPr marL="0" indent="0" fontAlgn="base">
              <a:buNone/>
            </a:pPr>
            <a:endParaRPr lang="en-US" dirty="0"/>
          </a:p>
          <a:p>
            <a:pPr marL="0" indent="0" fontAlgn="base">
              <a:buNone/>
            </a:pPr>
            <a:endParaRPr lang="en-US" dirty="0"/>
          </a:p>
          <a:p>
            <a:endParaRPr lang="en-US" dirty="0"/>
          </a:p>
        </p:txBody>
      </p:sp>
    </p:spTree>
    <p:extLst>
      <p:ext uri="{BB962C8B-B14F-4D97-AF65-F5344CB8AC3E}">
        <p14:creationId xmlns:p14="http://schemas.microsoft.com/office/powerpoint/2010/main" val="21803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BB692-B215-4BF5-A715-1D13331241F2}"/>
              </a:ext>
            </a:extLst>
          </p:cNvPr>
          <p:cNvSpPr>
            <a:spLocks noGrp="1"/>
          </p:cNvSpPr>
          <p:nvPr>
            <p:ph type="title"/>
          </p:nvPr>
        </p:nvSpPr>
        <p:spPr>
          <a:xfrm>
            <a:off x="-224759" y="184343"/>
            <a:ext cx="10767814" cy="969047"/>
          </a:xfrm>
        </p:spPr>
        <p:txBody>
          <a:bodyPr>
            <a:normAutofit/>
          </a:bodyPr>
          <a:lstStyle/>
          <a:p>
            <a:r>
              <a:rPr lang="en-US" dirty="0"/>
              <a:t>   </a:t>
            </a:r>
            <a:endParaRPr lang="en-US" u="sng" dirty="0"/>
          </a:p>
        </p:txBody>
      </p:sp>
      <p:pic>
        <p:nvPicPr>
          <p:cNvPr id="5" name="Content Placeholder 4">
            <a:extLst>
              <a:ext uri="{FF2B5EF4-FFF2-40B4-BE49-F238E27FC236}">
                <a16:creationId xmlns:a16="http://schemas.microsoft.com/office/drawing/2014/main" id="{68B7D9C0-6375-46B2-A351-1B9FD6FFDC82}"/>
              </a:ext>
            </a:extLst>
          </p:cNvPr>
          <p:cNvPicPr>
            <a:picLocks noGrp="1" noChangeAspect="1"/>
          </p:cNvPicPr>
          <p:nvPr>
            <p:ph sz="quarter" idx="13"/>
          </p:nvPr>
        </p:nvPicPr>
        <p:blipFill rotWithShape="1">
          <a:blip r:embed="rId2"/>
          <a:srcRect l="7857" t="10905" r="5708" b="12080"/>
          <a:stretch/>
        </p:blipFill>
        <p:spPr>
          <a:xfrm>
            <a:off x="1" y="-158044"/>
            <a:ext cx="12166858" cy="70273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a:extLst>
              <a:ext uri="{FF2B5EF4-FFF2-40B4-BE49-F238E27FC236}">
                <a16:creationId xmlns:a16="http://schemas.microsoft.com/office/drawing/2014/main" id="{CC419053-AF4C-432E-8433-C02DF7885874}"/>
              </a:ext>
            </a:extLst>
          </p:cNvPr>
          <p:cNvSpPr/>
          <p:nvPr/>
        </p:nvSpPr>
        <p:spPr>
          <a:xfrm>
            <a:off x="530578" y="184343"/>
            <a:ext cx="1602575" cy="1327926"/>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Bill Generation</a:t>
            </a:r>
          </a:p>
        </p:txBody>
      </p:sp>
      <p:sp>
        <p:nvSpPr>
          <p:cNvPr id="8" name="Rectangle 7">
            <a:extLst>
              <a:ext uri="{FF2B5EF4-FFF2-40B4-BE49-F238E27FC236}">
                <a16:creationId xmlns:a16="http://schemas.microsoft.com/office/drawing/2014/main" id="{8132876D-B4BD-47DC-AB8F-54B214FFBF17}"/>
              </a:ext>
            </a:extLst>
          </p:cNvPr>
          <p:cNvSpPr/>
          <p:nvPr/>
        </p:nvSpPr>
        <p:spPr>
          <a:xfrm>
            <a:off x="530579" y="1885245"/>
            <a:ext cx="1602576" cy="1358818"/>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Inventory Update</a:t>
            </a:r>
          </a:p>
        </p:txBody>
      </p:sp>
      <p:sp>
        <p:nvSpPr>
          <p:cNvPr id="9" name="Rectangle 8">
            <a:extLst>
              <a:ext uri="{FF2B5EF4-FFF2-40B4-BE49-F238E27FC236}">
                <a16:creationId xmlns:a16="http://schemas.microsoft.com/office/drawing/2014/main" id="{5521145B-820B-441C-B81F-B853E6C3B3B7}"/>
              </a:ext>
            </a:extLst>
          </p:cNvPr>
          <p:cNvSpPr/>
          <p:nvPr/>
        </p:nvSpPr>
        <p:spPr>
          <a:xfrm>
            <a:off x="4763910" y="1422400"/>
            <a:ext cx="1941689" cy="230183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Extract Transform Load</a:t>
            </a:r>
          </a:p>
          <a:p>
            <a:pPr algn="ctr"/>
            <a:r>
              <a:rPr lang="en-US" dirty="0">
                <a:solidFill>
                  <a:schemeClr val="bg1"/>
                </a:solidFill>
              </a:rPr>
              <a:t>(ETL)</a:t>
            </a:r>
          </a:p>
        </p:txBody>
      </p:sp>
      <p:sp>
        <p:nvSpPr>
          <p:cNvPr id="10" name="Rectangle 9">
            <a:extLst>
              <a:ext uri="{FF2B5EF4-FFF2-40B4-BE49-F238E27FC236}">
                <a16:creationId xmlns:a16="http://schemas.microsoft.com/office/drawing/2014/main" id="{76C9CF4B-B9D3-4A65-A330-1E1ADFB53FB5}"/>
              </a:ext>
            </a:extLst>
          </p:cNvPr>
          <p:cNvSpPr/>
          <p:nvPr/>
        </p:nvSpPr>
        <p:spPr>
          <a:xfrm>
            <a:off x="9336354" y="1885244"/>
            <a:ext cx="2652446" cy="1543756"/>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Analytics</a:t>
            </a:r>
          </a:p>
        </p:txBody>
      </p:sp>
      <p:sp>
        <p:nvSpPr>
          <p:cNvPr id="11" name="Rectangle 10">
            <a:extLst>
              <a:ext uri="{FF2B5EF4-FFF2-40B4-BE49-F238E27FC236}">
                <a16:creationId xmlns:a16="http://schemas.microsoft.com/office/drawing/2014/main" id="{FCC0262C-CD23-4485-B346-1B8F25F64218}"/>
              </a:ext>
            </a:extLst>
          </p:cNvPr>
          <p:cNvSpPr/>
          <p:nvPr/>
        </p:nvSpPr>
        <p:spPr>
          <a:xfrm>
            <a:off x="6886222" y="3938720"/>
            <a:ext cx="2054577" cy="41879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Data Dynamos WH</a:t>
            </a:r>
          </a:p>
        </p:txBody>
      </p:sp>
      <p:pic>
        <p:nvPicPr>
          <p:cNvPr id="19" name="Picture 18">
            <a:extLst>
              <a:ext uri="{FF2B5EF4-FFF2-40B4-BE49-F238E27FC236}">
                <a16:creationId xmlns:a16="http://schemas.microsoft.com/office/drawing/2014/main" id="{382C4828-9CA4-403A-AEA1-4D4D6647408D}"/>
              </a:ext>
            </a:extLst>
          </p:cNvPr>
          <p:cNvPicPr>
            <a:picLocks noChangeAspect="1"/>
          </p:cNvPicPr>
          <p:nvPr/>
        </p:nvPicPr>
        <p:blipFill>
          <a:blip r:embed="rId3"/>
          <a:stretch>
            <a:fillRect/>
          </a:stretch>
        </p:blipFill>
        <p:spPr>
          <a:xfrm>
            <a:off x="726316" y="4032728"/>
            <a:ext cx="2933846" cy="1797671"/>
          </a:xfrm>
          <a:prstGeom prst="rect">
            <a:avLst/>
          </a:prstGeom>
          <a:effectLst>
            <a:outerShdw blurRad="50800" dist="38100" dir="10800000" algn="r" rotWithShape="0">
              <a:prstClr val="black">
                <a:alpha val="40000"/>
              </a:prstClr>
            </a:outerShdw>
          </a:effectLst>
        </p:spPr>
      </p:pic>
      <p:sp>
        <p:nvSpPr>
          <p:cNvPr id="20" name="TextBox 19">
            <a:extLst>
              <a:ext uri="{FF2B5EF4-FFF2-40B4-BE49-F238E27FC236}">
                <a16:creationId xmlns:a16="http://schemas.microsoft.com/office/drawing/2014/main" id="{2C0717F8-DFA1-4EFD-A8C3-8ED430A73AFC}"/>
              </a:ext>
            </a:extLst>
          </p:cNvPr>
          <p:cNvSpPr txBox="1"/>
          <p:nvPr/>
        </p:nvSpPr>
        <p:spPr>
          <a:xfrm>
            <a:off x="5097154" y="95156"/>
            <a:ext cx="5565423" cy="584775"/>
          </a:xfrm>
          <a:prstGeom prst="rect">
            <a:avLst/>
          </a:prstGeom>
          <a:noFill/>
        </p:spPr>
        <p:txBody>
          <a:bodyPr wrap="square" rtlCol="0">
            <a:spAutoFit/>
          </a:bodyPr>
          <a:lstStyle/>
          <a:p>
            <a:r>
              <a:rPr lang="en-US" sz="3200" dirty="0"/>
              <a:t>DATA WORK FLOW</a:t>
            </a:r>
          </a:p>
        </p:txBody>
      </p:sp>
      <p:sp>
        <p:nvSpPr>
          <p:cNvPr id="21" name="Rectangle 20">
            <a:extLst>
              <a:ext uri="{FF2B5EF4-FFF2-40B4-BE49-F238E27FC236}">
                <a16:creationId xmlns:a16="http://schemas.microsoft.com/office/drawing/2014/main" id="{D4D8AE9F-9A4A-4B99-AC2B-4E925F1BB297}"/>
              </a:ext>
            </a:extLst>
          </p:cNvPr>
          <p:cNvSpPr/>
          <p:nvPr/>
        </p:nvSpPr>
        <p:spPr>
          <a:xfrm>
            <a:off x="541867" y="3464453"/>
            <a:ext cx="2054577" cy="41879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Data Dynamos DB</a:t>
            </a:r>
          </a:p>
        </p:txBody>
      </p:sp>
    </p:spTree>
    <p:extLst>
      <p:ext uri="{BB962C8B-B14F-4D97-AF65-F5344CB8AC3E}">
        <p14:creationId xmlns:p14="http://schemas.microsoft.com/office/powerpoint/2010/main" val="129905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A5EA-0594-4241-80F1-BD101A85048D}"/>
              </a:ext>
            </a:extLst>
          </p:cNvPr>
          <p:cNvSpPr>
            <a:spLocks noGrp="1"/>
          </p:cNvSpPr>
          <p:nvPr>
            <p:ph type="title"/>
          </p:nvPr>
        </p:nvSpPr>
        <p:spPr/>
        <p:txBody>
          <a:bodyPr/>
          <a:lstStyle/>
          <a:p>
            <a:r>
              <a:rPr lang="en-US" b="1" dirty="0">
                <a:solidFill>
                  <a:srgbClr val="638191"/>
                </a:solidFill>
              </a:rPr>
              <a:t>Operational Module​</a:t>
            </a:r>
            <a:br>
              <a:rPr lang="en-US" b="1" dirty="0">
                <a:solidFill>
                  <a:srgbClr val="638191"/>
                </a:solidFill>
              </a:rPr>
            </a:br>
            <a:endParaRPr lang="en-US" dirty="0"/>
          </a:p>
        </p:txBody>
      </p:sp>
      <p:sp>
        <p:nvSpPr>
          <p:cNvPr id="3" name="Content Placeholder 2">
            <a:extLst>
              <a:ext uri="{FF2B5EF4-FFF2-40B4-BE49-F238E27FC236}">
                <a16:creationId xmlns:a16="http://schemas.microsoft.com/office/drawing/2014/main" id="{661EFF22-3345-49D5-8BAF-CA2BF7D3F531}"/>
              </a:ext>
            </a:extLst>
          </p:cNvPr>
          <p:cNvSpPr>
            <a:spLocks noGrp="1"/>
          </p:cNvSpPr>
          <p:nvPr>
            <p:ph sz="quarter" idx="13"/>
          </p:nvPr>
        </p:nvSpPr>
        <p:spPr>
          <a:xfrm>
            <a:off x="756356" y="1569156"/>
            <a:ext cx="10521244" cy="4470400"/>
          </a:xfrm>
        </p:spPr>
        <p:txBody>
          <a:bodyPr>
            <a:normAutofit fontScale="85000" lnSpcReduction="20000"/>
          </a:bodyPr>
          <a:lstStyle/>
          <a:p>
            <a:pPr>
              <a:buFont typeface="Wingdings" panose="05000000000000000000" pitchFamily="2" charset="2"/>
              <a:buChar char="q"/>
            </a:pPr>
            <a:r>
              <a:rPr lang="en-US" sz="2600" b="1" dirty="0"/>
              <a:t>Store Employee Functions:</a:t>
            </a:r>
          </a:p>
          <a:p>
            <a:pPr>
              <a:buFont typeface="Wingdings" panose="05000000000000000000" pitchFamily="2" charset="2"/>
              <a:buChar char="q"/>
            </a:pPr>
            <a:r>
              <a:rPr lang="en-US" b="1" dirty="0"/>
              <a:t>Registration and Login:</a:t>
            </a:r>
          </a:p>
          <a:p>
            <a:r>
              <a:rPr lang="en-US" dirty="0"/>
              <a:t>Store employees can register and log in to the system.</a:t>
            </a:r>
          </a:p>
          <a:p>
            <a:pPr>
              <a:buFont typeface="Wingdings" panose="05000000000000000000" pitchFamily="2" charset="2"/>
              <a:buChar char="q"/>
            </a:pPr>
            <a:r>
              <a:rPr lang="en-US" b="1" dirty="0"/>
              <a:t>Billing:</a:t>
            </a:r>
          </a:p>
          <a:p>
            <a:r>
              <a:rPr lang="en-US" dirty="0"/>
              <a:t>Prepare bills for customer shopping transactions.</a:t>
            </a:r>
          </a:p>
          <a:p>
            <a:pPr>
              <a:buFont typeface="Wingdings" panose="05000000000000000000" pitchFamily="2" charset="2"/>
              <a:buChar char="q"/>
            </a:pPr>
            <a:r>
              <a:rPr lang="en-US" b="1" dirty="0"/>
              <a:t>Bill Generation:</a:t>
            </a:r>
          </a:p>
          <a:p>
            <a:r>
              <a:rPr lang="en-US" dirty="0"/>
              <a:t>Generate bills using the system for completed transactions.</a:t>
            </a:r>
          </a:p>
          <a:p>
            <a:pPr marL="0" indent="0">
              <a:buNone/>
            </a:pPr>
            <a:endParaRPr lang="en-US" dirty="0"/>
          </a:p>
          <a:p>
            <a:pPr>
              <a:buFont typeface="Wingdings" panose="05000000000000000000" pitchFamily="2" charset="2"/>
              <a:buChar char="q"/>
            </a:pPr>
            <a:r>
              <a:rPr lang="en-US" sz="2600" b="1" dirty="0"/>
              <a:t>Admin/Store Manager Functions:</a:t>
            </a:r>
          </a:p>
          <a:p>
            <a:pPr>
              <a:buFont typeface="Wingdings" panose="05000000000000000000" pitchFamily="2" charset="2"/>
              <a:buChar char="q"/>
            </a:pPr>
            <a:r>
              <a:rPr lang="en-US" b="1" dirty="0"/>
              <a:t>Inventory Management:</a:t>
            </a:r>
          </a:p>
          <a:p>
            <a:r>
              <a:rPr lang="en-US" dirty="0"/>
              <a:t>Update, add, and delete items from the warehouse.</a:t>
            </a:r>
          </a:p>
          <a:p>
            <a:pPr>
              <a:buFont typeface="Wingdings" panose="05000000000000000000" pitchFamily="2" charset="2"/>
              <a:buChar char="q"/>
            </a:pPr>
            <a:r>
              <a:rPr lang="en-US" b="1" dirty="0"/>
              <a:t>Employee Management:</a:t>
            </a:r>
          </a:p>
          <a:p>
            <a:r>
              <a:rPr lang="en-US" dirty="0"/>
              <a:t>Register new employees and manage their details.</a:t>
            </a:r>
          </a:p>
        </p:txBody>
      </p:sp>
    </p:spTree>
    <p:extLst>
      <p:ext uri="{BB962C8B-B14F-4D97-AF65-F5344CB8AC3E}">
        <p14:creationId xmlns:p14="http://schemas.microsoft.com/office/powerpoint/2010/main" val="5911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3E0C-F11F-4E4B-83A9-DB74C4A876AA}"/>
              </a:ext>
            </a:extLst>
          </p:cNvPr>
          <p:cNvSpPr>
            <a:spLocks noGrp="1"/>
          </p:cNvSpPr>
          <p:nvPr>
            <p:ph type="title"/>
          </p:nvPr>
        </p:nvSpPr>
        <p:spPr/>
        <p:txBody>
          <a:bodyPr/>
          <a:lstStyle/>
          <a:p>
            <a:r>
              <a:rPr lang="en-US" b="1" dirty="0">
                <a:solidFill>
                  <a:srgbClr val="638191"/>
                </a:solidFill>
              </a:rPr>
              <a:t>OLTP ER- DIAGRAM</a:t>
            </a:r>
            <a:br>
              <a:rPr lang="en-US" b="1" dirty="0">
                <a:solidFill>
                  <a:srgbClr val="638191"/>
                </a:solidFill>
              </a:rPr>
            </a:br>
            <a:endParaRPr lang="en-US" dirty="0"/>
          </a:p>
        </p:txBody>
      </p:sp>
      <p:pic>
        <p:nvPicPr>
          <p:cNvPr id="4" name="Content Placeholder 3">
            <a:extLst>
              <a:ext uri="{FF2B5EF4-FFF2-40B4-BE49-F238E27FC236}">
                <a16:creationId xmlns:a16="http://schemas.microsoft.com/office/drawing/2014/main" id="{A3A4B17D-3EE0-4EEE-8F88-E798EBEA20AA}"/>
              </a:ext>
            </a:extLst>
          </p:cNvPr>
          <p:cNvPicPr>
            <a:picLocks noGrp="1" noChangeAspect="1"/>
          </p:cNvPicPr>
          <p:nvPr>
            <p:ph sz="quarter" idx="13"/>
          </p:nvPr>
        </p:nvPicPr>
        <p:blipFill>
          <a:blip r:embed="rId2"/>
          <a:stretch>
            <a:fillRect/>
          </a:stretch>
        </p:blipFill>
        <p:spPr>
          <a:xfrm>
            <a:off x="553156" y="1636889"/>
            <a:ext cx="11119555" cy="4768392"/>
          </a:xfrm>
          <a:prstGeom prst="rect">
            <a:avLst/>
          </a:prstGeom>
        </p:spPr>
      </p:pic>
    </p:spTree>
    <p:extLst>
      <p:ext uri="{BB962C8B-B14F-4D97-AF65-F5344CB8AC3E}">
        <p14:creationId xmlns:p14="http://schemas.microsoft.com/office/powerpoint/2010/main" val="4133040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276</TotalTime>
  <Words>607</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Century Gothic</vt:lpstr>
      <vt:lpstr>Courier New</vt:lpstr>
      <vt:lpstr>Times New Roman</vt:lpstr>
      <vt:lpstr>Wingdings</vt:lpstr>
      <vt:lpstr>Wingdings 3</vt:lpstr>
      <vt:lpstr>Ion</vt:lpstr>
      <vt:lpstr>Customer Shopping Trends</vt:lpstr>
      <vt:lpstr>TEAM DATA DYNAMOS</vt:lpstr>
      <vt:lpstr>Agenda </vt:lpstr>
      <vt:lpstr>ABOUT PROJECT </vt:lpstr>
      <vt:lpstr>DATA SOURCE </vt:lpstr>
      <vt:lpstr>Application Design​ </vt:lpstr>
      <vt:lpstr>   </vt:lpstr>
      <vt:lpstr>Operational Module​ </vt:lpstr>
      <vt:lpstr>OLTP ER- DIAGRAM </vt:lpstr>
      <vt:lpstr>ETL Process </vt:lpstr>
      <vt:lpstr>OLTP Relational Schema </vt:lpstr>
      <vt:lpstr>OPERATIONAL DB STRUCTURE  </vt:lpstr>
      <vt:lpstr>OLAP – STAR SCHEMA </vt:lpstr>
      <vt:lpstr>ANALYTICAL DB STRUCTURE </vt:lpstr>
      <vt:lpstr>Analytical Module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System Analysis</dc:title>
  <dc:creator>Checkout</dc:creator>
  <cp:lastModifiedBy>N KARTHIK</cp:lastModifiedBy>
  <cp:revision>25</cp:revision>
  <dcterms:created xsi:type="dcterms:W3CDTF">2023-12-04T20:27:16Z</dcterms:created>
  <dcterms:modified xsi:type="dcterms:W3CDTF">2023-12-05T01:31:26Z</dcterms:modified>
</cp:coreProperties>
</file>