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0" r:id="rId4"/>
    <p:sldId id="261" r:id="rId5"/>
    <p:sldId id="262" r:id="rId6"/>
    <p:sldId id="263" r:id="rId7"/>
    <p:sldId id="269" r:id="rId8"/>
    <p:sldId id="268" r:id="rId9"/>
    <p:sldId id="264" r:id="rId10"/>
    <p:sldId id="265" r:id="rId11"/>
    <p:sldId id="266" r:id="rId12"/>
    <p:sldId id="267" r:id="rId13"/>
    <p:sldId id="260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DATA\SpaceMaster\third_sem\robotics_advanced\assign\project\submission\videos\episodic_q.mp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DATA\SpaceMaster\third_sem\robotics_advanced\assign\project\submission\videos\obstacle_states.mp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DATA\SpaceMaster\third_sem\robotics_advanced\assign\project\submission\videos\decision_tree_with_rewards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DATA\SpaceMaster\third_sem\robotics_advanced\assign\project\submission\videos\robot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82976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ambria" pitchFamily="18" charset="0"/>
              </a:rPr>
              <a:t>Robotics: Manipulation, Decision Making and Learning</a:t>
            </a:r>
            <a:br>
              <a:rPr lang="en-US" sz="3200" b="1" dirty="0" smtClean="0">
                <a:latin typeface="Cambria" pitchFamily="18" charset="0"/>
              </a:rPr>
            </a:br>
            <a:r>
              <a:rPr lang="en-US" sz="3200" b="1" dirty="0" smtClean="0">
                <a:latin typeface="Cambria" pitchFamily="18" charset="0"/>
              </a:rPr>
              <a:t>Project Work</a:t>
            </a:r>
            <a:endParaRPr lang="en-US" sz="3200" b="1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0"/>
            <a:ext cx="8686800" cy="16002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Implementation of Reinforcement Learning (Q-learning) based robotic navigation system to help a robot to move out of an unknown maze autonomously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791200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mbria" pitchFamily="18" charset="0"/>
              </a:rPr>
              <a:t>Laura Garcia</a:t>
            </a:r>
          </a:p>
          <a:p>
            <a:r>
              <a:rPr lang="en-US" sz="2200" dirty="0" smtClean="0">
                <a:latin typeface="Cambria" pitchFamily="18" charset="0"/>
              </a:rPr>
              <a:t>604697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5791200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err="1" smtClean="0">
                <a:latin typeface="Cambria" pitchFamily="18" charset="0"/>
              </a:rPr>
              <a:t>Shikha</a:t>
            </a:r>
            <a:r>
              <a:rPr lang="en-US" sz="2200" dirty="0" smtClean="0">
                <a:latin typeface="Cambria" pitchFamily="18" charset="0"/>
              </a:rPr>
              <a:t> Sharma</a:t>
            </a:r>
          </a:p>
          <a:p>
            <a:pPr algn="r"/>
            <a:r>
              <a:rPr lang="en-US" sz="2200" dirty="0" smtClean="0">
                <a:latin typeface="Cambria" pitchFamily="18" charset="0"/>
              </a:rPr>
              <a:t>605159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8" name="Picture 7" descr="msl_360_001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5E9F2"/>
              </a:clrFrom>
              <a:clrTo>
                <a:srgbClr val="E5E9F2">
                  <a:alpha val="0"/>
                </a:srgbClr>
              </a:clrTo>
            </a:clrChange>
          </a:blip>
          <a:srcRect l="21507" t="17229" r="22603" b="5663"/>
          <a:stretch>
            <a:fillRect/>
          </a:stretch>
        </p:blipFill>
        <p:spPr>
          <a:xfrm>
            <a:off x="3048000" y="4114800"/>
            <a:ext cx="3124200" cy="2450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30162"/>
            <a:ext cx="8229600" cy="8842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mbria" pitchFamily="18" charset="0"/>
              </a:rPr>
              <a:t>Policy II: Navigation through maze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838200"/>
            <a:ext cx="8229600" cy="5257800"/>
          </a:xfrm>
        </p:spPr>
        <p:txBody>
          <a:bodyPr>
            <a:normAutofit/>
          </a:bodyPr>
          <a:lstStyle/>
          <a:p>
            <a:pPr lvl="1" algn="ctr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Episodic Q-learning (Position in maze as state)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 Position in grid as state.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Actions : [N, S, E,W]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Rewards are given for terminal state.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Parameters used for Q-learning: epsilon=0.1(e-greedy, probability of choosing action randomly); gamma=0.9 (discount factor); alpha=0.1 (step size constant)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Cambria" pitchFamily="18" charset="0"/>
            </a:endParaRPr>
          </a:p>
        </p:txBody>
      </p:sp>
      <p:pic>
        <p:nvPicPr>
          <p:cNvPr id="6" name="episodic_q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971800" y="365760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8842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mbria" pitchFamily="18" charset="0"/>
              </a:rPr>
              <a:t>Policy II: Navigation through maze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>
                <a:latin typeface="Cambria" pitchFamily="18" charset="0"/>
              </a:rPr>
              <a:t>Non-episodic Q-learning (Obstacle position as state)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 Position of obstacles in NSEW direction as state, total 16 states.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[0 0 0 0 ] – no  obstacles, free to move in all directions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[1 0 0 0 ] – obstacle in east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Actions : [N, S, E,W]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Trying to find the best action in each state with Q-learning.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Results are random i.e. number of iteration vary.</a:t>
            </a:r>
          </a:p>
        </p:txBody>
      </p:sp>
      <p:pic>
        <p:nvPicPr>
          <p:cNvPr id="5" name="obstacle_states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971800" y="381000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8842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mbria" pitchFamily="18" charset="0"/>
              </a:rPr>
              <a:t>Policy II: Navigation through maze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Traversing maze from start state to end.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 Decision nodes as states.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Actions : [N, S, E,W]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Local position of the robot is assumed to be known (with the help of some localization sensors)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Rewards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If loop or dead end then -100 as reward.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If Next meaningful state then +10 a reward.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Cambria" pitchFamily="18" charset="0"/>
            </a:endParaRPr>
          </a:p>
        </p:txBody>
      </p:sp>
      <p:pic>
        <p:nvPicPr>
          <p:cNvPr id="5" name="decision_tree_with_rewards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048000" y="411480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</a:rPr>
              <a:t>Limitations and Future Direction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Limitation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Inaccuracy estimating states (sensors output being noisy).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Policy for navigation is not optimal in case of non episodic  traversal of the maze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Future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Using POMDP framework to solve the problem.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</a:rPr>
              <a:t>References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latin typeface="Cambria" pitchFamily="18" charset="0"/>
              </a:rPr>
              <a:t>Bashan Zuo1</a:t>
            </a:r>
            <a:r>
              <a:rPr lang="en-US" sz="2200" i="1" dirty="0" smtClean="0">
                <a:latin typeface="Cambria" pitchFamily="18" charset="0"/>
              </a:rPr>
              <a:t> </a:t>
            </a:r>
            <a:r>
              <a:rPr lang="en-US" sz="2200" i="1" dirty="0" err="1" smtClean="0">
                <a:latin typeface="Cambria" pitchFamily="18" charset="0"/>
              </a:rPr>
              <a:t>Jiaxin</a:t>
            </a:r>
            <a:r>
              <a:rPr lang="en-US" sz="2200" i="1" dirty="0" smtClean="0">
                <a:latin typeface="Cambria" pitchFamily="18" charset="0"/>
              </a:rPr>
              <a:t> Chen1, Larry Wang2 and Ying Wang1,”</a:t>
            </a:r>
            <a:r>
              <a:rPr lang="en-US" sz="2200" dirty="0" smtClean="0">
                <a:latin typeface="Cambria" pitchFamily="18" charset="0"/>
              </a:rPr>
              <a:t> A Reinforcement Learning Based Robotic Navigation System</a:t>
            </a:r>
            <a:r>
              <a:rPr lang="en-US" sz="2200" i="1" dirty="0" smtClean="0">
                <a:latin typeface="Cambria" pitchFamily="18" charset="0"/>
              </a:rPr>
              <a:t>”,</a:t>
            </a:r>
            <a:r>
              <a:rPr lang="en-US" sz="2200" dirty="0" smtClean="0">
                <a:latin typeface="Cambria" pitchFamily="18" charset="0"/>
              </a:rPr>
              <a:t> 2014 IEEE International Conference on Systems, Man, and </a:t>
            </a:r>
            <a:r>
              <a:rPr lang="en-US" sz="2200" dirty="0" err="1" smtClean="0">
                <a:latin typeface="Cambria" pitchFamily="18" charset="0"/>
              </a:rPr>
              <a:t>Cybernetics,October</a:t>
            </a:r>
            <a:r>
              <a:rPr lang="en-US" sz="2200" dirty="0" smtClean="0">
                <a:latin typeface="Cambria" pitchFamily="18" charset="0"/>
              </a:rPr>
              <a:t> 5-8, 2014.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latin typeface="Cambria" pitchFamily="18" charset="0"/>
              </a:rPr>
              <a:t>Richard S. Sutton and Andrew G. </a:t>
            </a:r>
            <a:r>
              <a:rPr lang="en-US" sz="2200" dirty="0" err="1" smtClean="0">
                <a:latin typeface="Cambria" pitchFamily="18" charset="0"/>
              </a:rPr>
              <a:t>Barto</a:t>
            </a:r>
            <a:r>
              <a:rPr lang="en-US" sz="2200" dirty="0" smtClean="0">
                <a:latin typeface="Cambria" pitchFamily="18" charset="0"/>
              </a:rPr>
              <a:t>,” Reinforcement Learning: An Introduction”</a:t>
            </a:r>
          </a:p>
          <a:p>
            <a:pPr algn="just">
              <a:buFont typeface="Wingdings" pitchFamily="2" charset="2"/>
              <a:buChar char="§"/>
            </a:pPr>
            <a:endParaRPr lang="en-US" sz="2200" dirty="0" smtClean="0">
              <a:latin typeface="Cambria" pitchFamily="18" charset="0"/>
            </a:endParaRPr>
          </a:p>
          <a:p>
            <a:pPr algn="just"/>
            <a:endParaRPr lang="en-US" sz="22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The problem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To navigate the autonomous mobile robot out of the maze.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Two optimal policies are required: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Policy I: Teaching obstacles avoidance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Policy II:  Teaching navigation through the maze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8" y="4190999"/>
            <a:ext cx="3219797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2" y="4191000"/>
            <a:ext cx="2570989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itchFamily="18" charset="0"/>
              </a:rPr>
              <a:t>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514725"/>
            <a:ext cx="50006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52600" y="1752600"/>
            <a:ext cx="5023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latin typeface="Cambria" pitchFamily="18" charset="0"/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latin typeface="Cambria" pitchFamily="18" charset="0"/>
              </a:rPr>
              <a:t>Low requirements of computational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latin typeface="Cambria" pitchFamily="18" charset="0"/>
              </a:rPr>
              <a:t>Good real-time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latin typeface="Cambria" pitchFamily="18" charset="0"/>
              </a:rPr>
              <a:t>It does not need training samples</a:t>
            </a:r>
            <a:endParaRPr lang="fi-FI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2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mbria" pitchFamily="18" charset="0"/>
              </a:rPr>
              <a:t>Policy I: Obstacle Avoidance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8382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In order to determine the world states in the Q-learning algorithm, IR/sonar sensors are used to detect the distances between the robot and the closest obstacles in three specific directions.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State is a vector with relative amplitude of the distance from obstacle, s = [Left Right Front]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Action can be one of the four, a= [F L R]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i="1" dirty="0" smtClean="0"/>
              <a:t>Action F: Move forward for specified distance e.g. 100mm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i="1" dirty="0" smtClean="0"/>
              <a:t>Action L: Turn left for 15 deg</a:t>
            </a:r>
            <a:endParaRPr lang="en-US" sz="800" i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i="1" dirty="0" smtClean="0"/>
              <a:t>Action R: Turn right for 15 deg</a:t>
            </a:r>
          </a:p>
          <a:p>
            <a:pPr lvl="1" algn="just">
              <a:buFont typeface="Wingdings" pitchFamily="2" charset="2"/>
              <a:buChar char="§"/>
            </a:pPr>
            <a:endParaRPr lang="en-US" i="1" dirty="0" smtClean="0"/>
          </a:p>
          <a:p>
            <a:pPr lvl="1" algn="just"/>
            <a:r>
              <a:rPr lang="en-US" i="1" dirty="0" smtClean="0"/>
              <a:t>*Emergency action: Protection </a:t>
            </a:r>
            <a:r>
              <a:rPr lang="en-US" dirty="0" smtClean="0"/>
              <a:t>to prevent the robot three distances is smaller than 170mm, the robot will move backward for 100</a:t>
            </a:r>
            <a:r>
              <a:rPr lang="en-US" i="1" dirty="0" smtClean="0"/>
              <a:t>mm.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482" t="7483" b="8163"/>
          <a:stretch>
            <a:fillRect/>
          </a:stretch>
        </p:blipFill>
        <p:spPr bwMode="auto">
          <a:xfrm>
            <a:off x="2667000" y="4495800"/>
            <a:ext cx="3733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2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mbria" pitchFamily="18" charset="0"/>
              </a:rPr>
              <a:t>Policy I: Obstacle Avoidance</a:t>
            </a:r>
            <a:endParaRPr lang="en-US" sz="3200" dirty="0">
              <a:latin typeface="Cambria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931920"/>
            <a:ext cx="326336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l="7229"/>
          <a:stretch>
            <a:fillRect/>
          </a:stretch>
        </p:blipFill>
        <p:spPr bwMode="auto">
          <a:xfrm>
            <a:off x="5105400" y="3905250"/>
            <a:ext cx="29337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The Rewards earned are according to if robot ends in health state or sub-health state.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If </a:t>
            </a:r>
            <a:r>
              <a:rPr lang="en-US" sz="2400" dirty="0">
                <a:latin typeface="Cambria" pitchFamily="18" charset="0"/>
              </a:rPr>
              <a:t>a health state is </a:t>
            </a:r>
            <a:r>
              <a:rPr lang="en-US" sz="2400" dirty="0" smtClean="0">
                <a:latin typeface="Cambria" pitchFamily="18" charset="0"/>
              </a:rPr>
              <a:t>observed by </a:t>
            </a:r>
            <a:r>
              <a:rPr lang="en-US" sz="2400" dirty="0">
                <a:latin typeface="Cambria" pitchFamily="18" charset="0"/>
              </a:rPr>
              <a:t>the robot, a positive reward will be </a:t>
            </a:r>
            <a:r>
              <a:rPr lang="en-US" sz="2400" dirty="0" smtClean="0">
                <a:latin typeface="Cambria" pitchFamily="18" charset="0"/>
              </a:rPr>
              <a:t>received.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Cambria" pitchFamily="18" charset="0"/>
              </a:rPr>
              <a:t>On the other hand, a sub-health state indicates that at </a:t>
            </a:r>
            <a:r>
              <a:rPr lang="en-US" sz="2400" dirty="0" smtClean="0">
                <a:latin typeface="Cambria" pitchFamily="18" charset="0"/>
              </a:rPr>
              <a:t>least one </a:t>
            </a:r>
            <a:r>
              <a:rPr lang="en-US" sz="2400" dirty="0">
                <a:latin typeface="Cambria" pitchFamily="18" charset="0"/>
              </a:rPr>
              <a:t>of obstacles is very close to the robot and the robot </a:t>
            </a:r>
            <a:r>
              <a:rPr lang="en-US" sz="2400" dirty="0" smtClean="0">
                <a:latin typeface="Cambria" pitchFamily="18" charset="0"/>
              </a:rPr>
              <a:t>needs to </a:t>
            </a:r>
            <a:r>
              <a:rPr lang="en-US" sz="2400" dirty="0">
                <a:latin typeface="Cambria" pitchFamily="18" charset="0"/>
              </a:rPr>
              <a:t>move away from it immediately. Thus, a robot in </a:t>
            </a:r>
            <a:r>
              <a:rPr lang="en-US" sz="2400" dirty="0" smtClean="0">
                <a:latin typeface="Cambria" pitchFamily="18" charset="0"/>
              </a:rPr>
              <a:t>a sub-health </a:t>
            </a:r>
            <a:r>
              <a:rPr lang="en-US" sz="2400" dirty="0">
                <a:latin typeface="Cambria" pitchFamily="18" charset="0"/>
              </a:rPr>
              <a:t>state will always receive a negative reward</a:t>
            </a:r>
            <a:endParaRPr lang="en-US" sz="2400" dirty="0" smtClean="0">
              <a:latin typeface="Cambria" pitchFamily="18" charset="0"/>
            </a:endParaRPr>
          </a:p>
          <a:p>
            <a:endParaRPr lang="en-US" dirty="0" smtClean="0">
              <a:latin typeface="Cambria" pitchFamily="18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10390" y="64124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Reward table, Health State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64124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Reward table, Sub-Health State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2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mbria" pitchFamily="18" charset="0"/>
              </a:rPr>
              <a:t>Policy I: Obstacle Avoidance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38199"/>
            <a:ext cx="8229600" cy="533401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>
                <a:latin typeface="Cambria" pitchFamily="18" charset="0"/>
              </a:rPr>
              <a:t>Simulation results</a:t>
            </a:r>
          </a:p>
          <a:p>
            <a:endParaRPr lang="en-US" dirty="0"/>
          </a:p>
        </p:txBody>
      </p:sp>
      <p:pic>
        <p:nvPicPr>
          <p:cNvPr id="4" name="Picture 3" descr="WhatsApp Image 2016-12-18 at 6.36.34 PM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447800"/>
            <a:ext cx="4191000" cy="3143250"/>
          </a:xfrm>
          <a:prstGeom prst="rect">
            <a:avLst/>
          </a:prstGeom>
        </p:spPr>
      </p:pic>
      <p:pic>
        <p:nvPicPr>
          <p:cNvPr id="5" name="Picture 4" descr="WhatsApp Image 2016-12-18 at 6.36.34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200" y="1524000"/>
            <a:ext cx="4165600" cy="3124200"/>
          </a:xfrm>
          <a:prstGeom prst="rect">
            <a:avLst/>
          </a:prstGeom>
        </p:spPr>
      </p:pic>
      <p:sp>
        <p:nvSpPr>
          <p:cNvPr id="6" name="Content Placeholder 6"/>
          <p:cNvSpPr txBox="1">
            <a:spLocks/>
          </p:cNvSpPr>
          <p:nvPr/>
        </p:nvSpPr>
        <p:spPr>
          <a:xfrm>
            <a:off x="1447800" y="4800600"/>
            <a:ext cx="1676400" cy="533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>
                <a:latin typeface="Cambria" pitchFamily="18" charset="0"/>
              </a:rPr>
              <a:t>One Episode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791200" y="4876800"/>
            <a:ext cx="1676400" cy="533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>
                <a:latin typeface="Cambria" pitchFamily="18" charset="0"/>
              </a:rPr>
              <a:t>Five Episodes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2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" pitchFamily="18" charset="0"/>
              </a:rPr>
              <a:t>Policy I: Obstacle Avoidance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38199"/>
            <a:ext cx="8229600" cy="533401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>
                <a:latin typeface="Cambria" pitchFamily="18" charset="0"/>
              </a:rPr>
              <a:t>Hardware Implementation</a:t>
            </a:r>
          </a:p>
          <a:p>
            <a:endParaRPr lang="en-US" dirty="0"/>
          </a:p>
        </p:txBody>
      </p:sp>
      <p:pic>
        <p:nvPicPr>
          <p:cNvPr id="1026" name="Picture 2" descr="Image result for beagleb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3667"/>
            <a:ext cx="1704975" cy="2522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harp sens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75856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tteries 9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72558"/>
            <a:ext cx="1914525" cy="10423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8038" y="3615869"/>
            <a:ext cx="2857500" cy="2409825"/>
          </a:xfrm>
          <a:prstGeom prst="rect">
            <a:avLst/>
          </a:prstGeom>
        </p:spPr>
      </p:pic>
      <p:pic>
        <p:nvPicPr>
          <p:cNvPr id="1032" name="Picture 8" descr="Image result for h bridge i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58223"/>
            <a:ext cx="2767013" cy="16102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148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2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mbria" pitchFamily="18" charset="0"/>
              </a:rPr>
              <a:t>Policy I: Obstacle Avoidance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38199"/>
            <a:ext cx="8229600" cy="533401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>
                <a:latin typeface="Cambria" pitchFamily="18" charset="0"/>
              </a:rPr>
              <a:t>Hardware Implementation</a:t>
            </a:r>
          </a:p>
          <a:p>
            <a:endParaRPr lang="en-US" dirty="0"/>
          </a:p>
        </p:txBody>
      </p:sp>
      <p:pic>
        <p:nvPicPr>
          <p:cNvPr id="5" name="robot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2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mbria" pitchFamily="18" charset="0"/>
              </a:rPr>
              <a:t>Policy II: Navigation through maze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38199"/>
            <a:ext cx="8229600" cy="52578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Options Considered</a:t>
            </a:r>
            <a:endParaRPr lang="en-US" dirty="0">
              <a:latin typeface="Cambria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Value Iteration (The way we used for assignments)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Episodic Q-learning (Position in maze as state)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Non-episodic Q-learning (Obstacle position as state)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Traversing maze from start state to end state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Decision nodes as state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latin typeface="Cambria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680</Words>
  <Application>Microsoft Office PowerPoint</Application>
  <PresentationFormat>On-screen Show (4:3)</PresentationFormat>
  <Paragraphs>78</Paragraphs>
  <Slides>14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Robotics: Manipulation, Decision Making and Learning Project Work</vt:lpstr>
      <vt:lpstr>The problem</vt:lpstr>
      <vt:lpstr>Q-learning</vt:lpstr>
      <vt:lpstr>Policy I: Obstacle Avoidance</vt:lpstr>
      <vt:lpstr>Policy I: Obstacle Avoidance</vt:lpstr>
      <vt:lpstr>Policy I: Obstacle Avoidance</vt:lpstr>
      <vt:lpstr>Policy I: Obstacle Avoidance</vt:lpstr>
      <vt:lpstr>Policy I: Obstacle Avoidance</vt:lpstr>
      <vt:lpstr>Policy II: Navigation through maze</vt:lpstr>
      <vt:lpstr>Policy II: Navigation through maze</vt:lpstr>
      <vt:lpstr>Policy II: Navigation through maze</vt:lpstr>
      <vt:lpstr>Policy II: Navigation through maze</vt:lpstr>
      <vt:lpstr>Limitations and Future Direction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Robotics: Manipulation, Decision Making and Learning</dc:title>
  <dc:creator>shikha</dc:creator>
  <cp:lastModifiedBy>shikha</cp:lastModifiedBy>
  <cp:revision>74</cp:revision>
  <dcterms:created xsi:type="dcterms:W3CDTF">2006-08-16T00:00:00Z</dcterms:created>
  <dcterms:modified xsi:type="dcterms:W3CDTF">2016-12-19T18:36:57Z</dcterms:modified>
</cp:coreProperties>
</file>