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65" r:id="rId7"/>
    <p:sldId id="270" r:id="rId8"/>
    <p:sldId id="264" r:id="rId9"/>
    <p:sldId id="271" r:id="rId10"/>
    <p:sldId id="262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860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DF40DA-DF71-42C3-98AD-CFFEBDB30D7F}" type="datetimeFigureOut">
              <a:rPr lang="en-IN"/>
              <a:pPr>
                <a:defRPr/>
              </a:pPr>
              <a:t>11-03-2020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A3594C1-D7D7-4959-8F11-4CA8FD88661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87E025-FE30-43CF-BE30-DCD6614019C8}" type="slidenum">
              <a:rPr lang="en-IN" altLang="en-US">
                <a:latin typeface="Calibri" panose="020F0502020204030204" pitchFamily="34" charset="0"/>
              </a:rPr>
              <a:pPr/>
              <a:t>2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7880A55D-609C-40A2-AA26-FE1EA830DAD1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fld id="{352731F2-F3E8-4C49-B6C1-68C139235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63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53BAD-D6AC-428C-88EC-6D3A6B9F5789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2A73A-A1E9-4619-ACBF-069FF14A0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3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0348D-BC71-4A32-96C3-C03BB3883803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112B0-DDC8-4C8F-B21F-C7A58A018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8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C7A1-BD26-4E94-AC9B-C926695C2643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ED0F7-859E-4942-9EFB-4E66E24C4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8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4285D-5AFD-445D-9C95-C70E1B8B5880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fld id="{5119DAB2-35BC-4B0F-AFAA-988057715F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53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B2315-EA6E-4391-BC83-F9E5E25FF861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DE290-BD08-4C5B-BE78-098494542F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33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E67E-506A-4FCB-8674-5170DD7A7DA1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>
              <a:defRPr/>
            </a:lvl1pPr>
          </a:lstStyle>
          <a:p>
            <a:fld id="{BF92B2B5-A576-4E0A-8141-465A98AEE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61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64462-9255-4744-8750-A98DBD5CEB57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6E27A-BA59-4A9F-872D-CAE533EB4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89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BD875-C999-4DF0-9623-5A8CD5671CCB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B0AE3-F950-432D-BDE7-180FCF19E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03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C81ABA53-C2B6-46DA-9A33-D4A598F2F13F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/>
            </a:lvl1pPr>
          </a:lstStyle>
          <a:p>
            <a:fld id="{7BF30A81-2778-4133-8069-57EF4904F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06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37E77FDF-24F8-4EFB-BB2D-95EA0EC1BBC7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>
              <a:defRPr sz="900"/>
            </a:lvl1pPr>
          </a:lstStyle>
          <a:p>
            <a:fld id="{EE3A403C-13B5-4EFA-9F4B-2E59D5409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23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12121"/>
            </a:gs>
            <a:gs pos="60001">
              <a:srgbClr val="303030"/>
            </a:gs>
            <a:gs pos="100000">
              <a:srgbClr val="75757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248D39E-ACC9-4FE5-8BC0-0A3DE724EC8A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4BA9897E-9E46-4BE9-AB7B-40D68303C8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83" r:id="rId4"/>
    <p:sldLayoutId id="2147483791" r:id="rId5"/>
    <p:sldLayoutId id="2147483784" r:id="rId6"/>
    <p:sldLayoutId id="2147483785" r:id="rId7"/>
    <p:sldLayoutId id="2147483792" r:id="rId8"/>
    <p:sldLayoutId id="2147483793" r:id="rId9"/>
    <p:sldLayoutId id="2147483786" r:id="rId10"/>
    <p:sldLayoutId id="2147483787" r:id="rId11"/>
  </p:sldLayoutIdLst>
  <p:txStyles>
    <p:titleStyle>
      <a:lvl1pPr marL="484188" indent="-484188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9553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anose="020B0502020202020204" pitchFamily="34" charset="0"/>
        </a:defRPr>
      </a:lvl2pPr>
      <a:lvl3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anose="020B0502020202020204" pitchFamily="34" charset="0"/>
        </a:defRPr>
      </a:lvl3pPr>
      <a:lvl4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anose="020B0502020202020204" pitchFamily="34" charset="0"/>
        </a:defRPr>
      </a:lvl4pPr>
      <a:lvl5pPr marL="484188" indent="-484188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anose="020B0502020202020204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anose="020B0502020202020204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anose="020B0502020202020204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anose="020B0502020202020204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rgbClr val="FF9553"/>
          </a:solidFill>
          <a:latin typeface="Century Gothic" panose="020B0502020202020204" pitchFamily="34" charset="0"/>
        </a:defRPr>
      </a:lvl9pPr>
    </p:titleStyle>
    <p:bodyStyle>
      <a:lvl1pPr marL="447675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4AB89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vonexpress.com/Download-Android-Studio.ph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evonexpress.com/Download-Microsoft-SQL-Server.ph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648" y="1447800"/>
            <a:ext cx="7772400" cy="1470025"/>
          </a:xfrm>
        </p:spPr>
        <p:txBody>
          <a:bodyPr rtlCol="0">
            <a:normAutofit fontScale="90000"/>
          </a:bodyPr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b="1" dirty="0">
                <a:effectLst/>
              </a:rPr>
              <a:t>Android Heart Disease Prediction using Random Forest</a:t>
            </a:r>
            <a:endParaRPr lang="en-IN" sz="4800" cap="all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62913" cy="2514600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</a:rPr>
              <a:t>Presented By :</a:t>
            </a:r>
            <a:endParaRPr lang="en-IN" sz="1100" b="1" dirty="0">
              <a:solidFill>
                <a:schemeClr val="accent1">
                  <a:lumMod val="60000"/>
                  <a:lumOff val="40000"/>
                </a:schemeClr>
              </a:solidFill>
              <a:latin typeface="Arial Narrow" pitchFamily="34" charset="0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IN" sz="3600" b="1" dirty="0">
                <a:latin typeface="Arial Narrow" pitchFamily="34" charset="0"/>
              </a:rPr>
              <a:t> [Student’s Name Here]</a:t>
            </a: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IN" sz="3600" b="1" dirty="0">
                <a:latin typeface="Arial Narrow" pitchFamily="34" charset="0"/>
              </a:rPr>
              <a:t> [Student’s Name Here]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533400"/>
            <a:ext cx="7391400" cy="838200"/>
          </a:xfrm>
        </p:spPr>
        <p:txBody>
          <a:bodyPr rtlCol="0"/>
          <a:lstStyle/>
          <a:p>
            <a:pPr indent="0" algn="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PROS &amp; CONS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1752600"/>
            <a:ext cx="3733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724400" y="1752600"/>
            <a:ext cx="3733800" cy="48006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4864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IN" sz="2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Cons</a:t>
            </a:r>
          </a:p>
          <a:p>
            <a:pPr marL="54864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IN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The system is not fully automated, it needs data from user for full diagnosis.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User need to put correct data or else it behaves abnormally.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1752600"/>
            <a:ext cx="3733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609600" y="1752600"/>
            <a:ext cx="3733800" cy="48006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54864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IN" sz="2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Pros</a:t>
            </a:r>
          </a:p>
          <a:p>
            <a:pPr marL="54864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IN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User can search for doctor’s help at any point of time.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User can talk about their Heart Disease and get instant diagnosis.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Doctors get more clients online.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Random forest is one of the most accurate classifier algorithms among decision tree.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Very useful in case of emergency.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315200" cy="1057275"/>
          </a:xfrm>
        </p:spPr>
        <p:txBody>
          <a:bodyPr rtlCol="0"/>
          <a:lstStyle/>
          <a:p>
            <a:pPr indent="0" algn="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APPLICATIONS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8305800" cy="49196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This application can be used by all patients or their family members who need help in emergency. </a:t>
            </a:r>
            <a:endParaRPr lang="en-IN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66800" y="3429000"/>
            <a:ext cx="7010400" cy="1447800"/>
          </a:xfrm>
          <a:prstGeom prst="roundRect">
            <a:avLst>
              <a:gd name="adj" fmla="val 8572"/>
            </a:avLst>
          </a:prstGeom>
          <a:solidFill>
            <a:srgbClr val="F07F0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dirty="0"/>
              <a:t>THANK YOU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68288"/>
            <a:ext cx="7543800" cy="1398587"/>
          </a:xfrm>
        </p:spPr>
        <p:txBody>
          <a:bodyPr rtlCol="0"/>
          <a:lstStyle/>
          <a:p>
            <a:pPr marL="0" indent="0" algn="r" eaLnBrk="1" fontAlgn="auto" hangingPunct="1">
              <a:spcAft>
                <a:spcPts val="0"/>
              </a:spcAft>
              <a:defRPr/>
            </a:pP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INDEX</a:t>
            </a:r>
          </a:p>
        </p:txBody>
      </p:sp>
      <p:sp>
        <p:nvSpPr>
          <p:cNvPr id="10243" name="Content Placeholder 1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2175"/>
          </a:xfrm>
        </p:spPr>
        <p:txBody>
          <a:bodyPr/>
          <a:lstStyle/>
          <a:p>
            <a:pPr eaLnBrk="1" hangingPunct="1">
              <a:defRPr/>
            </a:pPr>
            <a:r>
              <a:rPr lang="en-IN" altLang="en-US" sz="2800" dirty="0"/>
              <a:t>Project Overview</a:t>
            </a:r>
          </a:p>
          <a:p>
            <a:pPr eaLnBrk="1" hangingPunct="1">
              <a:defRPr/>
            </a:pPr>
            <a:endParaRPr lang="en-IN" altLang="en-US" sz="1000" dirty="0"/>
          </a:p>
          <a:p>
            <a:pPr eaLnBrk="1" hangingPunct="1">
              <a:defRPr/>
            </a:pPr>
            <a:r>
              <a:rPr lang="en-IN" altLang="en-US" sz="2800" dirty="0"/>
              <a:t>Scope</a:t>
            </a:r>
          </a:p>
          <a:p>
            <a:pPr marL="65087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1000" dirty="0"/>
          </a:p>
          <a:p>
            <a:pPr eaLnBrk="1" hangingPunct="1">
              <a:defRPr/>
            </a:pPr>
            <a:r>
              <a:rPr lang="en-IN" altLang="en-US" sz="2800" dirty="0"/>
              <a:t>Modules </a:t>
            </a:r>
          </a:p>
          <a:p>
            <a:pPr eaLnBrk="1" hangingPunct="1">
              <a:defRPr/>
            </a:pPr>
            <a:endParaRPr lang="en-IN" altLang="en-US" sz="1000" dirty="0"/>
          </a:p>
          <a:p>
            <a:pPr eaLnBrk="1" hangingPunct="1">
              <a:defRPr/>
            </a:pPr>
            <a:r>
              <a:rPr lang="en-IN" altLang="en-US" sz="2800" dirty="0"/>
              <a:t>Development Tools</a:t>
            </a:r>
          </a:p>
          <a:p>
            <a:pPr eaLnBrk="1" hangingPunct="1">
              <a:defRPr/>
            </a:pPr>
            <a:endParaRPr lang="en-IN" altLang="en-US" sz="1000" dirty="0"/>
          </a:p>
          <a:p>
            <a:pPr eaLnBrk="1" hangingPunct="1">
              <a:defRPr/>
            </a:pPr>
            <a:r>
              <a:rPr lang="en-IN" altLang="en-US" sz="2800" dirty="0"/>
              <a:t>Pros &amp; Cons</a:t>
            </a:r>
          </a:p>
          <a:p>
            <a:pPr marL="65087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1000" dirty="0"/>
          </a:p>
          <a:p>
            <a:pPr eaLnBrk="1" hangingPunct="1">
              <a:defRPr/>
            </a:pPr>
            <a:r>
              <a:rPr lang="en-IN" altLang="en-US" sz="2800" dirty="0"/>
              <a:t>Applications</a:t>
            </a:r>
          </a:p>
          <a:p>
            <a:pPr eaLnBrk="1" hangingPunct="1">
              <a:defRPr/>
            </a:pPr>
            <a:endParaRPr lang="en-I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0001">
              <a:srgbClr val="000000"/>
            </a:gs>
            <a:gs pos="100000">
              <a:srgbClr val="6C6C6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1057275"/>
          </a:xfrm>
        </p:spPr>
        <p:txBody>
          <a:bodyPr rtlCol="0"/>
          <a:lstStyle/>
          <a:p>
            <a:pPr indent="0" algn="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PROJECT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8305800" cy="4919662"/>
          </a:xfrm>
        </p:spPr>
        <p:txBody>
          <a:bodyPr rtlCol="0">
            <a:normAutofit fontScale="85000" lnSpcReduction="20000"/>
          </a:bodyPr>
          <a:lstStyle/>
          <a:p>
            <a:pPr lvl="0"/>
            <a:r>
              <a:rPr lang="en-US" dirty="0"/>
              <a:t>It might have happened so many times that you or someone yours need doctors help immediately, but they are not available due to some reason. </a:t>
            </a:r>
            <a:endParaRPr lang="en-IN" dirty="0"/>
          </a:p>
          <a:p>
            <a:pPr lvl="0"/>
            <a:r>
              <a:rPr lang="en-US" dirty="0"/>
              <a:t>The Heart Disease Prediction application is an end user support and online consultation project. </a:t>
            </a:r>
            <a:endParaRPr lang="en-IN" dirty="0"/>
          </a:p>
          <a:p>
            <a:pPr lvl="0"/>
            <a:r>
              <a:rPr lang="en-US" dirty="0"/>
              <a:t>Here, we propose an android application that allows users to get instant guidance on their heart disease through an intelligent system online.</a:t>
            </a:r>
            <a:endParaRPr lang="en-IN" dirty="0"/>
          </a:p>
          <a:p>
            <a:pPr lvl="0"/>
            <a:r>
              <a:rPr lang="en-US" dirty="0"/>
              <a:t>The application is fed with various details and the heart disease associated with those details. </a:t>
            </a:r>
            <a:endParaRPr lang="en-IN" dirty="0"/>
          </a:p>
          <a:p>
            <a:pPr lvl="0"/>
            <a:r>
              <a:rPr lang="en-US" dirty="0"/>
              <a:t>The application allows user to share their heart related issues. </a:t>
            </a:r>
            <a:endParaRPr lang="en-IN" dirty="0"/>
          </a:p>
          <a:p>
            <a:pPr lvl="0"/>
            <a:r>
              <a:rPr lang="en-US" dirty="0"/>
              <a:t>It then processes user specific details to check for various illness that could be associated with it. </a:t>
            </a:r>
            <a:endParaRPr lang="en-IN" dirty="0"/>
          </a:p>
          <a:p>
            <a:pPr lvl="0"/>
            <a:r>
              <a:rPr lang="en-US" dirty="0"/>
              <a:t>Here we use some intelligent data mining techniques to guess the most accurate illness that could be associated with patient’s details.</a:t>
            </a:r>
            <a:endParaRPr lang="en-IN" dirty="0"/>
          </a:p>
          <a:p>
            <a:pPr lvl="0"/>
            <a:r>
              <a:rPr lang="en-US" dirty="0"/>
              <a:t>We use Random Forest Classifier to predict the illness with the help of multiple health parameters.</a:t>
            </a:r>
            <a:endParaRPr lang="en-IN" dirty="0"/>
          </a:p>
          <a:p>
            <a:pPr lvl="0"/>
            <a:r>
              <a:rPr lang="en-US" dirty="0"/>
              <a:t>Based on result, system automatically shows the result specific doctor’s for further treatment.</a:t>
            </a:r>
            <a:endParaRPr lang="en-IN" dirty="0"/>
          </a:p>
          <a:p>
            <a:pPr lvl="0"/>
            <a:r>
              <a:rPr lang="en-US" dirty="0"/>
              <a:t>The system allows user to view doctor’s details.</a:t>
            </a:r>
            <a:endParaRPr lang="en-IN" dirty="0"/>
          </a:p>
          <a:p>
            <a:pPr lvl="0"/>
            <a:r>
              <a:rPr lang="en-US" dirty="0"/>
              <a:t>The system can be use in case of emergency.</a:t>
            </a:r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315200" cy="1057275"/>
          </a:xfrm>
        </p:spPr>
        <p:txBody>
          <a:bodyPr rtlCol="0"/>
          <a:lstStyle/>
          <a:p>
            <a:pPr indent="0" algn="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SCOPE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8382000" cy="4995862"/>
          </a:xfrm>
        </p:spPr>
        <p:txBody>
          <a:bodyPr rtlCol="0">
            <a:normAutofit/>
          </a:bodyPr>
          <a:lstStyle/>
          <a:p>
            <a:r>
              <a:rPr lang="en-US" dirty="0"/>
              <a:t>The main objective of this research is to develop a heart prediction system. The system can discover and extract hidden knowledge associated with diseases from a historical heart data set Heart disease prediction system aims to exploit data mining techniques on medical data set to assist in the prediction of the heart diseases.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391400" cy="1057275"/>
          </a:xfrm>
        </p:spPr>
        <p:txBody>
          <a:bodyPr rtlCol="0"/>
          <a:lstStyle/>
          <a:p>
            <a:pPr indent="0" algn="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MODULES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57200" y="1752600"/>
            <a:ext cx="4114800" cy="4919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4864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 ADMIN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Add Training Data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Add Doctor Details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View User Details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View Feedback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View Doc Details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View Training Data</a:t>
            </a:r>
            <a:endParaRPr lang="en-IN" sz="20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0430B96-10DC-454D-95EC-ECFEC2D90E32}"/>
              </a:ext>
            </a:extLst>
          </p:cNvPr>
          <p:cNvSpPr txBox="1">
            <a:spLocks/>
          </p:cNvSpPr>
          <p:nvPr/>
        </p:nvSpPr>
        <p:spPr>
          <a:xfrm>
            <a:off x="4953000" y="1752600"/>
            <a:ext cx="3740727" cy="59527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4864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 USER</a:t>
            </a:r>
          </a:p>
          <a:p>
            <a:pPr marL="82296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defRPr/>
            </a:pPr>
            <a:r>
              <a:rPr lang="en-IN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Register</a:t>
            </a:r>
          </a:p>
          <a:p>
            <a:pPr marL="82296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defRPr/>
            </a:pPr>
            <a:r>
              <a:rPr lang="en-IN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Login</a:t>
            </a:r>
          </a:p>
          <a:p>
            <a:pPr marL="82296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Check Heart</a:t>
            </a:r>
          </a:p>
          <a:p>
            <a:pPr marL="82296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View Doctor</a:t>
            </a:r>
          </a:p>
          <a:p>
            <a:pPr marL="82296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Write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391400" cy="1057275"/>
          </a:xfrm>
        </p:spPr>
        <p:txBody>
          <a:bodyPr rtlCol="0"/>
          <a:lstStyle/>
          <a:p>
            <a:pPr indent="0" algn="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DEVELOPMENT TOOLS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83820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 STUDIO 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533400" y="2362200"/>
            <a:ext cx="5257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200">
                <a:latin typeface="Calibri" panose="020F0502020204030204" pitchFamily="34" charset="0"/>
              </a:rPr>
              <a:t>Android Studio is the official[7] integrated development environment (IDE) for Google's Android operating system, built on JetBrains' IntelliJ IDEA software and designed specifically for Android development.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625" y="4572000"/>
            <a:ext cx="6781800" cy="1600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+mn-lt"/>
                <a:cs typeface="+mn-cs"/>
              </a:rPr>
              <a:t>Features: </a:t>
            </a:r>
          </a:p>
          <a:p>
            <a:pPr marL="512064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rgbClr val="FF99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Rich Layout Editor</a:t>
            </a:r>
          </a:p>
          <a:p>
            <a:pPr marL="512064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rgbClr val="FF99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Android Virtual Device</a:t>
            </a:r>
          </a:p>
          <a:p>
            <a:pPr marL="512064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rgbClr val="FF99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Quick Fixes Suggestion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latin typeface="+mn-lt"/>
              <a:cs typeface="+mn-cs"/>
            </a:endParaRPr>
          </a:p>
        </p:txBody>
      </p:sp>
      <p:pic>
        <p:nvPicPr>
          <p:cNvPr id="143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914400"/>
          </a:xfrm>
        </p:spPr>
        <p:txBody>
          <a:bodyPr rtlCol="0"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Download Android Studio</a:t>
            </a:r>
          </a:p>
        </p:txBody>
      </p:sp>
      <p:pic>
        <p:nvPicPr>
          <p:cNvPr id="14339" name="Picture 8" descr="Android Studi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1143000" y="60960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We can get Android Studio from NevonExpress.com : </a:t>
            </a:r>
            <a:r>
              <a:rPr lang="en-IN" altLang="en-US">
                <a:solidFill>
                  <a:srgbClr val="F07F09"/>
                </a:solidFill>
                <a:hlinkClick r:id="rId2"/>
              </a:rPr>
              <a:t>Visit Here</a:t>
            </a:r>
            <a:endParaRPr lang="en-US" altLang="en-US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1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28638"/>
            <a:ext cx="7391400" cy="838200"/>
          </a:xfrm>
        </p:spPr>
        <p:txBody>
          <a:bodyPr rtlCol="0"/>
          <a:lstStyle/>
          <a:p>
            <a:pPr indent="0" algn="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DEVELOPMENT TOOLS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33538"/>
            <a:ext cx="8382000" cy="8048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MICROSOFT SQL SERVER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457200" y="2362200"/>
            <a:ext cx="5638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>
                <a:latin typeface="Calibri" panose="020F0502020204030204" pitchFamily="34" charset="0"/>
              </a:rPr>
              <a:t>Microsoft SQL Server is a relational database management system developed by Microsoft. As a database server, it is a software product with the primary function of storing and retrieving data as requested by other. Microsoft markets at least a dozen different editions of Microsoft SQL Server, aimed at different audiences and for workloads. 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33400" y="4953000"/>
            <a:ext cx="80486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200">
                <a:latin typeface="Calibri" panose="020F0502020204030204" pitchFamily="34" charset="0"/>
              </a:rPr>
              <a:t>Features: </a:t>
            </a:r>
          </a:p>
          <a:p>
            <a:pPr eaLnBrk="1" hangingPunct="1"/>
            <a:r>
              <a:rPr lang="en-IN" altLang="en-US" sz="2200">
                <a:solidFill>
                  <a:srgbClr val="FF9933"/>
                </a:solidFill>
                <a:latin typeface="Calibri" panose="020F0502020204030204" pitchFamily="34" charset="0"/>
              </a:rPr>
              <a:t>1. </a:t>
            </a:r>
            <a:r>
              <a:rPr lang="en-IN" altLang="en-US" sz="2200">
                <a:latin typeface="Calibri" panose="020F0502020204030204" pitchFamily="34" charset="0"/>
              </a:rPr>
              <a:t>Least Vulnerable  </a:t>
            </a:r>
            <a:r>
              <a:rPr lang="en-IN" altLang="en-US" sz="2200">
                <a:solidFill>
                  <a:srgbClr val="FF9933"/>
                </a:solidFill>
                <a:latin typeface="Calibri" panose="020F0502020204030204" pitchFamily="34" charset="0"/>
              </a:rPr>
              <a:t>2. </a:t>
            </a:r>
            <a:r>
              <a:rPr lang="en-IN" altLang="en-US" sz="2200">
                <a:latin typeface="Calibri" panose="020F0502020204030204" pitchFamily="34" charset="0"/>
              </a:rPr>
              <a:t>Advanced Analytics  </a:t>
            </a:r>
            <a:r>
              <a:rPr lang="en-IN" altLang="en-US" sz="2200">
                <a:solidFill>
                  <a:srgbClr val="FF9933"/>
                </a:solidFill>
                <a:latin typeface="Calibri" panose="020F0502020204030204" pitchFamily="34" charset="0"/>
              </a:rPr>
              <a:t>3. </a:t>
            </a:r>
            <a:r>
              <a:rPr lang="en-IN" altLang="en-US" sz="2200">
                <a:latin typeface="Calibri" panose="020F0502020204030204" pitchFamily="34" charset="0"/>
              </a:rPr>
              <a:t>Easy-to-Use</a:t>
            </a:r>
          </a:p>
          <a:p>
            <a:pPr eaLnBrk="1" hangingPunct="1"/>
            <a:endParaRPr lang="en-IN" altLang="en-US" sz="2200">
              <a:latin typeface="Calibri" panose="020F0502020204030204" pitchFamily="34" charset="0"/>
            </a:endParaRPr>
          </a:p>
        </p:txBody>
      </p:sp>
      <p:pic>
        <p:nvPicPr>
          <p:cNvPr id="133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38400"/>
            <a:ext cx="2476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96200" cy="762000"/>
          </a:xfrm>
        </p:spPr>
        <p:txBody>
          <a:bodyPr rtlCol="0">
            <a:normAutofit/>
          </a:bodyPr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ta Demo PE Cutted Demo" pitchFamily="50" charset="0"/>
              </a:rPr>
              <a:t>Download Microsoft SQL Server</a:t>
            </a:r>
          </a:p>
        </p:txBody>
      </p:sp>
      <p:sp>
        <p:nvSpPr>
          <p:cNvPr id="16387" name="TextBox 9"/>
          <p:cNvSpPr txBox="1">
            <a:spLocks noChangeArrowheads="1"/>
          </p:cNvSpPr>
          <p:nvPr/>
        </p:nvSpPr>
        <p:spPr bwMode="auto">
          <a:xfrm>
            <a:off x="457200" y="6172200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/>
              <a:t>We can get SQL Server from NevonExpress.com : </a:t>
            </a:r>
            <a:r>
              <a:rPr lang="en-IN" altLang="en-US">
                <a:solidFill>
                  <a:srgbClr val="F07F09"/>
                </a:solidFill>
                <a:hlinkClick r:id="rId2"/>
              </a:rPr>
              <a:t>Visit Here</a:t>
            </a:r>
            <a:endParaRPr lang="en-US" altLang="en-US">
              <a:solidFill>
                <a:srgbClr val="F07F09"/>
              </a:solidFill>
            </a:endParaRPr>
          </a:p>
        </p:txBody>
      </p:sp>
      <p:pic>
        <p:nvPicPr>
          <p:cNvPr id="1638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94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575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Narrow</vt:lpstr>
      <vt:lpstr>Averta Demo PE Cutted Demo</vt:lpstr>
      <vt:lpstr>Berlin Sans FB</vt:lpstr>
      <vt:lpstr>Calibri</vt:lpstr>
      <vt:lpstr>Calibri Light</vt:lpstr>
      <vt:lpstr>Century Gothic</vt:lpstr>
      <vt:lpstr>Verdana</vt:lpstr>
      <vt:lpstr>Wingdings</vt:lpstr>
      <vt:lpstr>Wingdings 2</vt:lpstr>
      <vt:lpstr>Verve</vt:lpstr>
      <vt:lpstr>Android Heart Disease Prediction using Random Forest</vt:lpstr>
      <vt:lpstr>INDEX</vt:lpstr>
      <vt:lpstr>PROJECT OVERVIEW</vt:lpstr>
      <vt:lpstr>SCOPE</vt:lpstr>
      <vt:lpstr>MODULES</vt:lpstr>
      <vt:lpstr>DEVELOPMENT TOOLS</vt:lpstr>
      <vt:lpstr>Download Android Studio</vt:lpstr>
      <vt:lpstr>DEVELOPMENT TOOLS</vt:lpstr>
      <vt:lpstr>Download Microsoft SQL Server</vt:lpstr>
      <vt:lpstr>PROS &amp; CONS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Nevon Software</cp:lastModifiedBy>
  <cp:revision>76</cp:revision>
  <dcterms:created xsi:type="dcterms:W3CDTF">2006-08-16T00:00:00Z</dcterms:created>
  <dcterms:modified xsi:type="dcterms:W3CDTF">2020-03-11T06:27:13Z</dcterms:modified>
</cp:coreProperties>
</file>