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jci8F1SIrDOBBhrZGvstWYWQQg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p:nvPr>
            <p:ph idx="2" type="pic"/>
          </p:nvPr>
        </p:nvSpPr>
        <p:spPr>
          <a:xfrm>
            <a:off x="5183188" y="987425"/>
            <a:ext cx="6172200" cy="4873625"/>
          </a:xfrm>
          <a:prstGeom prst="rect">
            <a:avLst/>
          </a:prstGeom>
          <a:noFill/>
          <a:ln>
            <a:noFill/>
          </a:ln>
        </p:spPr>
      </p:sp>
      <p:sp>
        <p:nvSpPr>
          <p:cNvPr id="69" name="Google Shape;69;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mailto:email@Samsung.com" TargetMode="External"/><Relationship Id="rId9" Type="http://schemas.openxmlformats.org/officeDocument/2006/relationships/image" Target="../media/image3.png"/><Relationship Id="rId5" Type="http://schemas.openxmlformats.org/officeDocument/2006/relationships/hyperlink" Target="https://www.geeksforgeeks.org/positive-vs-negative-vs-destructive-test-cases/" TargetMode="External"/><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hyperlink" Target="mailto:anandamay.c@Samsung.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629383"/>
            <a:ext cx="5010657" cy="6228617"/>
          </a:xfrm>
          <a:prstGeom prst="rect">
            <a:avLst/>
          </a:prstGeom>
          <a:solidFill>
            <a:srgbClr val="3F3F3F"/>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313266" y="784283"/>
            <a:ext cx="4452568" cy="2169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rgbClr val="00B0F0"/>
                </a:solidFill>
                <a:latin typeface="Times New Roman"/>
                <a:ea typeface="Times New Roman"/>
                <a:cs typeface="Times New Roman"/>
                <a:sym typeface="Times New Roman"/>
              </a:rPr>
              <a:t>Problem Statement</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Whenever developer writes a code we need to check the code covers all the necessary cases and don’t crashes on production, so to avoid these issues tester writes test cases to check the quality of code before deploying it on production. </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Test cases specially Negative test cases are very important to avoid any crashes or serious bug in code.</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Objective of this work let is to create the dataset of Positive and Negative test cases(Python) and Automate the process of classifying test cases into Positive or Negative Using AI.</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Team would be required to create dataset from open source and build AI Algorithm to classify the test cases into Positive or Negative.</a:t>
            </a:r>
            <a:endParaRPr sz="1100">
              <a:solidFill>
                <a:schemeClr val="lt1"/>
              </a:solidFill>
              <a:latin typeface="Times New Roman"/>
              <a:ea typeface="Times New Roman"/>
              <a:cs typeface="Times New Roman"/>
              <a:sym typeface="Times New Roman"/>
            </a:endParaRPr>
          </a:p>
        </p:txBody>
      </p:sp>
      <p:grpSp>
        <p:nvGrpSpPr>
          <p:cNvPr id="91" name="Google Shape;91;p1"/>
          <p:cNvGrpSpPr/>
          <p:nvPr/>
        </p:nvGrpSpPr>
        <p:grpSpPr>
          <a:xfrm>
            <a:off x="71478" y="4813886"/>
            <a:ext cx="1261534" cy="1439683"/>
            <a:chOff x="71478" y="4813886"/>
            <a:chExt cx="1261534" cy="1439683"/>
          </a:xfrm>
        </p:grpSpPr>
        <p:sp>
          <p:nvSpPr>
            <p:cNvPr id="92" name="Google Shape;92;p1"/>
            <p:cNvSpPr/>
            <p:nvPr/>
          </p:nvSpPr>
          <p:spPr>
            <a:xfrm>
              <a:off x="269763" y="4813886"/>
              <a:ext cx="900000" cy="900000"/>
            </a:xfrm>
            <a:prstGeom prst="ellipse">
              <a:avLst/>
            </a:prstGeom>
            <a:blipFill rotWithShape="1">
              <a:blip r:embed="rId3">
                <a:alphaModFix/>
              </a:blip>
              <a:stretch>
                <a:fillRect b="0" l="0" r="0" t="0"/>
              </a:stretch>
            </a:blip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93" name="Google Shape;93;p1"/>
            <p:cNvSpPr txBox="1"/>
            <p:nvPr/>
          </p:nvSpPr>
          <p:spPr>
            <a:xfrm>
              <a:off x="71478" y="5822682"/>
              <a:ext cx="126153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Calibri"/>
                  <a:ea typeface="Calibri"/>
                  <a:cs typeface="Calibri"/>
                  <a:sym typeface="Calibri"/>
                </a:rPr>
                <a:t>N Devaraj, Lead Engineer</a:t>
              </a:r>
              <a:endParaRPr/>
            </a:p>
            <a:p>
              <a:pPr indent="0" lvl="0" marL="0" marR="0" rtl="0" algn="ctr">
                <a:spcBef>
                  <a:spcPts val="0"/>
                </a:spcBef>
                <a:spcAft>
                  <a:spcPts val="0"/>
                </a:spcAft>
                <a:buNone/>
              </a:pPr>
              <a:r>
                <a:rPr lang="en-IN" sz="700" u="sng">
                  <a:solidFill>
                    <a:schemeClr val="lt1"/>
                  </a:solidFill>
                  <a:latin typeface="Calibri"/>
                  <a:ea typeface="Calibri"/>
                  <a:cs typeface="Calibri"/>
                  <a:sym typeface="Calibri"/>
                  <a:hlinkClick r:id="rId4">
                    <a:extLst>
                      <a:ext uri="{A12FA001-AC4F-418D-AE19-62706E023703}">
                        <ahyp:hlinkClr val="tx"/>
                      </a:ext>
                    </a:extLst>
                  </a:hlinkClick>
                </a:rPr>
                <a:t>devaraj.n@Samsung.com</a:t>
              </a:r>
              <a:endParaRPr sz="7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a:solidFill>
                    <a:schemeClr val="lt1"/>
                  </a:solidFill>
                  <a:latin typeface="Calibri"/>
                  <a:ea typeface="Calibri"/>
                  <a:cs typeface="Calibri"/>
                  <a:sym typeface="Calibri"/>
                </a:rPr>
                <a:t>+91-9663795469</a:t>
              </a:r>
              <a:endParaRPr sz="1100">
                <a:solidFill>
                  <a:schemeClr val="lt1"/>
                </a:solidFill>
                <a:latin typeface="Calibri"/>
                <a:ea typeface="Calibri"/>
                <a:cs typeface="Calibri"/>
                <a:sym typeface="Calibri"/>
              </a:endParaRPr>
            </a:p>
          </p:txBody>
        </p:sp>
      </p:grpSp>
      <p:sp>
        <p:nvSpPr>
          <p:cNvPr id="94" name="Google Shape;94;p1"/>
          <p:cNvSpPr/>
          <p:nvPr/>
        </p:nvSpPr>
        <p:spPr>
          <a:xfrm>
            <a:off x="1431853" y="4857793"/>
            <a:ext cx="900000" cy="900000"/>
          </a:xfrm>
          <a:prstGeom prst="ellipse">
            <a:avLst/>
          </a:prstGeom>
          <a:solidFill>
            <a:schemeClr val="lt1"/>
          </a:solid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cxnSp>
        <p:nvCxnSpPr>
          <p:cNvPr id="95" name="Google Shape;95;p1"/>
          <p:cNvCxnSpPr/>
          <p:nvPr/>
        </p:nvCxnSpPr>
        <p:spPr>
          <a:xfrm>
            <a:off x="2539550" y="4869709"/>
            <a:ext cx="0" cy="1917476"/>
          </a:xfrm>
          <a:prstGeom prst="straightConnector1">
            <a:avLst/>
          </a:prstGeom>
          <a:noFill/>
          <a:ln cap="flat" cmpd="sng" w="9525">
            <a:solidFill>
              <a:srgbClr val="D8D8D8"/>
            </a:solidFill>
            <a:prstDash val="solid"/>
            <a:miter lim="800000"/>
            <a:headEnd len="sm" w="sm" type="none"/>
            <a:tailEnd len="sm" w="sm" type="none"/>
          </a:ln>
        </p:spPr>
      </p:cxnSp>
      <p:sp>
        <p:nvSpPr>
          <p:cNvPr id="96" name="Google Shape;96;p1"/>
          <p:cNvSpPr/>
          <p:nvPr/>
        </p:nvSpPr>
        <p:spPr>
          <a:xfrm>
            <a:off x="2641112" y="4457343"/>
            <a:ext cx="2286488"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00">
                <a:solidFill>
                  <a:srgbClr val="00B0F0"/>
                </a:solidFill>
                <a:latin typeface="Calibri"/>
                <a:ea typeface="Calibri"/>
                <a:cs typeface="Calibri"/>
                <a:sym typeface="Calibri"/>
              </a:rPr>
              <a:t>Additional Documentation:</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https://brightsec.com/blog/unit-testing/</a:t>
            </a:r>
            <a:endParaRPr sz="1000" u="sng">
              <a:solidFill>
                <a:schemeClr val="lt1"/>
              </a:solidFill>
              <a:latin typeface="Calibri"/>
              <a:ea typeface="Calibri"/>
              <a:cs typeface="Calibri"/>
              <a:sym typeface="Calibri"/>
              <a:hlinkClick r:id="rId5">
                <a:extLst>
                  <a:ext uri="{A12FA001-AC4F-418D-AE19-62706E023703}">
                    <ahyp:hlinkClr val="tx"/>
                  </a:ext>
                </a:extLst>
              </a:hlinkClick>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https://www.geeksforgeeks.org/positive-vs-negative-vs-destructive-test-cases/</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https://www.softwaretestinghelp.com/positive-and-negative-test-scenarios/</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https://arxiv.org/pdf/1910.03474.pdf</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“Text Classification via Large Language Models” - https://arxiv.org/pdf/2305.08377.pdf</a:t>
            </a:r>
            <a:endParaRPr/>
          </a:p>
        </p:txBody>
      </p:sp>
      <p:sp>
        <p:nvSpPr>
          <p:cNvPr id="97" name="Google Shape;97;p1"/>
          <p:cNvSpPr txBox="1"/>
          <p:nvPr/>
        </p:nvSpPr>
        <p:spPr>
          <a:xfrm>
            <a:off x="5290028" y="1360722"/>
            <a:ext cx="6649183" cy="2723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accent6"/>
                </a:solidFill>
                <a:latin typeface="Calibri"/>
                <a:ea typeface="Calibri"/>
                <a:cs typeface="Calibri"/>
                <a:sym typeface="Calibri"/>
              </a:rPr>
              <a:t>Expectations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Create dataset for Python Language which should consist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function code,</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corresponding test case and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class of test case (Positive or Negative)</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Augment the dataset to increase the dataset and balance positive and negative class count</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Verification and Validation of dataset classes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Find and Train Suitable Language model/Custom Generative model (BERT/GPT family LLMs) for classification task</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Tune the hyper-parameters to get Accuracy&gt;60% and F1 Score&gt;50%</a:t>
            </a:r>
            <a:endParaRPr/>
          </a:p>
          <a:p>
            <a:pPr indent="0" lvl="0" marL="0" marR="0" rtl="0" algn="l">
              <a:spcBef>
                <a:spcPts val="0"/>
              </a:spcBef>
              <a:spcAft>
                <a:spcPts val="0"/>
              </a:spcAft>
              <a:buNone/>
            </a:pPr>
            <a:r>
              <a:rPr b="1" lang="en-IN" sz="1400">
                <a:solidFill>
                  <a:schemeClr val="accent6"/>
                </a:solidFill>
                <a:latin typeface="Calibri"/>
                <a:ea typeface="Calibri"/>
                <a:cs typeface="Calibri"/>
                <a:sym typeface="Calibri"/>
              </a:rPr>
              <a:t>Training/ Pre-requisites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Hands-on Python </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writing test cases for python function</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Deep Learning</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NLP and Large Language models</a:t>
            </a:r>
            <a:endParaRPr/>
          </a:p>
        </p:txBody>
      </p:sp>
      <p:sp>
        <p:nvSpPr>
          <p:cNvPr id="98" name="Google Shape;98;p1"/>
          <p:cNvSpPr txBox="1"/>
          <p:nvPr/>
        </p:nvSpPr>
        <p:spPr>
          <a:xfrm>
            <a:off x="313266" y="145148"/>
            <a:ext cx="9946470"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AI, ML | Dataset creation and classification of Unit test cases</a:t>
            </a:r>
            <a:endParaRPr sz="2000">
              <a:solidFill>
                <a:schemeClr val="dk1"/>
              </a:solidFill>
              <a:latin typeface="Arial"/>
              <a:ea typeface="Arial"/>
              <a:cs typeface="Arial"/>
              <a:sym typeface="Arial"/>
            </a:endParaRPr>
          </a:p>
        </p:txBody>
      </p:sp>
      <p:pic>
        <p:nvPicPr>
          <p:cNvPr id="99" name="Google Shape;99;p1"/>
          <p:cNvPicPr preferRelativeResize="0"/>
          <p:nvPr/>
        </p:nvPicPr>
        <p:blipFill rotWithShape="1">
          <a:blip r:embed="rId6">
            <a:alphaModFix/>
          </a:blip>
          <a:srcRect b="14634" l="23808" r="23594" t="65098"/>
          <a:stretch/>
        </p:blipFill>
        <p:spPr>
          <a:xfrm>
            <a:off x="10947633" y="33557"/>
            <a:ext cx="1115736" cy="429916"/>
          </a:xfrm>
          <a:prstGeom prst="rect">
            <a:avLst/>
          </a:prstGeom>
          <a:noFill/>
          <a:ln>
            <a:noFill/>
          </a:ln>
        </p:spPr>
      </p:pic>
      <p:sp>
        <p:nvSpPr>
          <p:cNvPr id="100" name="Google Shape;100;p1"/>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1"/>
          <p:cNvSpPr txBox="1"/>
          <p:nvPr/>
        </p:nvSpPr>
        <p:spPr>
          <a:xfrm>
            <a:off x="8048950" y="612411"/>
            <a:ext cx="315185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Arial"/>
                <a:ea typeface="Arial"/>
                <a:cs typeface="Arial"/>
                <a:sym typeface="Arial"/>
              </a:rPr>
              <a:t>Work-let expected duration – 6 months</a:t>
            </a:r>
            <a:endParaRPr b="1" sz="1600">
              <a:solidFill>
                <a:schemeClr val="dk1"/>
              </a:solidFill>
              <a:latin typeface="Arial"/>
              <a:ea typeface="Arial"/>
              <a:cs typeface="Arial"/>
              <a:sym typeface="Arial"/>
            </a:endParaRPr>
          </a:p>
        </p:txBody>
      </p:sp>
      <p:grpSp>
        <p:nvGrpSpPr>
          <p:cNvPr id="103" name="Google Shape;103;p1"/>
          <p:cNvGrpSpPr/>
          <p:nvPr/>
        </p:nvGrpSpPr>
        <p:grpSpPr>
          <a:xfrm>
            <a:off x="11277727" y="629210"/>
            <a:ext cx="731591" cy="551477"/>
            <a:chOff x="11369491" y="818542"/>
            <a:chExt cx="731591" cy="551477"/>
          </a:xfrm>
        </p:grpSpPr>
        <p:sp>
          <p:nvSpPr>
            <p:cNvPr id="104" name="Google Shape;104;p1"/>
            <p:cNvSpPr/>
            <p:nvPr/>
          </p:nvSpPr>
          <p:spPr>
            <a:xfrm>
              <a:off x="11439162" y="818542"/>
              <a:ext cx="583347" cy="283426"/>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lt1"/>
                  </a:solidFill>
                  <a:latin typeface="Arial"/>
                  <a:ea typeface="Arial"/>
                  <a:cs typeface="Arial"/>
                  <a:sym typeface="Arial"/>
                </a:rPr>
                <a:t>3-5 </a:t>
              </a:r>
              <a:endParaRPr sz="1200">
                <a:solidFill>
                  <a:schemeClr val="lt1"/>
                </a:solidFill>
                <a:latin typeface="Arial"/>
                <a:ea typeface="Arial"/>
                <a:cs typeface="Arial"/>
                <a:sym typeface="Arial"/>
              </a:endParaRPr>
            </a:p>
          </p:txBody>
        </p:sp>
        <p:sp>
          <p:nvSpPr>
            <p:cNvPr id="105" name="Google Shape;105;p1"/>
            <p:cNvSpPr txBox="1"/>
            <p:nvPr/>
          </p:nvSpPr>
          <p:spPr>
            <a:xfrm>
              <a:off x="11369491" y="1093020"/>
              <a:ext cx="7315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00">
                  <a:solidFill>
                    <a:schemeClr val="dk1"/>
                  </a:solidFill>
                  <a:latin typeface="Arial"/>
                  <a:ea typeface="Arial"/>
                  <a:cs typeface="Arial"/>
                  <a:sym typeface="Arial"/>
                </a:rPr>
                <a:t>Members</a:t>
              </a:r>
              <a:endParaRPr b="1" sz="1200">
                <a:solidFill>
                  <a:schemeClr val="dk1"/>
                </a:solidFill>
                <a:latin typeface="Arial"/>
                <a:ea typeface="Arial"/>
                <a:cs typeface="Arial"/>
                <a:sym typeface="Arial"/>
              </a:endParaRPr>
            </a:p>
          </p:txBody>
        </p:sp>
      </p:grpSp>
      <p:grpSp>
        <p:nvGrpSpPr>
          <p:cNvPr id="106" name="Google Shape;106;p1"/>
          <p:cNvGrpSpPr/>
          <p:nvPr/>
        </p:nvGrpSpPr>
        <p:grpSpPr>
          <a:xfrm>
            <a:off x="5265670" y="4246487"/>
            <a:ext cx="6202064" cy="184665"/>
            <a:chOff x="5984858" y="5681136"/>
            <a:chExt cx="5377410" cy="143934"/>
          </a:xfrm>
        </p:grpSpPr>
        <p:cxnSp>
          <p:nvCxnSpPr>
            <p:cNvPr id="107" name="Google Shape;107;p1"/>
            <p:cNvCxnSpPr/>
            <p:nvPr/>
          </p:nvCxnSpPr>
          <p:spPr>
            <a:xfrm rot="10800000">
              <a:off x="6002866" y="5753103"/>
              <a:ext cx="5317067" cy="0"/>
            </a:xfrm>
            <a:prstGeom prst="straightConnector1">
              <a:avLst/>
            </a:prstGeom>
            <a:noFill/>
            <a:ln cap="flat" cmpd="sng" w="9525">
              <a:solidFill>
                <a:schemeClr val="accent1"/>
              </a:solidFill>
              <a:prstDash val="solid"/>
              <a:miter lim="800000"/>
              <a:headEnd len="sm" w="sm" type="none"/>
              <a:tailEnd len="sm" w="sm" type="none"/>
            </a:ln>
          </p:spPr>
        </p:cxnSp>
        <p:sp>
          <p:nvSpPr>
            <p:cNvPr id="108" name="Google Shape;108;p1"/>
            <p:cNvSpPr/>
            <p:nvPr/>
          </p:nvSpPr>
          <p:spPr>
            <a:xfrm>
              <a:off x="598485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
            <p:cNvSpPr/>
            <p:nvPr/>
          </p:nvSpPr>
          <p:spPr>
            <a:xfrm>
              <a:off x="7690533"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
            <p:cNvSpPr/>
            <p:nvPr/>
          </p:nvSpPr>
          <p:spPr>
            <a:xfrm>
              <a:off x="9454400"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
            <p:cNvSpPr/>
            <p:nvPr/>
          </p:nvSpPr>
          <p:spPr>
            <a:xfrm>
              <a:off x="1121826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2" name="Google Shape;112;p1"/>
          <p:cNvSpPr txBox="1"/>
          <p:nvPr/>
        </p:nvSpPr>
        <p:spPr>
          <a:xfrm>
            <a:off x="5138144" y="4489950"/>
            <a:ext cx="1686891"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Calibri"/>
                <a:ea typeface="Calibri"/>
                <a:cs typeface="Calibri"/>
                <a:sym typeface="Calibri"/>
              </a:rPr>
              <a:t>Kick Off &lt; 1</a:t>
            </a:r>
            <a:r>
              <a:rPr b="1" baseline="30000" lang="en-IN" sz="1200">
                <a:solidFill>
                  <a:schemeClr val="dk1"/>
                </a:solidFill>
                <a:latin typeface="Calibri"/>
                <a:ea typeface="Calibri"/>
                <a:cs typeface="Calibri"/>
                <a:sym typeface="Calibri"/>
              </a:rPr>
              <a:t>st</a:t>
            </a:r>
            <a:r>
              <a:rPr b="1" lang="en-IN" sz="1200">
                <a:solidFill>
                  <a:schemeClr val="dk1"/>
                </a:solidFill>
                <a:latin typeface="Calibri"/>
                <a:ea typeface="Calibri"/>
                <a:cs typeface="Calibri"/>
                <a:sym typeface="Calibri"/>
              </a:rPr>
              <a:t>  Month &gt;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Understanding of Function code writing and corresponding Test case classes</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Understand the NLP Basics like Text Embedding, Tokens, vocabulary, Encode-Decoder, Transformer</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3" name="Google Shape;113;p1"/>
          <p:cNvSpPr txBox="1"/>
          <p:nvPr/>
        </p:nvSpPr>
        <p:spPr>
          <a:xfrm>
            <a:off x="6730785" y="4460738"/>
            <a:ext cx="174504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a:solidFill>
                  <a:schemeClr val="dk1"/>
                </a:solidFill>
                <a:latin typeface="Calibri"/>
                <a:ea typeface="Calibri"/>
                <a:cs typeface="Calibri"/>
                <a:sym typeface="Calibri"/>
              </a:rPr>
              <a:t>Milestone</a:t>
            </a:r>
            <a:r>
              <a:rPr b="1" lang="en-IN" sz="1200">
                <a:solidFill>
                  <a:schemeClr val="dk1"/>
                </a:solidFill>
                <a:latin typeface="Calibri"/>
                <a:ea typeface="Calibri"/>
                <a:cs typeface="Calibri"/>
                <a:sym typeface="Calibri"/>
              </a:rPr>
              <a:t> 1 &lt; 2</a:t>
            </a:r>
            <a:r>
              <a:rPr b="1" baseline="30000" lang="en-IN" sz="1200">
                <a:solidFill>
                  <a:schemeClr val="dk1"/>
                </a:solidFill>
                <a:latin typeface="Calibri"/>
                <a:ea typeface="Calibri"/>
                <a:cs typeface="Calibri"/>
                <a:sym typeface="Calibri"/>
              </a:rPr>
              <a:t>nd</a:t>
            </a:r>
            <a:r>
              <a:rPr b="1" lang="en-IN" sz="1200">
                <a:solidFill>
                  <a:schemeClr val="dk1"/>
                </a:solidFill>
                <a:latin typeface="Calibri"/>
                <a:ea typeface="Calibri"/>
                <a:cs typeface="Calibri"/>
                <a:sym typeface="Calibri"/>
              </a:rPr>
              <a:t> Month &gt;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Open source dataset preparation – Find any open source dataset , Data scraping</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Create dataset from Open source Language model like ChatGPT, BARD or LLaMA etc.</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Automating the labelling of test cases</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p:txBody>
      </p:sp>
      <p:sp>
        <p:nvSpPr>
          <p:cNvPr id="114" name="Google Shape;114;p1"/>
          <p:cNvSpPr txBox="1"/>
          <p:nvPr/>
        </p:nvSpPr>
        <p:spPr>
          <a:xfrm>
            <a:off x="8602404" y="4451923"/>
            <a:ext cx="1721342" cy="18004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chemeClr val="dk1"/>
                </a:solidFill>
                <a:latin typeface="Calibri"/>
                <a:ea typeface="Calibri"/>
                <a:cs typeface="Calibri"/>
                <a:sym typeface="Calibri"/>
              </a:rPr>
              <a:t>Milestone 2 &lt; 4th Month &gt;</a:t>
            </a:r>
            <a:endParaRPr/>
          </a:p>
          <a:p>
            <a:pPr indent="0" lvl="0" marL="0" marR="0" rtl="0" algn="l">
              <a:spcBef>
                <a:spcPts val="0"/>
              </a:spcBef>
              <a:spcAft>
                <a:spcPts val="0"/>
              </a:spcAft>
              <a:buNone/>
            </a:pPr>
            <a:r>
              <a:rPr b="1" lang="en-IN" sz="900" u="none">
                <a:solidFill>
                  <a:schemeClr val="dk1"/>
                </a:solidFill>
                <a:latin typeface="Calibri"/>
                <a:ea typeface="Calibri"/>
                <a:cs typeface="Calibri"/>
                <a:sym typeface="Calibri"/>
              </a:rPr>
              <a:t>Verification and validation of Dataset  classes</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Split The Dataset into Train, Validation and Test set keeping class balanced</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Develop ML pipeline for text (Function + Test case) classification using Language model like BERT/GPT</a:t>
            </a:r>
            <a:endParaRPr b="0" sz="900" u="none">
              <a:solidFill>
                <a:schemeClr val="dk1"/>
              </a:solidFill>
              <a:latin typeface="Calibri"/>
              <a:ea typeface="Calibri"/>
              <a:cs typeface="Calibri"/>
              <a:sym typeface="Calibri"/>
            </a:endParaRPr>
          </a:p>
        </p:txBody>
      </p:sp>
      <p:sp>
        <p:nvSpPr>
          <p:cNvPr id="115" name="Google Shape;115;p1"/>
          <p:cNvSpPr txBox="1"/>
          <p:nvPr/>
        </p:nvSpPr>
        <p:spPr>
          <a:xfrm>
            <a:off x="10508693" y="4422709"/>
            <a:ext cx="1457581" cy="1892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chemeClr val="dk1"/>
                </a:solidFill>
                <a:latin typeface="Calibri"/>
                <a:ea typeface="Calibri"/>
                <a:cs typeface="Calibri"/>
                <a:sym typeface="Calibri"/>
              </a:rPr>
              <a:t>Closure &lt; 6th Month &gt;</a:t>
            </a:r>
            <a:endParaRPr/>
          </a:p>
          <a:p>
            <a:pPr indent="0" lvl="0" marL="0" marR="0" rtl="0" algn="l">
              <a:spcBef>
                <a:spcPts val="0"/>
              </a:spcBef>
              <a:spcAft>
                <a:spcPts val="0"/>
              </a:spcAft>
              <a:buNone/>
            </a:pPr>
            <a:r>
              <a:rPr b="1" lang="en-IN" sz="900" u="none">
                <a:solidFill>
                  <a:schemeClr val="dk1"/>
                </a:solidFill>
                <a:latin typeface="Calibri"/>
                <a:ea typeface="Calibri"/>
                <a:cs typeface="Calibri"/>
                <a:sym typeface="Calibri"/>
              </a:rPr>
              <a:t>Iterative Tuning of hyper parameters and </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Iterative testing the models and get the best model among experiments</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Develop prediction script to run in terminal- Given Function-Test case , It should classify Negative or Positive.</a:t>
            </a:r>
            <a:endParaRPr b="0" sz="900" u="none">
              <a:solidFill>
                <a:schemeClr val="dk1"/>
              </a:solidFill>
              <a:latin typeface="Calibri"/>
              <a:ea typeface="Calibri"/>
              <a:cs typeface="Calibri"/>
              <a:sym typeface="Calibri"/>
            </a:endParaRPr>
          </a:p>
        </p:txBody>
      </p:sp>
      <p:grpSp>
        <p:nvGrpSpPr>
          <p:cNvPr id="116" name="Google Shape;116;p1"/>
          <p:cNvGrpSpPr/>
          <p:nvPr/>
        </p:nvGrpSpPr>
        <p:grpSpPr>
          <a:xfrm>
            <a:off x="448427" y="3297418"/>
            <a:ext cx="4089108" cy="590205"/>
            <a:chOff x="27096" y="0"/>
            <a:chExt cx="4089108" cy="590205"/>
          </a:xfrm>
        </p:grpSpPr>
        <p:sp>
          <p:nvSpPr>
            <p:cNvPr id="117" name="Google Shape;117;p1"/>
            <p:cNvSpPr/>
            <p:nvPr/>
          </p:nvSpPr>
          <p:spPr>
            <a:xfrm>
              <a:off x="27096" y="0"/>
              <a:ext cx="114189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txBox="1"/>
            <p:nvPr/>
          </p:nvSpPr>
          <p:spPr>
            <a:xfrm>
              <a:off x="44383" y="17287"/>
              <a:ext cx="110732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Input Data</a:t>
              </a:r>
              <a:endParaRPr/>
            </a:p>
            <a:p>
              <a:pPr indent="0" lvl="0" marL="0" marR="0" rtl="0" algn="ctr">
                <a:lnSpc>
                  <a:spcPct val="90000"/>
                </a:lnSpc>
                <a:spcBef>
                  <a:spcPts val="315"/>
                </a:spcBef>
                <a:spcAft>
                  <a:spcPts val="0"/>
                </a:spcAft>
                <a:buNone/>
              </a:pPr>
              <a:r>
                <a:rPr lang="en-IN" sz="900">
                  <a:solidFill>
                    <a:schemeClr val="lt1"/>
                  </a:solidFill>
                  <a:latin typeface="Calibri"/>
                  <a:ea typeface="Calibri"/>
                  <a:cs typeface="Calibri"/>
                  <a:sym typeface="Calibri"/>
                </a:rPr>
                <a:t>(Function : Test Case)</a:t>
              </a:r>
              <a:endParaRPr sz="900">
                <a:solidFill>
                  <a:schemeClr val="lt1"/>
                </a:solidFill>
                <a:latin typeface="Calibri"/>
                <a:ea typeface="Calibri"/>
                <a:cs typeface="Calibri"/>
                <a:sym typeface="Calibri"/>
              </a:endParaRPr>
            </a:p>
          </p:txBody>
        </p:sp>
        <p:sp>
          <p:nvSpPr>
            <p:cNvPr id="119" name="Google Shape;119;p1"/>
            <p:cNvSpPr/>
            <p:nvPr/>
          </p:nvSpPr>
          <p:spPr>
            <a:xfrm>
              <a:off x="1268808" y="163458"/>
              <a:ext cx="211607" cy="26328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txBox="1"/>
            <p:nvPr/>
          </p:nvSpPr>
          <p:spPr>
            <a:xfrm>
              <a:off x="1268808" y="216116"/>
              <a:ext cx="148125" cy="1579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chemeClr val="lt1"/>
                </a:solidFill>
                <a:latin typeface="Calibri"/>
                <a:ea typeface="Calibri"/>
                <a:cs typeface="Calibri"/>
                <a:sym typeface="Calibri"/>
              </a:endParaRPr>
            </a:p>
          </p:txBody>
        </p:sp>
        <p:sp>
          <p:nvSpPr>
            <p:cNvPr id="121" name="Google Shape;121;p1"/>
            <p:cNvSpPr/>
            <p:nvPr/>
          </p:nvSpPr>
          <p:spPr>
            <a:xfrm>
              <a:off x="1568253" y="0"/>
              <a:ext cx="106164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txBox="1"/>
            <p:nvPr/>
          </p:nvSpPr>
          <p:spPr>
            <a:xfrm>
              <a:off x="1585540" y="17287"/>
              <a:ext cx="102707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Language Model</a:t>
              </a:r>
              <a:endParaRPr b="1" sz="900">
                <a:solidFill>
                  <a:schemeClr val="lt1"/>
                </a:solidFill>
                <a:latin typeface="Calibri"/>
                <a:ea typeface="Calibri"/>
                <a:cs typeface="Calibri"/>
                <a:sym typeface="Calibri"/>
              </a:endParaRPr>
            </a:p>
          </p:txBody>
        </p:sp>
        <p:sp>
          <p:nvSpPr>
            <p:cNvPr id="123" name="Google Shape;123;p1"/>
            <p:cNvSpPr/>
            <p:nvPr/>
          </p:nvSpPr>
          <p:spPr>
            <a:xfrm>
              <a:off x="2736064" y="163458"/>
              <a:ext cx="225069" cy="26328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
            <p:cNvSpPr txBox="1"/>
            <p:nvPr/>
          </p:nvSpPr>
          <p:spPr>
            <a:xfrm>
              <a:off x="2736064" y="216116"/>
              <a:ext cx="157548" cy="1579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chemeClr val="lt1"/>
                </a:solidFill>
                <a:latin typeface="Calibri"/>
                <a:ea typeface="Calibri"/>
                <a:cs typeface="Calibri"/>
                <a:sym typeface="Calibri"/>
              </a:endParaRPr>
            </a:p>
          </p:txBody>
        </p:sp>
        <p:sp>
          <p:nvSpPr>
            <p:cNvPr id="125" name="Google Shape;125;p1"/>
            <p:cNvSpPr/>
            <p:nvPr/>
          </p:nvSpPr>
          <p:spPr>
            <a:xfrm>
              <a:off x="3054558" y="0"/>
              <a:ext cx="106164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
            <p:cNvSpPr txBox="1"/>
            <p:nvPr/>
          </p:nvSpPr>
          <p:spPr>
            <a:xfrm>
              <a:off x="3071845" y="17287"/>
              <a:ext cx="102707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Output</a:t>
              </a:r>
              <a:endParaRPr/>
            </a:p>
            <a:p>
              <a:pPr indent="0" lvl="0" marL="0" marR="0" rtl="0" algn="ctr">
                <a:lnSpc>
                  <a:spcPct val="90000"/>
                </a:lnSpc>
                <a:spcBef>
                  <a:spcPts val="315"/>
                </a:spcBef>
                <a:spcAft>
                  <a:spcPts val="0"/>
                </a:spcAft>
                <a:buNone/>
              </a:pPr>
              <a:r>
                <a:rPr lang="en-IN" sz="900">
                  <a:solidFill>
                    <a:schemeClr val="lt1"/>
                  </a:solidFill>
                  <a:latin typeface="Calibri"/>
                  <a:ea typeface="Calibri"/>
                  <a:cs typeface="Calibri"/>
                  <a:sym typeface="Calibri"/>
                </a:rPr>
                <a:t>(Test case is Positive or Negative)</a:t>
              </a:r>
              <a:endParaRPr sz="900">
                <a:solidFill>
                  <a:schemeClr val="lt1"/>
                </a:solidFill>
                <a:latin typeface="Calibri"/>
                <a:ea typeface="Calibri"/>
                <a:cs typeface="Calibri"/>
                <a:sym typeface="Calibri"/>
              </a:endParaRPr>
            </a:p>
          </p:txBody>
        </p:sp>
      </p:grpSp>
      <p:sp>
        <p:nvSpPr>
          <p:cNvPr id="127" name="Google Shape;127;p1"/>
          <p:cNvSpPr txBox="1"/>
          <p:nvPr/>
        </p:nvSpPr>
        <p:spPr>
          <a:xfrm>
            <a:off x="343399" y="2925806"/>
            <a:ext cx="44525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Objective</a:t>
            </a:r>
            <a:endParaRPr b="1" sz="1400">
              <a:solidFill>
                <a:srgbClr val="00B0F0"/>
              </a:solidFill>
              <a:latin typeface="Arial"/>
              <a:ea typeface="Arial"/>
              <a:cs typeface="Arial"/>
              <a:sym typeface="Arial"/>
            </a:endParaRPr>
          </a:p>
        </p:txBody>
      </p:sp>
      <p:pic>
        <p:nvPicPr>
          <p:cNvPr id="128" name="Google Shape;128;p1"/>
          <p:cNvPicPr preferRelativeResize="0"/>
          <p:nvPr/>
        </p:nvPicPr>
        <p:blipFill rotWithShape="1">
          <a:blip r:embed="rId7">
            <a:alphaModFix/>
          </a:blip>
          <a:srcRect b="0" l="0" r="0" t="0"/>
          <a:stretch/>
        </p:blipFill>
        <p:spPr>
          <a:xfrm>
            <a:off x="283029" y="4818743"/>
            <a:ext cx="878114" cy="901088"/>
          </a:xfrm>
          <a:prstGeom prst="ellipse">
            <a:avLst/>
          </a:prstGeom>
          <a:noFill/>
          <a:ln>
            <a:noFill/>
          </a:ln>
          <a:effectLst>
            <a:outerShdw blurRad="381000" sx="-80000" rotWithShape="0" dir="5400000" dist="292100" sy="-18000">
              <a:schemeClr val="lt1">
                <a:alpha val="21960"/>
              </a:schemeClr>
            </a:outerShdw>
          </a:effectLst>
        </p:spPr>
      </p:pic>
      <p:grpSp>
        <p:nvGrpSpPr>
          <p:cNvPr id="129" name="Google Shape;129;p1"/>
          <p:cNvGrpSpPr/>
          <p:nvPr/>
        </p:nvGrpSpPr>
        <p:grpSpPr>
          <a:xfrm>
            <a:off x="1175786" y="4855027"/>
            <a:ext cx="1412136" cy="1442450"/>
            <a:chOff x="1175786" y="4855027"/>
            <a:chExt cx="1412136" cy="1442450"/>
          </a:xfrm>
        </p:grpSpPr>
        <p:sp>
          <p:nvSpPr>
            <p:cNvPr id="130" name="Google Shape;130;p1"/>
            <p:cNvSpPr txBox="1"/>
            <p:nvPr/>
          </p:nvSpPr>
          <p:spPr>
            <a:xfrm>
              <a:off x="1175786" y="5866590"/>
              <a:ext cx="141213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Calibri"/>
                  <a:ea typeface="Calibri"/>
                  <a:cs typeface="Calibri"/>
                  <a:sym typeface="Calibri"/>
                </a:rPr>
                <a:t>Anandamay, Sr.Chief Engineer</a:t>
              </a:r>
              <a:endParaRPr sz="8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u="sng">
                  <a:solidFill>
                    <a:schemeClr val="lt1"/>
                  </a:solidFill>
                  <a:latin typeface="Calibri"/>
                  <a:ea typeface="Calibri"/>
                  <a:cs typeface="Calibri"/>
                  <a:sym typeface="Calibri"/>
                  <a:hlinkClick r:id="rId8">
                    <a:extLst>
                      <a:ext uri="{A12FA001-AC4F-418D-AE19-62706E023703}">
                        <ahyp:hlinkClr val="tx"/>
                      </a:ext>
                    </a:extLst>
                  </a:hlinkClick>
                </a:rPr>
                <a:t>anandamay.c@Samsung.com</a:t>
              </a:r>
              <a:endParaRPr sz="7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a:solidFill>
                    <a:schemeClr val="lt1"/>
                  </a:solidFill>
                  <a:latin typeface="Calibri"/>
                  <a:ea typeface="Calibri"/>
                  <a:cs typeface="Calibri"/>
                  <a:sym typeface="Calibri"/>
                </a:rPr>
                <a:t>+91-7411072266</a:t>
              </a:r>
              <a:endParaRPr sz="1100">
                <a:solidFill>
                  <a:schemeClr val="lt1"/>
                </a:solidFill>
                <a:latin typeface="Calibri"/>
                <a:ea typeface="Calibri"/>
                <a:cs typeface="Calibri"/>
                <a:sym typeface="Calibri"/>
              </a:endParaRPr>
            </a:p>
          </p:txBody>
        </p:sp>
        <p:pic>
          <p:nvPicPr>
            <p:cNvPr id="131" name="Google Shape;131;p1"/>
            <p:cNvPicPr preferRelativeResize="0"/>
            <p:nvPr/>
          </p:nvPicPr>
          <p:blipFill rotWithShape="1">
            <a:blip r:embed="rId9">
              <a:alphaModFix/>
            </a:blip>
            <a:srcRect b="0" l="0" r="0" t="0"/>
            <a:stretch/>
          </p:blipFill>
          <p:spPr>
            <a:xfrm>
              <a:off x="1438542" y="4855027"/>
              <a:ext cx="927286" cy="899887"/>
            </a:xfrm>
            <a:prstGeom prst="ellipse">
              <a:avLst/>
            </a:prstGeom>
            <a:noFill/>
            <a:ln>
              <a:noFill/>
            </a:ln>
            <a:effectLst>
              <a:outerShdw blurRad="381000" sx="-80000" rotWithShape="0" dir="5400000" dist="292100" sy="-18000">
                <a:srgbClr val="000000">
                  <a:alpha val="21960"/>
                </a:srgbClr>
              </a:outerShdw>
            </a:effectLst>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2022-09-23T13:06:00Z</dcterms:created>
  <dc:creator>VISHUKUMAR ./R&amp;D Strategy Group /SRI-Bangalore/Senior Professional/Samsung Electronics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