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Pinyon Script"/>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gUP9mrcrRlZBAbq/7Y0CUhGriq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inyonScript-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 </a:t>
            </a:r>
            <a:endParaRPr/>
          </a:p>
        </p:txBody>
      </p:sp>
      <p:sp>
        <p:nvSpPr>
          <p:cNvPr id="100" name="Google Shape;10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8ceaad6259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8ceaad6259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ceaad6259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8ceaad6259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ceaad6259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28ceaad6259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5"/>
          <p:cNvSpPr/>
          <p:nvPr>
            <p:ph idx="2" type="pic"/>
          </p:nvPr>
        </p:nvSpPr>
        <p:spPr>
          <a:xfrm>
            <a:off x="5183188" y="987425"/>
            <a:ext cx="6172200" cy="4873625"/>
          </a:xfrm>
          <a:prstGeom prst="rect">
            <a:avLst/>
          </a:prstGeom>
          <a:noFill/>
          <a:ln>
            <a:noFill/>
          </a:ln>
        </p:spPr>
      </p:sp>
      <p:sp>
        <p:nvSpPr>
          <p:cNvPr id="68" name="Google Shape;68;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21z303@psgtech.ac.in" TargetMode="External"/><Relationship Id="rId4" Type="http://schemas.openxmlformats.org/officeDocument/2006/relationships/hyperlink" Target="mailto:bhavania2003@gmail.com" TargetMode="External"/><Relationship Id="rId10" Type="http://schemas.openxmlformats.org/officeDocument/2006/relationships/image" Target="../media/image1.png"/><Relationship Id="rId9" Type="http://schemas.openxmlformats.org/officeDocument/2006/relationships/hyperlink" Target="mailto:supriyakanagasundaram@gmail.com" TargetMode="External"/><Relationship Id="rId5" Type="http://schemas.openxmlformats.org/officeDocument/2006/relationships/hyperlink" Target="mailto:21z332@psgtech.ac.in" TargetMode="External"/><Relationship Id="rId6" Type="http://schemas.openxmlformats.org/officeDocument/2006/relationships/hyperlink" Target="mailto:21z352@psgtech.ac.in" TargetMode="External"/><Relationship Id="rId7" Type="http://schemas.openxmlformats.org/officeDocument/2006/relationships/hyperlink" Target="mailto:shri06math@gmail.com" TargetMode="External"/><Relationship Id="rId8" Type="http://schemas.openxmlformats.org/officeDocument/2006/relationships/hyperlink" Target="mailto:21z360@pshtech.ac.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jpg"/><Relationship Id="rId9" Type="http://schemas.openxmlformats.org/officeDocument/2006/relationships/hyperlink" Target="https://www.geeksforgeeks.org/positive-vs-negative-vs-destructive-test-cases/" TargetMode="External"/><Relationship Id="rId5" Type="http://schemas.openxmlformats.org/officeDocument/2006/relationships/hyperlink" Target="mailto:email@Samsung.com" TargetMode="External"/><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hyperlink" Target="mailto:anandamay.c@Samsung.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ir.csc.ncsu.edu/portal/index.php" TargetMode="External"/><Relationship Id="rId5" Type="http://schemas.openxmlformats.org/officeDocument/2006/relationships/hyperlink" Target="https://docs.pytest.org/en/6.2.x" TargetMode="External"/><Relationship Id="rId6" Type="http://schemas.openxmlformats.org/officeDocument/2006/relationships/hyperlink" Target="https://github.com/pytest-dev/pytest-cov" TargetMode="External"/><Relationship Id="rId7" Type="http://schemas.openxmlformats.org/officeDocument/2006/relationships/hyperlink" Target="https://github.com/sixty-north/cosmic-ra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275625" y="3254600"/>
            <a:ext cx="11592000" cy="2798100"/>
          </a:xfrm>
          <a:prstGeom prst="rect">
            <a:avLst/>
          </a:prstGeom>
          <a:solidFill>
            <a:srgbClr val="F2F2F2"/>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1"/>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0" name="Google Shape;90;p1"/>
          <p:cNvSpPr txBox="1"/>
          <p:nvPr/>
        </p:nvSpPr>
        <p:spPr>
          <a:xfrm>
            <a:off x="381898" y="53922"/>
            <a:ext cx="9402182"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i="0" lang="en-IN" sz="3200" u="none" cap="none" strike="noStrike">
                <a:solidFill>
                  <a:schemeClr val="dk1"/>
                </a:solidFill>
                <a:latin typeface="Arial"/>
                <a:ea typeface="Arial"/>
                <a:cs typeface="Arial"/>
                <a:sym typeface="Arial"/>
              </a:rPr>
              <a:t>[Samsung PRISM] Preliminary Discussion</a:t>
            </a:r>
            <a:endParaRPr b="1" sz="3200">
              <a:solidFill>
                <a:schemeClr val="dk1"/>
              </a:solidFill>
              <a:latin typeface="Arial"/>
              <a:ea typeface="Arial"/>
              <a:cs typeface="Arial"/>
              <a:sym typeface="Arial"/>
            </a:endParaRPr>
          </a:p>
        </p:txBody>
      </p:sp>
      <p:sp>
        <p:nvSpPr>
          <p:cNvPr id="91" name="Google Shape;91;p1"/>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 name="Google Shape;92;p1"/>
          <p:cNvSpPr/>
          <p:nvPr/>
        </p:nvSpPr>
        <p:spPr>
          <a:xfrm>
            <a:off x="381909" y="3337050"/>
            <a:ext cx="13341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Arial"/>
                <a:ea typeface="Arial"/>
                <a:cs typeface="Arial"/>
                <a:sym typeface="Arial"/>
              </a:rPr>
              <a:t>Team</a:t>
            </a:r>
            <a:endParaRPr b="1" sz="2000">
              <a:solidFill>
                <a:schemeClr val="dk1"/>
              </a:solidFill>
              <a:latin typeface="Arial"/>
              <a:ea typeface="Arial"/>
              <a:cs typeface="Arial"/>
              <a:sym typeface="Arial"/>
            </a:endParaRPr>
          </a:p>
        </p:txBody>
      </p:sp>
      <p:sp>
        <p:nvSpPr>
          <p:cNvPr id="93" name="Google Shape;93;p1"/>
          <p:cNvSpPr/>
          <p:nvPr/>
        </p:nvSpPr>
        <p:spPr>
          <a:xfrm>
            <a:off x="472250" y="3737252"/>
            <a:ext cx="10892400" cy="2315400"/>
          </a:xfrm>
          <a:prstGeom prst="rect">
            <a:avLst/>
          </a:prstGeom>
          <a:noFill/>
          <a:ln>
            <a:noFill/>
          </a:ln>
        </p:spPr>
        <p:txBody>
          <a:bodyPr anchorCtr="0" anchor="t" bIns="45700" lIns="91425" spcFirstLastPara="1" rIns="91425" wrap="square" tIns="45700">
            <a:spAutoFit/>
          </a:bodyPr>
          <a:lstStyle/>
          <a:p>
            <a:pPr indent="-228600" lvl="0" marL="228600" marR="0" rtl="0" algn="l">
              <a:spcBef>
                <a:spcPts val="0"/>
              </a:spcBef>
              <a:spcAft>
                <a:spcPts val="0"/>
              </a:spcAft>
              <a:buClr>
                <a:srgbClr val="0E4094"/>
              </a:buClr>
              <a:buSzPts val="1800"/>
              <a:buFont typeface="Arial"/>
              <a:buAutoNum type="arabicPeriod"/>
            </a:pPr>
            <a:r>
              <a:rPr lang="en-IN" sz="1800">
                <a:solidFill>
                  <a:srgbClr val="0E4094"/>
                </a:solidFill>
                <a:latin typeface="Arial"/>
                <a:ea typeface="Arial"/>
                <a:cs typeface="Arial"/>
                <a:sym typeface="Arial"/>
              </a:rPr>
              <a:t>College Professor(s): </a:t>
            </a:r>
            <a:endParaRPr sz="1800">
              <a:solidFill>
                <a:srgbClr val="0E4094"/>
              </a:solidFill>
            </a:endParaRPr>
          </a:p>
          <a:p>
            <a:pPr indent="0" lvl="0" marL="457200" marR="0" rtl="0" algn="l">
              <a:spcBef>
                <a:spcPts val="0"/>
              </a:spcBef>
              <a:spcAft>
                <a:spcPts val="0"/>
              </a:spcAft>
              <a:buNone/>
            </a:pPr>
            <a:r>
              <a:rPr lang="en-IN">
                <a:solidFill>
                  <a:srgbClr val="0E4094"/>
                </a:solidFill>
              </a:rPr>
              <a:t>1. Dr. Anusuya K V / kva.ece@psgtech.ac.in</a:t>
            </a:r>
            <a:endParaRPr>
              <a:solidFill>
                <a:schemeClr val="dk1"/>
              </a:solidFill>
            </a:endParaRPr>
          </a:p>
          <a:p>
            <a:pPr indent="0" lvl="0" marL="457200" rtl="0" algn="l">
              <a:spcBef>
                <a:spcPts val="0"/>
              </a:spcBef>
              <a:spcAft>
                <a:spcPts val="0"/>
              </a:spcAft>
              <a:buNone/>
            </a:pPr>
            <a:r>
              <a:rPr lang="en-IN">
                <a:solidFill>
                  <a:srgbClr val="0E4094"/>
                </a:solidFill>
              </a:rPr>
              <a:t>2. Dr. S Suriya / ss.cse@psgtech.ac.in</a:t>
            </a:r>
            <a:endParaRPr sz="1800">
              <a:solidFill>
                <a:srgbClr val="0E4094"/>
              </a:solidFill>
            </a:endParaRPr>
          </a:p>
          <a:p>
            <a:pPr indent="-228600" lvl="0" marL="228600" marR="0" rtl="0" algn="l">
              <a:spcBef>
                <a:spcPts val="0"/>
              </a:spcBef>
              <a:spcAft>
                <a:spcPts val="0"/>
              </a:spcAft>
              <a:buClr>
                <a:srgbClr val="0E4094"/>
              </a:buClr>
              <a:buSzPts val="1800"/>
              <a:buFont typeface="Arial"/>
              <a:buAutoNum type="arabicPeriod"/>
            </a:pPr>
            <a:r>
              <a:rPr lang="en-IN" sz="1800">
                <a:solidFill>
                  <a:srgbClr val="0E4094"/>
                </a:solidFill>
                <a:latin typeface="Arial"/>
                <a:ea typeface="Arial"/>
                <a:cs typeface="Arial"/>
                <a:sym typeface="Arial"/>
              </a:rPr>
              <a:t>Students:</a:t>
            </a:r>
            <a:endParaRPr/>
          </a:p>
          <a:p>
            <a:pPr indent="-228600" lvl="1" marL="685800" marR="0" rtl="0" algn="l">
              <a:spcBef>
                <a:spcPts val="0"/>
              </a:spcBef>
              <a:spcAft>
                <a:spcPts val="0"/>
              </a:spcAft>
              <a:buClr>
                <a:srgbClr val="0E4094"/>
              </a:buClr>
              <a:buSzPts val="1400"/>
              <a:buFont typeface="Arial"/>
              <a:buAutoNum type="arabicPeriod"/>
            </a:pPr>
            <a:r>
              <a:rPr lang="en-IN">
                <a:solidFill>
                  <a:srgbClr val="0E4094"/>
                </a:solidFill>
              </a:rPr>
              <a:t>Bhavani A</a:t>
            </a:r>
            <a:r>
              <a:rPr b="0" i="0" lang="en-IN" sz="1400" u="none" cap="none" strike="noStrike">
                <a:solidFill>
                  <a:srgbClr val="0E4094"/>
                </a:solidFill>
                <a:latin typeface="Arial"/>
                <a:ea typeface="Arial"/>
                <a:cs typeface="Arial"/>
                <a:sym typeface="Arial"/>
              </a:rPr>
              <a:t> / 21</a:t>
            </a:r>
            <a:r>
              <a:rPr lang="en-IN">
                <a:solidFill>
                  <a:srgbClr val="0E4094"/>
                </a:solidFill>
              </a:rPr>
              <a:t>Z</a:t>
            </a:r>
            <a:r>
              <a:rPr b="0" i="0" lang="en-IN" sz="1400" u="none" cap="none" strike="noStrike">
                <a:solidFill>
                  <a:srgbClr val="0E4094"/>
                </a:solidFill>
                <a:latin typeface="Arial"/>
                <a:ea typeface="Arial"/>
                <a:cs typeface="Arial"/>
                <a:sym typeface="Arial"/>
              </a:rPr>
              <a:t>303</a:t>
            </a:r>
            <a:r>
              <a:rPr lang="en-IN">
                <a:solidFill>
                  <a:srgbClr val="0E4094"/>
                </a:solidFill>
              </a:rPr>
              <a:t> / </a:t>
            </a:r>
            <a:r>
              <a:rPr lang="en-IN" u="sng">
                <a:solidFill>
                  <a:schemeClr val="hlink"/>
                </a:solidFill>
                <a:hlinkClick r:id="rId3"/>
              </a:rPr>
              <a:t>21z303@psgtech.ac.in</a:t>
            </a:r>
            <a:r>
              <a:rPr lang="en-IN">
                <a:solidFill>
                  <a:srgbClr val="0E4094"/>
                </a:solidFill>
              </a:rPr>
              <a:t> / </a:t>
            </a:r>
            <a:r>
              <a:rPr lang="en-IN" u="sng">
                <a:solidFill>
                  <a:schemeClr val="hlink"/>
                </a:solidFill>
                <a:hlinkClick r:id="rId4"/>
              </a:rPr>
              <a:t>bhavania2003@gmail.com</a:t>
            </a:r>
            <a:r>
              <a:rPr lang="en-IN">
                <a:solidFill>
                  <a:srgbClr val="0E4094"/>
                </a:solidFill>
              </a:rPr>
              <a:t> </a:t>
            </a:r>
            <a:endParaRPr/>
          </a:p>
          <a:p>
            <a:pPr indent="-228600" lvl="1" marL="685800" marR="0" rtl="0" algn="l">
              <a:spcBef>
                <a:spcPts val="0"/>
              </a:spcBef>
              <a:spcAft>
                <a:spcPts val="0"/>
              </a:spcAft>
              <a:buClr>
                <a:srgbClr val="0E4094"/>
              </a:buClr>
              <a:buSzPts val="1400"/>
              <a:buFont typeface="Arial"/>
              <a:buAutoNum type="arabicPeriod"/>
            </a:pPr>
            <a:r>
              <a:rPr lang="en-IN">
                <a:solidFill>
                  <a:srgbClr val="0E4094"/>
                </a:solidFill>
              </a:rPr>
              <a:t>Prathibha G</a:t>
            </a:r>
            <a:r>
              <a:rPr b="0" i="0" lang="en-IN" sz="1400" u="none" cap="none" strike="noStrike">
                <a:solidFill>
                  <a:srgbClr val="0E4094"/>
                </a:solidFill>
                <a:latin typeface="Arial"/>
                <a:ea typeface="Arial"/>
                <a:cs typeface="Arial"/>
                <a:sym typeface="Arial"/>
              </a:rPr>
              <a:t> / 21Z332 / </a:t>
            </a:r>
            <a:r>
              <a:rPr lang="en-IN" u="sng">
                <a:solidFill>
                  <a:schemeClr val="hlink"/>
                </a:solidFill>
                <a:hlinkClick r:id="rId5"/>
              </a:rPr>
              <a:t>21z332@psgtech.ac.in</a:t>
            </a:r>
            <a:r>
              <a:rPr lang="en-IN">
                <a:solidFill>
                  <a:srgbClr val="0E4094"/>
                </a:solidFill>
              </a:rPr>
              <a:t> </a:t>
            </a:r>
            <a:endParaRPr b="0" i="0" sz="1400" u="none" cap="none" strike="noStrike">
              <a:solidFill>
                <a:srgbClr val="0E4094"/>
              </a:solidFill>
              <a:latin typeface="Arial"/>
              <a:ea typeface="Arial"/>
              <a:cs typeface="Arial"/>
              <a:sym typeface="Arial"/>
            </a:endParaRPr>
          </a:p>
          <a:p>
            <a:pPr indent="-228600" lvl="1" marL="685800" marR="0" rtl="0" algn="l">
              <a:spcBef>
                <a:spcPts val="0"/>
              </a:spcBef>
              <a:spcAft>
                <a:spcPts val="0"/>
              </a:spcAft>
              <a:buClr>
                <a:srgbClr val="0E4094"/>
              </a:buClr>
              <a:buSzPts val="1400"/>
              <a:buFont typeface="Arial"/>
              <a:buAutoNum type="arabicPeriod"/>
            </a:pPr>
            <a:r>
              <a:rPr lang="en-IN">
                <a:solidFill>
                  <a:srgbClr val="0E4094"/>
                </a:solidFill>
              </a:rPr>
              <a:t>Shrinidhi S </a:t>
            </a:r>
            <a:r>
              <a:rPr b="0" i="0" lang="en-IN" sz="1400" u="none" cap="none" strike="noStrike">
                <a:solidFill>
                  <a:srgbClr val="0E4094"/>
                </a:solidFill>
                <a:latin typeface="Arial"/>
                <a:ea typeface="Arial"/>
                <a:cs typeface="Arial"/>
                <a:sym typeface="Arial"/>
              </a:rPr>
              <a:t>/ 21Z352</a:t>
            </a:r>
            <a:r>
              <a:rPr lang="en-IN">
                <a:solidFill>
                  <a:srgbClr val="0E4094"/>
                </a:solidFill>
              </a:rPr>
              <a:t> / </a:t>
            </a:r>
            <a:r>
              <a:rPr lang="en-IN" u="sng">
                <a:solidFill>
                  <a:schemeClr val="hlink"/>
                </a:solidFill>
                <a:hlinkClick r:id="rId6"/>
              </a:rPr>
              <a:t>21z352@psgtech.ac.in</a:t>
            </a:r>
            <a:r>
              <a:rPr lang="en-IN">
                <a:solidFill>
                  <a:srgbClr val="0E4094"/>
                </a:solidFill>
              </a:rPr>
              <a:t> / </a:t>
            </a:r>
            <a:r>
              <a:rPr lang="en-IN" u="sng">
                <a:solidFill>
                  <a:schemeClr val="hlink"/>
                </a:solidFill>
                <a:hlinkClick r:id="rId7"/>
              </a:rPr>
              <a:t>shri06math@gmail.com</a:t>
            </a:r>
            <a:r>
              <a:rPr lang="en-IN">
                <a:solidFill>
                  <a:srgbClr val="0E4094"/>
                </a:solidFill>
              </a:rPr>
              <a:t> </a:t>
            </a:r>
            <a:endParaRPr b="0" i="0" sz="1400" u="none" cap="none" strike="noStrike">
              <a:solidFill>
                <a:srgbClr val="0E4094"/>
              </a:solidFill>
              <a:latin typeface="Arial"/>
              <a:ea typeface="Arial"/>
              <a:cs typeface="Arial"/>
              <a:sym typeface="Arial"/>
            </a:endParaRPr>
          </a:p>
          <a:p>
            <a:pPr indent="-228600" lvl="1" marL="685800" marR="0" rtl="0" algn="l">
              <a:spcBef>
                <a:spcPts val="0"/>
              </a:spcBef>
              <a:spcAft>
                <a:spcPts val="0"/>
              </a:spcAft>
              <a:buClr>
                <a:srgbClr val="0E4094"/>
              </a:buClr>
              <a:buSzPts val="1400"/>
              <a:buFont typeface="Arial"/>
              <a:buAutoNum type="arabicPeriod"/>
            </a:pPr>
            <a:r>
              <a:rPr lang="en-IN">
                <a:solidFill>
                  <a:srgbClr val="0E4094"/>
                </a:solidFill>
              </a:rPr>
              <a:t>Supriya K </a:t>
            </a:r>
            <a:r>
              <a:rPr b="0" i="0" lang="en-IN" sz="1400" u="none" cap="none" strike="noStrike">
                <a:solidFill>
                  <a:srgbClr val="0E4094"/>
                </a:solidFill>
                <a:latin typeface="Arial"/>
                <a:ea typeface="Arial"/>
                <a:cs typeface="Arial"/>
                <a:sym typeface="Arial"/>
              </a:rPr>
              <a:t> / 21z3</a:t>
            </a:r>
            <a:r>
              <a:rPr lang="en-IN">
                <a:solidFill>
                  <a:srgbClr val="0E4094"/>
                </a:solidFill>
              </a:rPr>
              <a:t>60 / </a:t>
            </a:r>
            <a:r>
              <a:rPr lang="en-IN" u="sng">
                <a:solidFill>
                  <a:schemeClr val="hlink"/>
                </a:solidFill>
                <a:hlinkClick r:id="rId8"/>
              </a:rPr>
              <a:t>21z360@psgtech.ac.in</a:t>
            </a:r>
            <a:r>
              <a:rPr lang="en-IN">
                <a:solidFill>
                  <a:srgbClr val="0E4094"/>
                </a:solidFill>
              </a:rPr>
              <a:t> / </a:t>
            </a:r>
            <a:r>
              <a:rPr lang="en-IN" u="sng">
                <a:solidFill>
                  <a:schemeClr val="hlink"/>
                </a:solidFill>
                <a:hlinkClick r:id="rId9"/>
              </a:rPr>
              <a:t>supriyakanagasundaram@gmail.com</a:t>
            </a:r>
            <a:r>
              <a:rPr lang="en-IN">
                <a:solidFill>
                  <a:srgbClr val="0E4094"/>
                </a:solidFill>
              </a:rPr>
              <a:t> </a:t>
            </a:r>
            <a:endParaRPr b="0" i="0" sz="1400" u="none" cap="none" strike="noStrike">
              <a:solidFill>
                <a:srgbClr val="0E4094"/>
              </a:solidFill>
              <a:latin typeface="Arial"/>
              <a:ea typeface="Arial"/>
              <a:cs typeface="Arial"/>
              <a:sym typeface="Arial"/>
            </a:endParaRPr>
          </a:p>
          <a:p>
            <a:pPr indent="-228600" lvl="0" marL="228600" marR="0" rtl="0" algn="l">
              <a:spcBef>
                <a:spcPts val="0"/>
              </a:spcBef>
              <a:spcAft>
                <a:spcPts val="0"/>
              </a:spcAft>
              <a:buClr>
                <a:srgbClr val="0E4094"/>
              </a:buClr>
              <a:buSzPts val="1800"/>
              <a:buFont typeface="Arial"/>
              <a:buAutoNum type="arabicPeriod"/>
            </a:pPr>
            <a:r>
              <a:rPr lang="en-IN" sz="1800">
                <a:solidFill>
                  <a:srgbClr val="0E4094"/>
                </a:solidFill>
                <a:latin typeface="Arial"/>
                <a:ea typeface="Arial"/>
                <a:cs typeface="Arial"/>
                <a:sym typeface="Arial"/>
              </a:rPr>
              <a:t>Department:</a:t>
            </a:r>
            <a:r>
              <a:rPr lang="en-IN" sz="1800">
                <a:solidFill>
                  <a:srgbClr val="0E4094"/>
                </a:solidFill>
              </a:rPr>
              <a:t> BE Computer Science and Engineering</a:t>
            </a:r>
            <a:endParaRPr sz="1800">
              <a:solidFill>
                <a:srgbClr val="0E4094"/>
              </a:solidFill>
            </a:endParaRPr>
          </a:p>
        </p:txBody>
      </p:sp>
      <p:sp>
        <p:nvSpPr>
          <p:cNvPr id="94" name="Google Shape;94;p1"/>
          <p:cNvSpPr txBox="1"/>
          <p:nvPr/>
        </p:nvSpPr>
        <p:spPr>
          <a:xfrm>
            <a:off x="9590273" y="6321625"/>
            <a:ext cx="2663100" cy="400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Arial"/>
                <a:ea typeface="Arial"/>
                <a:cs typeface="Arial"/>
                <a:sym typeface="Arial"/>
              </a:rPr>
              <a:t>Date: </a:t>
            </a:r>
            <a:r>
              <a:rPr lang="en-IN" sz="2000">
                <a:solidFill>
                  <a:schemeClr val="dk1"/>
                </a:solidFill>
              </a:rPr>
              <a:t>16</a:t>
            </a:r>
            <a:r>
              <a:rPr lang="en-IN" sz="2000">
                <a:solidFill>
                  <a:schemeClr val="dk1"/>
                </a:solidFill>
                <a:latin typeface="Arial"/>
                <a:ea typeface="Arial"/>
                <a:cs typeface="Arial"/>
                <a:sym typeface="Arial"/>
              </a:rPr>
              <a:t> </a:t>
            </a:r>
            <a:r>
              <a:rPr lang="en-IN" sz="2000">
                <a:solidFill>
                  <a:schemeClr val="dk1"/>
                </a:solidFill>
              </a:rPr>
              <a:t>Oct</a:t>
            </a:r>
            <a:r>
              <a:rPr lang="en-IN" sz="2000">
                <a:solidFill>
                  <a:schemeClr val="dk1"/>
                </a:solidFill>
                <a:latin typeface="Arial"/>
                <a:ea typeface="Arial"/>
                <a:cs typeface="Arial"/>
                <a:sym typeface="Arial"/>
              </a:rPr>
              <a:t> 20</a:t>
            </a:r>
            <a:r>
              <a:rPr lang="en-IN" sz="2000">
                <a:solidFill>
                  <a:schemeClr val="dk1"/>
                </a:solidFill>
              </a:rPr>
              <a:t>23</a:t>
            </a:r>
            <a:endParaRPr sz="2000">
              <a:solidFill>
                <a:srgbClr val="7F7F7F"/>
              </a:solidFill>
              <a:latin typeface="Arial"/>
              <a:ea typeface="Arial"/>
              <a:cs typeface="Arial"/>
              <a:sym typeface="Arial"/>
            </a:endParaRPr>
          </a:p>
        </p:txBody>
      </p:sp>
      <p:pic>
        <p:nvPicPr>
          <p:cNvPr id="95" name="Google Shape;95;p1"/>
          <p:cNvPicPr preferRelativeResize="0"/>
          <p:nvPr/>
        </p:nvPicPr>
        <p:blipFill rotWithShape="1">
          <a:blip r:embed="rId10">
            <a:alphaModFix/>
          </a:blip>
          <a:srcRect b="26841" l="4529" r="4174" t="20267"/>
          <a:stretch/>
        </p:blipFill>
        <p:spPr>
          <a:xfrm>
            <a:off x="10942081" y="105045"/>
            <a:ext cx="1249918" cy="474910"/>
          </a:xfrm>
          <a:prstGeom prst="rect">
            <a:avLst/>
          </a:prstGeom>
          <a:noFill/>
          <a:ln>
            <a:noFill/>
          </a:ln>
        </p:spPr>
      </p:pic>
      <p:sp>
        <p:nvSpPr>
          <p:cNvPr id="96" name="Google Shape;96;p1"/>
          <p:cNvSpPr txBox="1"/>
          <p:nvPr/>
        </p:nvSpPr>
        <p:spPr>
          <a:xfrm>
            <a:off x="1962336" y="1803049"/>
            <a:ext cx="9402300" cy="13236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i="1" lang="en-IN" sz="4000">
                <a:solidFill>
                  <a:schemeClr val="dk1"/>
                </a:solidFill>
              </a:rPr>
              <a:t>AI ML Dataset creation and classification of unit Test cases</a:t>
            </a:r>
            <a:endParaRPr b="1" i="1" sz="40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2"/>
          <p:cNvSpPr txBox="1"/>
          <p:nvPr/>
        </p:nvSpPr>
        <p:spPr>
          <a:xfrm>
            <a:off x="381898" y="146254"/>
            <a:ext cx="8897700" cy="400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Arial"/>
                <a:ea typeface="Arial"/>
                <a:cs typeface="Arial"/>
                <a:sym typeface="Arial"/>
              </a:rPr>
              <a:t> </a:t>
            </a:r>
            <a:r>
              <a:rPr lang="en-IN" sz="2000"/>
              <a:t>AI, ML | Dataset creation and classification of Unit test cases</a:t>
            </a:r>
            <a:endParaRPr sz="2000">
              <a:solidFill>
                <a:schemeClr val="dk1"/>
              </a:solidFill>
            </a:endParaRPr>
          </a:p>
        </p:txBody>
      </p:sp>
      <p:pic>
        <p:nvPicPr>
          <p:cNvPr id="104" name="Google Shape;104;p2"/>
          <p:cNvPicPr preferRelativeResize="0"/>
          <p:nvPr/>
        </p:nvPicPr>
        <p:blipFill rotWithShape="1">
          <a:blip r:embed="rId3">
            <a:alphaModFix/>
          </a:blip>
          <a:srcRect b="0" l="0" r="0" t="0"/>
          <a:stretch/>
        </p:blipFill>
        <p:spPr>
          <a:xfrm>
            <a:off x="10380133" y="206714"/>
            <a:ext cx="1811867" cy="380862"/>
          </a:xfrm>
          <a:prstGeom prst="rect">
            <a:avLst/>
          </a:prstGeom>
          <a:noFill/>
          <a:ln>
            <a:noFill/>
          </a:ln>
        </p:spPr>
      </p:pic>
      <p:sp>
        <p:nvSpPr>
          <p:cNvPr id="105" name="Google Shape;105;p2"/>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 name="Google Shape;106;p2"/>
          <p:cNvSpPr/>
          <p:nvPr/>
        </p:nvSpPr>
        <p:spPr>
          <a:xfrm>
            <a:off x="0" y="629383"/>
            <a:ext cx="5010600" cy="6228600"/>
          </a:xfrm>
          <a:prstGeom prst="rect">
            <a:avLst/>
          </a:prstGeom>
          <a:solidFill>
            <a:srgbClr val="3F3F3F"/>
          </a:solidFill>
          <a:ln>
            <a:noFill/>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7" name="Google Shape;107;p2"/>
          <p:cNvSpPr txBox="1"/>
          <p:nvPr/>
        </p:nvSpPr>
        <p:spPr>
          <a:xfrm>
            <a:off x="313266" y="784283"/>
            <a:ext cx="4452600" cy="217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400" u="none" cap="none" strike="noStrike">
                <a:solidFill>
                  <a:srgbClr val="00B0F0"/>
                </a:solidFill>
                <a:latin typeface="Times New Roman"/>
                <a:ea typeface="Times New Roman"/>
                <a:cs typeface="Times New Roman"/>
                <a:sym typeface="Times New Roman"/>
              </a:rPr>
              <a:t>Problem Statement</a:t>
            </a:r>
            <a:endParaRPr/>
          </a:p>
          <a:p>
            <a:pPr indent="-177800" lvl="0" marL="177800" marR="0" rtl="0" algn="l">
              <a:spcBef>
                <a:spcPts val="0"/>
              </a:spcBef>
              <a:spcAft>
                <a:spcPts val="0"/>
              </a:spcAft>
              <a:buClr>
                <a:srgbClr val="FFFFFF"/>
              </a:buClr>
              <a:buSzPts val="1100"/>
              <a:buFont typeface="Arial"/>
              <a:buChar char="•"/>
            </a:pPr>
            <a:r>
              <a:rPr lang="en-IN" sz="1100">
                <a:solidFill>
                  <a:srgbClr val="FFFFFF"/>
                </a:solidFill>
                <a:latin typeface="Times New Roman"/>
                <a:ea typeface="Times New Roman"/>
                <a:cs typeface="Times New Roman"/>
                <a:sym typeface="Times New Roman"/>
              </a:rPr>
              <a:t>Whenever developer writes a code we need to check the code covers all the necessary cases and don’t crashes on production, so to avoid these issues tester writes test cases to check the quality of code before deploying it on production. </a:t>
            </a:r>
            <a:endParaRPr/>
          </a:p>
          <a:p>
            <a:pPr indent="-177800" lvl="0" marL="177800" marR="0" rtl="0" algn="l">
              <a:spcBef>
                <a:spcPts val="0"/>
              </a:spcBef>
              <a:spcAft>
                <a:spcPts val="0"/>
              </a:spcAft>
              <a:buClr>
                <a:srgbClr val="FFFFFF"/>
              </a:buClr>
              <a:buSzPts val="1100"/>
              <a:buFont typeface="Arial"/>
              <a:buChar char="•"/>
            </a:pPr>
            <a:r>
              <a:rPr lang="en-IN" sz="1100">
                <a:solidFill>
                  <a:srgbClr val="FFFFFF"/>
                </a:solidFill>
                <a:latin typeface="Times New Roman"/>
                <a:ea typeface="Times New Roman"/>
                <a:cs typeface="Times New Roman"/>
                <a:sym typeface="Times New Roman"/>
              </a:rPr>
              <a:t>Test cases specially Negative test cases are very important to avoid any crashes or serious bug in code.</a:t>
            </a:r>
            <a:endParaRPr/>
          </a:p>
          <a:p>
            <a:pPr indent="-177800" lvl="0" marL="177800" marR="0" rtl="0" algn="l">
              <a:spcBef>
                <a:spcPts val="0"/>
              </a:spcBef>
              <a:spcAft>
                <a:spcPts val="0"/>
              </a:spcAft>
              <a:buClr>
                <a:srgbClr val="FFFFFF"/>
              </a:buClr>
              <a:buSzPts val="1100"/>
              <a:buFont typeface="Arial"/>
              <a:buChar char="•"/>
            </a:pPr>
            <a:r>
              <a:rPr lang="en-IN" sz="1100">
                <a:solidFill>
                  <a:srgbClr val="FFFFFF"/>
                </a:solidFill>
                <a:latin typeface="Times New Roman"/>
                <a:ea typeface="Times New Roman"/>
                <a:cs typeface="Times New Roman"/>
                <a:sym typeface="Times New Roman"/>
              </a:rPr>
              <a:t>Objective of this work let is to create the dataset of Positive and Negative test cases(Python) and Automate the process of classifying test cases into Positive or Negative Using AI.</a:t>
            </a:r>
            <a:endParaRPr/>
          </a:p>
          <a:p>
            <a:pPr indent="-177800" lvl="0" marL="177800" marR="0" rtl="0" algn="l">
              <a:spcBef>
                <a:spcPts val="0"/>
              </a:spcBef>
              <a:spcAft>
                <a:spcPts val="0"/>
              </a:spcAft>
              <a:buClr>
                <a:srgbClr val="FFFFFF"/>
              </a:buClr>
              <a:buSzPts val="1100"/>
              <a:buFont typeface="Arial"/>
              <a:buChar char="•"/>
            </a:pPr>
            <a:r>
              <a:rPr lang="en-IN" sz="1100">
                <a:solidFill>
                  <a:srgbClr val="FFFFFF"/>
                </a:solidFill>
                <a:latin typeface="Times New Roman"/>
                <a:ea typeface="Times New Roman"/>
                <a:cs typeface="Times New Roman"/>
                <a:sym typeface="Times New Roman"/>
              </a:rPr>
              <a:t>Team would be required to create dataset from open source and build AI Algorithm to classify the test cases into Positive or Negative.</a:t>
            </a:r>
            <a:endParaRPr sz="1100">
              <a:solidFill>
                <a:srgbClr val="FFFFFF"/>
              </a:solidFill>
              <a:latin typeface="Times New Roman"/>
              <a:ea typeface="Times New Roman"/>
              <a:cs typeface="Times New Roman"/>
              <a:sym typeface="Times New Roman"/>
            </a:endParaRPr>
          </a:p>
        </p:txBody>
      </p:sp>
      <p:sp>
        <p:nvSpPr>
          <p:cNvPr id="108" name="Google Shape;108;p2"/>
          <p:cNvSpPr txBox="1"/>
          <p:nvPr/>
        </p:nvSpPr>
        <p:spPr>
          <a:xfrm>
            <a:off x="343399" y="2925806"/>
            <a:ext cx="44526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rgbClr val="00B0F0"/>
                </a:solidFill>
                <a:latin typeface="Arial"/>
                <a:ea typeface="Arial"/>
                <a:cs typeface="Arial"/>
                <a:sym typeface="Arial"/>
              </a:rPr>
              <a:t>Objective</a:t>
            </a:r>
            <a:endParaRPr b="1" sz="1400">
              <a:solidFill>
                <a:srgbClr val="00B0F0"/>
              </a:solidFill>
              <a:latin typeface="Arial"/>
              <a:ea typeface="Arial"/>
              <a:cs typeface="Arial"/>
              <a:sym typeface="Arial"/>
            </a:endParaRPr>
          </a:p>
        </p:txBody>
      </p:sp>
      <p:grpSp>
        <p:nvGrpSpPr>
          <p:cNvPr id="109" name="Google Shape;109;p2"/>
          <p:cNvGrpSpPr/>
          <p:nvPr/>
        </p:nvGrpSpPr>
        <p:grpSpPr>
          <a:xfrm>
            <a:off x="448427" y="3297418"/>
            <a:ext cx="4089162" cy="590100"/>
            <a:chOff x="27096" y="0"/>
            <a:chExt cx="4089162" cy="590100"/>
          </a:xfrm>
        </p:grpSpPr>
        <p:sp>
          <p:nvSpPr>
            <p:cNvPr id="110" name="Google Shape;110;p2"/>
            <p:cNvSpPr/>
            <p:nvPr/>
          </p:nvSpPr>
          <p:spPr>
            <a:xfrm>
              <a:off x="27096" y="0"/>
              <a:ext cx="1141800" cy="590100"/>
            </a:xfrm>
            <a:prstGeom prst="roundRect">
              <a:avLst>
                <a:gd fmla="val 10000" name="adj"/>
              </a:avLst>
            </a:prstGeom>
            <a:solidFill>
              <a:srgbClr val="70AD47"/>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txBox="1"/>
            <p:nvPr/>
          </p:nvSpPr>
          <p:spPr>
            <a:xfrm>
              <a:off x="44383" y="17287"/>
              <a:ext cx="1107300" cy="555600"/>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rPr b="1" lang="en-IN" sz="900">
                  <a:solidFill>
                    <a:srgbClr val="FFFFFF"/>
                  </a:solidFill>
                  <a:latin typeface="Calibri"/>
                  <a:ea typeface="Calibri"/>
                  <a:cs typeface="Calibri"/>
                  <a:sym typeface="Calibri"/>
                </a:rPr>
                <a:t>Input Data</a:t>
              </a:r>
              <a:endParaRPr/>
            </a:p>
            <a:p>
              <a:pPr indent="0" lvl="0" marL="0" marR="0" rtl="0" algn="ctr">
                <a:lnSpc>
                  <a:spcPct val="90000"/>
                </a:lnSpc>
                <a:spcBef>
                  <a:spcPts val="315"/>
                </a:spcBef>
                <a:spcAft>
                  <a:spcPts val="0"/>
                </a:spcAft>
                <a:buNone/>
              </a:pPr>
              <a:r>
                <a:rPr lang="en-IN" sz="900">
                  <a:solidFill>
                    <a:srgbClr val="FFFFFF"/>
                  </a:solidFill>
                  <a:latin typeface="Calibri"/>
                  <a:ea typeface="Calibri"/>
                  <a:cs typeface="Calibri"/>
                  <a:sym typeface="Calibri"/>
                </a:rPr>
                <a:t>(Function : Test Case)</a:t>
              </a:r>
              <a:endParaRPr sz="900">
                <a:solidFill>
                  <a:srgbClr val="FFFFFF"/>
                </a:solidFill>
                <a:latin typeface="Calibri"/>
                <a:ea typeface="Calibri"/>
                <a:cs typeface="Calibri"/>
                <a:sym typeface="Calibri"/>
              </a:endParaRPr>
            </a:p>
          </p:txBody>
        </p:sp>
        <p:sp>
          <p:nvSpPr>
            <p:cNvPr id="112" name="Google Shape;112;p2"/>
            <p:cNvSpPr/>
            <p:nvPr/>
          </p:nvSpPr>
          <p:spPr>
            <a:xfrm>
              <a:off x="1268808" y="163458"/>
              <a:ext cx="211500" cy="263400"/>
            </a:xfrm>
            <a:prstGeom prst="rightArrow">
              <a:avLst>
                <a:gd fmla="val 60000" name="adj1"/>
                <a:gd fmla="val 50000" name="adj2"/>
              </a:avLst>
            </a:prstGeom>
            <a:solidFill>
              <a:srgbClr val="BAD2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txBox="1"/>
            <p:nvPr/>
          </p:nvSpPr>
          <p:spPr>
            <a:xfrm>
              <a:off x="1268808" y="216116"/>
              <a:ext cx="148200" cy="1581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700">
                <a:solidFill>
                  <a:srgbClr val="FFFFFF"/>
                </a:solidFill>
                <a:latin typeface="Calibri"/>
                <a:ea typeface="Calibri"/>
                <a:cs typeface="Calibri"/>
                <a:sym typeface="Calibri"/>
              </a:endParaRPr>
            </a:p>
          </p:txBody>
        </p:sp>
        <p:sp>
          <p:nvSpPr>
            <p:cNvPr id="114" name="Google Shape;114;p2"/>
            <p:cNvSpPr/>
            <p:nvPr/>
          </p:nvSpPr>
          <p:spPr>
            <a:xfrm>
              <a:off x="1568253" y="0"/>
              <a:ext cx="1061700" cy="590100"/>
            </a:xfrm>
            <a:prstGeom prst="roundRect">
              <a:avLst>
                <a:gd fmla="val 10000" name="adj"/>
              </a:avLst>
            </a:prstGeom>
            <a:solidFill>
              <a:srgbClr val="70AD47"/>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txBox="1"/>
            <p:nvPr/>
          </p:nvSpPr>
          <p:spPr>
            <a:xfrm>
              <a:off x="1585540" y="17287"/>
              <a:ext cx="1027200" cy="555600"/>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rPr b="1" lang="en-IN" sz="900">
                  <a:solidFill>
                    <a:srgbClr val="FFFFFF"/>
                  </a:solidFill>
                  <a:latin typeface="Calibri"/>
                  <a:ea typeface="Calibri"/>
                  <a:cs typeface="Calibri"/>
                  <a:sym typeface="Calibri"/>
                </a:rPr>
                <a:t>Language Model</a:t>
              </a:r>
              <a:endParaRPr b="1" sz="900">
                <a:solidFill>
                  <a:srgbClr val="FFFFFF"/>
                </a:solidFill>
                <a:latin typeface="Calibri"/>
                <a:ea typeface="Calibri"/>
                <a:cs typeface="Calibri"/>
                <a:sym typeface="Calibri"/>
              </a:endParaRPr>
            </a:p>
          </p:txBody>
        </p:sp>
        <p:sp>
          <p:nvSpPr>
            <p:cNvPr id="116" name="Google Shape;116;p2"/>
            <p:cNvSpPr/>
            <p:nvPr/>
          </p:nvSpPr>
          <p:spPr>
            <a:xfrm>
              <a:off x="2736064" y="163458"/>
              <a:ext cx="225000" cy="263400"/>
            </a:xfrm>
            <a:prstGeom prst="rightArrow">
              <a:avLst>
                <a:gd fmla="val 60000" name="adj1"/>
                <a:gd fmla="val 50000" name="adj2"/>
              </a:avLst>
            </a:prstGeom>
            <a:solidFill>
              <a:srgbClr val="BAD2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txBox="1"/>
            <p:nvPr/>
          </p:nvSpPr>
          <p:spPr>
            <a:xfrm>
              <a:off x="2736064" y="216116"/>
              <a:ext cx="157500" cy="1581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700">
                <a:solidFill>
                  <a:srgbClr val="FFFFFF"/>
                </a:solidFill>
                <a:latin typeface="Calibri"/>
                <a:ea typeface="Calibri"/>
                <a:cs typeface="Calibri"/>
                <a:sym typeface="Calibri"/>
              </a:endParaRPr>
            </a:p>
          </p:txBody>
        </p:sp>
        <p:sp>
          <p:nvSpPr>
            <p:cNvPr id="118" name="Google Shape;118;p2"/>
            <p:cNvSpPr/>
            <p:nvPr/>
          </p:nvSpPr>
          <p:spPr>
            <a:xfrm>
              <a:off x="3054558" y="0"/>
              <a:ext cx="1061700" cy="590100"/>
            </a:xfrm>
            <a:prstGeom prst="roundRect">
              <a:avLst>
                <a:gd fmla="val 10000" name="adj"/>
              </a:avLst>
            </a:prstGeom>
            <a:solidFill>
              <a:srgbClr val="70AD47"/>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txBox="1"/>
            <p:nvPr/>
          </p:nvSpPr>
          <p:spPr>
            <a:xfrm>
              <a:off x="3071845" y="17287"/>
              <a:ext cx="1027200" cy="555600"/>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rPr b="1" lang="en-IN" sz="900">
                  <a:solidFill>
                    <a:srgbClr val="FFFFFF"/>
                  </a:solidFill>
                  <a:latin typeface="Calibri"/>
                  <a:ea typeface="Calibri"/>
                  <a:cs typeface="Calibri"/>
                  <a:sym typeface="Calibri"/>
                </a:rPr>
                <a:t>Output</a:t>
              </a:r>
              <a:endParaRPr/>
            </a:p>
            <a:p>
              <a:pPr indent="0" lvl="0" marL="0" marR="0" rtl="0" algn="ctr">
                <a:lnSpc>
                  <a:spcPct val="90000"/>
                </a:lnSpc>
                <a:spcBef>
                  <a:spcPts val="315"/>
                </a:spcBef>
                <a:spcAft>
                  <a:spcPts val="0"/>
                </a:spcAft>
                <a:buNone/>
              </a:pPr>
              <a:r>
                <a:rPr lang="en-IN" sz="900">
                  <a:solidFill>
                    <a:srgbClr val="FFFFFF"/>
                  </a:solidFill>
                  <a:latin typeface="Calibri"/>
                  <a:ea typeface="Calibri"/>
                  <a:cs typeface="Calibri"/>
                  <a:sym typeface="Calibri"/>
                </a:rPr>
                <a:t>(Test case is Positive or Negative)</a:t>
              </a:r>
              <a:endParaRPr sz="900">
                <a:solidFill>
                  <a:srgbClr val="FFFFFF"/>
                </a:solidFill>
                <a:latin typeface="Calibri"/>
                <a:ea typeface="Calibri"/>
                <a:cs typeface="Calibri"/>
                <a:sym typeface="Calibri"/>
              </a:endParaRPr>
            </a:p>
          </p:txBody>
        </p:sp>
      </p:grpSp>
      <p:grpSp>
        <p:nvGrpSpPr>
          <p:cNvPr id="120" name="Google Shape;120;p2"/>
          <p:cNvGrpSpPr/>
          <p:nvPr/>
        </p:nvGrpSpPr>
        <p:grpSpPr>
          <a:xfrm>
            <a:off x="71478" y="4813886"/>
            <a:ext cx="1261500" cy="1439596"/>
            <a:chOff x="71478" y="4813886"/>
            <a:chExt cx="1261500" cy="1439596"/>
          </a:xfrm>
        </p:grpSpPr>
        <p:sp>
          <p:nvSpPr>
            <p:cNvPr id="121" name="Google Shape;121;p2"/>
            <p:cNvSpPr/>
            <p:nvPr/>
          </p:nvSpPr>
          <p:spPr>
            <a:xfrm>
              <a:off x="269763" y="4813886"/>
              <a:ext cx="900000" cy="900000"/>
            </a:xfrm>
            <a:prstGeom prst="ellipse">
              <a:avLst/>
            </a:prstGeom>
            <a:blipFill rotWithShape="1">
              <a:blip r:embed="rId4">
                <a:alphaModFix/>
              </a:blip>
              <a:stretch>
                <a:fillRect b="0" l="0" r="0" t="0"/>
              </a:stretch>
            </a:blipFill>
            <a:ln cap="flat" cmpd="sng" w="9525">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7F7F7F"/>
                </a:solidFill>
                <a:latin typeface="Calibri"/>
                <a:ea typeface="Calibri"/>
                <a:cs typeface="Calibri"/>
                <a:sym typeface="Calibri"/>
              </a:endParaRPr>
            </a:p>
          </p:txBody>
        </p:sp>
        <p:sp>
          <p:nvSpPr>
            <p:cNvPr id="122" name="Google Shape;122;p2"/>
            <p:cNvSpPr txBox="1"/>
            <p:nvPr/>
          </p:nvSpPr>
          <p:spPr>
            <a:xfrm>
              <a:off x="71478" y="5822682"/>
              <a:ext cx="1261500" cy="430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rgbClr val="FFFFFF"/>
                  </a:solidFill>
                  <a:latin typeface="Calibri"/>
                  <a:ea typeface="Calibri"/>
                  <a:cs typeface="Calibri"/>
                  <a:sym typeface="Calibri"/>
                </a:rPr>
                <a:t>N Devaraj, Lead Engineer</a:t>
              </a:r>
              <a:endParaRPr/>
            </a:p>
            <a:p>
              <a:pPr indent="0" lvl="0" marL="0" marR="0" rtl="0" algn="ctr">
                <a:spcBef>
                  <a:spcPts val="0"/>
                </a:spcBef>
                <a:spcAft>
                  <a:spcPts val="0"/>
                </a:spcAft>
                <a:buNone/>
              </a:pPr>
              <a:r>
                <a:rPr lang="en-IN" sz="700" u="sng">
                  <a:solidFill>
                    <a:srgbClr val="FFFFFF"/>
                  </a:solidFill>
                  <a:latin typeface="Calibri"/>
                  <a:ea typeface="Calibri"/>
                  <a:cs typeface="Calibri"/>
                  <a:sym typeface="Calibri"/>
                  <a:hlinkClick r:id="rId5">
                    <a:extLst>
                      <a:ext uri="{A12FA001-AC4F-418D-AE19-62706E023703}">
                        <ahyp:hlinkClr val="tx"/>
                      </a:ext>
                    </a:extLst>
                  </a:hlinkClick>
                </a:rPr>
                <a:t>devaraj.n@Samsung.com</a:t>
              </a:r>
              <a:endParaRPr sz="700">
                <a:solidFill>
                  <a:srgbClr val="FFFFFF"/>
                </a:solidFill>
                <a:latin typeface="Calibri"/>
                <a:ea typeface="Calibri"/>
                <a:cs typeface="Calibri"/>
                <a:sym typeface="Calibri"/>
              </a:endParaRPr>
            </a:p>
            <a:p>
              <a:pPr indent="0" lvl="0" marL="0" marR="0" rtl="0" algn="ctr">
                <a:spcBef>
                  <a:spcPts val="0"/>
                </a:spcBef>
                <a:spcAft>
                  <a:spcPts val="0"/>
                </a:spcAft>
                <a:buNone/>
              </a:pPr>
              <a:r>
                <a:rPr lang="en-IN" sz="700">
                  <a:solidFill>
                    <a:srgbClr val="FFFFFF"/>
                  </a:solidFill>
                  <a:latin typeface="Calibri"/>
                  <a:ea typeface="Calibri"/>
                  <a:cs typeface="Calibri"/>
                  <a:sym typeface="Calibri"/>
                </a:rPr>
                <a:t>+91-9663795469</a:t>
              </a:r>
              <a:endParaRPr sz="1100">
                <a:solidFill>
                  <a:srgbClr val="FFFFFF"/>
                </a:solidFill>
                <a:latin typeface="Calibri"/>
                <a:ea typeface="Calibri"/>
                <a:cs typeface="Calibri"/>
                <a:sym typeface="Calibri"/>
              </a:endParaRPr>
            </a:p>
          </p:txBody>
        </p:sp>
      </p:grpSp>
      <p:pic>
        <p:nvPicPr>
          <p:cNvPr id="123" name="Google Shape;123;p2"/>
          <p:cNvPicPr preferRelativeResize="0"/>
          <p:nvPr/>
        </p:nvPicPr>
        <p:blipFill rotWithShape="1">
          <a:blip r:embed="rId6">
            <a:alphaModFix/>
          </a:blip>
          <a:srcRect b="0" l="0" r="0" t="0"/>
          <a:stretch/>
        </p:blipFill>
        <p:spPr>
          <a:xfrm>
            <a:off x="283029" y="4818743"/>
            <a:ext cx="878100" cy="901200"/>
          </a:xfrm>
          <a:prstGeom prst="ellipse">
            <a:avLst/>
          </a:prstGeom>
          <a:noFill/>
          <a:ln>
            <a:noFill/>
          </a:ln>
          <a:effectLst>
            <a:outerShdw blurRad="381000" sx="-80000" rotWithShape="0" dir="5400000" dist="292100" sy="-18000">
              <a:srgbClr val="FFFFFF">
                <a:alpha val="21960"/>
              </a:srgbClr>
            </a:outerShdw>
          </a:effectLst>
        </p:spPr>
      </p:pic>
      <p:pic>
        <p:nvPicPr>
          <p:cNvPr id="124" name="Google Shape;124;p2"/>
          <p:cNvPicPr preferRelativeResize="0"/>
          <p:nvPr/>
        </p:nvPicPr>
        <p:blipFill rotWithShape="1">
          <a:blip r:embed="rId7">
            <a:alphaModFix/>
          </a:blip>
          <a:srcRect b="0" l="0" r="0" t="0"/>
          <a:stretch/>
        </p:blipFill>
        <p:spPr>
          <a:xfrm>
            <a:off x="1438542" y="4855027"/>
            <a:ext cx="927300" cy="900000"/>
          </a:xfrm>
          <a:prstGeom prst="ellipse">
            <a:avLst/>
          </a:prstGeom>
          <a:noFill/>
          <a:ln>
            <a:noFill/>
          </a:ln>
          <a:effectLst>
            <a:outerShdw blurRad="381000" sx="-80000" rotWithShape="0" dir="5400000" dist="292100" sy="-18000">
              <a:srgbClr val="000000">
                <a:alpha val="21960"/>
              </a:srgbClr>
            </a:outerShdw>
          </a:effectLst>
        </p:spPr>
      </p:pic>
      <p:sp>
        <p:nvSpPr>
          <p:cNvPr id="125" name="Google Shape;125;p2"/>
          <p:cNvSpPr txBox="1"/>
          <p:nvPr/>
        </p:nvSpPr>
        <p:spPr>
          <a:xfrm>
            <a:off x="1175786" y="5866590"/>
            <a:ext cx="1412100" cy="430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rgbClr val="FFFFFF"/>
                </a:solidFill>
                <a:latin typeface="Calibri"/>
                <a:ea typeface="Calibri"/>
                <a:cs typeface="Calibri"/>
                <a:sym typeface="Calibri"/>
              </a:rPr>
              <a:t>Anandamay, Sr.Chief Engineer</a:t>
            </a:r>
            <a:endParaRPr sz="800">
              <a:solidFill>
                <a:srgbClr val="FFFFFF"/>
              </a:solidFill>
              <a:latin typeface="Calibri"/>
              <a:ea typeface="Calibri"/>
              <a:cs typeface="Calibri"/>
              <a:sym typeface="Calibri"/>
            </a:endParaRPr>
          </a:p>
          <a:p>
            <a:pPr indent="0" lvl="0" marL="0" marR="0" rtl="0" algn="ctr">
              <a:spcBef>
                <a:spcPts val="0"/>
              </a:spcBef>
              <a:spcAft>
                <a:spcPts val="0"/>
              </a:spcAft>
              <a:buNone/>
            </a:pPr>
            <a:r>
              <a:rPr lang="en-IN" sz="700" u="sng">
                <a:solidFill>
                  <a:srgbClr val="FFFFFF"/>
                </a:solidFill>
                <a:latin typeface="Calibri"/>
                <a:ea typeface="Calibri"/>
                <a:cs typeface="Calibri"/>
                <a:sym typeface="Calibri"/>
                <a:hlinkClick r:id="rId8">
                  <a:extLst>
                    <a:ext uri="{A12FA001-AC4F-418D-AE19-62706E023703}">
                      <ahyp:hlinkClr val="tx"/>
                    </a:ext>
                  </a:extLst>
                </a:hlinkClick>
              </a:rPr>
              <a:t>anandamay.c@Samsung.com</a:t>
            </a:r>
            <a:endParaRPr sz="700">
              <a:solidFill>
                <a:srgbClr val="FFFFFF"/>
              </a:solidFill>
              <a:latin typeface="Calibri"/>
              <a:ea typeface="Calibri"/>
              <a:cs typeface="Calibri"/>
              <a:sym typeface="Calibri"/>
            </a:endParaRPr>
          </a:p>
          <a:p>
            <a:pPr indent="0" lvl="0" marL="0" marR="0" rtl="0" algn="ctr">
              <a:spcBef>
                <a:spcPts val="0"/>
              </a:spcBef>
              <a:spcAft>
                <a:spcPts val="0"/>
              </a:spcAft>
              <a:buNone/>
            </a:pPr>
            <a:r>
              <a:rPr lang="en-IN" sz="700">
                <a:solidFill>
                  <a:srgbClr val="FFFFFF"/>
                </a:solidFill>
                <a:latin typeface="Calibri"/>
                <a:ea typeface="Calibri"/>
                <a:cs typeface="Calibri"/>
                <a:sym typeface="Calibri"/>
              </a:rPr>
              <a:t>+91-7411072266</a:t>
            </a:r>
            <a:endParaRPr sz="1100">
              <a:solidFill>
                <a:srgbClr val="FFFFFF"/>
              </a:solidFill>
              <a:latin typeface="Calibri"/>
              <a:ea typeface="Calibri"/>
              <a:cs typeface="Calibri"/>
              <a:sym typeface="Calibri"/>
            </a:endParaRPr>
          </a:p>
        </p:txBody>
      </p:sp>
      <p:sp>
        <p:nvSpPr>
          <p:cNvPr id="126" name="Google Shape;126;p2"/>
          <p:cNvSpPr/>
          <p:nvPr/>
        </p:nvSpPr>
        <p:spPr>
          <a:xfrm>
            <a:off x="2641112" y="4457343"/>
            <a:ext cx="2286600" cy="2092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000">
                <a:solidFill>
                  <a:srgbClr val="00B0F0"/>
                </a:solidFill>
                <a:latin typeface="Calibri"/>
                <a:ea typeface="Calibri"/>
                <a:cs typeface="Calibri"/>
                <a:sym typeface="Calibri"/>
              </a:rPr>
              <a:t>Additional Documentation:</a:t>
            </a:r>
            <a:endParaRPr/>
          </a:p>
          <a:p>
            <a:pPr indent="-177800" lvl="0" marL="177800" marR="0" rtl="0" algn="l">
              <a:spcBef>
                <a:spcPts val="0"/>
              </a:spcBef>
              <a:spcAft>
                <a:spcPts val="0"/>
              </a:spcAft>
              <a:buClr>
                <a:srgbClr val="FFFFFF"/>
              </a:buClr>
              <a:buSzPts val="1000"/>
              <a:buFont typeface="Arial"/>
              <a:buChar char="•"/>
            </a:pPr>
            <a:r>
              <a:rPr lang="en-IN" sz="1000">
                <a:solidFill>
                  <a:srgbClr val="FFFFFF"/>
                </a:solidFill>
                <a:latin typeface="Calibri"/>
                <a:ea typeface="Calibri"/>
                <a:cs typeface="Calibri"/>
                <a:sym typeface="Calibri"/>
              </a:rPr>
              <a:t>https://brightsec.com/blog/unit-testing/</a:t>
            </a:r>
            <a:endParaRPr sz="1000" u="sng">
              <a:solidFill>
                <a:srgbClr val="FFFFFF"/>
              </a:solidFill>
              <a:latin typeface="Calibri"/>
              <a:ea typeface="Calibri"/>
              <a:cs typeface="Calibri"/>
              <a:sym typeface="Calibri"/>
              <a:hlinkClick r:id="rId9">
                <a:extLst>
                  <a:ext uri="{A12FA001-AC4F-418D-AE19-62706E023703}">
                    <ahyp:hlinkClr val="tx"/>
                  </a:ext>
                </a:extLst>
              </a:hlinkClick>
            </a:endParaRPr>
          </a:p>
          <a:p>
            <a:pPr indent="-177800" lvl="0" marL="177800" marR="0" rtl="0" algn="l">
              <a:spcBef>
                <a:spcPts val="0"/>
              </a:spcBef>
              <a:spcAft>
                <a:spcPts val="0"/>
              </a:spcAft>
              <a:buClr>
                <a:srgbClr val="FFFFFF"/>
              </a:buClr>
              <a:buSzPts val="1000"/>
              <a:buFont typeface="Arial"/>
              <a:buChar char="•"/>
            </a:pPr>
            <a:r>
              <a:rPr lang="en-IN" sz="1000">
                <a:solidFill>
                  <a:srgbClr val="FFFFFF"/>
                </a:solidFill>
                <a:latin typeface="Calibri"/>
                <a:ea typeface="Calibri"/>
                <a:cs typeface="Calibri"/>
                <a:sym typeface="Calibri"/>
              </a:rPr>
              <a:t>https://www.geeksforgeeks.org/positive-vs-negative-vs-destructive-test-cases/</a:t>
            </a:r>
            <a:endParaRPr/>
          </a:p>
          <a:p>
            <a:pPr indent="-177800" lvl="0" marL="177800" marR="0" rtl="0" algn="l">
              <a:spcBef>
                <a:spcPts val="0"/>
              </a:spcBef>
              <a:spcAft>
                <a:spcPts val="0"/>
              </a:spcAft>
              <a:buClr>
                <a:srgbClr val="FFFFFF"/>
              </a:buClr>
              <a:buSzPts val="1000"/>
              <a:buFont typeface="Arial"/>
              <a:buChar char="•"/>
            </a:pPr>
            <a:r>
              <a:rPr lang="en-IN" sz="1000">
                <a:solidFill>
                  <a:srgbClr val="FFFFFF"/>
                </a:solidFill>
                <a:latin typeface="Calibri"/>
                <a:ea typeface="Calibri"/>
                <a:cs typeface="Calibri"/>
                <a:sym typeface="Calibri"/>
              </a:rPr>
              <a:t>https://www.softwaretestinghelp.com/positive-and-negative-test-scenarios/</a:t>
            </a:r>
            <a:endParaRPr/>
          </a:p>
          <a:p>
            <a:pPr indent="-177800" lvl="0" marL="177800" marR="0" rtl="0" algn="l">
              <a:spcBef>
                <a:spcPts val="0"/>
              </a:spcBef>
              <a:spcAft>
                <a:spcPts val="0"/>
              </a:spcAft>
              <a:buClr>
                <a:srgbClr val="FFFFFF"/>
              </a:buClr>
              <a:buSzPts val="1000"/>
              <a:buFont typeface="Arial"/>
              <a:buChar char="•"/>
            </a:pPr>
            <a:r>
              <a:rPr lang="en-IN" sz="1000">
                <a:solidFill>
                  <a:srgbClr val="FFFFFF"/>
                </a:solidFill>
                <a:latin typeface="Calibri"/>
                <a:ea typeface="Calibri"/>
                <a:cs typeface="Calibri"/>
                <a:sym typeface="Calibri"/>
              </a:rPr>
              <a:t>https://arxiv.org/pdf/1910.03474.pdf</a:t>
            </a:r>
            <a:endParaRPr/>
          </a:p>
          <a:p>
            <a:pPr indent="-177800" lvl="0" marL="177800" marR="0" rtl="0" algn="l">
              <a:spcBef>
                <a:spcPts val="0"/>
              </a:spcBef>
              <a:spcAft>
                <a:spcPts val="0"/>
              </a:spcAft>
              <a:buClr>
                <a:srgbClr val="FFFFFF"/>
              </a:buClr>
              <a:buSzPts val="1000"/>
              <a:buFont typeface="Arial"/>
              <a:buChar char="•"/>
            </a:pPr>
            <a:r>
              <a:rPr lang="en-IN" sz="1000">
                <a:solidFill>
                  <a:srgbClr val="FFFFFF"/>
                </a:solidFill>
                <a:latin typeface="Calibri"/>
                <a:ea typeface="Calibri"/>
                <a:cs typeface="Calibri"/>
                <a:sym typeface="Calibri"/>
              </a:rPr>
              <a:t>“Text Classification via Large Language Models” - https://arxiv.org/pdf/2305.08377.pdf</a:t>
            </a:r>
            <a:endParaRPr/>
          </a:p>
        </p:txBody>
      </p:sp>
      <p:cxnSp>
        <p:nvCxnSpPr>
          <p:cNvPr id="127" name="Google Shape;127;p2"/>
          <p:cNvCxnSpPr/>
          <p:nvPr/>
        </p:nvCxnSpPr>
        <p:spPr>
          <a:xfrm>
            <a:off x="2539550" y="4869709"/>
            <a:ext cx="0" cy="1917600"/>
          </a:xfrm>
          <a:prstGeom prst="straightConnector1">
            <a:avLst/>
          </a:prstGeom>
          <a:noFill/>
          <a:ln cap="flat" cmpd="sng" w="9525">
            <a:solidFill>
              <a:srgbClr val="D8D8D8"/>
            </a:solidFill>
            <a:prstDash val="solid"/>
            <a:miter lim="800000"/>
            <a:headEnd len="sm" w="sm" type="none"/>
            <a:tailEnd len="sm" w="sm" type="none"/>
          </a:ln>
        </p:spPr>
      </p:cxnSp>
      <p:sp>
        <p:nvSpPr>
          <p:cNvPr id="128" name="Google Shape;128;p2"/>
          <p:cNvSpPr txBox="1"/>
          <p:nvPr/>
        </p:nvSpPr>
        <p:spPr>
          <a:xfrm>
            <a:off x="5290028" y="1360722"/>
            <a:ext cx="6649200" cy="272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rgbClr val="70AD47"/>
                </a:solidFill>
                <a:latin typeface="Calibri"/>
                <a:ea typeface="Calibri"/>
                <a:cs typeface="Calibri"/>
                <a:sym typeface="Calibri"/>
              </a:rPr>
              <a:t>Expectations</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Create dataset for Python Language which should consist :</a:t>
            </a:r>
            <a:endParaRPr/>
          </a:p>
          <a:p>
            <a:pPr indent="-228600" lvl="1" marL="685800" marR="0" rtl="0" algn="l">
              <a:spcBef>
                <a:spcPts val="0"/>
              </a:spcBef>
              <a:spcAft>
                <a:spcPts val="0"/>
              </a:spcAft>
              <a:buClr>
                <a:srgbClr val="3F3F3F"/>
              </a:buClr>
              <a:buSzPts val="1100"/>
              <a:buFont typeface="Calibri"/>
              <a:buAutoNum type="arabicPeriod"/>
            </a:pPr>
            <a:r>
              <a:rPr b="0" i="0" lang="en-IN" sz="1100" u="none" cap="none" strike="noStrike">
                <a:solidFill>
                  <a:srgbClr val="3F3F3F"/>
                </a:solidFill>
                <a:latin typeface="Calibri"/>
                <a:ea typeface="Calibri"/>
                <a:cs typeface="Calibri"/>
                <a:sym typeface="Calibri"/>
              </a:rPr>
              <a:t>function code,</a:t>
            </a:r>
            <a:endParaRPr/>
          </a:p>
          <a:p>
            <a:pPr indent="-228600" lvl="1" marL="685800" marR="0" rtl="0" algn="l">
              <a:spcBef>
                <a:spcPts val="0"/>
              </a:spcBef>
              <a:spcAft>
                <a:spcPts val="0"/>
              </a:spcAft>
              <a:buClr>
                <a:srgbClr val="3F3F3F"/>
              </a:buClr>
              <a:buSzPts val="1100"/>
              <a:buFont typeface="Calibri"/>
              <a:buAutoNum type="arabicPeriod"/>
            </a:pPr>
            <a:r>
              <a:rPr b="0" i="0" lang="en-IN" sz="1100" u="none" cap="none" strike="noStrike">
                <a:solidFill>
                  <a:srgbClr val="3F3F3F"/>
                </a:solidFill>
                <a:latin typeface="Calibri"/>
                <a:ea typeface="Calibri"/>
                <a:cs typeface="Calibri"/>
                <a:sym typeface="Calibri"/>
              </a:rPr>
              <a:t>corresponding test case and </a:t>
            </a:r>
            <a:endParaRPr/>
          </a:p>
          <a:p>
            <a:pPr indent="-228600" lvl="1" marL="685800" marR="0" rtl="0" algn="l">
              <a:spcBef>
                <a:spcPts val="0"/>
              </a:spcBef>
              <a:spcAft>
                <a:spcPts val="0"/>
              </a:spcAft>
              <a:buClr>
                <a:srgbClr val="3F3F3F"/>
              </a:buClr>
              <a:buSzPts val="1100"/>
              <a:buFont typeface="Calibri"/>
              <a:buAutoNum type="arabicPeriod"/>
            </a:pPr>
            <a:r>
              <a:rPr b="0" i="0" lang="en-IN" sz="1100" u="none" cap="none" strike="noStrike">
                <a:solidFill>
                  <a:srgbClr val="3F3F3F"/>
                </a:solidFill>
                <a:latin typeface="Calibri"/>
                <a:ea typeface="Calibri"/>
                <a:cs typeface="Calibri"/>
                <a:sym typeface="Calibri"/>
              </a:rPr>
              <a:t>class of test case (Positive or Negative)</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Augment the dataset to increase the dataset and balance positive and negative class count</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Verification and Validation of dataset classes</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Find and Train Suitable Language model/Custom Generative model (BERT/GPT family LLMs) for classification task</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Tune the hyper-parameters to get Accuracy&gt;60% and F1 Score&gt;50%</a:t>
            </a:r>
            <a:endParaRPr/>
          </a:p>
          <a:p>
            <a:pPr indent="0" lvl="0" marL="0" marR="0" rtl="0" algn="l">
              <a:spcBef>
                <a:spcPts val="0"/>
              </a:spcBef>
              <a:spcAft>
                <a:spcPts val="0"/>
              </a:spcAft>
              <a:buNone/>
            </a:pPr>
            <a:r>
              <a:rPr b="1" lang="en-IN" sz="1400">
                <a:solidFill>
                  <a:srgbClr val="70AD47"/>
                </a:solidFill>
                <a:latin typeface="Calibri"/>
                <a:ea typeface="Calibri"/>
                <a:cs typeface="Calibri"/>
                <a:sym typeface="Calibri"/>
              </a:rPr>
              <a:t>Training/ Pre-requisites</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Hands-on Python </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Knowledge of writing test cases for python function</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Knowledge of Deep Learning</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Knowledge of NLP and Large Language models</a:t>
            </a:r>
            <a:endParaRPr/>
          </a:p>
        </p:txBody>
      </p:sp>
      <p:sp>
        <p:nvSpPr>
          <p:cNvPr id="129" name="Google Shape;129;p2"/>
          <p:cNvSpPr txBox="1"/>
          <p:nvPr/>
        </p:nvSpPr>
        <p:spPr>
          <a:xfrm>
            <a:off x="6730775" y="784238"/>
            <a:ext cx="4452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a:solidFill>
                  <a:srgbClr val="000000"/>
                </a:solidFill>
                <a:latin typeface="Arial"/>
                <a:ea typeface="Arial"/>
                <a:cs typeface="Arial"/>
                <a:sym typeface="Arial"/>
              </a:rPr>
              <a:t>Work-let expected duration – 6 months</a:t>
            </a:r>
            <a:endParaRPr b="1" sz="1600">
              <a:solidFill>
                <a:srgbClr val="000000"/>
              </a:solidFill>
              <a:latin typeface="Arial"/>
              <a:ea typeface="Arial"/>
              <a:cs typeface="Arial"/>
              <a:sym typeface="Arial"/>
            </a:endParaRPr>
          </a:p>
        </p:txBody>
      </p:sp>
      <p:grpSp>
        <p:nvGrpSpPr>
          <p:cNvPr id="130" name="Google Shape;130;p2"/>
          <p:cNvGrpSpPr/>
          <p:nvPr/>
        </p:nvGrpSpPr>
        <p:grpSpPr>
          <a:xfrm>
            <a:off x="10960600" y="647785"/>
            <a:ext cx="878100" cy="551390"/>
            <a:chOff x="11223089" y="818542"/>
            <a:chExt cx="878100" cy="551390"/>
          </a:xfrm>
        </p:grpSpPr>
        <p:sp>
          <p:nvSpPr>
            <p:cNvPr id="131" name="Google Shape;131;p2"/>
            <p:cNvSpPr/>
            <p:nvPr/>
          </p:nvSpPr>
          <p:spPr>
            <a:xfrm>
              <a:off x="11439162" y="818542"/>
              <a:ext cx="583200" cy="283500"/>
            </a:xfrm>
            <a:prstGeom prst="ellipse">
              <a:avLst/>
            </a:prstGeom>
            <a:solidFill>
              <a:srgbClr val="5B9BD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rgbClr val="FFFFFF"/>
                  </a:solidFill>
                  <a:latin typeface="Arial"/>
                  <a:ea typeface="Arial"/>
                  <a:cs typeface="Arial"/>
                  <a:sym typeface="Arial"/>
                </a:rPr>
                <a:t>3-5 </a:t>
              </a:r>
              <a:endParaRPr sz="1200">
                <a:solidFill>
                  <a:srgbClr val="FFFFFF"/>
                </a:solidFill>
                <a:latin typeface="Arial"/>
                <a:ea typeface="Arial"/>
                <a:cs typeface="Arial"/>
                <a:sym typeface="Arial"/>
              </a:endParaRPr>
            </a:p>
          </p:txBody>
        </p:sp>
        <p:sp>
          <p:nvSpPr>
            <p:cNvPr id="132" name="Google Shape;132;p2"/>
            <p:cNvSpPr txBox="1"/>
            <p:nvPr/>
          </p:nvSpPr>
          <p:spPr>
            <a:xfrm>
              <a:off x="11223089" y="1093032"/>
              <a:ext cx="878100" cy="27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200">
                  <a:solidFill>
                    <a:srgbClr val="000000"/>
                  </a:solidFill>
                  <a:latin typeface="Arial"/>
                  <a:ea typeface="Arial"/>
                  <a:cs typeface="Arial"/>
                  <a:sym typeface="Arial"/>
                </a:rPr>
                <a:t>Members</a:t>
              </a:r>
              <a:endParaRPr b="1" sz="1200">
                <a:solidFill>
                  <a:srgbClr val="000000"/>
                </a:solidFill>
                <a:latin typeface="Arial"/>
                <a:ea typeface="Arial"/>
                <a:cs typeface="Arial"/>
                <a:sym typeface="Arial"/>
              </a:endParaRPr>
            </a:p>
          </p:txBody>
        </p:sp>
      </p:grpSp>
      <p:grpSp>
        <p:nvGrpSpPr>
          <p:cNvPr id="133" name="Google Shape;133;p2"/>
          <p:cNvGrpSpPr/>
          <p:nvPr/>
        </p:nvGrpSpPr>
        <p:grpSpPr>
          <a:xfrm>
            <a:off x="5265938" y="4246579"/>
            <a:ext cx="6202305" cy="184752"/>
            <a:chOff x="5984858" y="5681136"/>
            <a:chExt cx="5377410" cy="144000"/>
          </a:xfrm>
        </p:grpSpPr>
        <p:cxnSp>
          <p:nvCxnSpPr>
            <p:cNvPr id="134" name="Google Shape;134;p2"/>
            <p:cNvCxnSpPr/>
            <p:nvPr/>
          </p:nvCxnSpPr>
          <p:spPr>
            <a:xfrm rot="10800000">
              <a:off x="6002733" y="5753103"/>
              <a:ext cx="5317200" cy="0"/>
            </a:xfrm>
            <a:prstGeom prst="straightConnector1">
              <a:avLst/>
            </a:prstGeom>
            <a:noFill/>
            <a:ln cap="flat" cmpd="sng" w="9525">
              <a:solidFill>
                <a:srgbClr val="5B9BD5"/>
              </a:solidFill>
              <a:prstDash val="solid"/>
              <a:miter lim="800000"/>
              <a:headEnd len="sm" w="sm" type="none"/>
              <a:tailEnd len="sm" w="sm" type="none"/>
            </a:ln>
          </p:spPr>
        </p:cxnSp>
        <p:sp>
          <p:nvSpPr>
            <p:cNvPr id="135" name="Google Shape;135;p2"/>
            <p:cNvSpPr/>
            <p:nvPr/>
          </p:nvSpPr>
          <p:spPr>
            <a:xfrm>
              <a:off x="5984858" y="5681136"/>
              <a:ext cx="144000" cy="144000"/>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6" name="Google Shape;136;p2"/>
            <p:cNvSpPr/>
            <p:nvPr/>
          </p:nvSpPr>
          <p:spPr>
            <a:xfrm>
              <a:off x="7690533" y="5681136"/>
              <a:ext cx="144000" cy="144000"/>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7" name="Google Shape;137;p2"/>
            <p:cNvSpPr/>
            <p:nvPr/>
          </p:nvSpPr>
          <p:spPr>
            <a:xfrm>
              <a:off x="9454400" y="5681136"/>
              <a:ext cx="144000" cy="144000"/>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8" name="Google Shape;138;p2"/>
            <p:cNvSpPr/>
            <p:nvPr/>
          </p:nvSpPr>
          <p:spPr>
            <a:xfrm>
              <a:off x="11218268" y="5681136"/>
              <a:ext cx="144000" cy="144000"/>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sp>
        <p:nvSpPr>
          <p:cNvPr id="139" name="Google Shape;139;p2"/>
          <p:cNvSpPr txBox="1"/>
          <p:nvPr/>
        </p:nvSpPr>
        <p:spPr>
          <a:xfrm>
            <a:off x="5138144" y="4489950"/>
            <a:ext cx="1686900" cy="184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200">
                <a:solidFill>
                  <a:srgbClr val="000000"/>
                </a:solidFill>
                <a:latin typeface="Calibri"/>
                <a:ea typeface="Calibri"/>
                <a:cs typeface="Calibri"/>
                <a:sym typeface="Calibri"/>
              </a:rPr>
              <a:t>Kick Off &lt; 1</a:t>
            </a:r>
            <a:r>
              <a:rPr b="1" baseline="30000" lang="en-IN" sz="1200">
                <a:solidFill>
                  <a:srgbClr val="000000"/>
                </a:solidFill>
                <a:latin typeface="Calibri"/>
                <a:ea typeface="Calibri"/>
                <a:cs typeface="Calibri"/>
                <a:sym typeface="Calibri"/>
              </a:rPr>
              <a:t>st</a:t>
            </a:r>
            <a:r>
              <a:rPr b="1" lang="en-IN" sz="1200">
                <a:solidFill>
                  <a:srgbClr val="000000"/>
                </a:solidFill>
                <a:latin typeface="Calibri"/>
                <a:ea typeface="Calibri"/>
                <a:cs typeface="Calibri"/>
                <a:sym typeface="Calibri"/>
              </a:rPr>
              <a:t>  Month &gt;</a:t>
            </a:r>
            <a:endParaRPr/>
          </a:p>
          <a:p>
            <a:pPr indent="-171450" lvl="0" marL="171450" marR="0" rtl="0" algn="l">
              <a:spcBef>
                <a:spcPts val="0"/>
              </a:spcBef>
              <a:spcAft>
                <a:spcPts val="0"/>
              </a:spcAft>
              <a:buClr>
                <a:srgbClr val="000000"/>
              </a:buClr>
              <a:buSzPts val="900"/>
              <a:buFont typeface="Arial"/>
              <a:buChar char="•"/>
            </a:pPr>
            <a:r>
              <a:rPr lang="en-IN" sz="900">
                <a:solidFill>
                  <a:srgbClr val="000000"/>
                </a:solidFill>
                <a:latin typeface="Calibri"/>
                <a:ea typeface="Calibri"/>
                <a:cs typeface="Calibri"/>
                <a:sym typeface="Calibri"/>
              </a:rPr>
              <a:t>Understanding of Function code writing and corresponding Test case classes</a:t>
            </a:r>
            <a:endParaRPr sz="900">
              <a:solidFill>
                <a:srgbClr val="000000"/>
              </a:solidFill>
              <a:latin typeface="Calibri"/>
              <a:ea typeface="Calibri"/>
              <a:cs typeface="Calibri"/>
              <a:sym typeface="Calibri"/>
            </a:endParaRPr>
          </a:p>
          <a:p>
            <a:pPr indent="-114300" lvl="0" marL="171450" marR="0" rtl="0" algn="l">
              <a:spcBef>
                <a:spcPts val="0"/>
              </a:spcBef>
              <a:spcAft>
                <a:spcPts val="0"/>
              </a:spcAft>
              <a:buClr>
                <a:srgbClr val="000000"/>
              </a:buClr>
              <a:buSzPts val="900"/>
              <a:buFont typeface="Arial"/>
              <a:buNone/>
            </a:pPr>
            <a:r>
              <a:t/>
            </a:r>
            <a:endParaRPr sz="900">
              <a:solidFill>
                <a:srgbClr val="000000"/>
              </a:solidFill>
              <a:latin typeface="Calibri"/>
              <a:ea typeface="Calibri"/>
              <a:cs typeface="Calibri"/>
              <a:sym typeface="Calibri"/>
            </a:endParaRPr>
          </a:p>
          <a:p>
            <a:pPr indent="-171450" lvl="0" marL="171450" marR="0" rtl="0" algn="l">
              <a:spcBef>
                <a:spcPts val="0"/>
              </a:spcBef>
              <a:spcAft>
                <a:spcPts val="0"/>
              </a:spcAft>
              <a:buClr>
                <a:srgbClr val="000000"/>
              </a:buClr>
              <a:buSzPts val="900"/>
              <a:buFont typeface="Arial"/>
              <a:buChar char="•"/>
            </a:pPr>
            <a:r>
              <a:rPr lang="en-IN" sz="900">
                <a:solidFill>
                  <a:srgbClr val="000000"/>
                </a:solidFill>
                <a:latin typeface="Calibri"/>
                <a:ea typeface="Calibri"/>
                <a:cs typeface="Calibri"/>
                <a:sym typeface="Calibri"/>
              </a:rPr>
              <a:t>Understand the NLP Basics like Text Embedding, Tokens, vocabulary, Encode-Decoder, Transformer</a:t>
            </a:r>
            <a:endParaRPr sz="9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200">
              <a:solidFill>
                <a:srgbClr val="000000"/>
              </a:solidFill>
              <a:latin typeface="Calibri"/>
              <a:ea typeface="Calibri"/>
              <a:cs typeface="Calibri"/>
              <a:sym typeface="Calibri"/>
            </a:endParaRPr>
          </a:p>
        </p:txBody>
      </p:sp>
      <p:sp>
        <p:nvSpPr>
          <p:cNvPr id="140" name="Google Shape;140;p2"/>
          <p:cNvSpPr txBox="1"/>
          <p:nvPr/>
        </p:nvSpPr>
        <p:spPr>
          <a:xfrm>
            <a:off x="6730785" y="4460738"/>
            <a:ext cx="17451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900">
                <a:solidFill>
                  <a:srgbClr val="000000"/>
                </a:solidFill>
                <a:latin typeface="Calibri"/>
                <a:ea typeface="Calibri"/>
                <a:cs typeface="Calibri"/>
                <a:sym typeface="Calibri"/>
              </a:rPr>
              <a:t>Milestone</a:t>
            </a:r>
            <a:r>
              <a:rPr b="1" lang="en-IN" sz="1200">
                <a:solidFill>
                  <a:srgbClr val="000000"/>
                </a:solidFill>
                <a:latin typeface="Calibri"/>
                <a:ea typeface="Calibri"/>
                <a:cs typeface="Calibri"/>
                <a:sym typeface="Calibri"/>
              </a:rPr>
              <a:t> 1 &lt; 2</a:t>
            </a:r>
            <a:r>
              <a:rPr b="1" baseline="30000" lang="en-IN" sz="1200">
                <a:solidFill>
                  <a:srgbClr val="000000"/>
                </a:solidFill>
                <a:latin typeface="Calibri"/>
                <a:ea typeface="Calibri"/>
                <a:cs typeface="Calibri"/>
                <a:sym typeface="Calibri"/>
              </a:rPr>
              <a:t>nd</a:t>
            </a:r>
            <a:r>
              <a:rPr b="1" lang="en-IN" sz="1200">
                <a:solidFill>
                  <a:srgbClr val="000000"/>
                </a:solidFill>
                <a:latin typeface="Calibri"/>
                <a:ea typeface="Calibri"/>
                <a:cs typeface="Calibri"/>
                <a:sym typeface="Calibri"/>
              </a:rPr>
              <a:t> Month &gt;</a:t>
            </a:r>
            <a:endParaRPr/>
          </a:p>
          <a:p>
            <a:pPr indent="-171450" lvl="0" marL="171450" marR="0" rtl="0" algn="l">
              <a:spcBef>
                <a:spcPts val="0"/>
              </a:spcBef>
              <a:spcAft>
                <a:spcPts val="0"/>
              </a:spcAft>
              <a:buClr>
                <a:srgbClr val="000000"/>
              </a:buClr>
              <a:buSzPts val="900"/>
              <a:buFont typeface="Arial"/>
              <a:buChar char="•"/>
            </a:pPr>
            <a:r>
              <a:rPr lang="en-IN" sz="900">
                <a:solidFill>
                  <a:srgbClr val="000000"/>
                </a:solidFill>
                <a:latin typeface="Calibri"/>
                <a:ea typeface="Calibri"/>
                <a:cs typeface="Calibri"/>
                <a:sym typeface="Calibri"/>
              </a:rPr>
              <a:t>Open source dataset preparation – Find any open source dataset , Data scraping</a:t>
            </a:r>
            <a:endParaRPr sz="900">
              <a:solidFill>
                <a:srgbClr val="000000"/>
              </a:solidFill>
              <a:latin typeface="Calibri"/>
              <a:ea typeface="Calibri"/>
              <a:cs typeface="Calibri"/>
              <a:sym typeface="Calibri"/>
            </a:endParaRPr>
          </a:p>
          <a:p>
            <a:pPr indent="-114300" lvl="0" marL="171450" marR="0" rtl="0" algn="l">
              <a:spcBef>
                <a:spcPts val="0"/>
              </a:spcBef>
              <a:spcAft>
                <a:spcPts val="0"/>
              </a:spcAft>
              <a:buClr>
                <a:srgbClr val="000000"/>
              </a:buClr>
              <a:buSzPts val="900"/>
              <a:buFont typeface="Arial"/>
              <a:buNone/>
            </a:pPr>
            <a:r>
              <a:t/>
            </a:r>
            <a:endParaRPr sz="900">
              <a:solidFill>
                <a:srgbClr val="000000"/>
              </a:solidFill>
              <a:latin typeface="Calibri"/>
              <a:ea typeface="Calibri"/>
              <a:cs typeface="Calibri"/>
              <a:sym typeface="Calibri"/>
            </a:endParaRPr>
          </a:p>
          <a:p>
            <a:pPr indent="-171450" lvl="0" marL="171450" marR="0" rtl="0" algn="l">
              <a:spcBef>
                <a:spcPts val="0"/>
              </a:spcBef>
              <a:spcAft>
                <a:spcPts val="0"/>
              </a:spcAft>
              <a:buClr>
                <a:srgbClr val="000000"/>
              </a:buClr>
              <a:buSzPts val="900"/>
              <a:buFont typeface="Arial"/>
              <a:buChar char="•"/>
            </a:pPr>
            <a:r>
              <a:rPr lang="en-IN" sz="900">
                <a:solidFill>
                  <a:srgbClr val="000000"/>
                </a:solidFill>
                <a:latin typeface="Calibri"/>
                <a:ea typeface="Calibri"/>
                <a:cs typeface="Calibri"/>
                <a:sym typeface="Calibri"/>
              </a:rPr>
              <a:t>Create dataset from Open source Language model like ChatGPT, BARD or LLaMA etc.</a:t>
            </a:r>
            <a:endParaRPr/>
          </a:p>
          <a:p>
            <a:pPr indent="-114300" lvl="0" marL="171450" marR="0" rtl="0" algn="l">
              <a:spcBef>
                <a:spcPts val="0"/>
              </a:spcBef>
              <a:spcAft>
                <a:spcPts val="0"/>
              </a:spcAft>
              <a:buClr>
                <a:srgbClr val="000000"/>
              </a:buClr>
              <a:buSzPts val="900"/>
              <a:buFont typeface="Arial"/>
              <a:buNone/>
            </a:pPr>
            <a:r>
              <a:t/>
            </a:r>
            <a:endParaRPr sz="900">
              <a:solidFill>
                <a:srgbClr val="000000"/>
              </a:solidFill>
              <a:latin typeface="Calibri"/>
              <a:ea typeface="Calibri"/>
              <a:cs typeface="Calibri"/>
              <a:sym typeface="Calibri"/>
            </a:endParaRPr>
          </a:p>
          <a:p>
            <a:pPr indent="-171450" lvl="0" marL="171450" marR="0" rtl="0" algn="l">
              <a:spcBef>
                <a:spcPts val="0"/>
              </a:spcBef>
              <a:spcAft>
                <a:spcPts val="0"/>
              </a:spcAft>
              <a:buClr>
                <a:srgbClr val="000000"/>
              </a:buClr>
              <a:buSzPts val="900"/>
              <a:buFont typeface="Arial"/>
              <a:buChar char="•"/>
            </a:pPr>
            <a:r>
              <a:rPr lang="en-IN" sz="900">
                <a:solidFill>
                  <a:srgbClr val="000000"/>
                </a:solidFill>
                <a:latin typeface="Calibri"/>
                <a:ea typeface="Calibri"/>
                <a:cs typeface="Calibri"/>
                <a:sym typeface="Calibri"/>
              </a:rPr>
              <a:t>Automating the labelling of test cases</a:t>
            </a:r>
            <a:endParaRPr/>
          </a:p>
          <a:p>
            <a:pPr indent="-114300" lvl="0" marL="171450" marR="0" rtl="0" algn="l">
              <a:spcBef>
                <a:spcPts val="0"/>
              </a:spcBef>
              <a:spcAft>
                <a:spcPts val="0"/>
              </a:spcAft>
              <a:buClr>
                <a:srgbClr val="000000"/>
              </a:buClr>
              <a:buSzPts val="900"/>
              <a:buFont typeface="Arial"/>
              <a:buNone/>
            </a:pPr>
            <a:r>
              <a:t/>
            </a:r>
            <a:endParaRPr sz="900">
              <a:solidFill>
                <a:srgbClr val="000000"/>
              </a:solidFill>
              <a:latin typeface="Calibri"/>
              <a:ea typeface="Calibri"/>
              <a:cs typeface="Calibri"/>
              <a:sym typeface="Calibri"/>
            </a:endParaRPr>
          </a:p>
          <a:p>
            <a:pPr indent="-114300" lvl="0" marL="171450" marR="0" rtl="0" algn="l">
              <a:spcBef>
                <a:spcPts val="0"/>
              </a:spcBef>
              <a:spcAft>
                <a:spcPts val="0"/>
              </a:spcAft>
              <a:buClr>
                <a:srgbClr val="000000"/>
              </a:buClr>
              <a:buSzPts val="900"/>
              <a:buFont typeface="Arial"/>
              <a:buNone/>
            </a:pPr>
            <a:r>
              <a:t/>
            </a:r>
            <a:endParaRPr sz="900">
              <a:solidFill>
                <a:srgbClr val="000000"/>
              </a:solidFill>
              <a:latin typeface="Calibri"/>
              <a:ea typeface="Calibri"/>
              <a:cs typeface="Calibri"/>
              <a:sym typeface="Calibri"/>
            </a:endParaRPr>
          </a:p>
        </p:txBody>
      </p:sp>
      <p:sp>
        <p:nvSpPr>
          <p:cNvPr id="141" name="Google Shape;141;p2"/>
          <p:cNvSpPr txBox="1"/>
          <p:nvPr/>
        </p:nvSpPr>
        <p:spPr>
          <a:xfrm>
            <a:off x="8602404" y="4451923"/>
            <a:ext cx="1721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900" u="none">
                <a:solidFill>
                  <a:srgbClr val="000000"/>
                </a:solidFill>
                <a:latin typeface="Calibri"/>
                <a:ea typeface="Calibri"/>
                <a:cs typeface="Calibri"/>
                <a:sym typeface="Calibri"/>
              </a:rPr>
              <a:t>Milestone 2 &lt; 4th Month &gt;</a:t>
            </a:r>
            <a:endParaRPr/>
          </a:p>
          <a:p>
            <a:pPr indent="0" lvl="0" marL="0" marR="0" rtl="0" algn="l">
              <a:spcBef>
                <a:spcPts val="0"/>
              </a:spcBef>
              <a:spcAft>
                <a:spcPts val="0"/>
              </a:spcAft>
              <a:buNone/>
            </a:pPr>
            <a:r>
              <a:rPr b="1" lang="en-IN" sz="900" u="none">
                <a:solidFill>
                  <a:srgbClr val="000000"/>
                </a:solidFill>
                <a:latin typeface="Calibri"/>
                <a:ea typeface="Calibri"/>
                <a:cs typeface="Calibri"/>
                <a:sym typeface="Calibri"/>
              </a:rPr>
              <a:t>Verification and validation of Dataset  classes</a:t>
            </a:r>
            <a:endParaRPr/>
          </a:p>
          <a:p>
            <a:pPr indent="0" lvl="0" marL="0" marR="0" rtl="0" algn="l">
              <a:spcBef>
                <a:spcPts val="0"/>
              </a:spcBef>
              <a:spcAft>
                <a:spcPts val="0"/>
              </a:spcAft>
              <a:buNone/>
            </a:pPr>
            <a:r>
              <a:t/>
            </a:r>
            <a:endParaRPr b="0" sz="900" u="none">
              <a:solidFill>
                <a:srgbClr val="000000"/>
              </a:solidFill>
              <a:latin typeface="Calibri"/>
              <a:ea typeface="Calibri"/>
              <a:cs typeface="Calibri"/>
              <a:sym typeface="Calibri"/>
            </a:endParaRPr>
          </a:p>
          <a:p>
            <a:pPr indent="0" lvl="0" marL="0" marR="0" rtl="0" algn="l">
              <a:spcBef>
                <a:spcPts val="0"/>
              </a:spcBef>
              <a:spcAft>
                <a:spcPts val="0"/>
              </a:spcAft>
              <a:buNone/>
            </a:pPr>
            <a:r>
              <a:rPr b="0" lang="en-IN" sz="900" u="none">
                <a:solidFill>
                  <a:srgbClr val="000000"/>
                </a:solidFill>
                <a:latin typeface="Calibri"/>
                <a:ea typeface="Calibri"/>
                <a:cs typeface="Calibri"/>
                <a:sym typeface="Calibri"/>
              </a:rPr>
              <a:t>Split The Dataset into Train, Validation and Test set keeping class balanced</a:t>
            </a:r>
            <a:endParaRPr/>
          </a:p>
          <a:p>
            <a:pPr indent="0" lvl="0" marL="0" marR="0" rtl="0" algn="l">
              <a:spcBef>
                <a:spcPts val="0"/>
              </a:spcBef>
              <a:spcAft>
                <a:spcPts val="0"/>
              </a:spcAft>
              <a:buNone/>
            </a:pPr>
            <a:r>
              <a:t/>
            </a:r>
            <a:endParaRPr b="0" sz="900" u="none">
              <a:solidFill>
                <a:srgbClr val="000000"/>
              </a:solidFill>
              <a:latin typeface="Calibri"/>
              <a:ea typeface="Calibri"/>
              <a:cs typeface="Calibri"/>
              <a:sym typeface="Calibri"/>
            </a:endParaRPr>
          </a:p>
          <a:p>
            <a:pPr indent="0" lvl="0" marL="0" marR="0" rtl="0" algn="l">
              <a:spcBef>
                <a:spcPts val="0"/>
              </a:spcBef>
              <a:spcAft>
                <a:spcPts val="0"/>
              </a:spcAft>
              <a:buNone/>
            </a:pPr>
            <a:r>
              <a:rPr b="0" lang="en-IN" sz="900" u="none">
                <a:solidFill>
                  <a:srgbClr val="000000"/>
                </a:solidFill>
                <a:latin typeface="Calibri"/>
                <a:ea typeface="Calibri"/>
                <a:cs typeface="Calibri"/>
                <a:sym typeface="Calibri"/>
              </a:rPr>
              <a:t>Develop ML pipeline for text (Function + Test case) classification using Language model like BERT/GPT</a:t>
            </a:r>
            <a:endParaRPr b="0" sz="900" u="none">
              <a:solidFill>
                <a:srgbClr val="000000"/>
              </a:solidFill>
              <a:latin typeface="Calibri"/>
              <a:ea typeface="Calibri"/>
              <a:cs typeface="Calibri"/>
              <a:sym typeface="Calibri"/>
            </a:endParaRPr>
          </a:p>
        </p:txBody>
      </p:sp>
      <p:sp>
        <p:nvSpPr>
          <p:cNvPr id="142" name="Google Shape;142;p2"/>
          <p:cNvSpPr txBox="1"/>
          <p:nvPr/>
        </p:nvSpPr>
        <p:spPr>
          <a:xfrm>
            <a:off x="10508693" y="4422709"/>
            <a:ext cx="1457700" cy="1893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900" u="none">
                <a:solidFill>
                  <a:srgbClr val="000000"/>
                </a:solidFill>
                <a:latin typeface="Calibri"/>
                <a:ea typeface="Calibri"/>
                <a:cs typeface="Calibri"/>
                <a:sym typeface="Calibri"/>
              </a:rPr>
              <a:t>Closure &lt; 6th Month &gt;</a:t>
            </a:r>
            <a:endParaRPr/>
          </a:p>
          <a:p>
            <a:pPr indent="0" lvl="0" marL="0" marR="0" rtl="0" algn="l">
              <a:spcBef>
                <a:spcPts val="0"/>
              </a:spcBef>
              <a:spcAft>
                <a:spcPts val="0"/>
              </a:spcAft>
              <a:buNone/>
            </a:pPr>
            <a:r>
              <a:rPr b="1" lang="en-IN" sz="900" u="none">
                <a:solidFill>
                  <a:srgbClr val="000000"/>
                </a:solidFill>
                <a:latin typeface="Calibri"/>
                <a:ea typeface="Calibri"/>
                <a:cs typeface="Calibri"/>
                <a:sym typeface="Calibri"/>
              </a:rPr>
              <a:t>Iterative Tuning of hyper parameters and </a:t>
            </a:r>
            <a:endParaRPr/>
          </a:p>
          <a:p>
            <a:pPr indent="0" lvl="0" marL="0" marR="0" rtl="0" algn="l">
              <a:spcBef>
                <a:spcPts val="0"/>
              </a:spcBef>
              <a:spcAft>
                <a:spcPts val="0"/>
              </a:spcAft>
              <a:buNone/>
            </a:pPr>
            <a:r>
              <a:t/>
            </a:r>
            <a:endParaRPr b="0" sz="900" u="none">
              <a:solidFill>
                <a:srgbClr val="000000"/>
              </a:solidFill>
              <a:latin typeface="Calibri"/>
              <a:ea typeface="Calibri"/>
              <a:cs typeface="Calibri"/>
              <a:sym typeface="Calibri"/>
            </a:endParaRPr>
          </a:p>
          <a:p>
            <a:pPr indent="0" lvl="0" marL="0" marR="0" rtl="0" algn="l">
              <a:spcBef>
                <a:spcPts val="0"/>
              </a:spcBef>
              <a:spcAft>
                <a:spcPts val="0"/>
              </a:spcAft>
              <a:buNone/>
            </a:pPr>
            <a:r>
              <a:rPr b="0" lang="en-IN" sz="900" u="none">
                <a:solidFill>
                  <a:srgbClr val="000000"/>
                </a:solidFill>
                <a:latin typeface="Calibri"/>
                <a:ea typeface="Calibri"/>
                <a:cs typeface="Calibri"/>
                <a:sym typeface="Calibri"/>
              </a:rPr>
              <a:t>Iterative testing the models and get the best model among experiments</a:t>
            </a:r>
            <a:endParaRPr/>
          </a:p>
          <a:p>
            <a:pPr indent="0" lvl="0" marL="0" marR="0" rtl="0" algn="l">
              <a:spcBef>
                <a:spcPts val="0"/>
              </a:spcBef>
              <a:spcAft>
                <a:spcPts val="0"/>
              </a:spcAft>
              <a:buNone/>
            </a:pPr>
            <a:r>
              <a:t/>
            </a:r>
            <a:endParaRPr b="0" sz="900" u="none">
              <a:solidFill>
                <a:srgbClr val="000000"/>
              </a:solidFill>
              <a:latin typeface="Calibri"/>
              <a:ea typeface="Calibri"/>
              <a:cs typeface="Calibri"/>
              <a:sym typeface="Calibri"/>
            </a:endParaRPr>
          </a:p>
          <a:p>
            <a:pPr indent="0" lvl="0" marL="0" marR="0" rtl="0" algn="l">
              <a:spcBef>
                <a:spcPts val="0"/>
              </a:spcBef>
              <a:spcAft>
                <a:spcPts val="0"/>
              </a:spcAft>
              <a:buNone/>
            </a:pPr>
            <a:r>
              <a:rPr b="0" lang="en-IN" sz="900" u="none">
                <a:solidFill>
                  <a:srgbClr val="000000"/>
                </a:solidFill>
                <a:latin typeface="Calibri"/>
                <a:ea typeface="Calibri"/>
                <a:cs typeface="Calibri"/>
                <a:sym typeface="Calibri"/>
              </a:rPr>
              <a:t>Develop prediction script to run in terminal- Given Function-Test case , It should classify Negative or Positive.</a:t>
            </a:r>
            <a:endParaRPr b="0" sz="900" u="non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8" name="Google Shape;148;p3"/>
          <p:cNvSpPr txBox="1"/>
          <p:nvPr/>
        </p:nvSpPr>
        <p:spPr>
          <a:xfrm>
            <a:off x="381898" y="53922"/>
            <a:ext cx="9402182"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Literature survey and study</a:t>
            </a:r>
            <a:endParaRPr b="1" sz="3200">
              <a:solidFill>
                <a:schemeClr val="dk1"/>
              </a:solidFill>
              <a:latin typeface="Arial"/>
              <a:ea typeface="Arial"/>
              <a:cs typeface="Arial"/>
              <a:sym typeface="Arial"/>
            </a:endParaRPr>
          </a:p>
        </p:txBody>
      </p:sp>
      <p:sp>
        <p:nvSpPr>
          <p:cNvPr id="149" name="Google Shape;149;p3"/>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50" name="Google Shape;150;p3"/>
          <p:cNvPicPr preferRelativeResize="0"/>
          <p:nvPr/>
        </p:nvPicPr>
        <p:blipFill rotWithShape="1">
          <a:blip r:embed="rId3">
            <a:alphaModFix/>
          </a:blip>
          <a:srcRect b="26841" l="4529" r="4174" t="20267"/>
          <a:stretch/>
        </p:blipFill>
        <p:spPr>
          <a:xfrm>
            <a:off x="10942081" y="105045"/>
            <a:ext cx="1249918" cy="474910"/>
          </a:xfrm>
          <a:prstGeom prst="rect">
            <a:avLst/>
          </a:prstGeom>
          <a:noFill/>
          <a:ln>
            <a:noFill/>
          </a:ln>
        </p:spPr>
      </p:pic>
      <p:sp>
        <p:nvSpPr>
          <p:cNvPr id="151" name="Google Shape;151;p3"/>
          <p:cNvSpPr txBox="1"/>
          <p:nvPr/>
        </p:nvSpPr>
        <p:spPr>
          <a:xfrm>
            <a:off x="381900" y="987450"/>
            <a:ext cx="11681400" cy="57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chemeClr val="dk1"/>
                </a:solidFill>
              </a:rPr>
              <a:t>Major observations</a:t>
            </a:r>
            <a:endParaRPr b="1" sz="2800">
              <a:solidFill>
                <a:schemeClr val="dk1"/>
              </a:solidFill>
            </a:endParaRPr>
          </a:p>
          <a:p>
            <a:pPr indent="0" lvl="0" marL="457200" rtl="0" algn="l">
              <a:spcBef>
                <a:spcPts val="0"/>
              </a:spcBef>
              <a:spcAft>
                <a:spcPts val="0"/>
              </a:spcAft>
              <a:buNone/>
            </a:pPr>
            <a:r>
              <a:t/>
            </a:r>
            <a:endParaRPr b="1" sz="1900">
              <a:solidFill>
                <a:schemeClr val="dk1"/>
              </a:solidFill>
            </a:endParaRPr>
          </a:p>
          <a:p>
            <a:pPr indent="-349250" lvl="0" marL="457200" rtl="0" algn="l">
              <a:spcBef>
                <a:spcPts val="0"/>
              </a:spcBef>
              <a:spcAft>
                <a:spcPts val="0"/>
              </a:spcAft>
              <a:buClr>
                <a:schemeClr val="dk1"/>
              </a:buClr>
              <a:buSzPts val="1900"/>
              <a:buAutoNum type="arabicPeriod"/>
            </a:pPr>
            <a:r>
              <a:rPr b="1" lang="en-IN" sz="1900">
                <a:solidFill>
                  <a:schemeClr val="dk1"/>
                </a:solidFill>
              </a:rPr>
              <a:t>Test case prioritization using Firefly algorithm [1]:</a:t>
            </a:r>
            <a:endParaRPr b="1" sz="1900">
              <a:solidFill>
                <a:schemeClr val="dk1"/>
              </a:solidFill>
            </a:endParaRPr>
          </a:p>
          <a:p>
            <a:pPr indent="0" lvl="0" marL="13716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lang="en-IN" sz="1900">
                <a:solidFill>
                  <a:schemeClr val="dk1"/>
                </a:solidFill>
              </a:rPr>
              <a:t>Optimizing software testing is challenging due to the complex test case prioritization problem. </a:t>
            </a:r>
            <a:endParaRPr sz="1900">
              <a:solidFill>
                <a:schemeClr val="dk1"/>
              </a:solidFill>
            </a:endParaRPr>
          </a:p>
          <a:p>
            <a:pPr indent="-349250" lvl="0" marL="457200" rtl="0" algn="l">
              <a:spcBef>
                <a:spcPts val="0"/>
              </a:spcBef>
              <a:spcAft>
                <a:spcPts val="0"/>
              </a:spcAft>
              <a:buClr>
                <a:schemeClr val="dk1"/>
              </a:buClr>
              <a:buSzPts val="1900"/>
              <a:buChar char="●"/>
            </a:pPr>
            <a:r>
              <a:rPr lang="en-IN" sz="1900">
                <a:solidFill>
                  <a:schemeClr val="dk1"/>
                </a:solidFill>
              </a:rPr>
              <a:t>Using the Firefly Algorithm with a similarity distance model, shows promising results in terms of APFD (Average Percentage of Fault Detection) and execution time.</a:t>
            </a:r>
            <a:endParaRPr sz="1900">
              <a:solidFill>
                <a:schemeClr val="dk1"/>
              </a:solidFill>
            </a:endParaRPr>
          </a:p>
          <a:p>
            <a:pPr indent="-349250" lvl="0" marL="457200" rtl="0" algn="l">
              <a:spcBef>
                <a:spcPts val="0"/>
              </a:spcBef>
              <a:spcAft>
                <a:spcPts val="0"/>
              </a:spcAft>
              <a:buClr>
                <a:schemeClr val="dk1"/>
              </a:buClr>
              <a:buSzPts val="1900"/>
              <a:buChar char="●"/>
            </a:pPr>
            <a:r>
              <a:rPr lang="en-IN" sz="1900">
                <a:solidFill>
                  <a:schemeClr val="dk1"/>
                </a:solidFill>
              </a:rPr>
              <a:t>The major goal of Firefly algorithm is to improve the test case diversity</a:t>
            </a:r>
            <a:endParaRPr sz="1900">
              <a:solidFill>
                <a:schemeClr val="dk1"/>
              </a:solidFill>
            </a:endParaRPr>
          </a:p>
          <a:p>
            <a:pPr indent="0" lvl="0" marL="182880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IN" sz="1900">
                <a:solidFill>
                  <a:schemeClr val="dk1"/>
                </a:solidFill>
                <a:highlight>
                  <a:schemeClr val="lt1"/>
                </a:highlight>
              </a:rPr>
              <a:t> </a:t>
            </a:r>
            <a:r>
              <a:rPr b="1" lang="en-IN" sz="1900">
                <a:solidFill>
                  <a:schemeClr val="dk1"/>
                </a:solidFill>
                <a:highlight>
                  <a:schemeClr val="lt1"/>
                </a:highlight>
              </a:rPr>
              <a:t>2.   LiDA: Language-Independent Data Augmentation for Text Classification [3]:</a:t>
            </a:r>
            <a:endParaRPr b="1" sz="1900">
              <a:solidFill>
                <a:schemeClr val="dk1"/>
              </a:solidFill>
              <a:highlight>
                <a:schemeClr val="lt1"/>
              </a:highlight>
            </a:endParaRPr>
          </a:p>
          <a:p>
            <a:pPr indent="-349250" lvl="0" marL="457200" rtl="0" algn="l">
              <a:lnSpc>
                <a:spcPct val="100000"/>
              </a:lnSpc>
              <a:spcBef>
                <a:spcPts val="1500"/>
              </a:spcBef>
              <a:spcAft>
                <a:spcPts val="0"/>
              </a:spcAft>
              <a:buClr>
                <a:schemeClr val="dk1"/>
              </a:buClr>
              <a:buSzPts val="1900"/>
              <a:buChar char="●"/>
            </a:pPr>
            <a:r>
              <a:rPr lang="en-IN" sz="1900">
                <a:solidFill>
                  <a:schemeClr val="dk1"/>
                </a:solidFill>
                <a:highlight>
                  <a:schemeClr val="lt1"/>
                </a:highlight>
              </a:rPr>
              <a:t>Limited labeled data and cost-inefficiency hinder high-performance text classification in low-resource languages.</a:t>
            </a:r>
            <a:endParaRPr sz="1900">
              <a:solidFill>
                <a:schemeClr val="dk1"/>
              </a:solidFill>
              <a:highlight>
                <a:schemeClr val="lt1"/>
              </a:highlight>
            </a:endParaRPr>
          </a:p>
          <a:p>
            <a:pPr indent="-349250" lvl="0" marL="457200" rtl="0" algn="l">
              <a:lnSpc>
                <a:spcPct val="100000"/>
              </a:lnSpc>
              <a:spcBef>
                <a:spcPts val="0"/>
              </a:spcBef>
              <a:spcAft>
                <a:spcPts val="0"/>
              </a:spcAft>
              <a:buClr>
                <a:schemeClr val="dk1"/>
              </a:buClr>
              <a:buSzPts val="1900"/>
              <a:buChar char="●"/>
            </a:pPr>
            <a:r>
              <a:rPr lang="en-IN" sz="1900">
                <a:solidFill>
                  <a:schemeClr val="dk1"/>
                </a:solidFill>
                <a:highlight>
                  <a:schemeClr val="lt1"/>
                </a:highlight>
              </a:rPr>
              <a:t>LiDA utilizes multilingual models, operates at the sentence embedding level, and transcends language barriers.</a:t>
            </a:r>
            <a:endParaRPr sz="1900">
              <a:solidFill>
                <a:schemeClr val="dk1"/>
              </a:solidFill>
              <a:highlight>
                <a:schemeClr val="lt1"/>
              </a:highlight>
            </a:endParaRPr>
          </a:p>
          <a:p>
            <a:pPr indent="-349250" lvl="0" marL="457200" rtl="0" algn="l">
              <a:lnSpc>
                <a:spcPct val="100000"/>
              </a:lnSpc>
              <a:spcBef>
                <a:spcPts val="0"/>
              </a:spcBef>
              <a:spcAft>
                <a:spcPts val="0"/>
              </a:spcAft>
              <a:buClr>
                <a:schemeClr val="dk1"/>
              </a:buClr>
              <a:buSzPts val="1900"/>
              <a:buChar char="●"/>
            </a:pPr>
            <a:r>
              <a:rPr lang="en-IN" sz="1900">
                <a:solidFill>
                  <a:schemeClr val="dk1"/>
                </a:solidFill>
                <a:highlight>
                  <a:schemeClr val="lt1"/>
                </a:highlight>
              </a:rPr>
              <a:t>LiDA significantly improves LSTM and BERT models across three languages, offering a versatile, open-source solution.</a:t>
            </a:r>
            <a:endParaRPr sz="1900">
              <a:solidFill>
                <a:schemeClr val="dk1"/>
              </a:solidFill>
              <a:highlight>
                <a:schemeClr val="lt1"/>
              </a:highlight>
            </a:endParaRPr>
          </a:p>
          <a:p>
            <a:pPr indent="0" lvl="0" marL="0" rtl="0" algn="l">
              <a:spcBef>
                <a:spcPts val="0"/>
              </a:spcBef>
              <a:spcAft>
                <a:spcPts val="0"/>
              </a:spcAft>
              <a:buNone/>
            </a:pPr>
            <a:r>
              <a:t/>
            </a:r>
            <a:endParaRPr sz="1900">
              <a:solidFill>
                <a:srgbClr val="374151"/>
              </a:solidFill>
              <a:highlight>
                <a:schemeClr val="lt1"/>
              </a:highlight>
            </a:endParaRPr>
          </a:p>
          <a:p>
            <a:pPr indent="0" lvl="0" marL="457200" rtl="0" algn="l">
              <a:spcBef>
                <a:spcPts val="0"/>
              </a:spcBef>
              <a:spcAft>
                <a:spcPts val="0"/>
              </a:spcAft>
              <a:buNone/>
            </a:pPr>
            <a:r>
              <a:t/>
            </a:r>
            <a:endParaRPr sz="1900">
              <a:solidFill>
                <a:srgbClr val="37415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8ceaad6259_0_2"/>
          <p:cNvSpPr/>
          <p:nvPr/>
        </p:nvSpPr>
        <p:spPr>
          <a:xfrm>
            <a:off x="1" y="105045"/>
            <a:ext cx="169200" cy="482400"/>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g28ceaad6259_0_2"/>
          <p:cNvSpPr txBox="1"/>
          <p:nvPr/>
        </p:nvSpPr>
        <p:spPr>
          <a:xfrm>
            <a:off x="381898" y="53922"/>
            <a:ext cx="9402300" cy="585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Literature survey and study</a:t>
            </a:r>
            <a:endParaRPr b="1" sz="3200">
              <a:solidFill>
                <a:schemeClr val="dk1"/>
              </a:solidFill>
              <a:latin typeface="Arial"/>
              <a:ea typeface="Arial"/>
              <a:cs typeface="Arial"/>
              <a:sym typeface="Arial"/>
            </a:endParaRPr>
          </a:p>
        </p:txBody>
      </p:sp>
      <p:sp>
        <p:nvSpPr>
          <p:cNvPr id="158" name="Google Shape;158;g28ceaad6259_0_2"/>
          <p:cNvSpPr/>
          <p:nvPr/>
        </p:nvSpPr>
        <p:spPr>
          <a:xfrm>
            <a:off x="237966" y="105045"/>
            <a:ext cx="75300" cy="4824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59" name="Google Shape;159;g28ceaad6259_0_2"/>
          <p:cNvPicPr preferRelativeResize="0"/>
          <p:nvPr/>
        </p:nvPicPr>
        <p:blipFill rotWithShape="1">
          <a:blip r:embed="rId3">
            <a:alphaModFix/>
          </a:blip>
          <a:srcRect b="26841" l="4528" r="4172" t="20267"/>
          <a:stretch/>
        </p:blipFill>
        <p:spPr>
          <a:xfrm>
            <a:off x="10942081" y="105045"/>
            <a:ext cx="1249918" cy="474910"/>
          </a:xfrm>
          <a:prstGeom prst="rect">
            <a:avLst/>
          </a:prstGeom>
          <a:noFill/>
          <a:ln>
            <a:noFill/>
          </a:ln>
        </p:spPr>
      </p:pic>
      <p:sp>
        <p:nvSpPr>
          <p:cNvPr id="160" name="Google Shape;160;g28ceaad6259_0_2"/>
          <p:cNvSpPr txBox="1"/>
          <p:nvPr/>
        </p:nvSpPr>
        <p:spPr>
          <a:xfrm>
            <a:off x="381900" y="1074300"/>
            <a:ext cx="11681400" cy="51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900">
                <a:solidFill>
                  <a:schemeClr val="dk1"/>
                </a:solidFill>
              </a:rPr>
              <a:t>3.    Evaluation on the Quality of Manual and Automatic Test Case Generation Techniques[2]:</a:t>
            </a:r>
            <a:endParaRPr b="1" sz="1900">
              <a:solidFill>
                <a:schemeClr val="dk1"/>
              </a:solidFill>
            </a:endParaRPr>
          </a:p>
          <a:p>
            <a:pPr indent="0" lvl="0" marL="18288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lang="en-IN" sz="1900">
                <a:solidFill>
                  <a:schemeClr val="dk1"/>
                </a:solidFill>
              </a:rPr>
              <a:t>TCG is an optimization problem aiming to create high-coverage test suites within time and resource constraints.</a:t>
            </a:r>
            <a:endParaRPr sz="1900">
              <a:solidFill>
                <a:schemeClr val="dk1"/>
              </a:solidFill>
            </a:endParaRPr>
          </a:p>
          <a:p>
            <a:pPr indent="-349250" lvl="0" marL="457200" rtl="0" algn="l">
              <a:spcBef>
                <a:spcPts val="0"/>
              </a:spcBef>
              <a:spcAft>
                <a:spcPts val="0"/>
              </a:spcAft>
              <a:buClr>
                <a:schemeClr val="dk1"/>
              </a:buClr>
              <a:buSzPts val="1900"/>
              <a:buChar char="●"/>
            </a:pPr>
            <a:r>
              <a:rPr lang="en-IN" sz="1900">
                <a:solidFill>
                  <a:schemeClr val="dk1"/>
                </a:solidFill>
              </a:rPr>
              <a:t>Pynguin includes various algorithms like MOSA, DynaMOSA, and MIO designed to enhance test suite generation for dynamically typed Python code.</a:t>
            </a:r>
            <a:endParaRPr sz="1900">
              <a:solidFill>
                <a:schemeClr val="dk1"/>
              </a:solidFill>
            </a:endParaRPr>
          </a:p>
          <a:p>
            <a:pPr indent="-349250" lvl="0" marL="457200" rtl="0" algn="l">
              <a:spcBef>
                <a:spcPts val="0"/>
              </a:spcBef>
              <a:spcAft>
                <a:spcPts val="0"/>
              </a:spcAft>
              <a:buClr>
                <a:schemeClr val="dk1"/>
              </a:buClr>
              <a:buSzPts val="1900"/>
              <a:buChar char="●"/>
            </a:pPr>
            <a:r>
              <a:rPr lang="en-IN" sz="1900">
                <a:solidFill>
                  <a:schemeClr val="dk1"/>
                </a:solidFill>
              </a:rPr>
              <a:t>The experiment involves performing statistical analysis on the three methods to compare their effectiveness.</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b="1" lang="en-IN" sz="1900">
                <a:solidFill>
                  <a:schemeClr val="dk1"/>
                </a:solidFill>
              </a:rPr>
              <a:t>4.    Adaptive Web Extraction and COVID-19 Data Toolset [4,5]:</a:t>
            </a:r>
            <a:endParaRPr b="1" sz="1900">
              <a:solidFill>
                <a:schemeClr val="dk1"/>
              </a:solidFill>
            </a:endParaRPr>
          </a:p>
          <a:p>
            <a:pPr indent="0" lvl="0" marL="0" rtl="0" algn="l">
              <a:lnSpc>
                <a:spcPct val="115000"/>
              </a:lnSpc>
              <a:spcBef>
                <a:spcPts val="0"/>
              </a:spcBef>
              <a:spcAft>
                <a:spcPts val="0"/>
              </a:spcAft>
              <a:buNone/>
            </a:pPr>
            <a:r>
              <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IN" sz="1900">
                <a:solidFill>
                  <a:schemeClr val="dk1"/>
                </a:solidFill>
              </a:rPr>
              <a:t>Standardized COVID-19 data collection hindered by global publication variations, vital for research. </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IN" sz="1900">
                <a:solidFill>
                  <a:schemeClr val="dk1"/>
                </a:solidFill>
              </a:rPr>
              <a:t>Python libraries ('requests,' 'BeautifulSoup'), Selenium for dynamic web pages, 'tabula-py' optimize COVID-19 data extraction from web and PDFs. </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IN" sz="1900">
                <a:solidFill>
                  <a:schemeClr val="dk1"/>
                </a:solidFill>
              </a:rPr>
              <a:t>Adaptable web data extraction system with convolutional, LSTM, YOLO, and Tesseract dynamically adapting to changes without relying on a core data extraction engine. </a:t>
            </a:r>
            <a:endParaRPr sz="1900">
              <a:solidFill>
                <a:schemeClr val="dk1"/>
              </a:solidFill>
            </a:endParaRPr>
          </a:p>
          <a:p>
            <a:pPr indent="0" lvl="0" marL="0" rtl="0" algn="l">
              <a:spcBef>
                <a:spcPts val="0"/>
              </a:spcBef>
              <a:spcAft>
                <a:spcPts val="0"/>
              </a:spcAft>
              <a:buClr>
                <a:schemeClr val="dk1"/>
              </a:buClr>
              <a:buSzPts val="1100"/>
              <a:buFont typeface="Arial"/>
              <a:buNone/>
            </a:pPr>
            <a:r>
              <a:t/>
            </a:r>
            <a:endParaRPr sz="1900">
              <a:solidFill>
                <a:schemeClr val="dk1"/>
              </a:solidFill>
            </a:endParaRPr>
          </a:p>
          <a:p>
            <a:pPr indent="0" lvl="0" marL="0" rtl="0" algn="l">
              <a:spcBef>
                <a:spcPts val="0"/>
              </a:spcBef>
              <a:spcAft>
                <a:spcPts val="0"/>
              </a:spcAft>
              <a:buClr>
                <a:schemeClr val="dk1"/>
              </a:buClr>
              <a:buSzPts val="1100"/>
              <a:buFont typeface="Arial"/>
              <a:buNone/>
            </a:pPr>
            <a:r>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2500">
              <a:solidFill>
                <a:schemeClr val="dk1"/>
              </a:solidFill>
              <a:highlight>
                <a:schemeClr val="lt1"/>
              </a:highlight>
            </a:endParaRPr>
          </a:p>
          <a:p>
            <a:pPr indent="0" lvl="0" marL="1828800" rtl="0" algn="l">
              <a:spcBef>
                <a:spcPts val="0"/>
              </a:spcBef>
              <a:spcAft>
                <a:spcPts val="0"/>
              </a:spcAft>
              <a:buNone/>
            </a:pPr>
            <a:r>
              <a:t/>
            </a:r>
            <a:endParaRPr sz="2500">
              <a:solidFill>
                <a:schemeClr val="dk1"/>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8ceaad6259_0_18"/>
          <p:cNvSpPr/>
          <p:nvPr/>
        </p:nvSpPr>
        <p:spPr>
          <a:xfrm>
            <a:off x="1" y="105045"/>
            <a:ext cx="169200" cy="482400"/>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g28ceaad6259_0_18"/>
          <p:cNvSpPr txBox="1"/>
          <p:nvPr/>
        </p:nvSpPr>
        <p:spPr>
          <a:xfrm>
            <a:off x="381898" y="53922"/>
            <a:ext cx="9402300" cy="585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Literature survey and study</a:t>
            </a:r>
            <a:endParaRPr b="1" sz="3200">
              <a:solidFill>
                <a:schemeClr val="dk1"/>
              </a:solidFill>
              <a:latin typeface="Arial"/>
              <a:ea typeface="Arial"/>
              <a:cs typeface="Arial"/>
              <a:sym typeface="Arial"/>
            </a:endParaRPr>
          </a:p>
        </p:txBody>
      </p:sp>
      <p:sp>
        <p:nvSpPr>
          <p:cNvPr id="167" name="Google Shape;167;g28ceaad6259_0_18"/>
          <p:cNvSpPr/>
          <p:nvPr/>
        </p:nvSpPr>
        <p:spPr>
          <a:xfrm>
            <a:off x="237966" y="105045"/>
            <a:ext cx="75300" cy="4824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68" name="Google Shape;168;g28ceaad6259_0_18"/>
          <p:cNvPicPr preferRelativeResize="0"/>
          <p:nvPr/>
        </p:nvPicPr>
        <p:blipFill rotWithShape="1">
          <a:blip r:embed="rId3">
            <a:alphaModFix/>
          </a:blip>
          <a:srcRect b="26841" l="4528" r="4172" t="20267"/>
          <a:stretch/>
        </p:blipFill>
        <p:spPr>
          <a:xfrm>
            <a:off x="10942081" y="105045"/>
            <a:ext cx="1249918" cy="474910"/>
          </a:xfrm>
          <a:prstGeom prst="rect">
            <a:avLst/>
          </a:prstGeom>
          <a:noFill/>
          <a:ln>
            <a:noFill/>
          </a:ln>
        </p:spPr>
      </p:pic>
      <p:sp>
        <p:nvSpPr>
          <p:cNvPr id="169" name="Google Shape;169;g28ceaad6259_0_18"/>
          <p:cNvSpPr txBox="1"/>
          <p:nvPr/>
        </p:nvSpPr>
        <p:spPr>
          <a:xfrm>
            <a:off x="381900" y="987450"/>
            <a:ext cx="11681400" cy="57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chemeClr val="dk1"/>
                </a:solidFill>
              </a:rPr>
              <a:t>Algorithms discussed</a:t>
            </a:r>
            <a:endParaRPr b="1" sz="2800">
              <a:solidFill>
                <a:schemeClr val="dk1"/>
              </a:solidFill>
            </a:endParaRPr>
          </a:p>
          <a:p>
            <a:pPr indent="0" lvl="0" marL="0" rtl="0" algn="l">
              <a:spcBef>
                <a:spcPts val="0"/>
              </a:spcBef>
              <a:spcAft>
                <a:spcPts val="0"/>
              </a:spcAft>
              <a:buNone/>
            </a:pPr>
            <a:r>
              <a:t/>
            </a:r>
            <a:endParaRPr b="1" sz="1900">
              <a:solidFill>
                <a:schemeClr val="dk1"/>
              </a:solidFill>
            </a:endParaRPr>
          </a:p>
          <a:p>
            <a:pPr indent="-349250" lvl="0" marL="457200" rtl="0" algn="l">
              <a:spcBef>
                <a:spcPts val="0"/>
              </a:spcBef>
              <a:spcAft>
                <a:spcPts val="0"/>
              </a:spcAft>
              <a:buClr>
                <a:schemeClr val="dk1"/>
              </a:buClr>
              <a:buSzPts val="1900"/>
              <a:buAutoNum type="arabicPeriod"/>
            </a:pPr>
            <a:r>
              <a:rPr b="1" lang="en-IN" sz="1900">
                <a:solidFill>
                  <a:schemeClr val="dk1"/>
                </a:solidFill>
              </a:rPr>
              <a:t>Firefly Algorithm</a:t>
            </a:r>
            <a:endParaRPr b="1" sz="1900">
              <a:solidFill>
                <a:schemeClr val="dk1"/>
              </a:solidFill>
            </a:endParaRPr>
          </a:p>
          <a:p>
            <a:pPr indent="0" lvl="0" marL="457200" rtl="0" algn="l">
              <a:spcBef>
                <a:spcPts val="0"/>
              </a:spcBef>
              <a:spcAft>
                <a:spcPts val="0"/>
              </a:spcAft>
              <a:buNone/>
            </a:pPr>
            <a:r>
              <a:t/>
            </a:r>
            <a:endParaRPr b="1" sz="1900">
              <a:solidFill>
                <a:schemeClr val="dk1"/>
              </a:solidFill>
            </a:endParaRPr>
          </a:p>
        </p:txBody>
      </p:sp>
      <p:pic>
        <p:nvPicPr>
          <p:cNvPr id="170" name="Google Shape;170;g28ceaad6259_0_18"/>
          <p:cNvPicPr preferRelativeResize="0"/>
          <p:nvPr/>
        </p:nvPicPr>
        <p:blipFill>
          <a:blip r:embed="rId4">
            <a:alphaModFix/>
          </a:blip>
          <a:stretch>
            <a:fillRect/>
          </a:stretch>
        </p:blipFill>
        <p:spPr>
          <a:xfrm>
            <a:off x="1017600" y="2234850"/>
            <a:ext cx="10320599" cy="3575950"/>
          </a:xfrm>
          <a:prstGeom prst="rect">
            <a:avLst/>
          </a:prstGeom>
          <a:noFill/>
          <a:ln>
            <a:noFill/>
          </a:ln>
        </p:spPr>
      </p:pic>
      <p:sp>
        <p:nvSpPr>
          <p:cNvPr id="171" name="Google Shape;171;g28ceaad6259_0_18"/>
          <p:cNvSpPr txBox="1"/>
          <p:nvPr/>
        </p:nvSpPr>
        <p:spPr>
          <a:xfrm>
            <a:off x="2350500" y="6109575"/>
            <a:ext cx="7654800" cy="29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a:latin typeface="Calibri"/>
                <a:ea typeface="Calibri"/>
                <a:cs typeface="Calibri"/>
                <a:sym typeface="Calibri"/>
              </a:rPr>
              <a:t>Figure 1: Schematic view of Firefly algorithm [1]</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8ceaad6259_0_27"/>
          <p:cNvSpPr/>
          <p:nvPr/>
        </p:nvSpPr>
        <p:spPr>
          <a:xfrm>
            <a:off x="1" y="105045"/>
            <a:ext cx="169200" cy="482400"/>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g28ceaad6259_0_27"/>
          <p:cNvSpPr txBox="1"/>
          <p:nvPr/>
        </p:nvSpPr>
        <p:spPr>
          <a:xfrm>
            <a:off x="381898" y="53922"/>
            <a:ext cx="9402300" cy="585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Literature survey and study</a:t>
            </a:r>
            <a:endParaRPr b="1" sz="3200">
              <a:solidFill>
                <a:schemeClr val="dk1"/>
              </a:solidFill>
              <a:latin typeface="Arial"/>
              <a:ea typeface="Arial"/>
              <a:cs typeface="Arial"/>
              <a:sym typeface="Arial"/>
            </a:endParaRPr>
          </a:p>
        </p:txBody>
      </p:sp>
      <p:sp>
        <p:nvSpPr>
          <p:cNvPr id="178" name="Google Shape;178;g28ceaad6259_0_27"/>
          <p:cNvSpPr/>
          <p:nvPr/>
        </p:nvSpPr>
        <p:spPr>
          <a:xfrm>
            <a:off x="237966" y="105045"/>
            <a:ext cx="75300" cy="4824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79" name="Google Shape;179;g28ceaad6259_0_27"/>
          <p:cNvPicPr preferRelativeResize="0"/>
          <p:nvPr/>
        </p:nvPicPr>
        <p:blipFill rotWithShape="1">
          <a:blip r:embed="rId3">
            <a:alphaModFix/>
          </a:blip>
          <a:srcRect b="26841" l="4528" r="4172" t="20267"/>
          <a:stretch/>
        </p:blipFill>
        <p:spPr>
          <a:xfrm>
            <a:off x="10942081" y="105045"/>
            <a:ext cx="1249918" cy="474910"/>
          </a:xfrm>
          <a:prstGeom prst="rect">
            <a:avLst/>
          </a:prstGeom>
          <a:noFill/>
          <a:ln>
            <a:noFill/>
          </a:ln>
        </p:spPr>
      </p:pic>
      <p:sp>
        <p:nvSpPr>
          <p:cNvPr id="180" name="Google Shape;180;g28ceaad6259_0_27"/>
          <p:cNvSpPr txBox="1"/>
          <p:nvPr/>
        </p:nvSpPr>
        <p:spPr>
          <a:xfrm>
            <a:off x="237975" y="924375"/>
            <a:ext cx="11702700" cy="57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chemeClr val="dk1"/>
                </a:solidFill>
              </a:rPr>
              <a:t>Dataset links</a:t>
            </a:r>
            <a:endParaRPr b="1" sz="2800">
              <a:solidFill>
                <a:schemeClr val="dk1"/>
              </a:solidFill>
            </a:endParaRPr>
          </a:p>
          <a:p>
            <a:pPr indent="-349250" lvl="0" marL="457200" rtl="0" algn="l">
              <a:spcBef>
                <a:spcPts val="0"/>
              </a:spcBef>
              <a:spcAft>
                <a:spcPts val="0"/>
              </a:spcAft>
              <a:buClr>
                <a:schemeClr val="dk1"/>
              </a:buClr>
              <a:buSzPts val="1900"/>
              <a:buAutoNum type="arabicPeriod"/>
            </a:pPr>
            <a:r>
              <a:rPr lang="en-IN" sz="1900" u="sng">
                <a:solidFill>
                  <a:schemeClr val="hlink"/>
                </a:solidFill>
                <a:hlinkClick r:id="rId4"/>
              </a:rPr>
              <a:t>http://sir.csc.ncsu.edu/portal/index.php</a:t>
            </a:r>
            <a:r>
              <a:rPr lang="en-IN" sz="1900">
                <a:solidFill>
                  <a:schemeClr val="dk1"/>
                </a:solidFill>
              </a:rPr>
              <a:t> [1]</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IN" sz="1900" u="sng">
                <a:solidFill>
                  <a:schemeClr val="hlink"/>
                </a:solidFill>
                <a:hlinkClick r:id="rId5"/>
              </a:rPr>
              <a:t>https://docs.pytest.org/en/6.2.x</a:t>
            </a:r>
            <a:r>
              <a:rPr lang="en-IN" sz="1900">
                <a:solidFill>
                  <a:schemeClr val="dk1"/>
                </a:solidFill>
              </a:rPr>
              <a:t> [2]</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IN" sz="1900" u="sng">
                <a:solidFill>
                  <a:schemeClr val="hlink"/>
                </a:solidFill>
                <a:hlinkClick r:id="rId6"/>
              </a:rPr>
              <a:t>https://github.com/pytest-dev/pytest-cov</a:t>
            </a:r>
            <a:r>
              <a:rPr lang="en-IN" sz="1900">
                <a:solidFill>
                  <a:schemeClr val="dk1"/>
                </a:solidFill>
              </a:rPr>
              <a:t> [2]</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IN" sz="1900" u="sng">
                <a:solidFill>
                  <a:schemeClr val="hlink"/>
                </a:solidFill>
                <a:hlinkClick r:id="rId7"/>
              </a:rPr>
              <a:t>https://github.com/sixty-north/cosmic-ray</a:t>
            </a:r>
            <a:r>
              <a:rPr b="1" lang="en-IN" sz="1900">
                <a:solidFill>
                  <a:schemeClr val="dk1"/>
                </a:solidFill>
              </a:rPr>
              <a:t>  </a:t>
            </a:r>
            <a:r>
              <a:rPr lang="en-IN" sz="1900">
                <a:solidFill>
                  <a:schemeClr val="dk1"/>
                </a:solidFill>
              </a:rPr>
              <a:t>[2]</a:t>
            </a:r>
            <a:endParaRPr b="1" sz="1900">
              <a:solidFill>
                <a:schemeClr val="dk1"/>
              </a:solidFill>
            </a:endParaRPr>
          </a:p>
          <a:p>
            <a:pPr indent="0" lvl="0" marL="457200" rtl="0" algn="l">
              <a:spcBef>
                <a:spcPts val="0"/>
              </a:spcBef>
              <a:spcAft>
                <a:spcPts val="0"/>
              </a:spcAft>
              <a:buNone/>
            </a:pPr>
            <a:r>
              <a:t/>
            </a:r>
            <a:endParaRPr b="1" sz="1900">
              <a:solidFill>
                <a:schemeClr val="dk1"/>
              </a:solidFill>
            </a:endParaRPr>
          </a:p>
          <a:p>
            <a:pPr indent="0" lvl="0" marL="0" rtl="0" algn="l">
              <a:spcBef>
                <a:spcPts val="0"/>
              </a:spcBef>
              <a:spcAft>
                <a:spcPts val="0"/>
              </a:spcAft>
              <a:buClr>
                <a:schemeClr val="dk1"/>
              </a:buClr>
              <a:buSzPts val="1100"/>
              <a:buFont typeface="Arial"/>
              <a:buNone/>
            </a:pPr>
            <a:r>
              <a:rPr b="1" lang="en-IN" sz="2800">
                <a:solidFill>
                  <a:schemeClr val="dk1"/>
                </a:solidFill>
              </a:rPr>
              <a:t>References</a:t>
            </a:r>
            <a:endParaRPr b="1" sz="2800">
              <a:solidFill>
                <a:schemeClr val="dk1"/>
              </a:solidFill>
            </a:endParaRPr>
          </a:p>
          <a:p>
            <a:pPr indent="0" lvl="0" marL="0" rtl="0" algn="l">
              <a:spcBef>
                <a:spcPts val="0"/>
              </a:spcBef>
              <a:spcAft>
                <a:spcPts val="0"/>
              </a:spcAft>
              <a:buNone/>
            </a:pPr>
            <a:r>
              <a:rPr b="1" i="1" lang="en-IN" sz="1900">
                <a:solidFill>
                  <a:schemeClr val="dk1"/>
                </a:solidFill>
              </a:rPr>
              <a:t>[1]</a:t>
            </a:r>
            <a:r>
              <a:rPr i="1" lang="en-IN" sz="1900">
                <a:solidFill>
                  <a:schemeClr val="dk1"/>
                </a:solidFill>
              </a:rPr>
              <a:t>	Muhammed Khatibsyarbini, Mohd Adham Isa, et.al, “Test case prioritisation using Firefly algorithm for Software Testing”</a:t>
            </a:r>
            <a:endParaRPr i="1" sz="1900">
              <a:solidFill>
                <a:schemeClr val="dk1"/>
              </a:solidFill>
            </a:endParaRPr>
          </a:p>
          <a:p>
            <a:pPr indent="0" lvl="0" marL="0" rtl="0" algn="l">
              <a:spcBef>
                <a:spcPts val="0"/>
              </a:spcBef>
              <a:spcAft>
                <a:spcPts val="0"/>
              </a:spcAft>
              <a:buNone/>
            </a:pPr>
            <a:r>
              <a:rPr b="1" i="1" lang="en-IN" sz="1900">
                <a:solidFill>
                  <a:schemeClr val="dk1"/>
                </a:solidFill>
              </a:rPr>
              <a:t>[2]</a:t>
            </a:r>
            <a:r>
              <a:rPr i="1" lang="en-IN" sz="1900">
                <a:solidFill>
                  <a:schemeClr val="dk1"/>
                </a:solidFill>
              </a:rPr>
              <a:t>  Daniel Trübenbach, Sebastian Müller, Lars Grunske, “ A Comparative Evaluation on the Quality of Manual and Automatic Test Case Generation Techniques for Scientific Software - A Case Study of a Python Project for Material Science”</a:t>
            </a:r>
            <a:endParaRPr i="1" sz="1900">
              <a:solidFill>
                <a:schemeClr val="dk1"/>
              </a:solidFill>
            </a:endParaRPr>
          </a:p>
          <a:p>
            <a:pPr indent="0" lvl="0" marL="0" rtl="0" algn="l">
              <a:spcBef>
                <a:spcPts val="0"/>
              </a:spcBef>
              <a:spcAft>
                <a:spcPts val="0"/>
              </a:spcAft>
              <a:buNone/>
            </a:pPr>
            <a:r>
              <a:rPr b="1" i="1" lang="en-IN" sz="1900">
                <a:solidFill>
                  <a:schemeClr val="dk1"/>
                </a:solidFill>
              </a:rPr>
              <a:t>[3]</a:t>
            </a:r>
            <a:r>
              <a:rPr i="1" lang="en-IN" sz="1900">
                <a:solidFill>
                  <a:schemeClr val="dk1"/>
                </a:solidFill>
              </a:rPr>
              <a:t>  Yudianto Sujana 1,2 and Hung-Yu Kao 1, (Member, IEEE) , “LiDA: Language-Independent Data Augmentation for Text Classification”</a:t>
            </a:r>
            <a:endParaRPr i="1" sz="1900">
              <a:solidFill>
                <a:schemeClr val="dk1"/>
              </a:solidFill>
            </a:endParaRPr>
          </a:p>
          <a:p>
            <a:pPr indent="0" lvl="0" marL="0" rtl="0" algn="l">
              <a:spcBef>
                <a:spcPts val="0"/>
              </a:spcBef>
              <a:spcAft>
                <a:spcPts val="0"/>
              </a:spcAft>
              <a:buNone/>
            </a:pPr>
            <a:r>
              <a:rPr b="1" i="1" lang="en-IN" sz="1900">
                <a:solidFill>
                  <a:schemeClr val="dk1"/>
                </a:solidFill>
              </a:rPr>
              <a:t>[4] </a:t>
            </a:r>
            <a:r>
              <a:rPr i="1" lang="en-IN" sz="1900">
                <a:solidFill>
                  <a:schemeClr val="dk1"/>
                </a:solidFill>
              </a:rPr>
              <a:t> Chaowei Phil Yang, Qian Liu,Zifu Wang, et.al, "COVID-Scraper: An Open-Source Toolset for Automatically Scraping and Processing Global Multi-Scale Spatiotemporal COVID-19 Records"</a:t>
            </a:r>
            <a:endParaRPr i="1" sz="1900">
              <a:solidFill>
                <a:schemeClr val="dk1"/>
              </a:solidFill>
            </a:endParaRPr>
          </a:p>
          <a:p>
            <a:pPr indent="0" lvl="0" marL="0" rtl="0" algn="l">
              <a:spcBef>
                <a:spcPts val="0"/>
              </a:spcBef>
              <a:spcAft>
                <a:spcPts val="0"/>
              </a:spcAft>
              <a:buClr>
                <a:schemeClr val="dk1"/>
              </a:buClr>
              <a:buSzPts val="1100"/>
              <a:buFont typeface="Arial"/>
              <a:buNone/>
            </a:pPr>
            <a:r>
              <a:rPr b="1" i="1" lang="en-IN" sz="1900">
                <a:solidFill>
                  <a:schemeClr val="dk1"/>
                </a:solidFill>
              </a:rPr>
              <a:t>[5] </a:t>
            </a:r>
            <a:r>
              <a:rPr i="1" lang="en-IN" sz="1900">
                <a:solidFill>
                  <a:schemeClr val="dk1"/>
                </a:solidFill>
              </a:rPr>
              <a:t> Sudhir Kumar Patnaik, C.Narendra Babu, Mukul Bhave, "Intelligent and Adaptive Web Data Extraction System using Convolutional and Long Short-Term Memory Deep Learning Networks"</a:t>
            </a:r>
            <a:endParaRPr i="1" sz="1900">
              <a:solidFill>
                <a:schemeClr val="dk1"/>
              </a:solidFill>
            </a:endParaRPr>
          </a:p>
          <a:p>
            <a:pPr indent="0" lvl="0" marL="0" rtl="0" algn="l">
              <a:spcBef>
                <a:spcPts val="0"/>
              </a:spcBef>
              <a:spcAft>
                <a:spcPts val="0"/>
              </a:spcAft>
              <a:buClr>
                <a:schemeClr val="dk1"/>
              </a:buClr>
              <a:buSzPts val="1100"/>
              <a:buFont typeface="Arial"/>
              <a:buNone/>
            </a:pPr>
            <a:r>
              <a:t/>
            </a:r>
            <a:endParaRPr i="1" sz="1900">
              <a:solidFill>
                <a:schemeClr val="dk1"/>
              </a:solidFill>
            </a:endParaRPr>
          </a:p>
          <a:p>
            <a:pPr indent="0" lvl="0" marL="0" rtl="0" algn="l">
              <a:spcBef>
                <a:spcPts val="0"/>
              </a:spcBef>
              <a:spcAft>
                <a:spcPts val="0"/>
              </a:spcAft>
              <a:buNone/>
            </a:pPr>
            <a:r>
              <a:t/>
            </a:r>
            <a:endParaRPr i="1" sz="1900">
              <a:solidFill>
                <a:schemeClr val="dk1"/>
              </a:solidFill>
            </a:endParaRPr>
          </a:p>
          <a:p>
            <a:pPr indent="0" lvl="0" marL="0" rtl="0" algn="l">
              <a:spcBef>
                <a:spcPts val="0"/>
              </a:spcBef>
              <a:spcAft>
                <a:spcPts val="0"/>
              </a:spcAft>
              <a:buClr>
                <a:schemeClr val="dk1"/>
              </a:buClr>
              <a:buSzPts val="1100"/>
              <a:buFont typeface="Arial"/>
              <a:buNone/>
            </a:pPr>
            <a:r>
              <a:t/>
            </a:r>
            <a:endParaRPr i="1" sz="1900">
              <a:solidFill>
                <a:schemeClr val="dk1"/>
              </a:solidFill>
            </a:endParaRPr>
          </a:p>
          <a:p>
            <a:pPr indent="0" lvl="0" marL="0" rtl="0" algn="l">
              <a:spcBef>
                <a:spcPts val="0"/>
              </a:spcBef>
              <a:spcAft>
                <a:spcPts val="0"/>
              </a:spcAft>
              <a:buNone/>
            </a:pPr>
            <a:r>
              <a:t/>
            </a:r>
            <a:endParaRPr i="1" sz="1900">
              <a:solidFill>
                <a:schemeClr val="dk1"/>
              </a:solidFill>
            </a:endParaRPr>
          </a:p>
          <a:p>
            <a:pPr indent="0" lvl="0" marL="0" rtl="0" algn="l">
              <a:spcBef>
                <a:spcPts val="0"/>
              </a:spcBef>
              <a:spcAft>
                <a:spcPts val="0"/>
              </a:spcAft>
              <a:buNone/>
            </a:pPr>
            <a:r>
              <a:t/>
            </a:r>
            <a:endParaRPr i="1" sz="19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6" name="Google Shape;186;p4"/>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87" name="Google Shape;187;p4"/>
          <p:cNvPicPr preferRelativeResize="0"/>
          <p:nvPr/>
        </p:nvPicPr>
        <p:blipFill rotWithShape="1">
          <a:blip r:embed="rId3">
            <a:alphaModFix/>
          </a:blip>
          <a:srcRect b="26841" l="4529" r="4174" t="20267"/>
          <a:stretch/>
        </p:blipFill>
        <p:spPr>
          <a:xfrm>
            <a:off x="10942081" y="105045"/>
            <a:ext cx="1249918" cy="474910"/>
          </a:xfrm>
          <a:prstGeom prst="rect">
            <a:avLst/>
          </a:prstGeom>
          <a:noFill/>
          <a:ln>
            <a:noFill/>
          </a:ln>
        </p:spPr>
      </p:pic>
      <p:sp>
        <p:nvSpPr>
          <p:cNvPr id="188" name="Google Shape;188;p4"/>
          <p:cNvSpPr txBox="1"/>
          <p:nvPr/>
        </p:nvSpPr>
        <p:spPr>
          <a:xfrm>
            <a:off x="255300" y="716925"/>
            <a:ext cx="11681400" cy="57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IN" sz="1900">
                <a:solidFill>
                  <a:schemeClr val="dk1"/>
                </a:solidFill>
              </a:rPr>
              <a:t>Less diversity in selecting of benchmark program [1]</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IN" sz="1900">
                <a:solidFill>
                  <a:schemeClr val="dk1"/>
                </a:solidFill>
              </a:rPr>
              <a:t>Incomplete data extraction [1]</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IN" sz="1900">
                <a:solidFill>
                  <a:schemeClr val="dk1"/>
                </a:solidFill>
              </a:rPr>
              <a:t>Smaller test case pool [1]</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IN" sz="1900">
                <a:solidFill>
                  <a:schemeClr val="dk1"/>
                </a:solidFill>
              </a:rPr>
              <a:t>No real life case study in experimental setup [1]</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IN" sz="1900">
                <a:solidFill>
                  <a:schemeClr val="dk1"/>
                </a:solidFill>
              </a:rPr>
              <a:t>Low test coverage affects extensibility and maintainability, emphasizing the need for integrated testing techniques. [2]</a:t>
            </a:r>
            <a:endParaRPr sz="1900">
              <a:solidFill>
                <a:schemeClr val="dk1"/>
              </a:solidFill>
            </a:endParaRPr>
          </a:p>
          <a:p>
            <a:pPr indent="0" lvl="0" marL="0" rtl="0" algn="l">
              <a:spcBef>
                <a:spcPts val="0"/>
              </a:spcBef>
              <a:spcAft>
                <a:spcPts val="0"/>
              </a:spcAft>
              <a:buNone/>
            </a:pPr>
            <a:r>
              <a:t/>
            </a:r>
            <a:endParaRPr b="1" sz="2800">
              <a:solidFill>
                <a:schemeClr val="dk1"/>
              </a:solidFill>
            </a:endParaRPr>
          </a:p>
          <a:p>
            <a:pPr indent="0" lvl="0" marL="0" rtl="0" algn="l">
              <a:spcBef>
                <a:spcPts val="0"/>
              </a:spcBef>
              <a:spcAft>
                <a:spcPts val="0"/>
              </a:spcAft>
              <a:buClr>
                <a:schemeClr val="dk1"/>
              </a:buClr>
              <a:buSzPts val="1100"/>
              <a:buFont typeface="Arial"/>
              <a:buNone/>
            </a:pPr>
            <a:r>
              <a:t/>
            </a:r>
            <a:endParaRPr b="1" sz="2800">
              <a:solidFill>
                <a:schemeClr val="dk1"/>
              </a:solidFill>
            </a:endParaRPr>
          </a:p>
        </p:txBody>
      </p:sp>
      <p:sp>
        <p:nvSpPr>
          <p:cNvPr id="189" name="Google Shape;189;p4"/>
          <p:cNvSpPr txBox="1"/>
          <p:nvPr/>
        </p:nvSpPr>
        <p:spPr>
          <a:xfrm>
            <a:off x="381898" y="53922"/>
            <a:ext cx="9402300" cy="585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rPr>
              <a:t>Queries / Challenges</a:t>
            </a:r>
            <a:endParaRPr b="1" sz="32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5"/>
          <p:cNvSpPr txBox="1"/>
          <p:nvPr>
            <p:ph idx="1" type="body"/>
          </p:nvPr>
        </p:nvSpPr>
        <p:spPr>
          <a:xfrm>
            <a:off x="2196548" y="526774"/>
            <a:ext cx="9157252" cy="565018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13800"/>
              <a:buNone/>
            </a:pPr>
            <a:r>
              <a:rPr lang="en-IN" sz="13800">
                <a:solidFill>
                  <a:schemeClr val="accent1"/>
                </a:solidFill>
                <a:latin typeface="Pinyon Script"/>
                <a:ea typeface="Pinyon Script"/>
                <a:cs typeface="Pinyon Script"/>
                <a:sym typeface="Pinyon Script"/>
              </a:rPr>
              <a:t>Thank you</a:t>
            </a:r>
            <a:endParaRPr sz="13800">
              <a:solidFill>
                <a:schemeClr val="accent1"/>
              </a:solidFill>
              <a:latin typeface="Pinyon Script"/>
              <a:ea typeface="Pinyon Script"/>
              <a:cs typeface="Pinyon Script"/>
              <a:sym typeface="Pinyon Script"/>
            </a:endParaRPr>
          </a:p>
        </p:txBody>
      </p:sp>
      <p:sp>
        <p:nvSpPr>
          <p:cNvPr id="195" name="Google Shape;195;p5"/>
          <p:cNvSpPr/>
          <p:nvPr/>
        </p:nvSpPr>
        <p:spPr>
          <a:xfrm>
            <a:off x="764740" y="-24610"/>
            <a:ext cx="984547" cy="688261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6" name="Google Shape;196;p5"/>
          <p:cNvSpPr/>
          <p:nvPr/>
        </p:nvSpPr>
        <p:spPr>
          <a:xfrm>
            <a:off x="0" y="0"/>
            <a:ext cx="616225" cy="6857999"/>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2019-07-24T12:22:39Z</dcterms:created>
  <dc:creator>Saad Hashmi/Tech Mgmt /SRI-Bangalore/Professional/삼성전자</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ContentTypeId">
    <vt:lpwstr>0x010100168D5616F9BF194488B07F0627BAB481</vt:lpwstr>
  </property>
</Properties>
</file>