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Dosis Light"/>
      <p:regular r:id="rId31"/>
      <p:bold r:id="rId32"/>
    </p:embeddedFont>
    <p:embeddedFont>
      <p:font typeface="Dosis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ontano Sans"/>
      <p:regular r:id="rId39"/>
      <p:bold r:id="rId40"/>
    </p:embeddedFont>
    <p:embeddedFont>
      <p:font typeface="Dosis Medium"/>
      <p:regular r:id="rId41"/>
      <p:bold r:id="rId42"/>
    </p:embeddedFont>
    <p:embeddedFont>
      <p:font typeface="Fira Sans Extra Condensed"/>
      <p:regular r:id="rId43"/>
      <p:bold r:id="rId44"/>
      <p:italic r:id="rId45"/>
      <p:boldItalic r:id="rId46"/>
    </p:embeddedFont>
    <p:embeddedFont>
      <p:font typeface="Dosis SemiBo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452D8C-2FF7-4AD3-A887-F043E1A0435C}">
  <a:tblStyle styleId="{86452D8C-2FF7-4AD3-A887-F043E1A043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ntanoSans-bold.fntdata"/><Relationship Id="rId20" Type="http://schemas.openxmlformats.org/officeDocument/2006/relationships/slide" Target="slides/slide15.xml"/><Relationship Id="rId42" Type="http://schemas.openxmlformats.org/officeDocument/2006/relationships/font" Target="fonts/DosisMedium-bold.fntdata"/><Relationship Id="rId41" Type="http://schemas.openxmlformats.org/officeDocument/2006/relationships/font" Target="fonts/DosisMedium-regular.fntdata"/><Relationship Id="rId22" Type="http://schemas.openxmlformats.org/officeDocument/2006/relationships/slide" Target="slides/slide17.xml"/><Relationship Id="rId44" Type="http://schemas.openxmlformats.org/officeDocument/2006/relationships/font" Target="fonts/FiraSansExtraCondensed-bold.fntdata"/><Relationship Id="rId21" Type="http://schemas.openxmlformats.org/officeDocument/2006/relationships/slide" Target="slides/slide16.xml"/><Relationship Id="rId43" Type="http://schemas.openxmlformats.org/officeDocument/2006/relationships/font" Target="fonts/FiraSansExtraCondensed-regular.fntdata"/><Relationship Id="rId24" Type="http://schemas.openxmlformats.org/officeDocument/2006/relationships/slide" Target="slides/slide19.xml"/><Relationship Id="rId46" Type="http://schemas.openxmlformats.org/officeDocument/2006/relationships/font" Target="fonts/FiraSansExtraCondensed-boldItalic.fntdata"/><Relationship Id="rId23" Type="http://schemas.openxmlformats.org/officeDocument/2006/relationships/slide" Target="slides/slide18.xml"/><Relationship Id="rId45" Type="http://schemas.openxmlformats.org/officeDocument/2006/relationships/font" Target="fonts/FiraSansExtra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DosisSemiBold-bold.fntdata"/><Relationship Id="rId25" Type="http://schemas.openxmlformats.org/officeDocument/2006/relationships/slide" Target="slides/slide20.xml"/><Relationship Id="rId47" Type="http://schemas.openxmlformats.org/officeDocument/2006/relationships/font" Target="fonts/DosisSemiBo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Dosis-regular.fntdata"/><Relationship Id="rId10" Type="http://schemas.openxmlformats.org/officeDocument/2006/relationships/slide" Target="slides/slide5.xml"/><Relationship Id="rId32" Type="http://schemas.openxmlformats.org/officeDocument/2006/relationships/font" Target="fonts/DosisLight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Dosis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PontanoSans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3d5630791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3d563079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d5630791_2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3d563079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3d5630791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3d563079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d4f269f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4d4f26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580689f0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580689f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aab7ce11d6ee3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aab7ce11d6ee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d563079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3d56307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d626526ad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d626526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d626526ad_4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d626526a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d626526a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d626526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d626526ad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d626526a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d626526a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d626526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3d5630791_0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3d56307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3d5630791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3d563079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626526ad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d626526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d56307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3d5630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3869bd768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3869bd7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cbi.nlm.nih.gov/pmc/articles/PMC10203444/" TargetMode="External"/><Relationship Id="rId4" Type="http://schemas.openxmlformats.org/officeDocument/2006/relationships/hyperlink" Target="https://www.mdpi.com/2073-4395/12/1/19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dpi.com/1424-8220/20/21/6271" TargetMode="External"/><Relationship Id="rId4" Type="http://schemas.openxmlformats.org/officeDocument/2006/relationships/hyperlink" Target="https://www.mdpi.com/1999-4907/13/12/20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mdpi.com/2072-4292/13/12/2337" TargetMode="External"/><Relationship Id="rId4" Type="http://schemas.openxmlformats.org/officeDocument/2006/relationships/hyperlink" Target="https://www.mdpi.com/2076-3417/9/22/479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i.org/10.1016/j.ecoinf.2024.102697" TargetMode="External"/><Relationship Id="rId4" Type="http://schemas.openxmlformats.org/officeDocument/2006/relationships/hyperlink" Target="https://doi.org/10.1109/ICIS46139.2019.8940265" TargetMode="External"/><Relationship Id="rId9" Type="http://schemas.openxmlformats.org/officeDocument/2006/relationships/hyperlink" Target="http://dx.doi.org/10.48550/arXiv.2211.14387" TargetMode="External"/><Relationship Id="rId5" Type="http://schemas.openxmlformats.org/officeDocument/2006/relationships/hyperlink" Target="https://ieeexplore.ieee.org/author/37087137022" TargetMode="External"/><Relationship Id="rId6" Type="http://schemas.openxmlformats.org/officeDocument/2006/relationships/hyperlink" Target="https://ieeexplore.ieee.org/author/37407513200" TargetMode="External"/><Relationship Id="rId7" Type="http://schemas.openxmlformats.org/officeDocument/2006/relationships/hyperlink" Target="https://ieeexplore.ieee.org/author/37859884900" TargetMode="External"/><Relationship Id="rId8" Type="http://schemas.openxmlformats.org/officeDocument/2006/relationships/hyperlink" Target="https://ieeexplore.ieee.org/author/37089442553" TargetMode="External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sciencedirect.com/science/article/abs/pii/S0034425721001528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bayesian-optimization/BayesianOptimization" TargetMode="External"/><Relationship Id="rId4" Type="http://schemas.openxmlformats.org/officeDocument/2006/relationships/hyperlink" Target="https://unit8.com/resources/temporal-convolutional-networks-and-forecasting/" TargetMode="External"/><Relationship Id="rId9" Type="http://schemas.openxmlformats.org/officeDocument/2006/relationships/hyperlink" Target="https://www.mdpi.com/2073-4395/11/8/1521" TargetMode="External"/><Relationship Id="rId5" Type="http://schemas.openxmlformats.org/officeDocument/2006/relationships/hyperlink" Target="https://doi.pangaea.de/10.1594/PANGAEA.921389?format=html#download" TargetMode="External"/><Relationship Id="rId6" Type="http://schemas.openxmlformats.org/officeDocument/2006/relationships/hyperlink" Target="https://ieeexplore.ieee.org/document/9781897" TargetMode="External"/><Relationship Id="rId7" Type="http://schemas.openxmlformats.org/officeDocument/2006/relationships/hyperlink" Target="https://link.springer.com/article/10.1007/s40808-015-0041-2" TargetMode="External"/><Relationship Id="rId8" Type="http://schemas.openxmlformats.org/officeDocument/2006/relationships/hyperlink" Target="https://www.ncbi.nlm.nih.gov/pmc/articles/PMC11244811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pangaea.de/10.1594/PANGAEA.921389?format=html#downloa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4294967295" type="ctrTitle"/>
          </p:nvPr>
        </p:nvSpPr>
        <p:spPr>
          <a:xfrm>
            <a:off x="2193750" y="1300650"/>
            <a:ext cx="47565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PROJECT WORK - PHASE 1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(FIRST REVIEW)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5363575" y="2360575"/>
            <a:ext cx="30216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Presented by,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Manjusha S 21Z317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Mydhili Nayaki R 21Z324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Shrinidhi S 21Z352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Swetha M 21Z362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Vedavarshini A 21Z368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4294967295" type="ctrTitle"/>
          </p:nvPr>
        </p:nvSpPr>
        <p:spPr>
          <a:xfrm>
            <a:off x="4291325" y="1991850"/>
            <a:ext cx="43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B8F567"/>
                </a:solidFill>
              </a:rPr>
              <a:t>METHODS USED</a:t>
            </a:r>
            <a:endParaRPr sz="4900">
              <a:solidFill>
                <a:srgbClr val="B8F567"/>
              </a:solidFill>
            </a:endParaRPr>
          </a:p>
        </p:txBody>
      </p:sp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81" name="Google Shape;181;p2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3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3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85" name="Google Shape;185;p2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4"/>
          <p:cNvSpPr txBox="1"/>
          <p:nvPr>
            <p:ph idx="4294967295" type="title"/>
          </p:nvPr>
        </p:nvSpPr>
        <p:spPr>
          <a:xfrm>
            <a:off x="393050" y="228600"/>
            <a:ext cx="80406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METHODS USED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6" name="Google Shape;196;p24"/>
          <p:cNvSpPr txBox="1"/>
          <p:nvPr>
            <p:ph idx="4294967295" type="body"/>
          </p:nvPr>
        </p:nvSpPr>
        <p:spPr>
          <a:xfrm>
            <a:off x="485275" y="774600"/>
            <a:ext cx="8248200" cy="4305600"/>
          </a:xfrm>
          <a:prstGeom prst="rect">
            <a:avLst/>
          </a:prstGeom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Temporal Convolutional Networks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1. TCNs use 1D convolutional layers with causal convolutions to ensure that the output at time step t only depends on the inputs from time steps t and earlier, preserving the temporal order.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2. TCNs incorporate dilated convolutions to expand the receptive field of the model exponentially, allowing it to capture long-range dependencies efficiently.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3. These networks use residual connections to facilitate the training of deep networks, preventing the vanishing gradient problem.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4. TCNs can handle variable-length input sequences and are particularly effective in tasks that involve temporal sequences, such as forecasting.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5. By adjusting the dilation factor and the number of layers, TCNs can be tuned to capture both short-term and long-term patterns in the data.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675" y="944300"/>
            <a:ext cx="4386800" cy="31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4294967295" type="ctrTitle"/>
          </p:nvPr>
        </p:nvSpPr>
        <p:spPr>
          <a:xfrm>
            <a:off x="4558675" y="413100"/>
            <a:ext cx="1812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Forecasting</a:t>
            </a:r>
            <a:endParaRPr b="1" sz="20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4" name="Google Shape;204;p25"/>
          <p:cNvSpPr txBox="1"/>
          <p:nvPr>
            <p:ph idx="4294967295" type="ctrTitle"/>
          </p:nvPr>
        </p:nvSpPr>
        <p:spPr>
          <a:xfrm>
            <a:off x="223750" y="457875"/>
            <a:ext cx="18126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TCN Structure</a:t>
            </a:r>
            <a:endParaRPr b="1" sz="20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47750"/>
            <a:ext cx="4253876" cy="31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6"/>
          <p:cNvSpPr txBox="1"/>
          <p:nvPr>
            <p:ph idx="4294967295" type="title"/>
          </p:nvPr>
        </p:nvSpPr>
        <p:spPr>
          <a:xfrm>
            <a:off x="393050" y="228600"/>
            <a:ext cx="80406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METHODS USED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485275" y="774600"/>
            <a:ext cx="8248200" cy="4305600"/>
          </a:xfrm>
          <a:prstGeom prst="rect">
            <a:avLst/>
          </a:prstGeom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Optimization of plant root zone temperature using Bayesian Optimization Technique</a:t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Bayesian optimization is a powerful technique for optimizing complex, black-box functions, and it can be effectively used to find soil root zone temperature using soil heat flux data.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Dosis"/>
              <a:buChar char="●"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Bayesian optimization is used to optimize the prediction of soil root zone temperature by modeling the relationship between soil heat flux and temperature as a complex function. 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Dosis"/>
              <a:buChar char="●"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It uses a surrogate model,</a:t>
            </a: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 typically a Gaussian Process, to approximate this function and iteratively refines predictions by evaluating different input conditions (like soil heat flux) that minimize prediction error. 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Dosis"/>
              <a:buChar char="●"/>
            </a:pPr>
            <a:r>
              <a:rPr lang="en" sz="1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The process balances exploring new data points and exploiting known patterns to converge on the most accurate root zone temperature estimate.</a:t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sz="2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6200" y="2020450"/>
            <a:ext cx="412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BASIC WORKFLOW OF OPTIMIZATION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250" y="61475"/>
            <a:ext cx="3507375" cy="49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idx="4294967295" type="ctrTitle"/>
          </p:nvPr>
        </p:nvSpPr>
        <p:spPr>
          <a:xfrm>
            <a:off x="4291325" y="1991850"/>
            <a:ext cx="44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B8F567"/>
                </a:solidFill>
              </a:rPr>
              <a:t>IMPLEMENTATION</a:t>
            </a:r>
            <a:endParaRPr sz="4900">
              <a:solidFill>
                <a:srgbClr val="B8F567"/>
              </a:solidFill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227" name="Google Shape;227;p2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8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28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231" name="Google Shape;231;p2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8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6" y="2062799"/>
            <a:ext cx="2367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BASIC WORKFLOW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0" y="293100"/>
            <a:ext cx="6686451" cy="44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idx="4294967295" type="ctrTitle"/>
          </p:nvPr>
        </p:nvSpPr>
        <p:spPr>
          <a:xfrm>
            <a:off x="4291325" y="1991850"/>
            <a:ext cx="43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B8F567"/>
                </a:solidFill>
              </a:rPr>
              <a:t>LITERATURE SURVEY </a:t>
            </a:r>
            <a:endParaRPr sz="4900">
              <a:solidFill>
                <a:srgbClr val="B8F567"/>
              </a:solidFill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250" name="Google Shape;250;p3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0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3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254" name="Google Shape;254;p3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0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64" name="Google Shape;264;p31"/>
          <p:cNvGraphicFramePr/>
          <p:nvPr/>
        </p:nvGraphicFramePr>
        <p:xfrm>
          <a:off x="457200" y="3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862675"/>
                <a:gridCol w="2070675"/>
                <a:gridCol w="4296250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Temperature changes in the root ecosystem affect plant functionality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https://www.ncbi.nlm.nih.gov/pmc/articles/PMC10203444/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Mary Paz González-García,1,2,5 Carlos M. Conesa,1,5 Alberto Lozano-Enguita,1 Victoria Baca-González,1 Bárbara Simancas,1 Sara Navarro-Neila,1 María Sánchez-Bermúdez,1 Isai Salas-González,3 Elena Caro,1,2 Gabriel Castrillo,4 and Juan C. del Pozo 1,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research paper investigates how temperature changes in root ecosystems affect plants, revealing that high temperatures impact plant development and yield.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study introduces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TGRooZ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, a device that simulates natural temperature gradients in root zones.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Findings show that plants grown with TGRooZ exhibit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better root functionality and resilience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compared to those under uniform high temperatures, suggesting improved agricultural practices through realistic temperature simulations.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Machine Learning Approach to Simulate Soil CO2 Fluxes under Cropping Systems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https://www.mdpi.com/2073-4395/12/1/197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Toby A. Adjuik  and Sarah C. Davis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paper evaluates using ML models to predict soil CO2 emissions, leveraging the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GRACEnet database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Among the four ML algorithms tested (KNN, SVR, RF, and GB),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tree-based models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(RF and GB) showed the best performance.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This study demonstrates that ML can effectively predict soil CO2 fluxes using readily available field data, offering a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cost-effective and efficient alternative to traditional measurement methods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457200" y="45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849375"/>
                <a:gridCol w="2055900"/>
                <a:gridCol w="4265600"/>
              </a:tblGrid>
              <a:tr h="60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Simultaneous Prediction of Soil Properties Using Multi_CNN Model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https://www.mdpi.com/1424-8220/20/21/6271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Ruixue Li </a:t>
                      </a:r>
                      <a:r>
                        <a:rPr lang="en" sz="75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Bo Yin , Yanping Cong and Zehua Du </a:t>
                      </a:r>
                      <a:endParaRPr sz="7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MPDI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paper focuses on improving the prediction of soil nutrient content using near-infrared spectroscopy data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dual-stream convolutional neural network (Multi_CNN)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that integrates one-dimensional and two-dimensional convolutions to predict multiple soil properties simultaneously. This approach addresses the inefficiency and inaccuracy of current soil prediction models.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model is tested on two datasets: a small local dataset from Qingdao, China, and the large-scale LUCAS dataset from Europe.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67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Daily Dynamics of Soil Heat Flux and Its Relationship with Net Radiation in Different Urban Riparian Woodlands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https://www.mdpi.com/1999-4907/13/12/2062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Anze Liang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,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Changkun Xie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,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Jing Wang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 and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Shengquan Che</a:t>
                      </a:r>
                      <a:r>
                        <a:rPr lang="en" sz="10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</a:rPr>
                        <a:t>MPDI</a:t>
                      </a:r>
                      <a:endParaRPr b="1"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study focuses on how factors like timing, soil wetness, and vegetation affect this relationship, aiming to improve energy balance models and simulations for riparian zones with different woodlands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Aims to enhance energy balance models for different types of woodlands by analyzing data using SPSS with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linear and polynomial regression models.</a:t>
                      </a:r>
                      <a:endParaRPr b="1"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 the diurnal and seasonal variations of soil heat flux (G) in urban riparian areas and its relationship with net radiation (Rn).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44553" r="1113" t="17280"/>
          <a:stretch/>
        </p:blipFill>
        <p:spPr>
          <a:xfrm rot="-169">
            <a:off x="477900" y="384320"/>
            <a:ext cx="1773270" cy="2699774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446725" y="509700"/>
            <a:ext cx="4470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AGENDA</a:t>
            </a:r>
            <a:endParaRPr b="1" sz="22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Title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Abstract/Problem Statement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Literature Survey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Software and Hardware Requirements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Tools, Dataset used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Methods used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References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Timeline Chart 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76" name="Google Shape;276;p33"/>
          <p:cNvGraphicFramePr/>
          <p:nvPr/>
        </p:nvGraphicFramePr>
        <p:xfrm>
          <a:off x="457200" y="3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862675"/>
                <a:gridCol w="2070675"/>
                <a:gridCol w="4296250"/>
              </a:tblGrid>
              <a:tr h="20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Artificial Neural Network Model of Soil Heat Flux over Multiple Land Covers in South America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https://www.mdpi.com/2072-4292/13/12/2337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Bruno César Comini de Andrade, Olavo Correa Pedrollo, Anderson Ruhoff, Adriana Aparecida Moreira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predict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heat flux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using remote sensing and meteorological data 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Train and validate ANNs with surface temperature, albedo, EVI, and net radiation data from 23 flux towers.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outperformed existing models, reducing mean absolute error by up to 43%.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ANNs offer more accurate and generalizable soil heat flux predictions across diverse land covers and climates in South America.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A Numerical Model to Estimate the Soil Thermal Conductivity Using Field Experimental Data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https://www.mdpi.com/2076-3417/9/22/4799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Leugim Corteze Romio, Débora Regina Roberti, Lidiane Buligon, Tamires Zimmer, and Gervásio Annes Degrazia.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MDPI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Developed a numerical model using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Fourier's Law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with an empirical parameter to estimate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thermal conductivity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using soil heat flux..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ntano Sans"/>
                        <a:buChar char="●"/>
                      </a:pP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Least Squares Method (LSM) 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was used to fit a linear relationship between </a:t>
                      </a:r>
                      <a:r>
                        <a:rPr b="1"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soil heat flux and temperature gradient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model with the empirical parameter (ε) provided more accurate soil thermal conductivity estimates.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Dosis"/>
                        <a:buChar char="●"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Validated with field data from Brazil's Pampa biome, the model improves soil thermal conductivity estimation across varying moisture conditions.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2" name="Google Shape;282;p34"/>
          <p:cNvGraphicFramePr/>
          <p:nvPr/>
        </p:nvGraphicFramePr>
        <p:xfrm>
          <a:off x="523525" y="22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724050"/>
                <a:gridCol w="2106225"/>
                <a:gridCol w="4369900"/>
              </a:tblGrid>
              <a:tr h="5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Spatial–temporal modeling of root zone soil moisture dynamics in a vineyard using machine learning and remote sensing</a:t>
                      </a: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https://link.springer.com/article/10.1007/s00271-022-00775-1</a:t>
                      </a:r>
                      <a:endParaRPr sz="1100">
                        <a:solidFill>
                          <a:schemeClr val="accen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Kisekka, I., Peddinti, S.R., Kustas, W.P. et al.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Springer nature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Semi-empirical models, pySEBAL and EFSOIL, with a data-driven Random Forest (RF) model for RZSM prediction.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The RF model was trained using in situ soil moisture data from TDR sensors in a vineyard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ML models, especially RF, are effective for RZSM prediction with proper training data.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Combining remote sensing with ML enhances precision in agricultural water management.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3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Root-zone soil moisture estimation based on remote sensing data and deep learning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https://www.sciencedirect.com/science/article/pii/S0013935122006053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Kartal S, Iban MC, Sekertekin A.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Elsevier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Convolutional Long Short-Term Memory (ConvLSTM) model, which effectively captures spatiotemporal patterns and handles complex nonlinear relationships.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Hydrus-1D was used to create a comprehensive vertical soil moisture dataset for model training and validation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Remote sensing-based factors, like NDVI, were selected for their correlation with soil moisture at various depths.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Dosis"/>
                        <a:buChar char="●"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Combining AI with physical models provides a powerful and accurate tool for predicting root-zone soil moisture on a large scale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88" name="Google Shape;288;p35"/>
          <p:cNvGraphicFramePr/>
          <p:nvPr/>
        </p:nvGraphicFramePr>
        <p:xfrm>
          <a:off x="412825" y="234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882750"/>
                <a:gridCol w="1737150"/>
                <a:gridCol w="4698425"/>
              </a:tblGrid>
              <a:tr h="49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PAPER TITLE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AUTHORS AND PUBLISHER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SUMMARY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35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Ensemble machine learning for interpretable soil heat flux estimation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3"/>
                        </a:rPr>
                        <a:t>https://doi.org/10.1016/j.ecoinf.2024.102697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James F. Cross</a:t>
                      </a:r>
                      <a:r>
                        <a:rPr lang="en" sz="1300">
                          <a:solidFill>
                            <a:srgbClr val="1F1F1F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 and </a:t>
                      </a: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Darren T. Drewry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Elsevier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Thorough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survey of various statistical and deep learning models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SES, Holt Winters, ARIMA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Prophet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CNN, RNN 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and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LSTM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is presented, focusing on their application in forecasting.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Discusses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multiple error metrics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for model validation, providing insights into improving forecast reliability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MAE, RMSE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and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MAPE.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112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Time Series Prediction Based on Temporal Convolutional Network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latin typeface="Dosis"/>
                          <a:ea typeface="Dosis"/>
                          <a:cs typeface="Dosis"/>
                          <a:sym typeface="Dosis"/>
                          <a:hlinkClick r:id="rId4"/>
                        </a:rPr>
                        <a:t>10.1109/ICIS46139.2019.8940265</a:t>
                      </a:r>
                      <a:endParaRPr sz="1300" u="sng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5"/>
                        </a:rPr>
                        <a:t>Yujie Liu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6"/>
                        </a:rPr>
                        <a:t>Hongbin Dong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7"/>
                        </a:rPr>
                        <a:t>Xingmei Wang</a:t>
                      </a:r>
                      <a:r>
                        <a:rPr lang="en" sz="1300"/>
                        <a:t>, </a:t>
                      </a:r>
                      <a:r>
                        <a:rPr lang="en" sz="1300">
                          <a:uFill>
                            <a:noFill/>
                          </a:uFill>
                          <a:latin typeface="Dosis"/>
                          <a:ea typeface="Dosis"/>
                          <a:cs typeface="Dosis"/>
                          <a:sym typeface="Dosis"/>
                          <a:hlinkClick r:id="rId8"/>
                        </a:rPr>
                        <a:t>Shuang Han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IEEE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Introduces gated linear units to enhance gradient propagation and proposes a multi-channel gated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temporal convolution network model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Model is applied to various prediction tasks, including stock prices, Mackey-Glass time series, PM2.5 levels and energy consumption.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Experimental results demonstrate that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TCNs converge faster and perform better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compared to traditional methods and models such as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LSTM and GRU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133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Machine Learning Algorithms for Time Series Analysis and Forecasting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Dosis"/>
                          <a:ea typeface="Dosis"/>
                          <a:cs typeface="Dosis"/>
                          <a:sym typeface="Dosis"/>
                          <a:hlinkClick r:id="rId9"/>
                        </a:rPr>
                        <a:t>10.48550/arXiv.2211.14387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Rameshwar Garg, Shriya Barpanda, Girish Rao Salanke N S, Ramya Shivamadegowda</a:t>
                      </a:r>
                      <a:endParaRPr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Dosis"/>
                          <a:ea typeface="Dosis"/>
                          <a:cs typeface="Dosis"/>
                          <a:sym typeface="Dosis"/>
                        </a:rPr>
                        <a:t>Cornell Archives</a:t>
                      </a:r>
                      <a:endParaRPr b="1" sz="13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eveloped and evaluated ensemble machine learning (ML) models to predict soil heat flux (SHF) with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 temporal resolution (half-hourly)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throughout the growing season,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surpassing traditional semi-empirical models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Highlights the importance of careful </a:t>
                      </a: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predictor selection.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SHAP</a:t>
                      </a: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were employed to improve model interpretability, showing that models with fewer input variables were more linear and interpretable, suggesting simplicity in model design.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6"/>
          <p:cNvSpPr txBox="1"/>
          <p:nvPr>
            <p:ph idx="4294967295" type="title"/>
          </p:nvPr>
        </p:nvSpPr>
        <p:spPr>
          <a:xfrm>
            <a:off x="3574050" y="167600"/>
            <a:ext cx="23481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REFERENCES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1598650" y="1074325"/>
            <a:ext cx="74808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https://github.com/bayesian-optimization/BayesianOptimization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https://unit8.com/resources/temporal-convolutional-networks-and-forecasting/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https://doi.pangaea.de/10.1594/PANGAEA.921389?format=html#download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https://ieeexplore.ieee.org/document/9781897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https://link.springer.com/article/10.1007/s40808-015-0041-2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https://www.ncbi.nlm.nih.gov/pmc/articles/PMC11244811/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https://www.mdpi.com/2073-4395/11/8/1521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Dosis"/>
              <a:buAutoNum type="arabicPeriod"/>
            </a:pPr>
            <a:r>
              <a:rPr lang="en" sz="1600">
                <a:solidFill>
                  <a:srgbClr val="0000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https://www.sciencedirect.com/science/article/abs/pii/S0034425721001528</a:t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7"/>
          <p:cNvSpPr txBox="1"/>
          <p:nvPr>
            <p:ph idx="4294967295" type="title"/>
          </p:nvPr>
        </p:nvSpPr>
        <p:spPr>
          <a:xfrm>
            <a:off x="2715000" y="113275"/>
            <a:ext cx="3714000" cy="4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TIMELINE CHART</a:t>
            </a:r>
            <a:endParaRPr b="1" sz="23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02" name="Google Shape;302;p37"/>
          <p:cNvGrpSpPr/>
          <p:nvPr/>
        </p:nvGrpSpPr>
        <p:grpSpPr>
          <a:xfrm>
            <a:off x="6374730" y="661752"/>
            <a:ext cx="2057400" cy="2797328"/>
            <a:chOff x="6374730" y="1144177"/>
            <a:chExt cx="2057400" cy="2797328"/>
          </a:xfrm>
        </p:grpSpPr>
        <p:sp>
          <p:nvSpPr>
            <p:cNvPr id="303" name="Google Shape;303;p37"/>
            <p:cNvSpPr/>
            <p:nvPr/>
          </p:nvSpPr>
          <p:spPr>
            <a:xfrm>
              <a:off x="6374730" y="2213917"/>
              <a:ext cx="2057400" cy="333000"/>
            </a:xfrm>
            <a:prstGeom prst="homePlate">
              <a:avLst>
                <a:gd fmla="val 50000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4" name="Google Shape;304;p37"/>
            <p:cNvGrpSpPr/>
            <p:nvPr/>
          </p:nvGrpSpPr>
          <p:grpSpPr>
            <a:xfrm>
              <a:off x="6520659" y="1144177"/>
              <a:ext cx="1765543" cy="2797328"/>
              <a:chOff x="6520659" y="1144177"/>
              <a:chExt cx="1765543" cy="2797328"/>
            </a:xfrm>
          </p:grpSpPr>
          <p:sp>
            <p:nvSpPr>
              <p:cNvPr id="305" name="Google Shape;305;p37"/>
              <p:cNvSpPr/>
              <p:nvPr/>
            </p:nvSpPr>
            <p:spPr>
              <a:xfrm>
                <a:off x="7141230" y="1144177"/>
                <a:ext cx="524400" cy="524400"/>
              </a:xfrm>
              <a:prstGeom prst="ellipse">
                <a:avLst/>
              </a:prstGeom>
              <a:solidFill>
                <a:srgbClr val="274E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306" name="Google Shape;306;p37"/>
              <p:cNvGrpSpPr/>
              <p:nvPr/>
            </p:nvGrpSpPr>
            <p:grpSpPr>
              <a:xfrm>
                <a:off x="6520659" y="3041500"/>
                <a:ext cx="1765543" cy="900005"/>
                <a:chOff x="6533532" y="3041500"/>
                <a:chExt cx="1765543" cy="900005"/>
              </a:xfrm>
            </p:grpSpPr>
            <p:sp>
              <p:nvSpPr>
                <p:cNvPr id="307" name="Google Shape;307;p37"/>
                <p:cNvSpPr txBox="1"/>
                <p:nvPr/>
              </p:nvSpPr>
              <p:spPr>
                <a:xfrm>
                  <a:off x="6533532" y="3359805"/>
                  <a:ext cx="1765500" cy="5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08" name="Google Shape;308;p37"/>
                <p:cNvSpPr txBox="1"/>
                <p:nvPr/>
              </p:nvSpPr>
              <p:spPr>
                <a:xfrm>
                  <a:off x="6533575" y="3041500"/>
                  <a:ext cx="17655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rgbClr val="274E13"/>
                      </a:solidFill>
                      <a:latin typeface="Dosis Medium"/>
                      <a:ea typeface="Dosis Medium"/>
                      <a:cs typeface="Dosis Medium"/>
                      <a:sym typeface="Dosis Medium"/>
                    </a:rPr>
                    <a:t>October</a:t>
                  </a:r>
                  <a:endParaRPr sz="2000">
                    <a:solidFill>
                      <a:srgbClr val="274E13"/>
                    </a:solidFill>
                    <a:latin typeface="Dosis Medium"/>
                    <a:ea typeface="Dosis Medium"/>
                    <a:cs typeface="Dosis Medium"/>
                    <a:sym typeface="Dosis Medium"/>
                  </a:endParaRPr>
                </a:p>
              </p:txBody>
            </p:sp>
          </p:grpSp>
        </p:grpSp>
      </p:grpSp>
      <p:grpSp>
        <p:nvGrpSpPr>
          <p:cNvPr id="309" name="Google Shape;309;p37"/>
          <p:cNvGrpSpPr/>
          <p:nvPr/>
        </p:nvGrpSpPr>
        <p:grpSpPr>
          <a:xfrm>
            <a:off x="4487546" y="661727"/>
            <a:ext cx="2057400" cy="2797365"/>
            <a:chOff x="4490321" y="1144177"/>
            <a:chExt cx="2057400" cy="2797365"/>
          </a:xfrm>
        </p:grpSpPr>
        <p:sp>
          <p:nvSpPr>
            <p:cNvPr id="310" name="Google Shape;310;p37"/>
            <p:cNvSpPr/>
            <p:nvPr/>
          </p:nvSpPr>
          <p:spPr>
            <a:xfrm>
              <a:off x="4490321" y="2213917"/>
              <a:ext cx="2057400" cy="333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1" name="Google Shape;311;p37"/>
            <p:cNvGrpSpPr/>
            <p:nvPr/>
          </p:nvGrpSpPr>
          <p:grpSpPr>
            <a:xfrm>
              <a:off x="4636247" y="1144177"/>
              <a:ext cx="1765548" cy="2797365"/>
              <a:chOff x="4636247" y="1144177"/>
              <a:chExt cx="1765548" cy="2797365"/>
            </a:xfrm>
          </p:grpSpPr>
          <p:sp>
            <p:nvSpPr>
              <p:cNvPr id="312" name="Google Shape;312;p37"/>
              <p:cNvSpPr/>
              <p:nvPr/>
            </p:nvSpPr>
            <p:spPr>
              <a:xfrm>
                <a:off x="5256821" y="1144177"/>
                <a:ext cx="524400" cy="52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313" name="Google Shape;313;p37"/>
              <p:cNvGrpSpPr/>
              <p:nvPr/>
            </p:nvGrpSpPr>
            <p:grpSpPr>
              <a:xfrm>
                <a:off x="4636247" y="3041500"/>
                <a:ext cx="1765548" cy="900042"/>
                <a:chOff x="4659727" y="3041500"/>
                <a:chExt cx="1765548" cy="900042"/>
              </a:xfrm>
            </p:grpSpPr>
            <p:sp>
              <p:nvSpPr>
                <p:cNvPr id="314" name="Google Shape;314;p37"/>
                <p:cNvSpPr txBox="1"/>
                <p:nvPr/>
              </p:nvSpPr>
              <p:spPr>
                <a:xfrm>
                  <a:off x="4659727" y="3359842"/>
                  <a:ext cx="1765500" cy="5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15" name="Google Shape;315;p37"/>
                <p:cNvSpPr txBox="1"/>
                <p:nvPr/>
              </p:nvSpPr>
              <p:spPr>
                <a:xfrm>
                  <a:off x="4659775" y="3041500"/>
                  <a:ext cx="17655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rgbClr val="51B148"/>
                      </a:solidFill>
                      <a:latin typeface="Dosis Medium"/>
                      <a:ea typeface="Dosis Medium"/>
                      <a:cs typeface="Dosis Medium"/>
                      <a:sym typeface="Dosis Medium"/>
                    </a:rPr>
                    <a:t>Septe</a:t>
                  </a:r>
                  <a:r>
                    <a:rPr lang="en" sz="2000">
                      <a:solidFill>
                        <a:srgbClr val="51B148"/>
                      </a:solidFill>
                      <a:latin typeface="Dosis Medium"/>
                      <a:ea typeface="Dosis Medium"/>
                      <a:cs typeface="Dosis Medium"/>
                      <a:sym typeface="Dosis Medium"/>
                    </a:rPr>
                    <a:t>mber</a:t>
                  </a:r>
                  <a:endParaRPr sz="2000">
                    <a:solidFill>
                      <a:srgbClr val="51B148"/>
                    </a:solidFill>
                    <a:latin typeface="Dosis Medium"/>
                    <a:ea typeface="Dosis Medium"/>
                    <a:cs typeface="Dosis Medium"/>
                    <a:sym typeface="Dosis Medium"/>
                  </a:endParaRPr>
                </a:p>
              </p:txBody>
            </p:sp>
          </p:grpSp>
        </p:grpSp>
      </p:grpSp>
      <p:grpSp>
        <p:nvGrpSpPr>
          <p:cNvPr id="316" name="Google Shape;316;p37"/>
          <p:cNvGrpSpPr/>
          <p:nvPr/>
        </p:nvGrpSpPr>
        <p:grpSpPr>
          <a:xfrm>
            <a:off x="2600324" y="658905"/>
            <a:ext cx="2057400" cy="2802997"/>
            <a:chOff x="2605911" y="1143193"/>
            <a:chExt cx="2057400" cy="2802997"/>
          </a:xfrm>
        </p:grpSpPr>
        <p:sp>
          <p:nvSpPr>
            <p:cNvPr id="317" name="Google Shape;317;p37"/>
            <p:cNvSpPr/>
            <p:nvPr/>
          </p:nvSpPr>
          <p:spPr>
            <a:xfrm>
              <a:off x="2605911" y="2213917"/>
              <a:ext cx="2057400" cy="333000"/>
            </a:xfrm>
            <a:prstGeom prst="homePlat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37"/>
            <p:cNvGrpSpPr/>
            <p:nvPr/>
          </p:nvGrpSpPr>
          <p:grpSpPr>
            <a:xfrm>
              <a:off x="2751833" y="1143193"/>
              <a:ext cx="1765557" cy="2802997"/>
              <a:chOff x="2751833" y="1143193"/>
              <a:chExt cx="1765557" cy="2802997"/>
            </a:xfrm>
          </p:grpSpPr>
          <p:sp>
            <p:nvSpPr>
              <p:cNvPr id="319" name="Google Shape;319;p37"/>
              <p:cNvSpPr/>
              <p:nvPr/>
            </p:nvSpPr>
            <p:spPr>
              <a:xfrm>
                <a:off x="3372411" y="1143193"/>
                <a:ext cx="524400" cy="52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320" name="Google Shape;320;p37"/>
              <p:cNvGrpSpPr/>
              <p:nvPr/>
            </p:nvGrpSpPr>
            <p:grpSpPr>
              <a:xfrm>
                <a:off x="2751833" y="3041500"/>
                <a:ext cx="1765557" cy="904690"/>
                <a:chOff x="2766943" y="3041500"/>
                <a:chExt cx="1765557" cy="904690"/>
              </a:xfrm>
            </p:grpSpPr>
            <p:sp>
              <p:nvSpPr>
                <p:cNvPr id="321" name="Google Shape;321;p37"/>
                <p:cNvSpPr txBox="1"/>
                <p:nvPr/>
              </p:nvSpPr>
              <p:spPr>
                <a:xfrm>
                  <a:off x="2766943" y="3364490"/>
                  <a:ext cx="1765500" cy="58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22" name="Google Shape;322;p37"/>
                <p:cNvSpPr txBox="1"/>
                <p:nvPr/>
              </p:nvSpPr>
              <p:spPr>
                <a:xfrm>
                  <a:off x="2767000" y="3041500"/>
                  <a:ext cx="17655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rgbClr val="9BCF63"/>
                      </a:solidFill>
                      <a:latin typeface="Dosis Medium"/>
                      <a:ea typeface="Dosis Medium"/>
                      <a:cs typeface="Dosis Medium"/>
                      <a:sym typeface="Dosis Medium"/>
                    </a:rPr>
                    <a:t>August</a:t>
                  </a:r>
                  <a:endParaRPr sz="2000">
                    <a:solidFill>
                      <a:srgbClr val="9BCF63"/>
                    </a:solidFill>
                    <a:latin typeface="Dosis Medium"/>
                    <a:ea typeface="Dosis Medium"/>
                    <a:cs typeface="Dosis Medium"/>
                    <a:sym typeface="Dosis Medium"/>
                  </a:endParaRPr>
                </a:p>
              </p:txBody>
            </p:sp>
          </p:grpSp>
        </p:grpSp>
      </p:grpSp>
      <p:cxnSp>
        <p:nvCxnSpPr>
          <p:cNvPr id="323" name="Google Shape;323;p37"/>
          <p:cNvCxnSpPr>
            <a:stCxn id="324" idx="0"/>
            <a:endCxn id="325" idx="4"/>
          </p:cNvCxnSpPr>
          <p:nvPr/>
        </p:nvCxnSpPr>
        <p:spPr>
          <a:xfrm rot="10800000">
            <a:off x="1738984" y="1185350"/>
            <a:ext cx="0" cy="1374300"/>
          </a:xfrm>
          <a:prstGeom prst="straightConnector1">
            <a:avLst/>
          </a:prstGeom>
          <a:noFill/>
          <a:ln cap="flat" cmpd="sng" w="19050">
            <a:solidFill>
              <a:srgbClr val="B8F567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6" name="Google Shape;326;p37"/>
          <p:cNvCxnSpPr>
            <a:stCxn id="322" idx="0"/>
            <a:endCxn id="319" idx="4"/>
          </p:cNvCxnSpPr>
          <p:nvPr/>
        </p:nvCxnSpPr>
        <p:spPr>
          <a:xfrm rot="10800000">
            <a:off x="3629052" y="1183213"/>
            <a:ext cx="0" cy="1374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7" name="Google Shape;327;p37"/>
          <p:cNvCxnSpPr>
            <a:stCxn id="315" idx="0"/>
            <a:endCxn id="312" idx="4"/>
          </p:cNvCxnSpPr>
          <p:nvPr/>
        </p:nvCxnSpPr>
        <p:spPr>
          <a:xfrm rot="10800000">
            <a:off x="5516270" y="1186250"/>
            <a:ext cx="0" cy="137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28" name="Google Shape;328;p37"/>
          <p:cNvCxnSpPr>
            <a:stCxn id="308" idx="0"/>
            <a:endCxn id="305" idx="4"/>
          </p:cNvCxnSpPr>
          <p:nvPr/>
        </p:nvCxnSpPr>
        <p:spPr>
          <a:xfrm rot="10800000">
            <a:off x="7403452" y="1186275"/>
            <a:ext cx="0" cy="1372800"/>
          </a:xfrm>
          <a:prstGeom prst="straightConnector1">
            <a:avLst/>
          </a:prstGeom>
          <a:noFill/>
          <a:ln cap="flat" cmpd="sng" w="19050">
            <a:solidFill>
              <a:srgbClr val="274E13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29" name="Google Shape;329;p37"/>
          <p:cNvGrpSpPr/>
          <p:nvPr/>
        </p:nvGrpSpPr>
        <p:grpSpPr>
          <a:xfrm>
            <a:off x="710252" y="661084"/>
            <a:ext cx="2057400" cy="2264266"/>
            <a:chOff x="721502" y="1142934"/>
            <a:chExt cx="2057400" cy="2264266"/>
          </a:xfrm>
        </p:grpSpPr>
        <p:sp>
          <p:nvSpPr>
            <p:cNvPr id="330" name="Google Shape;330;p37"/>
            <p:cNvSpPr/>
            <p:nvPr/>
          </p:nvSpPr>
          <p:spPr>
            <a:xfrm>
              <a:off x="721502" y="2213917"/>
              <a:ext cx="2057400" cy="333000"/>
            </a:xfrm>
            <a:prstGeom prst="homePlate">
              <a:avLst>
                <a:gd fmla="val 50000" name="adj"/>
              </a:avLst>
            </a:pr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37"/>
            <p:cNvGrpSpPr/>
            <p:nvPr/>
          </p:nvGrpSpPr>
          <p:grpSpPr>
            <a:xfrm>
              <a:off x="843784" y="1142934"/>
              <a:ext cx="1812900" cy="2264266"/>
              <a:chOff x="843784" y="1142934"/>
              <a:chExt cx="1812900" cy="2264266"/>
            </a:xfrm>
          </p:grpSpPr>
          <p:sp>
            <p:nvSpPr>
              <p:cNvPr id="325" name="Google Shape;325;p37"/>
              <p:cNvSpPr/>
              <p:nvPr/>
            </p:nvSpPr>
            <p:spPr>
              <a:xfrm>
                <a:off x="1488002" y="1142934"/>
                <a:ext cx="524400" cy="524400"/>
              </a:xfrm>
              <a:prstGeom prst="ellipse">
                <a:avLst/>
              </a:prstGeom>
              <a:solidFill>
                <a:srgbClr val="B8F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4" name="Google Shape;324;p37"/>
              <p:cNvSpPr txBox="1"/>
              <p:nvPr/>
            </p:nvSpPr>
            <p:spPr>
              <a:xfrm>
                <a:off x="843784" y="3041500"/>
                <a:ext cx="1812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rgbClr val="B8F567"/>
                    </a:solidFill>
                    <a:latin typeface="Dosis Medium"/>
                    <a:ea typeface="Dosis Medium"/>
                    <a:cs typeface="Dosis Medium"/>
                    <a:sym typeface="Dosis Medium"/>
                  </a:rPr>
                  <a:t>June-July</a:t>
                </a:r>
                <a:endParaRPr sz="2000">
                  <a:solidFill>
                    <a:srgbClr val="B8F567"/>
                  </a:solidFill>
                  <a:latin typeface="Dosis Medium"/>
                  <a:ea typeface="Dosis Medium"/>
                  <a:cs typeface="Dosis Medium"/>
                  <a:sym typeface="Dosis Medium"/>
                </a:endParaRPr>
              </a:p>
            </p:txBody>
          </p:sp>
        </p:grpSp>
      </p:grpSp>
      <p:sp>
        <p:nvSpPr>
          <p:cNvPr id="332" name="Google Shape;332;p37"/>
          <p:cNvSpPr txBox="1"/>
          <p:nvPr/>
        </p:nvSpPr>
        <p:spPr>
          <a:xfrm>
            <a:off x="793000" y="2925350"/>
            <a:ext cx="19221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Identifying the area of interest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Finalizing the problem statement 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Literature survey on the chosen domain.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2722150" y="2856150"/>
            <a:ext cx="21600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Selecting the suitable Deep Learning model and optimization algorithm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Understanding the underlying architecture of the model.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Dataset Collection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Data Understanding and preprocessing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4882150" y="2856150"/>
            <a:ext cx="20574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Model Develop</a:t>
            </a: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ment (TCN)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Fine tuning the developed model.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Optimization of root zone  temperature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6848350" y="2856150"/>
            <a:ext cx="1998600" cy="17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Model Deployment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Dosis"/>
              <a:buChar char="●"/>
            </a:pP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Preparation and </a:t>
            </a: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Publication</a:t>
            </a: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 of </a:t>
            </a: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research</a:t>
            </a:r>
            <a:r>
              <a:rPr lang="en" sz="12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 paper</a:t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8"/>
          <p:cNvSpPr txBox="1"/>
          <p:nvPr>
            <p:ph idx="4294967295" type="ctrTitle"/>
          </p:nvPr>
        </p:nvSpPr>
        <p:spPr>
          <a:xfrm>
            <a:off x="685800" y="1430950"/>
            <a:ext cx="56400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51B148"/>
                </a:solidFill>
              </a:rPr>
              <a:t>Thank you</a:t>
            </a:r>
            <a:r>
              <a:rPr lang="en" sz="7300">
                <a:solidFill>
                  <a:srgbClr val="51B148"/>
                </a:solidFill>
              </a:rPr>
              <a:t>!</a:t>
            </a:r>
            <a:endParaRPr sz="7300">
              <a:solidFill>
                <a:srgbClr val="51B148"/>
              </a:solidFill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subTitle"/>
          </p:nvPr>
        </p:nvSpPr>
        <p:spPr>
          <a:xfrm>
            <a:off x="512000" y="1400250"/>
            <a:ext cx="51438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 DYNAMICS MODELLING USING TEMPORAL DEEP LEARNING FOR DETERMINING PLANT ROOT ZONE TEMPERATURE</a:t>
            </a:r>
            <a:endParaRPr sz="28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 rot="1553879">
            <a:off x="6424358" y="3522504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7428817">
            <a:off x="7941874" y="2753893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226021">
            <a:off x="6069224" y="608562"/>
            <a:ext cx="2150472" cy="2587163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320075" y="1219250"/>
            <a:ext cx="43668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Aims to address the critical challenge of accurately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predicting soil heat flux dynamics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which directly impact plant root zone temperature and overall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agricultural productivity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 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Employs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Temporal Convolutional Networks (TCNs)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a state-of-the-art deep learning architecture designed for temporal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sequence data analysis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22397" r="22397" t="0"/>
          <a:stretch/>
        </p:blipFill>
        <p:spPr>
          <a:xfrm rot="-226003">
            <a:off x="1599738" y="1500708"/>
            <a:ext cx="2413373" cy="2903426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idx="4294967295" type="ctrTitle"/>
          </p:nvPr>
        </p:nvSpPr>
        <p:spPr>
          <a:xfrm>
            <a:off x="4320075" y="403975"/>
            <a:ext cx="36735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ABSTRACT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375975" y="342125"/>
            <a:ext cx="37722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PROBLEM STATEMENT</a:t>
            </a:r>
            <a:endParaRPr b="1" sz="2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29221" r="29217" t="0"/>
          <a:stretch/>
        </p:blipFill>
        <p:spPr>
          <a:xfrm>
            <a:off x="2125100" y="448629"/>
            <a:ext cx="2708355" cy="325830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135225" y="448625"/>
            <a:ext cx="35568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Productivity of Indian agriculture is often hampered by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suboptimal soil temperature regulation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, particularly in the root zone of plants.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Inadequate root zone temperature control can lead to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poor plant health, reduced crop yields and increased vulnerability to pests and diseases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governs the transfer of energy within the soil.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Need for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handling sequential data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capturing complex temporal patterns.</a:t>
            </a:r>
            <a:endParaRPr b="1" sz="16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5299925" y="308975"/>
            <a:ext cx="31089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OBJECTIVE</a:t>
            </a:r>
            <a:endParaRPr b="1" sz="3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5299925" y="975550"/>
            <a:ext cx="36174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By leveraging TCNs, this project aims to develop a robust predictive model that can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dynamically forecast soil heat flux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optimize root zone temperature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This advancement is expected to significantly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improve agricultural productivity and sustainability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in India, aligning with the nation's goals for food security and economic growth.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152510">
            <a:off x="2077799" y="451923"/>
            <a:ext cx="2808956" cy="326131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4294967295" type="title"/>
          </p:nvPr>
        </p:nvSpPr>
        <p:spPr>
          <a:xfrm>
            <a:off x="175800" y="282913"/>
            <a:ext cx="87924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HARDWARE AND SOFTWARE REQUIREMENTS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175800" y="984050"/>
            <a:ext cx="3942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Hardware Requirements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268600" y="173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114000"/>
                <a:gridCol w="2827875"/>
              </a:tblGrid>
              <a:tr h="33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Component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Specification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CPU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Multi-core processor (e.g., Intel i7, AMD Ryzen 7)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GPU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High-performance GPU (e.g., NVIDIA RTX 3080, Tesla V100)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RAM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At least 16 GB (32 GB or more preferred)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Storage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High-speed SSD (at least 1 TB), additional backup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7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Networking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Reliable high-speed internet connection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4523625" y="999650"/>
            <a:ext cx="37641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Software Requirements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20"/>
          <p:cNvGraphicFramePr/>
          <p:nvPr/>
        </p:nvGraphicFramePr>
        <p:xfrm>
          <a:off x="4612000" y="1732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617825"/>
                <a:gridCol w="2628950"/>
              </a:tblGrid>
              <a:tr h="34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Component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Specification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Operating System	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Linux (Ubuntu) or Windows 10/11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Development Environment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Python, Jupyter Notebook, PyCharm, Visual Studio Code or Google Collab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Deep Learning Frameworks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TensorFlow, PyTorch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5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Libraries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NumPy, pandas, SciPy, scikit-learn, Keras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5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Visualization Tools	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Matplotlib, Seaborn, TensorBoard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4294967295" type="title"/>
          </p:nvPr>
        </p:nvSpPr>
        <p:spPr>
          <a:xfrm>
            <a:off x="252675" y="67638"/>
            <a:ext cx="87924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TOOLS , DATASET USED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5" name="Google Shape;165;p21"/>
          <p:cNvGraphicFramePr/>
          <p:nvPr/>
        </p:nvGraphicFramePr>
        <p:xfrm>
          <a:off x="325325" y="872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{86452D8C-2FF7-4AD3-A887-F043E1A0435C}</a:tableStyleId>
              </a:tblPr>
              <a:tblGrid>
                <a:gridCol w="1722150"/>
                <a:gridCol w="2916975"/>
                <a:gridCol w="3854225"/>
              </a:tblGrid>
              <a:tr h="34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Criteria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Tools to be used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Description</a:t>
                      </a:r>
                      <a:endParaRPr b="1"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Data Collection &amp; Preprocessing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Pandas &amp; NumPy (Python Libraries)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For cleaning, preprocessing, and handling large sequential datasets efficiently.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Deep Learning Framework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TensorFlow / PyTorch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Keras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Implement and train the Temporal Convolutional Networks (TCNs) for modeling soil heat flux dynamics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 high-level API built on top of TensorFlow, suitable for designing and tuning the TCN architecture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Temporal Sequence Modeling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Temporal Convolutional Networks (TCNs)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Specialized for handling sequential data. This architecture will be used to capture complex temporal patterns in soil heat flux data.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6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Optimization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Adam / RMSprop Optimizers, 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For tuning the weights of the deep learning model and optimizing the predictive performance of soil heat flux dynamics.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  <a:tr h="4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Visualization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Matplotlib / Seaborn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Dosis"/>
                          <a:ea typeface="Dosis"/>
                          <a:cs typeface="Dosis"/>
                          <a:sym typeface="Dosis"/>
                        </a:rPr>
                        <a:t> For visualizing the temporal patterns in the data, model performance, and predictions of soil heat flux over time.</a:t>
                      </a:r>
                      <a:endParaRPr sz="12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252675" y="67638"/>
            <a:ext cx="8792400" cy="6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Dosis"/>
                <a:ea typeface="Dosis"/>
                <a:cs typeface="Dosis"/>
                <a:sym typeface="Dosis"/>
              </a:rPr>
              <a:t>TOOLS , </a:t>
            </a:r>
            <a:r>
              <a:rPr b="1" lang="en" sz="2700">
                <a:latin typeface="Dosis"/>
                <a:ea typeface="Dosis"/>
                <a:cs typeface="Dosis"/>
                <a:sym typeface="Dosis"/>
              </a:rPr>
              <a:t>DATASET USED</a:t>
            </a:r>
            <a:endParaRPr b="1" sz="2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83800" y="674600"/>
            <a:ext cx="7073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Dataset Link : </a:t>
            </a:r>
            <a:r>
              <a:rPr b="1" lang="en" sz="1200" u="sng">
                <a:solidFill>
                  <a:schemeClr val="hlink"/>
                </a:solidFill>
                <a:latin typeface="Dosis"/>
                <a:ea typeface="Dosis"/>
                <a:cs typeface="Dosis"/>
                <a:sym typeface="Dosis"/>
                <a:hlinkClick r:id="rId3"/>
              </a:rPr>
              <a:t>https://doi.pangaea.de/10.1594/PANGAEA.921389?format=html#download</a:t>
            </a:r>
            <a:endParaRPr b="1"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09" y="1019100"/>
            <a:ext cx="6648998" cy="392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