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sis Light"/>
      <p:regular r:id="rId20"/>
      <p:bold r:id="rId21"/>
    </p:embeddedFont>
    <p:embeddedFont>
      <p:font typeface="Dosis"/>
      <p:regular r:id="rId22"/>
      <p:bold r:id="rId23"/>
    </p:embeddedFont>
    <p:embeddedFont>
      <p:font typeface="Pontano Sans"/>
      <p:regular r:id="rId24"/>
      <p:bold r:id="rId25"/>
    </p:embeddedFont>
    <p:embeddedFont>
      <p:font typeface="Dosis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955A9A-DBC5-41B5-B202-2F77F2D96C25}">
  <a:tblStyle styleId="{92955A9A-DBC5-41B5-B202-2F77F2D96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Light-regular.fntdata"/><Relationship Id="rId22" Type="http://schemas.openxmlformats.org/officeDocument/2006/relationships/font" Target="fonts/Dosis-regular.fntdata"/><Relationship Id="rId21" Type="http://schemas.openxmlformats.org/officeDocument/2006/relationships/font" Target="fonts/DosisLight-bold.fntdata"/><Relationship Id="rId24" Type="http://schemas.openxmlformats.org/officeDocument/2006/relationships/font" Target="fonts/PontanoSans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SemiBold-regular.fntdata"/><Relationship Id="rId25" Type="http://schemas.openxmlformats.org/officeDocument/2006/relationships/font" Target="fonts/PontanoSans-bold.fntdata"/><Relationship Id="rId27" Type="http://schemas.openxmlformats.org/officeDocument/2006/relationships/font" Target="fonts/Dosi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d626526ad_4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d626526a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d626526a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d626526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d626526ad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d626526a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d626526a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d626526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626526ad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d626526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626526ad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626526a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dpi.com/1424-8220/20/21/6271" TargetMode="External"/><Relationship Id="rId4" Type="http://schemas.openxmlformats.org/officeDocument/2006/relationships/hyperlink" Target="https://www.mdpi.com/1999-4907/13/12/206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dpi.com/2072-4292/13/12/2337" TargetMode="External"/><Relationship Id="rId4" Type="http://schemas.openxmlformats.org/officeDocument/2006/relationships/hyperlink" Target="https://www.mdpi.com/2076-3417/9/22/479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16/j.ecoinf.2024.102697" TargetMode="External"/><Relationship Id="rId4" Type="http://schemas.openxmlformats.org/officeDocument/2006/relationships/hyperlink" Target="https://doi.org/10.1109/ICIS46139.2019.8940265" TargetMode="External"/><Relationship Id="rId9" Type="http://schemas.openxmlformats.org/officeDocument/2006/relationships/hyperlink" Target="http://dx.doi.org/10.48550/arXiv.2211.14387" TargetMode="External"/><Relationship Id="rId5" Type="http://schemas.openxmlformats.org/officeDocument/2006/relationships/hyperlink" Target="https://ieeexplore.ieee.org/author/37087137022" TargetMode="External"/><Relationship Id="rId6" Type="http://schemas.openxmlformats.org/officeDocument/2006/relationships/hyperlink" Target="https://ieeexplore.ieee.org/author/37407513200" TargetMode="External"/><Relationship Id="rId7" Type="http://schemas.openxmlformats.org/officeDocument/2006/relationships/hyperlink" Target="https://ieeexplore.ieee.org/author/37859884900" TargetMode="External"/><Relationship Id="rId8" Type="http://schemas.openxmlformats.org/officeDocument/2006/relationships/hyperlink" Target="https://ieeexplore.ieee.org/author/3708944255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pangaea.de/10.1594/PANGAEA.921389?format=html#downlo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cbi.nlm.nih.gov/pmc/articles/PMC10203444/" TargetMode="External"/><Relationship Id="rId4" Type="http://schemas.openxmlformats.org/officeDocument/2006/relationships/hyperlink" Target="https://www.mdpi.com/2073-4395/12/1/1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4294967295" type="ctrTitle"/>
          </p:nvPr>
        </p:nvSpPr>
        <p:spPr>
          <a:xfrm>
            <a:off x="2193750" y="1300650"/>
            <a:ext cx="47565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PROJECT WORK - PHASE 1</a:t>
            </a:r>
            <a:endParaRPr b="1" sz="33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(ZEROTH REVIEW)</a:t>
            </a:r>
            <a:endParaRPr b="1" sz="33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5363575" y="2360575"/>
            <a:ext cx="30216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Presented by,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Manjusha S 21Z317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Mydhili Nayaki R 21Z324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Shrinidhi S 21Z352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Swetha M 21Z362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Vedavarshini A 21Z368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457200" y="45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849375"/>
                <a:gridCol w="2055900"/>
                <a:gridCol w="4265600"/>
              </a:tblGrid>
              <a:tr h="6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Simultaneous Prediction of Soil Properties Using Multi_CNN Model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https://www.mdpi.com/1424-8220/20/21/6271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Ruixue Li </a:t>
                      </a:r>
                      <a:r>
                        <a:rPr lang="en" sz="75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Bo Yin , Yanping Cong and Zehua Du 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MPDI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paper focuses on improving the prediction of soil nutrient content using near-infrared spectroscopy data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dual-stream convolutional neural network (Multi_CNN)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that integrates one-dimensional and two-dimensional convolutions to predict multiple soil properties simultaneously. This approach addresses the inefficiency and inaccuracy of current soil prediction models.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model is tested on two datasets: a small local dataset from Qingdao, China, and the large-scale LUCAS dataset from Europe.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6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Daily Dynamics of Soil Heat Flux and Its Relationship with Net Radiation in Different Urban Riparian Woodlands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https://www.mdpi.com/1999-4907/13/12/2062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Anze Liang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,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Changkun Xie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,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Jing Wang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 and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Shengquan Che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FF"/>
                          </a:highlight>
                        </a:rPr>
                        <a:t>MPDI</a:t>
                      </a:r>
                      <a:endParaRPr b="1"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study focuses on how factors like timing, soil wetness, and vegetation affect this relationship, aiming to improve energy balance models and simulations for riparian zones with different woodlands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Aims to enhance energy balance models for different types of woodlands by analyzing data using SPSS with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linear and polynomial regression models.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the diurnal and seasonal variations of soil heat flux (G) in urban riparian areas and its relationship with net radiation (Rn).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3" name="Google Shape;193;p24"/>
          <p:cNvGraphicFramePr/>
          <p:nvPr/>
        </p:nvGraphicFramePr>
        <p:xfrm>
          <a:off x="457200" y="3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862675"/>
                <a:gridCol w="2070675"/>
                <a:gridCol w="4296250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Artificial Neural Network Model of Soil Heat Flux over Multiple Land Covers in South America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https://www.mdpi.com/2072-4292/13/12/2337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Bruno César Comini de Andrade, Olavo Correa Pedrollo, Anderson Ruhoff, Adriana Aparecida Moreira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ntano San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ANNs predict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soil heat flux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using remote sensing and meteorological data 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Train and validate ANNs with surface temperature, albedo, EVI, and net radiation data from 23 flux towers.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ANNs outperformed existing models, reducing mean absolute error by up to 43%.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ANNs offer more accurate and generalizable soil heat flux predictions across diverse land covers and climates in South America.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 Numerical Model to Estimate the Soil Thermal Conductivity Using Field Experimental Data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https://www.mdpi.com/2076-3417/9/22/4799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Leugim Corteze Romio, Débora Regina Roberti, Lidiane Buligon, Tamires Zimmer, and Gervásio Annes Degrazia.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ntano San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Developed a numerical model using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Fourier's Law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with an empirical parameter to estimate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soil thermal conductivity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using soil heat flux..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ntano Sans"/>
                        <a:buChar char="●"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Least Squares Method (LSM)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was used to fit a linear relationship between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soil heat flux and temperature gradient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model with the empirical parameter (ε) provided more accurate soil thermal conductivity estimates.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Validated with field data from Brazil's Pampa biome, the model improves soil thermal conductivity estimation across varying moisture conditions.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523525" y="22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724050"/>
                <a:gridCol w="2106225"/>
                <a:gridCol w="4369900"/>
              </a:tblGrid>
              <a:tr h="5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Spatial–temporal modeling of root zone soil moisture dynamics in a vineyard using machine learning and remote sensing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https://link.springer.com/article/10.1007/s00271-022-00775-1</a:t>
                      </a:r>
                      <a:endParaRPr sz="1100">
                        <a:solidFill>
                          <a:schemeClr val="accen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Kisekka, I., Peddinti, S.R., Kustas, W.P. et al.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Springer nature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emi-empirical models, pySEBAL and EFSOIL, with a data-driven Random Forest (RF) model for RZSM prediction.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The RF model was trained using in situ soil moisture data from TDR sensors in a vineyard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ML models, especially RF, are effective for RZSM prediction with proper training data.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Combining remote sensing with ML enhances precision in agricultural water management.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3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Root-zone soil moisture estimation based on remote sensing data and deep learning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https://www.sciencedirect.com/science/article/pii/S0013935122006053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Kartal S, Iban MC, Sekertekin A.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Elsevier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Convolutional Long Short-Term Memory (ConvLSTM) model, which effectively captures spatiotemporal patterns and handles complex nonlinear relationships.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Hydrus-1D was used to create a comprehensive vertical soil moisture dataset for model training and validation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Remote sensing-based factors, like NDVI, were selected for their correlation with soil moisture at various depths.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Combining AI with physical models provides a powerful and accurate tool for predicting root-zone soil moisture on a large scale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412825" y="23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882750"/>
                <a:gridCol w="1737150"/>
                <a:gridCol w="4698425"/>
              </a:tblGrid>
              <a:tr h="4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Ensemble machine learning for interpretable soil heat flux estimation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https://doi.org/10.1016/j.ecoinf.2024.102697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James F. Cross</a:t>
                      </a:r>
                      <a:r>
                        <a:rPr lang="en" sz="1300">
                          <a:solidFill>
                            <a:srgbClr val="1F1F1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and </a:t>
                      </a: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Darren T. Drewry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Elsevier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Thorough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survey of various statistical and deep learning models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such as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SES, Holt Winters, ARIMA 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and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Prophet 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and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CNN, RNN 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and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LSTM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is presented, focusing on their application in forecasting.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Discusses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multiple error metrics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for model validation, providing insights into improving forecast reliability such as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MAE, RMSE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and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MAPE.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112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Time Series Prediction Based on Temporal Convolutional Network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10.1109/ICIS46139.2019.8940265</a:t>
                      </a:r>
                      <a:endParaRPr sz="1300" u="sng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5"/>
                        </a:rPr>
                        <a:t>Yujie Liu</a:t>
                      </a:r>
                      <a:r>
                        <a:rPr lang="en" sz="1300"/>
                        <a:t>, </a:t>
                      </a: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6"/>
                        </a:rPr>
                        <a:t>Hongbin Dong</a:t>
                      </a:r>
                      <a:r>
                        <a:rPr lang="en" sz="1300"/>
                        <a:t>, </a:t>
                      </a: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7"/>
                        </a:rPr>
                        <a:t>Xingmei Wang</a:t>
                      </a:r>
                      <a:r>
                        <a:rPr lang="en" sz="1300"/>
                        <a:t>, </a:t>
                      </a: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8"/>
                        </a:rPr>
                        <a:t>Shuang Han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IEEE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Introduces gated linear units to enhance gradient propagation and proposes a multi-channel gated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temporal convolution network model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.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Model is applied to various prediction tasks, including stock prices, Mackey-Glass time series, PM2.5 levels and energy consumption.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Experimental results demonstrate that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TCNs converge faster and perform better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compared to traditional methods and models such as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LSTM and GRU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133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Machine Learning Algorithms for Time Series Analysis and Forecasting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Dosis"/>
                          <a:ea typeface="Dosis"/>
                          <a:cs typeface="Dosis"/>
                          <a:sym typeface="Dosis"/>
                          <a:hlinkClick r:id="rId9"/>
                        </a:rPr>
                        <a:t>10.48550/arXiv.2211.14387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Rameshwar Garg, Shriya Barpanda, Girish Rao Salanke N S, Ramya Shivamadegowda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Cornell Archives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eveloped and evaluated ensemble machine learning (ML) models to predict soil heat flux (SHF) with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 temporal resolution (half-hourly)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throughout the growing season,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surpassing traditional semi-empirical models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Highlights the importance of careful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predictor selection.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SHAP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were employed to improve model interpretability, showing that models with fewer input variables were more linear and interpretable, suggesting simplicity in model design.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idx="4294967295" type="ctrTitle"/>
          </p:nvPr>
        </p:nvSpPr>
        <p:spPr>
          <a:xfrm>
            <a:off x="685800" y="1430950"/>
            <a:ext cx="56400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51B148"/>
                </a:solidFill>
              </a:rPr>
              <a:t>Thank you</a:t>
            </a:r>
            <a:r>
              <a:rPr lang="en" sz="7300">
                <a:solidFill>
                  <a:srgbClr val="51B148"/>
                </a:solidFill>
              </a:rPr>
              <a:t>!</a:t>
            </a:r>
            <a:endParaRPr sz="7300">
              <a:solidFill>
                <a:srgbClr val="51B148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446725" y="509700"/>
            <a:ext cx="44706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AGENDA</a:t>
            </a:r>
            <a:endParaRPr b="1" sz="2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74E13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500"/>
              <a:buFont typeface="Dosis SemiBold"/>
              <a:buChar char="●"/>
            </a:pPr>
            <a:r>
              <a:rPr lang="en" sz="25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Title</a:t>
            </a:r>
            <a:endParaRPr sz="25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500"/>
              <a:buFont typeface="Dosis SemiBold"/>
              <a:buChar char="●"/>
            </a:pPr>
            <a:r>
              <a:rPr lang="en" sz="25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Abstract</a:t>
            </a:r>
            <a:endParaRPr sz="25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500"/>
              <a:buFont typeface="Dosis SemiBold"/>
              <a:buChar char="●"/>
            </a:pPr>
            <a:r>
              <a:rPr lang="en" sz="25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Problem Statement with Objective</a:t>
            </a:r>
            <a:endParaRPr sz="25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500"/>
              <a:buFont typeface="Dosis SemiBold"/>
              <a:buChar char="●"/>
            </a:pPr>
            <a:r>
              <a:rPr lang="en" sz="25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Software and Hardware Requirements</a:t>
            </a:r>
            <a:endParaRPr sz="25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500"/>
              <a:buFont typeface="Dosis SemiBold"/>
              <a:buChar char="●"/>
            </a:pPr>
            <a:r>
              <a:rPr lang="en" sz="25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Survey Results</a:t>
            </a:r>
            <a:endParaRPr sz="25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44553" r="1113" t="17280"/>
          <a:stretch/>
        </p:blipFill>
        <p:spPr>
          <a:xfrm rot="-169">
            <a:off x="477900" y="384320"/>
            <a:ext cx="1773270" cy="2699774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subTitle"/>
          </p:nvPr>
        </p:nvSpPr>
        <p:spPr>
          <a:xfrm>
            <a:off x="512000" y="1400250"/>
            <a:ext cx="51438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SOIL HEAT FLUX DYNAMICS MODELLING USING TEMPORAL DEEP LEARNING FOR DETERMINING PLANT ROOT ZONE TEMPERATURE</a:t>
            </a:r>
            <a:endParaRPr sz="28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 rot="1553879">
            <a:off x="6424358" y="3522504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-7428817">
            <a:off x="7941874" y="2753893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26648" r="26648" t="0"/>
          <a:stretch/>
        </p:blipFill>
        <p:spPr>
          <a:xfrm rot="-226021">
            <a:off x="6069224" y="608562"/>
            <a:ext cx="2150472" cy="2587163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320075" y="1219250"/>
            <a:ext cx="43668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⊷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Aims to address the critical challenge of accurately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predicting soil heat flux dynamics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, which directly impact plant root zone temperature and overall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agricultural productivity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. 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⊷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Employs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Temporal Convolutional Networks (TCNs)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, a state-of-the-art deep learning architecture designed for temporal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sequence data analysis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22397" r="22397" t="0"/>
          <a:stretch/>
        </p:blipFill>
        <p:spPr>
          <a:xfrm rot="-226003">
            <a:off x="1599738" y="1500708"/>
            <a:ext cx="2413373" cy="2903426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idx="4294967295" type="ctrTitle"/>
          </p:nvPr>
        </p:nvSpPr>
        <p:spPr>
          <a:xfrm>
            <a:off x="4320075" y="403975"/>
            <a:ext cx="36735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ABSTRACT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375975" y="342125"/>
            <a:ext cx="37722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PROBLEM STATEMENT</a:t>
            </a:r>
            <a:endParaRPr b="1" sz="2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29221" r="29217" t="0"/>
          <a:stretch/>
        </p:blipFill>
        <p:spPr>
          <a:xfrm>
            <a:off x="2125100" y="448629"/>
            <a:ext cx="2708355" cy="325830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135225" y="448625"/>
            <a:ext cx="35568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Productivity of Indian agriculture is often hampered by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suboptimal soil temperature regulation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, particularly in the root zone of plants.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Inadequate root zone temperature control can lead to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poor plant health, reduced crop yields and increased vulnerability to pests and diseases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Soil heat flux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governs the transfer of energy within the soil.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Need for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handling sequential data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and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capturing complex temporal patterns.</a:t>
            </a:r>
            <a:endParaRPr b="1" sz="16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5299925" y="308975"/>
            <a:ext cx="31089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OBJECTIVE</a:t>
            </a:r>
            <a:endParaRPr b="1" sz="3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5299925" y="975550"/>
            <a:ext cx="36174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Dosis"/>
              <a:buChar char="●"/>
            </a:pP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By leveraging TCNs, this project aims to develop a robust predictive model that can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dynamically forecast soil heat flux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and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optimize root zone temperature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Dosis"/>
              <a:buChar char="●"/>
            </a:pP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This advancement is expected to significantly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improve agricultural productivity and sustainability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in India, aligning with the nation's goals for food security and economic growth.</a:t>
            </a:r>
            <a:endParaRPr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26648" r="26648" t="0"/>
          <a:stretch/>
        </p:blipFill>
        <p:spPr>
          <a:xfrm rot="-152510">
            <a:off x="2077799" y="451923"/>
            <a:ext cx="2808956" cy="326131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4294967295" type="title"/>
          </p:nvPr>
        </p:nvSpPr>
        <p:spPr>
          <a:xfrm>
            <a:off x="175800" y="282913"/>
            <a:ext cx="8792400" cy="6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HARDWARE AND SOFTWARE REQUIREMENTS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175800" y="984050"/>
            <a:ext cx="3942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Hardware Requirements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268600" y="173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114000"/>
                <a:gridCol w="2827875"/>
              </a:tblGrid>
              <a:tr h="3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Component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Specification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CPU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Multi-core processor (e.g., Intel i7, AMD Ryzen 7)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GPU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High-performance GPU (e.g., NVIDIA RTX 3080, Tesla V100)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RAM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 16 GB (32 GB or more preferred)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Storage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High-speed SSD (at least 1 TB), additional backup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Networking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Reliable high-speed internet connection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4523625" y="999650"/>
            <a:ext cx="37641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Soft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ware Requirements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4612000" y="173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617825"/>
                <a:gridCol w="2628950"/>
              </a:tblGrid>
              <a:tr h="34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Component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Specification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Operating System	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Linux (Ubuntu) or Windows 10/11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Development Environment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Python, Jupyter Notebook, PyCharm, Visual Studio Code or Google Collab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Deep Learning Frameworks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TensorFlow, PyTorch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5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Libraries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NumPy, pandas, SciPy, scikit-learn, Keras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Visualization Tools	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Matplotlib, Seaborn, TensorBoard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0"/>
          <p:cNvSpPr txBox="1"/>
          <p:nvPr/>
        </p:nvSpPr>
        <p:spPr>
          <a:xfrm>
            <a:off x="214600" y="4664800"/>
            <a:ext cx="7073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Dataset Link : </a:t>
            </a:r>
            <a:r>
              <a:rPr b="1" lang="en" sz="12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https://doi.pangaea.de/10.1594/PANGAEA.921389?format=html#download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4294967295" type="ctrTitle"/>
          </p:nvPr>
        </p:nvSpPr>
        <p:spPr>
          <a:xfrm>
            <a:off x="4291325" y="1991850"/>
            <a:ext cx="43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B8F567"/>
                </a:solidFill>
              </a:rPr>
              <a:t>SURVEY RESULTS</a:t>
            </a:r>
            <a:endParaRPr sz="4900">
              <a:solidFill>
                <a:srgbClr val="B8F567"/>
              </a:solidFill>
            </a:endParaRPr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67" name="Google Shape;167;p2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1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1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71" name="Google Shape;171;p2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1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457200" y="3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{92955A9A-DBC5-41B5-B202-2F77F2D96C25}</a:tableStyleId>
              </a:tblPr>
              <a:tblGrid>
                <a:gridCol w="1862675"/>
                <a:gridCol w="2070675"/>
                <a:gridCol w="4296250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Temperature changes in the root ecosystem affect plant functionality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https://www.ncbi.nlm.nih.gov/pmc/articles/PMC10203444/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Mary Paz González-García,1,2,5 Carlos M. Conesa,1,5 Alberto Lozano-Enguita,1 Victoria Baca-González,1 Bárbara Simancas,1 Sara Navarro-Neila,1 María Sánchez-Bermúdez,1 Isai Salas-González,3 Elena Caro,1,2 Gabriel Castrillo,4 and Juan C. del Pozo 1,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research paper investigates how temperature changes in root ecosystems affect plants, revealing that high temperatures impact plant development and yield.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study introduces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TGRooZ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, a device that simulates natural temperature gradients in root zones.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Findings show that plants grown with TGRooZ exhibit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better root functionality and resilience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compared to those under uniform high temperatures, suggesting improved agricultural practices through realistic temperature simulations.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Machine Learning Approach to Simulate Soil CO2 Fluxes under Cropping Systems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https://www.mdpi.com/2073-4395/12/1/197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Toby A. Adjuik  and Sarah C. Davis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paper evaluates using ML models to predict soil CO2 emissions, leveraging the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GRACEnet database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Among the four ML algorithms tested (KNN, SVR, RF, and GB),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tree-based models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(RF and GB) showed the best performance.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This study demonstrates that ML can effectively predict soil CO2 fluxes using readily available field data, offering a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cost-effective and efficient alternative to traditional measurement methods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