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74" r:id="rId3"/>
    <p:sldId id="258" r:id="rId4"/>
    <p:sldId id="257" r:id="rId5"/>
    <p:sldId id="262" r:id="rId6"/>
    <p:sldId id="263" r:id="rId7"/>
    <p:sldId id="259" r:id="rId8"/>
    <p:sldId id="267" r:id="rId9"/>
    <p:sldId id="338" r:id="rId10"/>
    <p:sldId id="323" r:id="rId11"/>
    <p:sldId id="298" r:id="rId12"/>
    <p:sldId id="305" r:id="rId13"/>
    <p:sldId id="304" r:id="rId14"/>
    <p:sldId id="306" r:id="rId15"/>
    <p:sldId id="308" r:id="rId16"/>
    <p:sldId id="325" r:id="rId17"/>
    <p:sldId id="324" r:id="rId18"/>
    <p:sldId id="333" r:id="rId19"/>
    <p:sldId id="339" r:id="rId20"/>
    <p:sldId id="266" r:id="rId21"/>
    <p:sldId id="268" r:id="rId22"/>
    <p:sldId id="273" r:id="rId2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9" roundtripDataSignature="AMtx7mhUcwL9FaNmFZnfbHFObptuWBoee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wetha V" initials="SV" lastIdx="1" clrIdx="0">
    <p:extLst>
      <p:ext uri="{19B8F6BF-5375-455C-9EA6-DF929625EA0E}">
        <p15:presenceInfo xmlns:p15="http://schemas.microsoft.com/office/powerpoint/2012/main" userId="d7e7e3a97306db5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2D2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FE8A64D-6012-4504-B96E-D3B163421295}">
  <a:tblStyle styleId="{3FE8A64D-6012-4504-B96E-D3B16342129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59" Type="http://customschemas.google.com/relationships/presentationmetadata" Target="NUL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6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6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5B164C-DB89-4070-883D-D0A20457D7C8}" type="doc">
      <dgm:prSet loTypeId="urn:microsoft.com/office/officeart/2005/8/layout/b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CCC8BEC-FDFE-46A5-ABC1-B8CEDC828256}">
      <dgm:prSet phldrT="[Text]"/>
      <dgm:spPr/>
      <dgm:t>
        <a:bodyPr/>
        <a:lstStyle/>
        <a:p>
          <a:r>
            <a:rPr lang="en-US" dirty="0"/>
            <a:t>Eyelid detection and iris normalization</a:t>
          </a:r>
          <a:endParaRPr lang="en-IN" dirty="0"/>
        </a:p>
      </dgm:t>
    </dgm:pt>
    <dgm:pt modelId="{0C1AE985-B117-4126-B50B-F0EDE609652B}" type="parTrans" cxnId="{B07EFBF6-3EC6-4A77-8D10-AEA94E614BED}">
      <dgm:prSet/>
      <dgm:spPr/>
      <dgm:t>
        <a:bodyPr/>
        <a:lstStyle/>
        <a:p>
          <a:endParaRPr lang="en-IN"/>
        </a:p>
      </dgm:t>
    </dgm:pt>
    <dgm:pt modelId="{747481A5-BDF0-4FC7-A66A-E297B0D46CDB}" type="sibTrans" cxnId="{B07EFBF6-3EC6-4A77-8D10-AEA94E614BED}">
      <dgm:prSet/>
      <dgm:spPr/>
      <dgm:t>
        <a:bodyPr/>
        <a:lstStyle/>
        <a:p>
          <a:endParaRPr lang="en-IN"/>
        </a:p>
      </dgm:t>
    </dgm:pt>
    <dgm:pt modelId="{E59A4B93-C488-4A2C-9D2D-7A5CADE9EFA9}">
      <dgm:prSet phldrT="[Text]"/>
      <dgm:spPr/>
      <dgm:t>
        <a:bodyPr/>
        <a:lstStyle/>
        <a:p>
          <a:r>
            <a:rPr lang="en-US" dirty="0"/>
            <a:t>Feature extraction</a:t>
          </a:r>
          <a:endParaRPr lang="en-IN" dirty="0"/>
        </a:p>
      </dgm:t>
    </dgm:pt>
    <dgm:pt modelId="{2216994F-32ED-451E-A34D-6557A0869335}" type="parTrans" cxnId="{D28736DD-190B-4CDB-A0AB-924A33B9CD74}">
      <dgm:prSet/>
      <dgm:spPr/>
      <dgm:t>
        <a:bodyPr/>
        <a:lstStyle/>
        <a:p>
          <a:endParaRPr lang="en-IN"/>
        </a:p>
      </dgm:t>
    </dgm:pt>
    <dgm:pt modelId="{B074495A-F2CC-4B2A-8FB0-34FAEA3B2D17}" type="sibTrans" cxnId="{D28736DD-190B-4CDB-A0AB-924A33B9CD74}">
      <dgm:prSet/>
      <dgm:spPr/>
      <dgm:t>
        <a:bodyPr/>
        <a:lstStyle/>
        <a:p>
          <a:endParaRPr lang="en-IN"/>
        </a:p>
      </dgm:t>
    </dgm:pt>
    <dgm:pt modelId="{E0FE6F84-85D3-45FE-8ABA-871A6DF1C3E9}">
      <dgm:prSet phldrT="[Text]"/>
      <dgm:spPr/>
      <dgm:t>
        <a:bodyPr/>
        <a:lstStyle/>
        <a:p>
          <a:r>
            <a:rPr lang="en-US" dirty="0"/>
            <a:t>Template matching </a:t>
          </a:r>
        </a:p>
        <a:p>
          <a:r>
            <a:rPr lang="en-US" dirty="0"/>
            <a:t>(1:N or 1:1)</a:t>
          </a:r>
          <a:endParaRPr lang="en-IN" dirty="0"/>
        </a:p>
      </dgm:t>
    </dgm:pt>
    <dgm:pt modelId="{AC298B38-CE10-44CA-9E70-BB0FC5311185}" type="parTrans" cxnId="{5AAEDCC2-8A4D-44C5-BC5D-6DBCB21FD4E2}">
      <dgm:prSet/>
      <dgm:spPr/>
      <dgm:t>
        <a:bodyPr/>
        <a:lstStyle/>
        <a:p>
          <a:endParaRPr lang="en-IN"/>
        </a:p>
      </dgm:t>
    </dgm:pt>
    <dgm:pt modelId="{F20AE759-B19D-47B9-AE64-5455EC219B55}" type="sibTrans" cxnId="{5AAEDCC2-8A4D-44C5-BC5D-6DBCB21FD4E2}">
      <dgm:prSet/>
      <dgm:spPr/>
      <dgm:t>
        <a:bodyPr/>
        <a:lstStyle/>
        <a:p>
          <a:endParaRPr lang="en-IN"/>
        </a:p>
      </dgm:t>
    </dgm:pt>
    <dgm:pt modelId="{50AE3692-A778-46D2-BDDA-D228F07851B3}">
      <dgm:prSet phldrT="[Text]"/>
      <dgm:spPr/>
      <dgm:t>
        <a:bodyPr/>
        <a:lstStyle/>
        <a:p>
          <a:r>
            <a:rPr lang="en-US"/>
            <a:t>Design </a:t>
          </a:r>
          <a:r>
            <a:rPr lang="en-US" dirty="0"/>
            <a:t>implementation</a:t>
          </a:r>
          <a:endParaRPr lang="en-IN" dirty="0"/>
        </a:p>
      </dgm:t>
    </dgm:pt>
    <dgm:pt modelId="{7A5B62A8-2400-48EE-90A1-9200EB9B94A2}" type="parTrans" cxnId="{AE7FDB3A-D403-4731-95D5-F65B04651845}">
      <dgm:prSet/>
      <dgm:spPr/>
      <dgm:t>
        <a:bodyPr/>
        <a:lstStyle/>
        <a:p>
          <a:endParaRPr lang="en-IN"/>
        </a:p>
      </dgm:t>
    </dgm:pt>
    <dgm:pt modelId="{591E3AAC-6620-4583-82A2-7867B85533A2}" type="sibTrans" cxnId="{AE7FDB3A-D403-4731-95D5-F65B04651845}">
      <dgm:prSet/>
      <dgm:spPr/>
      <dgm:t>
        <a:bodyPr/>
        <a:lstStyle/>
        <a:p>
          <a:endParaRPr lang="en-IN"/>
        </a:p>
      </dgm:t>
    </dgm:pt>
    <dgm:pt modelId="{DE057803-F79E-4E23-94B2-706D49DFBB35}">
      <dgm:prSet phldrT="[Text]"/>
      <dgm:spPr/>
      <dgm:t>
        <a:bodyPr/>
        <a:lstStyle/>
        <a:p>
          <a:r>
            <a:rPr lang="en-US"/>
            <a:t>Iris Localization</a:t>
          </a:r>
          <a:endParaRPr lang="en-IN" dirty="0"/>
        </a:p>
      </dgm:t>
    </dgm:pt>
    <dgm:pt modelId="{152D61FC-DC1D-422E-8AF0-E542C7F888A8}" type="parTrans" cxnId="{33F1965D-4C19-4E44-988A-D09324469CDE}">
      <dgm:prSet/>
      <dgm:spPr/>
      <dgm:t>
        <a:bodyPr/>
        <a:lstStyle/>
        <a:p>
          <a:endParaRPr lang="en-IN"/>
        </a:p>
      </dgm:t>
    </dgm:pt>
    <dgm:pt modelId="{F96A8F09-DF1B-4B80-A06B-875D02034AE5}" type="sibTrans" cxnId="{33F1965D-4C19-4E44-988A-D09324469CDE}">
      <dgm:prSet/>
      <dgm:spPr/>
      <dgm:t>
        <a:bodyPr/>
        <a:lstStyle/>
        <a:p>
          <a:endParaRPr lang="en-IN"/>
        </a:p>
      </dgm:t>
    </dgm:pt>
    <dgm:pt modelId="{BC09F4A8-523B-484E-AFB6-2AEEF86495F6}" type="pres">
      <dgm:prSet presAssocID="{6B5B164C-DB89-4070-883D-D0A20457D7C8}" presName="Name0" presStyleCnt="0">
        <dgm:presLayoutVars>
          <dgm:dir/>
          <dgm:resizeHandles val="exact"/>
        </dgm:presLayoutVars>
      </dgm:prSet>
      <dgm:spPr/>
    </dgm:pt>
    <dgm:pt modelId="{B2672485-C5B7-48DE-939F-74A3CA17C1B5}" type="pres">
      <dgm:prSet presAssocID="{DE057803-F79E-4E23-94B2-706D49DFBB35}" presName="node" presStyleLbl="node1" presStyleIdx="0" presStyleCnt="5">
        <dgm:presLayoutVars>
          <dgm:bulletEnabled val="1"/>
        </dgm:presLayoutVars>
      </dgm:prSet>
      <dgm:spPr/>
    </dgm:pt>
    <dgm:pt modelId="{93C4CFB3-925D-4E19-8E4B-BC47CDBD9ED2}" type="pres">
      <dgm:prSet presAssocID="{F96A8F09-DF1B-4B80-A06B-875D02034AE5}" presName="sibTrans" presStyleLbl="sibTrans1D1" presStyleIdx="0" presStyleCnt="4"/>
      <dgm:spPr/>
    </dgm:pt>
    <dgm:pt modelId="{ECD61626-F28B-4017-93C1-49E62FA77BE5}" type="pres">
      <dgm:prSet presAssocID="{F96A8F09-DF1B-4B80-A06B-875D02034AE5}" presName="connectorText" presStyleLbl="sibTrans1D1" presStyleIdx="0" presStyleCnt="4"/>
      <dgm:spPr/>
    </dgm:pt>
    <dgm:pt modelId="{911E9332-6F10-4DDF-8A52-5DBCCFF37082}" type="pres">
      <dgm:prSet presAssocID="{ACCC8BEC-FDFE-46A5-ABC1-B8CEDC828256}" presName="node" presStyleLbl="node1" presStyleIdx="1" presStyleCnt="5">
        <dgm:presLayoutVars>
          <dgm:bulletEnabled val="1"/>
        </dgm:presLayoutVars>
      </dgm:prSet>
      <dgm:spPr/>
    </dgm:pt>
    <dgm:pt modelId="{34088C47-EEDD-4C4B-9175-AEC3F7B23C1A}" type="pres">
      <dgm:prSet presAssocID="{747481A5-BDF0-4FC7-A66A-E297B0D46CDB}" presName="sibTrans" presStyleLbl="sibTrans1D1" presStyleIdx="1" presStyleCnt="4"/>
      <dgm:spPr/>
    </dgm:pt>
    <dgm:pt modelId="{38A096B2-DB4B-40E4-A000-AE993D69C64F}" type="pres">
      <dgm:prSet presAssocID="{747481A5-BDF0-4FC7-A66A-E297B0D46CDB}" presName="connectorText" presStyleLbl="sibTrans1D1" presStyleIdx="1" presStyleCnt="4"/>
      <dgm:spPr/>
    </dgm:pt>
    <dgm:pt modelId="{63B10731-15DD-40FB-9FD8-6DD867654412}" type="pres">
      <dgm:prSet presAssocID="{E59A4B93-C488-4A2C-9D2D-7A5CADE9EFA9}" presName="node" presStyleLbl="node1" presStyleIdx="2" presStyleCnt="5">
        <dgm:presLayoutVars>
          <dgm:bulletEnabled val="1"/>
        </dgm:presLayoutVars>
      </dgm:prSet>
      <dgm:spPr/>
    </dgm:pt>
    <dgm:pt modelId="{8194CFD4-458E-456D-A053-A9277F8A0860}" type="pres">
      <dgm:prSet presAssocID="{B074495A-F2CC-4B2A-8FB0-34FAEA3B2D17}" presName="sibTrans" presStyleLbl="sibTrans1D1" presStyleIdx="2" presStyleCnt="4"/>
      <dgm:spPr/>
    </dgm:pt>
    <dgm:pt modelId="{CFFEB2E2-C51A-4324-B7EE-2670326FDA70}" type="pres">
      <dgm:prSet presAssocID="{B074495A-F2CC-4B2A-8FB0-34FAEA3B2D17}" presName="connectorText" presStyleLbl="sibTrans1D1" presStyleIdx="2" presStyleCnt="4"/>
      <dgm:spPr/>
    </dgm:pt>
    <dgm:pt modelId="{CE2A8C7B-4386-4E16-A7F2-CE3A0A92F42F}" type="pres">
      <dgm:prSet presAssocID="{50AE3692-A778-46D2-BDDA-D228F07851B3}" presName="node" presStyleLbl="node1" presStyleIdx="3" presStyleCnt="5">
        <dgm:presLayoutVars>
          <dgm:bulletEnabled val="1"/>
        </dgm:presLayoutVars>
      </dgm:prSet>
      <dgm:spPr/>
    </dgm:pt>
    <dgm:pt modelId="{3DCDE50E-7C79-4937-93CE-35D14D650AA8}" type="pres">
      <dgm:prSet presAssocID="{591E3AAC-6620-4583-82A2-7867B85533A2}" presName="sibTrans" presStyleLbl="sibTrans1D1" presStyleIdx="3" presStyleCnt="4"/>
      <dgm:spPr/>
    </dgm:pt>
    <dgm:pt modelId="{A7FDCBCC-AFE7-4F74-9A96-867D84560450}" type="pres">
      <dgm:prSet presAssocID="{591E3AAC-6620-4583-82A2-7867B85533A2}" presName="connectorText" presStyleLbl="sibTrans1D1" presStyleIdx="3" presStyleCnt="4"/>
      <dgm:spPr/>
    </dgm:pt>
    <dgm:pt modelId="{6FB4B645-7089-459B-B5E4-FFE318489495}" type="pres">
      <dgm:prSet presAssocID="{E0FE6F84-85D3-45FE-8ABA-871A6DF1C3E9}" presName="node" presStyleLbl="node1" presStyleIdx="4" presStyleCnt="5">
        <dgm:presLayoutVars>
          <dgm:bulletEnabled val="1"/>
        </dgm:presLayoutVars>
      </dgm:prSet>
      <dgm:spPr/>
    </dgm:pt>
  </dgm:ptLst>
  <dgm:cxnLst>
    <dgm:cxn modelId="{1B3CD222-50FB-46EF-AE9F-A87F7BE84FDA}" type="presOf" srcId="{6B5B164C-DB89-4070-883D-D0A20457D7C8}" destId="{BC09F4A8-523B-484E-AFB6-2AEEF86495F6}" srcOrd="0" destOrd="0" presId="urn:microsoft.com/office/officeart/2005/8/layout/bProcess3"/>
    <dgm:cxn modelId="{917E4A38-0864-41C9-8F26-B8CA60C9EBDB}" type="presOf" srcId="{747481A5-BDF0-4FC7-A66A-E297B0D46CDB}" destId="{34088C47-EEDD-4C4B-9175-AEC3F7B23C1A}" srcOrd="0" destOrd="0" presId="urn:microsoft.com/office/officeart/2005/8/layout/bProcess3"/>
    <dgm:cxn modelId="{AE7FDB3A-D403-4731-95D5-F65B04651845}" srcId="{6B5B164C-DB89-4070-883D-D0A20457D7C8}" destId="{50AE3692-A778-46D2-BDDA-D228F07851B3}" srcOrd="3" destOrd="0" parTransId="{7A5B62A8-2400-48EE-90A1-9200EB9B94A2}" sibTransId="{591E3AAC-6620-4583-82A2-7867B85533A2}"/>
    <dgm:cxn modelId="{50DDAF3C-0CE7-4B17-A2F4-B00C000A2A8A}" type="presOf" srcId="{B074495A-F2CC-4B2A-8FB0-34FAEA3B2D17}" destId="{CFFEB2E2-C51A-4324-B7EE-2670326FDA70}" srcOrd="1" destOrd="0" presId="urn:microsoft.com/office/officeart/2005/8/layout/bProcess3"/>
    <dgm:cxn modelId="{4921DF40-F5BB-44F7-99F3-EABAE81F8487}" type="presOf" srcId="{591E3AAC-6620-4583-82A2-7867B85533A2}" destId="{A7FDCBCC-AFE7-4F74-9A96-867D84560450}" srcOrd="1" destOrd="0" presId="urn:microsoft.com/office/officeart/2005/8/layout/bProcess3"/>
    <dgm:cxn modelId="{33F1965D-4C19-4E44-988A-D09324469CDE}" srcId="{6B5B164C-DB89-4070-883D-D0A20457D7C8}" destId="{DE057803-F79E-4E23-94B2-706D49DFBB35}" srcOrd="0" destOrd="0" parTransId="{152D61FC-DC1D-422E-8AF0-E542C7F888A8}" sibTransId="{F96A8F09-DF1B-4B80-A06B-875D02034AE5}"/>
    <dgm:cxn modelId="{27E7AA46-21BD-4B5E-B77D-80ED38733017}" type="presOf" srcId="{ACCC8BEC-FDFE-46A5-ABC1-B8CEDC828256}" destId="{911E9332-6F10-4DDF-8A52-5DBCCFF37082}" srcOrd="0" destOrd="0" presId="urn:microsoft.com/office/officeart/2005/8/layout/bProcess3"/>
    <dgm:cxn modelId="{71284D4B-3602-4928-A479-263E46E08D7A}" type="presOf" srcId="{F96A8F09-DF1B-4B80-A06B-875D02034AE5}" destId="{93C4CFB3-925D-4E19-8E4B-BC47CDBD9ED2}" srcOrd="0" destOrd="0" presId="urn:microsoft.com/office/officeart/2005/8/layout/bProcess3"/>
    <dgm:cxn modelId="{0893B57F-F831-40A0-82BC-2DF72782780F}" type="presOf" srcId="{B074495A-F2CC-4B2A-8FB0-34FAEA3B2D17}" destId="{8194CFD4-458E-456D-A053-A9277F8A0860}" srcOrd="0" destOrd="0" presId="urn:microsoft.com/office/officeart/2005/8/layout/bProcess3"/>
    <dgm:cxn modelId="{DAD85393-A76A-4BDC-B29F-85A2793CD99C}" type="presOf" srcId="{E59A4B93-C488-4A2C-9D2D-7A5CADE9EFA9}" destId="{63B10731-15DD-40FB-9FD8-6DD867654412}" srcOrd="0" destOrd="0" presId="urn:microsoft.com/office/officeart/2005/8/layout/bProcess3"/>
    <dgm:cxn modelId="{198F55B5-9FA6-4AB1-AE1A-D720DB171C05}" type="presOf" srcId="{E0FE6F84-85D3-45FE-8ABA-871A6DF1C3E9}" destId="{6FB4B645-7089-459B-B5E4-FFE318489495}" srcOrd="0" destOrd="0" presId="urn:microsoft.com/office/officeart/2005/8/layout/bProcess3"/>
    <dgm:cxn modelId="{35C50BBD-8D6C-4E14-B0F9-54504A3B2DDD}" type="presOf" srcId="{591E3AAC-6620-4583-82A2-7867B85533A2}" destId="{3DCDE50E-7C79-4937-93CE-35D14D650AA8}" srcOrd="0" destOrd="0" presId="urn:microsoft.com/office/officeart/2005/8/layout/bProcess3"/>
    <dgm:cxn modelId="{5AAEDCC2-8A4D-44C5-BC5D-6DBCB21FD4E2}" srcId="{6B5B164C-DB89-4070-883D-D0A20457D7C8}" destId="{E0FE6F84-85D3-45FE-8ABA-871A6DF1C3E9}" srcOrd="4" destOrd="0" parTransId="{AC298B38-CE10-44CA-9E70-BB0FC5311185}" sibTransId="{F20AE759-B19D-47B9-AE64-5455EC219B55}"/>
    <dgm:cxn modelId="{8A51D7CD-C7A4-417D-9D3F-74D1620D55C1}" type="presOf" srcId="{F96A8F09-DF1B-4B80-A06B-875D02034AE5}" destId="{ECD61626-F28B-4017-93C1-49E62FA77BE5}" srcOrd="1" destOrd="0" presId="urn:microsoft.com/office/officeart/2005/8/layout/bProcess3"/>
    <dgm:cxn modelId="{B186D1D5-8141-4D3E-A59A-874BE5C349DE}" type="presOf" srcId="{50AE3692-A778-46D2-BDDA-D228F07851B3}" destId="{CE2A8C7B-4386-4E16-A7F2-CE3A0A92F42F}" srcOrd="0" destOrd="0" presId="urn:microsoft.com/office/officeart/2005/8/layout/bProcess3"/>
    <dgm:cxn modelId="{C53055D7-BB5F-4628-8C70-6C41F28DDC64}" type="presOf" srcId="{747481A5-BDF0-4FC7-A66A-E297B0D46CDB}" destId="{38A096B2-DB4B-40E4-A000-AE993D69C64F}" srcOrd="1" destOrd="0" presId="urn:microsoft.com/office/officeart/2005/8/layout/bProcess3"/>
    <dgm:cxn modelId="{D28736DD-190B-4CDB-A0AB-924A33B9CD74}" srcId="{6B5B164C-DB89-4070-883D-D0A20457D7C8}" destId="{E59A4B93-C488-4A2C-9D2D-7A5CADE9EFA9}" srcOrd="2" destOrd="0" parTransId="{2216994F-32ED-451E-A34D-6557A0869335}" sibTransId="{B074495A-F2CC-4B2A-8FB0-34FAEA3B2D17}"/>
    <dgm:cxn modelId="{37BAFFE0-7DE7-4288-8980-53BE02967BF9}" type="presOf" srcId="{DE057803-F79E-4E23-94B2-706D49DFBB35}" destId="{B2672485-C5B7-48DE-939F-74A3CA17C1B5}" srcOrd="0" destOrd="0" presId="urn:microsoft.com/office/officeart/2005/8/layout/bProcess3"/>
    <dgm:cxn modelId="{B07EFBF6-3EC6-4A77-8D10-AEA94E614BED}" srcId="{6B5B164C-DB89-4070-883D-D0A20457D7C8}" destId="{ACCC8BEC-FDFE-46A5-ABC1-B8CEDC828256}" srcOrd="1" destOrd="0" parTransId="{0C1AE985-B117-4126-B50B-F0EDE609652B}" sibTransId="{747481A5-BDF0-4FC7-A66A-E297B0D46CDB}"/>
    <dgm:cxn modelId="{59E35BF8-AD7B-4A60-B0AC-F6488B4609C8}" type="presParOf" srcId="{BC09F4A8-523B-484E-AFB6-2AEEF86495F6}" destId="{B2672485-C5B7-48DE-939F-74A3CA17C1B5}" srcOrd="0" destOrd="0" presId="urn:microsoft.com/office/officeart/2005/8/layout/bProcess3"/>
    <dgm:cxn modelId="{F9C513D4-F8BF-488E-8B03-362747FA1699}" type="presParOf" srcId="{BC09F4A8-523B-484E-AFB6-2AEEF86495F6}" destId="{93C4CFB3-925D-4E19-8E4B-BC47CDBD9ED2}" srcOrd="1" destOrd="0" presId="urn:microsoft.com/office/officeart/2005/8/layout/bProcess3"/>
    <dgm:cxn modelId="{24D05001-427D-41B9-A356-F4B80B02A5EE}" type="presParOf" srcId="{93C4CFB3-925D-4E19-8E4B-BC47CDBD9ED2}" destId="{ECD61626-F28B-4017-93C1-49E62FA77BE5}" srcOrd="0" destOrd="0" presId="urn:microsoft.com/office/officeart/2005/8/layout/bProcess3"/>
    <dgm:cxn modelId="{1E8887E0-15E5-4D19-B721-A501B22BBE99}" type="presParOf" srcId="{BC09F4A8-523B-484E-AFB6-2AEEF86495F6}" destId="{911E9332-6F10-4DDF-8A52-5DBCCFF37082}" srcOrd="2" destOrd="0" presId="urn:microsoft.com/office/officeart/2005/8/layout/bProcess3"/>
    <dgm:cxn modelId="{08E15EB5-98B9-4E8F-A7EB-C701E11F403A}" type="presParOf" srcId="{BC09F4A8-523B-484E-AFB6-2AEEF86495F6}" destId="{34088C47-EEDD-4C4B-9175-AEC3F7B23C1A}" srcOrd="3" destOrd="0" presId="urn:microsoft.com/office/officeart/2005/8/layout/bProcess3"/>
    <dgm:cxn modelId="{48D72461-61A0-45D5-BFC0-3E090F687021}" type="presParOf" srcId="{34088C47-EEDD-4C4B-9175-AEC3F7B23C1A}" destId="{38A096B2-DB4B-40E4-A000-AE993D69C64F}" srcOrd="0" destOrd="0" presId="urn:microsoft.com/office/officeart/2005/8/layout/bProcess3"/>
    <dgm:cxn modelId="{2A8D7402-3107-4FC3-A0E9-A92A31E27D40}" type="presParOf" srcId="{BC09F4A8-523B-484E-AFB6-2AEEF86495F6}" destId="{63B10731-15DD-40FB-9FD8-6DD867654412}" srcOrd="4" destOrd="0" presId="urn:microsoft.com/office/officeart/2005/8/layout/bProcess3"/>
    <dgm:cxn modelId="{E539190F-9765-4D64-A547-2CCF484F9BC3}" type="presParOf" srcId="{BC09F4A8-523B-484E-AFB6-2AEEF86495F6}" destId="{8194CFD4-458E-456D-A053-A9277F8A0860}" srcOrd="5" destOrd="0" presId="urn:microsoft.com/office/officeart/2005/8/layout/bProcess3"/>
    <dgm:cxn modelId="{AFAB2C59-02D6-4C7C-AB12-29D72C466954}" type="presParOf" srcId="{8194CFD4-458E-456D-A053-A9277F8A0860}" destId="{CFFEB2E2-C51A-4324-B7EE-2670326FDA70}" srcOrd="0" destOrd="0" presId="urn:microsoft.com/office/officeart/2005/8/layout/bProcess3"/>
    <dgm:cxn modelId="{A5649CB1-E7E8-4421-849B-0457A6AF8937}" type="presParOf" srcId="{BC09F4A8-523B-484E-AFB6-2AEEF86495F6}" destId="{CE2A8C7B-4386-4E16-A7F2-CE3A0A92F42F}" srcOrd="6" destOrd="0" presId="urn:microsoft.com/office/officeart/2005/8/layout/bProcess3"/>
    <dgm:cxn modelId="{96D2B05F-7765-4819-96C4-702893FA0BD3}" type="presParOf" srcId="{BC09F4A8-523B-484E-AFB6-2AEEF86495F6}" destId="{3DCDE50E-7C79-4937-93CE-35D14D650AA8}" srcOrd="7" destOrd="0" presId="urn:microsoft.com/office/officeart/2005/8/layout/bProcess3"/>
    <dgm:cxn modelId="{2ED96012-788B-4BD5-B111-3AB7D37658CD}" type="presParOf" srcId="{3DCDE50E-7C79-4937-93CE-35D14D650AA8}" destId="{A7FDCBCC-AFE7-4F74-9A96-867D84560450}" srcOrd="0" destOrd="0" presId="urn:microsoft.com/office/officeart/2005/8/layout/bProcess3"/>
    <dgm:cxn modelId="{1EC54D5A-4B96-4713-B0A9-63ED894C5EEF}" type="presParOf" srcId="{BC09F4A8-523B-484E-AFB6-2AEEF86495F6}" destId="{6FB4B645-7089-459B-B5E4-FFE318489495}" srcOrd="8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C4CFB3-925D-4E19-8E4B-BC47CDBD9ED2}">
      <dsp:nvSpPr>
        <dsp:cNvPr id="0" name=""/>
        <dsp:cNvSpPr/>
      </dsp:nvSpPr>
      <dsp:spPr>
        <a:xfrm>
          <a:off x="2247683" y="1022763"/>
          <a:ext cx="485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41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77488" y="1065903"/>
        <a:ext cx="25800" cy="5160"/>
      </dsp:txXfrm>
    </dsp:sp>
    <dsp:sp modelId="{B2672485-C5B7-48DE-939F-74A3CA17C1B5}">
      <dsp:nvSpPr>
        <dsp:cNvPr id="0" name=""/>
        <dsp:cNvSpPr/>
      </dsp:nvSpPr>
      <dsp:spPr>
        <a:xfrm>
          <a:off x="5959" y="395426"/>
          <a:ext cx="2243523" cy="1346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Iris Localization</a:t>
          </a:r>
          <a:endParaRPr lang="en-IN" sz="2100" kern="1200" dirty="0"/>
        </a:p>
      </dsp:txBody>
      <dsp:txXfrm>
        <a:off x="5959" y="395426"/>
        <a:ext cx="2243523" cy="1346114"/>
      </dsp:txXfrm>
    </dsp:sp>
    <dsp:sp modelId="{34088C47-EEDD-4C4B-9175-AEC3F7B23C1A}">
      <dsp:nvSpPr>
        <dsp:cNvPr id="0" name=""/>
        <dsp:cNvSpPr/>
      </dsp:nvSpPr>
      <dsp:spPr>
        <a:xfrm>
          <a:off x="5007217" y="1022763"/>
          <a:ext cx="485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41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5237022" y="1065903"/>
        <a:ext cx="25800" cy="5160"/>
      </dsp:txXfrm>
    </dsp:sp>
    <dsp:sp modelId="{911E9332-6F10-4DDF-8A52-5DBCCFF37082}">
      <dsp:nvSpPr>
        <dsp:cNvPr id="0" name=""/>
        <dsp:cNvSpPr/>
      </dsp:nvSpPr>
      <dsp:spPr>
        <a:xfrm>
          <a:off x="2765494" y="395426"/>
          <a:ext cx="2243523" cy="1346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Eyelid detection and iris normalization</a:t>
          </a:r>
          <a:endParaRPr lang="en-IN" sz="2100" kern="1200" dirty="0"/>
        </a:p>
      </dsp:txBody>
      <dsp:txXfrm>
        <a:off x="2765494" y="395426"/>
        <a:ext cx="2243523" cy="1346114"/>
      </dsp:txXfrm>
    </dsp:sp>
    <dsp:sp modelId="{8194CFD4-458E-456D-A053-A9277F8A0860}">
      <dsp:nvSpPr>
        <dsp:cNvPr id="0" name=""/>
        <dsp:cNvSpPr/>
      </dsp:nvSpPr>
      <dsp:spPr>
        <a:xfrm>
          <a:off x="1127721" y="1739740"/>
          <a:ext cx="5519068" cy="485410"/>
        </a:xfrm>
        <a:custGeom>
          <a:avLst/>
          <a:gdLst/>
          <a:ahLst/>
          <a:cxnLst/>
          <a:rect l="0" t="0" r="0" b="0"/>
          <a:pathLst>
            <a:path>
              <a:moveTo>
                <a:pt x="5519068" y="0"/>
              </a:moveTo>
              <a:lnTo>
                <a:pt x="5519068" y="259805"/>
              </a:lnTo>
              <a:lnTo>
                <a:pt x="0" y="259805"/>
              </a:lnTo>
              <a:lnTo>
                <a:pt x="0" y="48541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3748677" y="1979865"/>
        <a:ext cx="277156" cy="5160"/>
      </dsp:txXfrm>
    </dsp:sp>
    <dsp:sp modelId="{63B10731-15DD-40FB-9FD8-6DD867654412}">
      <dsp:nvSpPr>
        <dsp:cNvPr id="0" name=""/>
        <dsp:cNvSpPr/>
      </dsp:nvSpPr>
      <dsp:spPr>
        <a:xfrm>
          <a:off x="5525028" y="395426"/>
          <a:ext cx="2243523" cy="1346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Feature extraction</a:t>
          </a:r>
          <a:endParaRPr lang="en-IN" sz="2100" kern="1200" dirty="0"/>
        </a:p>
      </dsp:txBody>
      <dsp:txXfrm>
        <a:off x="5525028" y="395426"/>
        <a:ext cx="2243523" cy="1346114"/>
      </dsp:txXfrm>
    </dsp:sp>
    <dsp:sp modelId="{3DCDE50E-7C79-4937-93CE-35D14D650AA8}">
      <dsp:nvSpPr>
        <dsp:cNvPr id="0" name=""/>
        <dsp:cNvSpPr/>
      </dsp:nvSpPr>
      <dsp:spPr>
        <a:xfrm>
          <a:off x="2247683" y="2884888"/>
          <a:ext cx="48541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85410" y="45720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477488" y="2928028"/>
        <a:ext cx="25800" cy="5160"/>
      </dsp:txXfrm>
    </dsp:sp>
    <dsp:sp modelId="{CE2A8C7B-4386-4E16-A7F2-CE3A0A92F42F}">
      <dsp:nvSpPr>
        <dsp:cNvPr id="0" name=""/>
        <dsp:cNvSpPr/>
      </dsp:nvSpPr>
      <dsp:spPr>
        <a:xfrm>
          <a:off x="5959" y="2257551"/>
          <a:ext cx="2243523" cy="1346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Design </a:t>
          </a:r>
          <a:r>
            <a:rPr lang="en-US" sz="2100" kern="1200" dirty="0"/>
            <a:t>implementation</a:t>
          </a:r>
          <a:endParaRPr lang="en-IN" sz="2100" kern="1200" dirty="0"/>
        </a:p>
      </dsp:txBody>
      <dsp:txXfrm>
        <a:off x="5959" y="2257551"/>
        <a:ext cx="2243523" cy="1346114"/>
      </dsp:txXfrm>
    </dsp:sp>
    <dsp:sp modelId="{6FB4B645-7089-459B-B5E4-FFE318489495}">
      <dsp:nvSpPr>
        <dsp:cNvPr id="0" name=""/>
        <dsp:cNvSpPr/>
      </dsp:nvSpPr>
      <dsp:spPr>
        <a:xfrm>
          <a:off x="2765494" y="2257551"/>
          <a:ext cx="2243523" cy="13461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9352" tIns="149352" rIns="149352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Template matching </a:t>
          </a:r>
        </a:p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(1:N or 1:1)</a:t>
          </a:r>
          <a:endParaRPr lang="en-IN" sz="2100" kern="1200" dirty="0"/>
        </a:p>
      </dsp:txBody>
      <dsp:txXfrm>
        <a:off x="2765494" y="2257551"/>
        <a:ext cx="2243523" cy="13461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0" name="Google Shape;14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660074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74159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51414-B057-8EEE-0347-EDAAF8043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AE4747-B3AC-57E2-6B7F-66BA691C8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9606A-B8CE-1F0C-4376-850327ABAA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21B0E-0DFB-4734-5746-BD03309C55C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00231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0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7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7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9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/>
        </p:nvSpPr>
        <p:spPr>
          <a:xfrm>
            <a:off x="1550987" y="2447517"/>
            <a:ext cx="9369943" cy="19389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FPGA-ENHANCED FAST AND SECURE </a:t>
            </a:r>
            <a:r>
              <a:rPr lang="en-US" sz="40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IOMETRIC </a:t>
            </a:r>
            <a:r>
              <a:rPr lang="en-US" sz="4000" b="1" dirty="0">
                <a:solidFill>
                  <a:schemeClr val="tx1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4000" b="1" i="0" dirty="0">
                <a:solidFill>
                  <a:schemeClr val="tx1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ECOGNITION</a:t>
            </a:r>
            <a:endParaRPr lang="en-US" sz="4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92" name="Google Shape;92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9E382-FDE3-7634-E762-A1DAAA2E1A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1D5D61-8141-8D8F-59FC-334CBE157C2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5337711-6B83-331F-1CBF-1809E0653E8E}"/>
              </a:ext>
            </a:extLst>
          </p:cNvPr>
          <p:cNvSpPr txBox="1">
            <a:spLocks/>
          </p:cNvSpPr>
          <p:nvPr/>
        </p:nvSpPr>
        <p:spPr>
          <a:xfrm>
            <a:off x="718442" y="-56341"/>
            <a:ext cx="10338334" cy="500785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3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ARCHITECTURE</a:t>
            </a:r>
            <a:endParaRPr lang="en-IN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5053BF9-6CB2-C8FE-8EF8-9D49829030BB}"/>
              </a:ext>
            </a:extLst>
          </p:cNvPr>
          <p:cNvGrpSpPr/>
          <p:nvPr/>
        </p:nvGrpSpPr>
        <p:grpSpPr>
          <a:xfrm>
            <a:off x="4313504" y="565662"/>
            <a:ext cx="3148209" cy="6155813"/>
            <a:chOff x="7817784" y="565661"/>
            <a:chExt cx="3148209" cy="615581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AE0BA1-4143-1773-FB96-45E4A1143C5E}"/>
                </a:ext>
              </a:extLst>
            </p:cNvPr>
            <p:cNvGrpSpPr/>
            <p:nvPr/>
          </p:nvGrpSpPr>
          <p:grpSpPr>
            <a:xfrm>
              <a:off x="7817784" y="565661"/>
              <a:ext cx="3148209" cy="6155813"/>
              <a:chOff x="7817783" y="565662"/>
              <a:chExt cx="3148209" cy="6155813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E46883C0-F9BE-3868-BC2B-2375AAEAE2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400000">
                <a:off x="6313981" y="2069464"/>
                <a:ext cx="6155813" cy="3148209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1B3A4CA-321A-28A4-3C9A-BF4265689CBC}"/>
                  </a:ext>
                </a:extLst>
              </p:cNvPr>
              <p:cNvSpPr/>
              <p:nvPr/>
            </p:nvSpPr>
            <p:spPr>
              <a:xfrm>
                <a:off x="8192277" y="1023872"/>
                <a:ext cx="353008" cy="7714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9D7FA91-F566-EFBB-6BE4-BC1B4D49EAAD}"/>
                </a:ext>
              </a:extLst>
            </p:cNvPr>
            <p:cNvSpPr txBox="1"/>
            <p:nvPr/>
          </p:nvSpPr>
          <p:spPr>
            <a:xfrm>
              <a:off x="8209383" y="923941"/>
              <a:ext cx="67180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alibri" panose="020F0502020204030204" pitchFamily="34" charset="0"/>
                  <a:cs typeface="Calibri" panose="020F0502020204030204" pitchFamily="34" charset="0"/>
                </a:rPr>
                <a:t>5x5</a:t>
              </a:r>
              <a:endParaRPr lang="en-IN" sz="12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88081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AF8BD-962D-5FC9-3E73-89C08EDA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177" y="17753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PROCESSING BEFORE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809896-4C77-6438-2943-5964A69D429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9ACA67-2FEC-D03A-D859-D4D96461D22E}"/>
              </a:ext>
            </a:extLst>
          </p:cNvPr>
          <p:cNvGrpSpPr/>
          <p:nvPr/>
        </p:nvGrpSpPr>
        <p:grpSpPr>
          <a:xfrm>
            <a:off x="869073" y="1716368"/>
            <a:ext cx="10960454" cy="4326467"/>
            <a:chOff x="1093008" y="1402853"/>
            <a:chExt cx="10960454" cy="4326467"/>
          </a:xfrm>
        </p:grpSpPr>
        <p:sp>
          <p:nvSpPr>
            <p:cNvPr id="14" name="Arrow: Notched Right 13">
              <a:extLst>
                <a:ext uri="{FF2B5EF4-FFF2-40B4-BE49-F238E27FC236}">
                  <a16:creationId xmlns:a16="http://schemas.microsoft.com/office/drawing/2014/main" id="{B6F9086B-8F6F-97D6-5019-4CF8B9427136}"/>
                </a:ext>
              </a:extLst>
            </p:cNvPr>
            <p:cNvSpPr/>
            <p:nvPr/>
          </p:nvSpPr>
          <p:spPr>
            <a:xfrm>
              <a:off x="5579592" y="2815702"/>
              <a:ext cx="578320" cy="298191"/>
            </a:xfrm>
            <a:prstGeom prst="notched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7234F56-C5B2-2614-4BBD-1BFED0B6A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1241" y="1435510"/>
              <a:ext cx="3360711" cy="2949196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5BBBC72-DDAE-D510-5808-213EB32504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0050" y="1402853"/>
              <a:ext cx="3844965" cy="2981854"/>
            </a:xfrm>
            <a:prstGeom prst="rect">
              <a:avLst/>
            </a:prstGeom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10B627C0-0A8A-104C-EE1F-06AE1BDC70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1225" r="278"/>
            <a:stretch/>
          </p:blipFill>
          <p:spPr>
            <a:xfrm>
              <a:off x="1093008" y="4685380"/>
              <a:ext cx="5418976" cy="1043940"/>
            </a:xfrm>
            <a:prstGeom prst="rect">
              <a:avLst/>
            </a:prstGeom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62786853-5A1A-456A-B46E-CB81454CE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67062" y="4704430"/>
              <a:ext cx="5486400" cy="10058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30530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8EA60-44FA-2134-4BC7-A29E24B5F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4495-8081-59A4-5551-8CFC0EE15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37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AND LOSS PLOT MODEL DURING TRAINING AND VALIDATION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87580-8A8E-A637-B9A2-2F0B789561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CAE17B-AEAE-B77E-ADF5-E635C9B14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" t="31942" r="52040"/>
          <a:stretch/>
        </p:blipFill>
        <p:spPr bwMode="auto">
          <a:xfrm>
            <a:off x="0" y="1521153"/>
            <a:ext cx="5393094" cy="479658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CAE17B-AEAE-B77E-ADF5-E635C9B14B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2" t="32132" r="10745"/>
          <a:stretch/>
        </p:blipFill>
        <p:spPr bwMode="auto">
          <a:xfrm>
            <a:off x="5905137" y="1521152"/>
            <a:ext cx="5772136" cy="48351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90295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B6632-20D4-9308-0D9B-38ABC43A4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D4A03-791C-A2DC-D972-2EA16C959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3505" y="565662"/>
            <a:ext cx="7963263" cy="791826"/>
          </a:xfrm>
        </p:spPr>
        <p:txBody>
          <a:bodyPr>
            <a:no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OBTAINED ACCURACIES OF CNN MODEL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0D75F-1328-367A-A5F2-63B6C7D120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FCB35DD-FDC9-BA07-A008-B6B448D78C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366714"/>
              </p:ext>
            </p:extLst>
          </p:nvPr>
        </p:nvGraphicFramePr>
        <p:xfrm>
          <a:off x="3712423" y="2296170"/>
          <a:ext cx="4517177" cy="2835664"/>
        </p:xfrm>
        <a:graphic>
          <a:graphicData uri="http://schemas.openxmlformats.org/drawingml/2006/table">
            <a:tbl>
              <a:tblPr firstRow="1" firstCol="1" bandRow="1">
                <a:tableStyleId>{3FE8A64D-6012-4504-B96E-D3B163421295}</a:tableStyleId>
              </a:tblPr>
              <a:tblGrid>
                <a:gridCol w="2959795">
                  <a:extLst>
                    <a:ext uri="{9D8B030D-6E8A-4147-A177-3AD203B41FA5}">
                      <a16:colId xmlns:a16="http://schemas.microsoft.com/office/drawing/2014/main" val="2189092056"/>
                    </a:ext>
                  </a:extLst>
                </a:gridCol>
                <a:gridCol w="1557382">
                  <a:extLst>
                    <a:ext uri="{9D8B030D-6E8A-4147-A177-3AD203B41FA5}">
                      <a16:colId xmlns:a16="http://schemas.microsoft.com/office/drawing/2014/main" val="3872576392"/>
                    </a:ext>
                  </a:extLst>
                </a:gridCol>
              </a:tblGrid>
              <a:tr h="9567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accuracy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99.15%</a:t>
                      </a:r>
                      <a:endParaRPr lang="en-IN" sz="18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2447421"/>
                  </a:ext>
                </a:extLst>
              </a:tr>
              <a:tr h="922142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accuracy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94.6%</a:t>
                      </a:r>
                      <a:endParaRPr lang="en-IN" sz="18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8801656"/>
                  </a:ext>
                </a:extLst>
              </a:tr>
              <a:tr h="956761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 accuracy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b="1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95.52%</a:t>
                      </a:r>
                      <a:endParaRPr lang="en-IN" sz="1800" b="1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14550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3801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C5CBE-4978-37A0-0403-5BC84BD23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41F55-1414-F6CD-302E-9BA585996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216" y="304297"/>
            <a:ext cx="1006992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IDENTIFICATION USING TRAINED MODEL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83CB6-EF1F-A04C-088A-74B9DEE9C54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3E1FDAB-6CFC-4E9E-6866-1378C5692510}"/>
              </a:ext>
            </a:extLst>
          </p:cNvPr>
          <p:cNvGrpSpPr/>
          <p:nvPr/>
        </p:nvGrpSpPr>
        <p:grpSpPr>
          <a:xfrm>
            <a:off x="2672360" y="1940889"/>
            <a:ext cx="6584380" cy="2020286"/>
            <a:chOff x="0" y="0"/>
            <a:chExt cx="5664835" cy="21717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671B22A-7D87-E854-801B-C10753D7B0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87700" y="0"/>
              <a:ext cx="2477135" cy="216344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B67C073-B182-01D7-A34C-A4FC114354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2466975" cy="21717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6BA9E45-2A9C-D5EE-96F9-7DC47ADB463C}"/>
                </a:ext>
              </a:extLst>
            </p:cNvPr>
            <p:cNvCxnSpPr/>
            <p:nvPr/>
          </p:nvCxnSpPr>
          <p:spPr>
            <a:xfrm>
              <a:off x="2527300" y="1028700"/>
              <a:ext cx="6096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7476925-B2BC-60BB-316F-35EE1F4321F6}"/>
              </a:ext>
            </a:extLst>
          </p:cNvPr>
          <p:cNvGrpSpPr/>
          <p:nvPr/>
        </p:nvGrpSpPr>
        <p:grpSpPr>
          <a:xfrm>
            <a:off x="2671990" y="4617612"/>
            <a:ext cx="6584380" cy="1854439"/>
            <a:chOff x="0" y="0"/>
            <a:chExt cx="5623560" cy="199136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8C471AC4-75B6-9D16-5A2C-7D0A61B2EE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468880" cy="19735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948E01B-7C00-77CC-1796-201DF000D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62300" y="25400"/>
              <a:ext cx="2461260" cy="1965960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6D297F5-7228-D806-D284-878E35D3F4B2}"/>
                </a:ext>
              </a:extLst>
            </p:cNvPr>
            <p:cNvCxnSpPr/>
            <p:nvPr/>
          </p:nvCxnSpPr>
          <p:spPr>
            <a:xfrm>
              <a:off x="2514600" y="965200"/>
              <a:ext cx="6096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39380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55BE3-BE47-06E0-D786-2C0BC444F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FD5EE-CB29-4FD0-3AE0-E9FB6D4DC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261" y="87748"/>
            <a:ext cx="9562515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 VERIFICATION USING TRAINED MODEL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20C00-5530-5137-C8B0-87FAFE737F9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AAE7B60-5313-E00B-DA47-25D0F1DB2E65}"/>
              </a:ext>
            </a:extLst>
          </p:cNvPr>
          <p:cNvGrpSpPr/>
          <p:nvPr/>
        </p:nvGrpSpPr>
        <p:grpSpPr>
          <a:xfrm>
            <a:off x="2846541" y="1428075"/>
            <a:ext cx="6379541" cy="2500552"/>
            <a:chOff x="0" y="0"/>
            <a:chExt cx="5506085" cy="234188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B712C92-901E-81AE-8147-CA57E5797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03200"/>
              <a:ext cx="2369185" cy="208026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A8F0637-FA21-2571-98B4-B1F543720C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0618" b="-4650"/>
            <a:stretch/>
          </p:blipFill>
          <p:spPr bwMode="auto">
            <a:xfrm>
              <a:off x="3060700" y="0"/>
              <a:ext cx="1684020" cy="228600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82E7FB8-9514-75A3-3AA9-C6F9B48D8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4200" y="254000"/>
              <a:ext cx="2381885" cy="2087880"/>
            </a:xfrm>
            <a:prstGeom prst="rect">
              <a:avLst/>
            </a:prstGeom>
          </p:spPr>
        </p:pic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00FE04E-2537-A7A3-1E93-9E3B17732FD9}"/>
                </a:ext>
              </a:extLst>
            </p:cNvPr>
            <p:cNvCxnSpPr/>
            <p:nvPr/>
          </p:nvCxnSpPr>
          <p:spPr>
            <a:xfrm>
              <a:off x="2438400" y="1384300"/>
              <a:ext cx="6096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E35243C-3389-56D4-21A9-526193F92854}"/>
              </a:ext>
            </a:extLst>
          </p:cNvPr>
          <p:cNvGrpSpPr/>
          <p:nvPr/>
        </p:nvGrpSpPr>
        <p:grpSpPr>
          <a:xfrm>
            <a:off x="2846541" y="4083751"/>
            <a:ext cx="6379541" cy="2667386"/>
            <a:chOff x="0" y="0"/>
            <a:chExt cx="5472853" cy="2308860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21F59-1E25-BE0B-457C-B17D3ED86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228600"/>
              <a:ext cx="2369185" cy="208026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B05D502C-85D1-04E6-02D4-5464F0DB4B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41133" y="237067"/>
              <a:ext cx="2331720" cy="203962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9F59915-DCCF-6CBF-DF70-30454855586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32666" y="0"/>
              <a:ext cx="2080260" cy="205740"/>
            </a:xfrm>
            <a:prstGeom prst="rect">
              <a:avLst/>
            </a:prstGeom>
          </p:spPr>
        </p:pic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898D07E-DC9E-1A89-9FE1-37ADF1166DF2}"/>
                </a:ext>
              </a:extLst>
            </p:cNvPr>
            <p:cNvCxnSpPr/>
            <p:nvPr/>
          </p:nvCxnSpPr>
          <p:spPr>
            <a:xfrm>
              <a:off x="2463800" y="1354667"/>
              <a:ext cx="60960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1369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43AD47-EF1C-7722-B547-BD3B2A8B4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EE237-FFAF-0992-79EF-1D928CC74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328" y="242983"/>
            <a:ext cx="9793618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TERATERM INTERFACING FOR PYNQ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6A973-401E-9CA4-F240-311ABC335E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19EB89-CEC2-57AD-7690-53A7A24B8D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91" r="63150" b="32873"/>
          <a:stretch/>
        </p:blipFill>
        <p:spPr bwMode="auto">
          <a:xfrm>
            <a:off x="1093007" y="1985977"/>
            <a:ext cx="5634363" cy="4152271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27C45E-E3D5-605D-6A4B-529892A854C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40" t="2128" r="60381" b="45164"/>
          <a:stretch/>
        </p:blipFill>
        <p:spPr bwMode="auto">
          <a:xfrm>
            <a:off x="6946874" y="2012660"/>
            <a:ext cx="4152119" cy="4125588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41006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2314D-5D4F-67FE-710C-E4D6EA631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EC7FE-9FEB-F919-6467-686D39FE46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5204" y="361090"/>
            <a:ext cx="9243112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 CPU VS FPGA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14FF-D66C-41A5-E053-D8DA560DFD2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0689EA-E2D3-1BD2-50C0-597AABB5C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74645"/>
              </p:ext>
            </p:extLst>
          </p:nvPr>
        </p:nvGraphicFramePr>
        <p:xfrm>
          <a:off x="2420354" y="2315044"/>
          <a:ext cx="7292813" cy="2014359"/>
        </p:xfrm>
        <a:graphic>
          <a:graphicData uri="http://schemas.openxmlformats.org/drawingml/2006/table">
            <a:tbl>
              <a:tblPr firstRow="1" firstCol="1" bandRow="1">
                <a:tableStyleId>{3FE8A64D-6012-4504-B96E-D3B163421295}</a:tableStyleId>
              </a:tblPr>
              <a:tblGrid>
                <a:gridCol w="2430661">
                  <a:extLst>
                    <a:ext uri="{9D8B030D-6E8A-4147-A177-3AD203B41FA5}">
                      <a16:colId xmlns:a16="http://schemas.microsoft.com/office/drawing/2014/main" val="2317003787"/>
                    </a:ext>
                  </a:extLst>
                </a:gridCol>
                <a:gridCol w="2430661">
                  <a:extLst>
                    <a:ext uri="{9D8B030D-6E8A-4147-A177-3AD203B41FA5}">
                      <a16:colId xmlns:a16="http://schemas.microsoft.com/office/drawing/2014/main" val="1747351800"/>
                    </a:ext>
                  </a:extLst>
                </a:gridCol>
                <a:gridCol w="2431491">
                  <a:extLst>
                    <a:ext uri="{9D8B030D-6E8A-4147-A177-3AD203B41FA5}">
                      <a16:colId xmlns:a16="http://schemas.microsoft.com/office/drawing/2014/main" val="1853328564"/>
                    </a:ext>
                  </a:extLst>
                </a:gridCol>
              </a:tblGrid>
              <a:tr h="6798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Processor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Latency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utilisation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4205929"/>
                  </a:ext>
                </a:extLst>
              </a:tr>
              <a:tr h="654667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CPU 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0.97 seconds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12.3 MB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30540211"/>
                  </a:ext>
                </a:extLst>
              </a:tr>
              <a:tr h="679846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FPGA Mali processor</a:t>
                      </a:r>
                      <a:endParaRPr lang="en-IN" sz="1800" kern="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0.71 seconds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800" kern="1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7.89 MB</a:t>
                      </a:r>
                      <a:endParaRPr lang="en-IN" sz="1800" kern="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61386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59575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77F2DB-A52F-911A-BF74-C996CDB93D3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CC3800-E48B-E877-5A96-7C759958CB6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90" y="1862522"/>
            <a:ext cx="6812228" cy="344536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490A1DB-3489-2F86-2750-3D692A99964E}"/>
              </a:ext>
            </a:extLst>
          </p:cNvPr>
          <p:cNvSpPr txBox="1">
            <a:spLocks/>
          </p:cNvSpPr>
          <p:nvPr/>
        </p:nvSpPr>
        <p:spPr>
          <a:xfrm>
            <a:off x="1474444" y="536959"/>
            <a:ext cx="9243112" cy="1325563"/>
          </a:xfrm>
          <a:prstGeom prst="rect">
            <a:avLst/>
          </a:prstGeom>
        </p:spPr>
        <p:txBody>
          <a:bodyPr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I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ARDWARE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7289355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478E4-7055-D264-49FE-A8B4611C1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13325"/>
            <a:ext cx="10515600" cy="1325563"/>
          </a:xfrm>
        </p:spPr>
        <p:txBody>
          <a:bodyPr/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31B82-1872-AFCE-6E97-A5F3690E6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6056" y="1738888"/>
            <a:ext cx="11227837" cy="5358948"/>
          </a:xfrm>
        </p:spPr>
        <p:txBody>
          <a:bodyPr>
            <a:norm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proposed an efficient Custom CNN architecture for a model that performs identification and verification with high accuracies.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recognition has been implemented on FPGA and the output images with predicted class names and verification status are displayed in monitor.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Iris localization is performed separately through FPGA and the localized image is also displayed in monitor.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used in applications like authorization in defense, surveillance of restricted regions, and day-to-day security.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7EA50-FB34-2182-BD2C-F0C443025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324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9B222-2CA7-E763-2342-AA6392A87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110926-2E2F-B633-74FC-8D092F88E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16380" y="1489723"/>
            <a:ext cx="10515600" cy="435133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used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C9E85-B19A-1A57-8C70-C25B9A4D9EE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2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7DF00-23E2-899B-CF0D-6803ECEF1B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2885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F39DAC-7412-25E3-A274-1DF2BFC3B1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0371" y="1007393"/>
            <a:ext cx="11691258" cy="5717227"/>
          </a:xfrm>
        </p:spPr>
        <p:txBody>
          <a:bodyPr>
            <a:normAutofit fontScale="62500" lnSpcReduction="20000"/>
          </a:bodyPr>
          <a:lstStyle/>
          <a:p>
            <a:pPr marL="0" lv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[1] </a:t>
            </a:r>
            <a:r>
              <a:rPr lang="en-IN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Almolhis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et al. (2024). A biometric model for iris images segmentation and deep learning classification. International Journal of Biometrics and Security, 9(1), 45-59.</a:t>
            </a:r>
          </a:p>
          <a:p>
            <a:pPr marL="0" lv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Boutros, F., </a:t>
            </a:r>
            <a:r>
              <a:rPr lang="en-IN" sz="32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Damer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N., Raja, K., Ramachandra, R., </a:t>
            </a:r>
            <a:r>
              <a:rPr lang="en-IN" sz="32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Kirchbuchner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F., &amp;  </a:t>
            </a:r>
            <a:r>
              <a:rPr lang="en-IN" sz="32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Kuijper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 (2020). Iris and periocular biometrics for head mounted displays: Segmentation, recognition, and synthetic data generation. Image and Vision Computing, 104, 104007.</a:t>
            </a:r>
            <a:endParaRPr lang="en-IN" sz="3200" kern="1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Harikrishnan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D., Sunil Kumar, N., Shelbi Joseph, R., Nair, K., Nishanth, R., &amp; Joseph, A. J. (2021). FPGA implementation of fast &amp; secure fingerprint authentication using TRSG Microprocessors and Microsystems, 82, 103858.</a:t>
            </a:r>
          </a:p>
          <a:p>
            <a:pPr marL="0" lv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Huda </a:t>
            </a:r>
            <a:r>
              <a:rPr lang="en-IN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Moyasar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Therar</a:t>
            </a:r>
            <a:r>
              <a:rPr lang="en-IN" sz="3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M., et al. (2023). Multibiometric system for iris recognition based on CNN and transfer learning. Journal of Biometric Systems, 12(2), 105-118.</a:t>
            </a:r>
          </a:p>
          <a:p>
            <a:pPr marL="114300" indent="0" algn="just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1" name="Google Shape;191;p1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F7200437-D1DC-2E6E-F989-E240C5821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2625" y="1462087"/>
            <a:ext cx="11235326" cy="5603344"/>
          </a:xfrm>
        </p:spPr>
        <p:txBody>
          <a:bodyPr>
            <a:normAutofit fontScale="47500" lnSpcReduction="20000"/>
          </a:bodyPr>
          <a:lstStyle/>
          <a:p>
            <a:pPr mar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en-US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[5] </a:t>
            </a:r>
            <a:r>
              <a:rPr lang="en-US" sz="4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Kumar, V., </a:t>
            </a:r>
            <a:r>
              <a:rPr lang="en-US" sz="4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Asati</a:t>
            </a:r>
            <a:r>
              <a:rPr lang="en-US" sz="4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A. &amp; Gupta, A. Hardware Accelerators for Iris Localization. J Sign Process Syst 90, 655–671 (2018).</a:t>
            </a:r>
            <a:endParaRPr lang="en-US" sz="4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 </a:t>
            </a:r>
            <a:r>
              <a:rPr lang="en-US" sz="4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Kumar, V., </a:t>
            </a:r>
            <a:r>
              <a:rPr lang="en-US" sz="4200" kern="1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Asati</a:t>
            </a:r>
            <a:r>
              <a:rPr lang="en-US" sz="4200" kern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A., &amp; Gupta, A. (2022). Dedicated hardware architecture for localizing iris in VW images. Journal of King Saud University - Computer and Information Sciences, 34(7), pp 4568-4578.</a:t>
            </a:r>
            <a:endParaRPr lang="en-IN" sz="42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[7] </a:t>
            </a:r>
            <a:r>
              <a:rPr lang="en-IN" sz="4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Minaee</a:t>
            </a:r>
            <a:r>
              <a:rPr lang="en-IN" sz="4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S., </a:t>
            </a:r>
            <a:r>
              <a:rPr lang="en-IN" sz="4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Abdolrashidi</a:t>
            </a:r>
            <a:r>
              <a:rPr lang="en-IN" sz="4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H., et al. (2019). </a:t>
            </a:r>
            <a:r>
              <a:rPr lang="en-IN" sz="4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DeepIris</a:t>
            </a:r>
            <a:r>
              <a:rPr lang="en-IN" sz="4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Iris recognition using a deep learning approach. Iris and Biometric Recognition Journal, 15(2), 97-108.</a:t>
            </a:r>
            <a:endParaRPr lang="en-US" sz="4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70000"/>
              </a:lnSpc>
              <a:spcAft>
                <a:spcPts val="800"/>
              </a:spcAft>
              <a:buNone/>
            </a:pPr>
            <a:r>
              <a:rPr lang="en-US" sz="4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[8] </a:t>
            </a:r>
            <a:r>
              <a:rPr lang="en-IN" sz="42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Pasha.S.N</a:t>
            </a:r>
            <a:r>
              <a:rPr lang="en-IN" sz="4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et al. (2023). An efficient novel approach for iris recognition and segmentation based     on the utilization of deep learning. Journal of Pattern Recognition and Image Analysis, 32(4), 256-268</a:t>
            </a:r>
            <a:r>
              <a:rPr lang="en-IN" sz="4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4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" indent="0" algn="just">
              <a:lnSpc>
                <a:spcPct val="120000"/>
              </a:lnSpc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86449FE-12EA-0E2E-C76B-F401B42BA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43713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8"/>
          <p:cNvSpPr txBox="1">
            <a:spLocks noGrp="1"/>
          </p:cNvSpPr>
          <p:nvPr>
            <p:ph type="body" idx="1"/>
          </p:nvPr>
        </p:nvSpPr>
        <p:spPr>
          <a:xfrm>
            <a:off x="2403565" y="2644230"/>
            <a:ext cx="7452360" cy="172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None/>
            </a:pPr>
            <a:r>
              <a:rPr lang="en-US" sz="9600" dirty="0"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9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"/>
          <p:cNvSpPr txBox="1"/>
          <p:nvPr/>
        </p:nvSpPr>
        <p:spPr>
          <a:xfrm>
            <a:off x="142274" y="1283207"/>
            <a:ext cx="11907451" cy="5073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of the crucial biometrics used for identification of a person is the iris recognition since the patterns in iris remain unaltered for the whole lifetime of an individual and it cannot be replicated.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optimizing iris recognition by enhancing the speed, accuracy of iris feature extraction and matching using FPGA which also ensures data security. </a:t>
            </a:r>
          </a:p>
          <a:p>
            <a:pPr marL="457200" indent="-457200" algn="just">
              <a:lnSpc>
                <a:spcPct val="150000"/>
              </a:lnSpc>
              <a:spcBef>
                <a:spcPts val="800"/>
              </a:spcBef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parallel processing through pipelining in Field Programmable Gate Array (FPGA) can be used for achieving real-time authentication while implementing robust security measures to protect sensitive biometric data. </a:t>
            </a:r>
          </a:p>
          <a:p>
            <a:pPr marL="457200" marR="0" lvl="0" indent="-457200" algn="just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goal is to overcome the limitations of existing CPU and GPU-based systems by providing a high-performance, resource-efficient solution suitable for a wide range of applications.</a:t>
            </a:r>
            <a:endParaRPr sz="2200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4134598" y="338377"/>
            <a:ext cx="524311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"/>
          <p:cNvSpPr txBox="1"/>
          <p:nvPr/>
        </p:nvSpPr>
        <p:spPr>
          <a:xfrm>
            <a:off x="3895642" y="413325"/>
            <a:ext cx="4127383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r>
              <a:rPr lang="en-US" sz="4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4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1019801" y="1856805"/>
            <a:ext cx="10152397" cy="3499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 robust iris recognition system using a custom Convolutional Neural Network (CNN) model, achieving high classification accuracy. 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overcome the limitations of existing methods by direct implementation of deep learning system on FPGA.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realize real time model for iris recognition with FPGA Zynq board to attain high accuracy, efficient real-time processing, and secure execution of the CNN model. 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Google Shape;101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/>
        </p:nvSpPr>
        <p:spPr>
          <a:xfrm>
            <a:off x="4060271" y="1409350"/>
            <a:ext cx="3967992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41761C-0EE7-4EE4-4420-771DE0CCF549}"/>
              </a:ext>
            </a:extLst>
          </p:cNvPr>
          <p:cNvSpPr txBox="1"/>
          <p:nvPr/>
        </p:nvSpPr>
        <p:spPr>
          <a:xfrm>
            <a:off x="3263029" y="324230"/>
            <a:ext cx="65056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 lang="en-IN" sz="4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CA349A7-0614-86EC-F063-0EB355D7B1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613957"/>
              </p:ext>
            </p:extLst>
          </p:nvPr>
        </p:nvGraphicFramePr>
        <p:xfrm>
          <a:off x="342245" y="1254995"/>
          <a:ext cx="11507509" cy="465559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2207027">
                  <a:extLst>
                    <a:ext uri="{9D8B030D-6E8A-4147-A177-3AD203B41FA5}">
                      <a16:colId xmlns:a16="http://schemas.microsoft.com/office/drawing/2014/main" val="3981530613"/>
                    </a:ext>
                  </a:extLst>
                </a:gridCol>
                <a:gridCol w="2947386">
                  <a:extLst>
                    <a:ext uri="{9D8B030D-6E8A-4147-A177-3AD203B41FA5}">
                      <a16:colId xmlns:a16="http://schemas.microsoft.com/office/drawing/2014/main" val="2948695902"/>
                    </a:ext>
                  </a:extLst>
                </a:gridCol>
                <a:gridCol w="2645546">
                  <a:extLst>
                    <a:ext uri="{9D8B030D-6E8A-4147-A177-3AD203B41FA5}">
                      <a16:colId xmlns:a16="http://schemas.microsoft.com/office/drawing/2014/main" val="102456936"/>
                    </a:ext>
                  </a:extLst>
                </a:gridCol>
                <a:gridCol w="3707550">
                  <a:extLst>
                    <a:ext uri="{9D8B030D-6E8A-4147-A177-3AD203B41FA5}">
                      <a16:colId xmlns:a16="http://schemas.microsoft.com/office/drawing/2014/main" val="4078167702"/>
                    </a:ext>
                  </a:extLst>
                </a:gridCol>
              </a:tblGrid>
              <a:tr h="571277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AUTHORS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TITLE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JOURNAL / CONFERENCE / PUBLISHER / YEAR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SIGNIFICANT CONTRIBUTION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3910626"/>
                  </a:ext>
                </a:extLst>
              </a:tr>
              <a:tr h="706074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Huda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Moyasar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Therar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Ahmed Emad,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Ahmed.J.Ali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Jadaan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Ahmed.</a:t>
                      </a:r>
                      <a:endParaRPr lang="en-IN" sz="1400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Multibiometric system for iris recognition based on CNN and transfer learning. </a:t>
                      </a:r>
                      <a:endParaRPr lang="en-IN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Journal of Biometric Systems, 12(2), 105-118.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The paper proposes multimodal biometric system combining convolutional neural networks (CNN) and transfer learning for iris recognition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3724739"/>
                  </a:ext>
                </a:extLst>
              </a:tr>
              <a:tr h="69250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N.Almolhis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 </a:t>
                      </a:r>
                      <a:endParaRPr lang="en-IN" sz="140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 biometric model for iris images segmentation and deep learning classification. </a:t>
                      </a:r>
                      <a:endParaRPr lang="en-IN" sz="1400" b="1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/>
                      <a:r>
                        <a:rPr lang="en-IN" sz="14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International Journal of Biometrics and Security, 9(1),45-59.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This paper addressed the challenges in iris recognition, like noise and reflections using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AlexNet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for classification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4099652"/>
                  </a:ext>
                </a:extLst>
              </a:tr>
              <a:tr h="458464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Pasha, Syed , D, Anitha,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Anbunathan.R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 ,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C.Gobinath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, </a:t>
                      </a:r>
                      <a:r>
                        <a:rPr lang="en-IN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K.Madhura</a:t>
                      </a:r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. </a:t>
                      </a:r>
                      <a:endParaRPr lang="en-IN" sz="1400" b="0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IN" sz="14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An efficient novel approach for iris recognition and segmentation based on the utilization of deep learning.</a:t>
                      </a:r>
                      <a:endParaRPr lang="en-IN" sz="1400" b="1" i="0" u="none" strike="noStrike" noProof="0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b="0" i="1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Journal of Pattern Recognition and Image Analysis, 32(4), 256-268.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This paper presented a deep learning framework based on a residual CNN for iris recognition. 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245610"/>
                  </a:ext>
                </a:extLst>
              </a:tr>
              <a:tr h="846556"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Vineet Kumar, Abhijit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Asati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, Anu Gupta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Dedicated hardware architecture for localizing iris in VW images</a:t>
                      </a:r>
                      <a:endParaRPr lang="en-IN" sz="1400" b="1" kern="1200" dirty="0">
                        <a:solidFill>
                          <a:schemeClr val="dk1"/>
                        </a:solidFill>
                        <a:effectLst/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i="1" dirty="0">
                          <a:latin typeface="Times New Roman"/>
                        </a:rPr>
                        <a:t> </a:t>
                      </a:r>
                      <a:r>
                        <a:rPr lang="en-US" sz="1400" b="0" i="1" dirty="0">
                          <a:latin typeface="Times New Roman"/>
                        </a:rPr>
                        <a:t>Journal of King Saud University - Computer and Information Sciences. Volume 34, Issue 7, Pages 4568-4578, July 2022.</a:t>
                      </a:r>
                      <a:endParaRPr lang="en-IN" sz="1400" b="0" i="1" dirty="0"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 paper proposes a specialized hardware architecture for iris localization in visible wavelength (VW) images.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337331"/>
                  </a:ext>
                </a:extLst>
              </a:tr>
              <a:tr h="7004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Vineet Kumar, Abhijit </a:t>
                      </a:r>
                      <a:r>
                        <a:rPr lang="en-IN" sz="1400" kern="1200" dirty="0" err="1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Asati</a:t>
                      </a:r>
                      <a:r>
                        <a:rPr lang="en-IN" sz="1400" kern="1200" dirty="0">
                          <a:solidFill>
                            <a:schemeClr val="dk1"/>
                          </a:solidFill>
                          <a:effectLst/>
                          <a:latin typeface="Times New Roman"/>
                          <a:ea typeface="+mn-ea"/>
                          <a:cs typeface="+mn-cs"/>
                        </a:rPr>
                        <a:t>, Anu Gupta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Hardware Accelerators for Iris Localization.</a:t>
                      </a:r>
                      <a:endParaRPr lang="en-IN" sz="1400" b="0" i="0" u="none" strike="noStrike" noProof="0" dirty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1" u="none" strike="noStrike" noProof="0" dirty="0">
                          <a:solidFill>
                            <a:srgbClr val="000000"/>
                          </a:solidFill>
                          <a:latin typeface="Times New Roman"/>
                        </a:rPr>
                        <a:t> Journal of Signal Processing Systems, Volume 90, issue 4, pages-655-671,2017.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 paper discusses the development of hardware accelerators specifically designed for iris localization. 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55847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733920-1D16-A470-0D38-F23C7AFDD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1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USED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B2296-CAAE-739C-DEFC-6A319998D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780" y="1836444"/>
            <a:ext cx="10515600" cy="4351338"/>
          </a:xfrm>
        </p:spPr>
        <p:txBody>
          <a:bodyPr/>
          <a:lstStyle/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FPGA board -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Zynq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UltraScale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MPSoC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ZCU104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TeraTerm5 (FPGA interfacing)</a:t>
            </a:r>
          </a:p>
          <a:p>
            <a:endParaRPr lang="en-IN" dirty="0"/>
          </a:p>
        </p:txBody>
      </p:sp>
      <p:sp>
        <p:nvSpPr>
          <p:cNvPr id="158" name="Google Shape;158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4736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"/>
          <p:cNvSpPr txBox="1"/>
          <p:nvPr/>
        </p:nvSpPr>
        <p:spPr>
          <a:xfrm>
            <a:off x="988898" y="393638"/>
            <a:ext cx="980083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</a:t>
            </a:r>
            <a:endParaRPr sz="4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7000886-DD04-48B8-BC5B-41370D66FEAC}"/>
              </a:ext>
            </a:extLst>
          </p:cNvPr>
          <p:cNvSpPr txBox="1"/>
          <p:nvPr/>
        </p:nvSpPr>
        <p:spPr>
          <a:xfrm>
            <a:off x="3816991" y="2468573"/>
            <a:ext cx="1109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A5BEA52-D456-EE11-CC9B-9F776410EBEF}"/>
              </a:ext>
            </a:extLst>
          </p:cNvPr>
          <p:cNvGrpSpPr/>
          <p:nvPr/>
        </p:nvGrpSpPr>
        <p:grpSpPr>
          <a:xfrm>
            <a:off x="436422" y="1352386"/>
            <a:ext cx="10529164" cy="5700649"/>
            <a:chOff x="356550" y="809237"/>
            <a:chExt cx="10529164" cy="5700649"/>
          </a:xfrm>
        </p:grpSpPr>
        <p:graphicFrame>
          <p:nvGraphicFramePr>
            <p:cNvPr id="5" name="Diagram 4">
              <a:extLst>
                <a:ext uri="{FF2B5EF4-FFF2-40B4-BE49-F238E27FC236}">
                  <a16:creationId xmlns:a16="http://schemas.microsoft.com/office/drawing/2014/main" id="{428ADBE4-07D2-8458-54D9-C91540DED78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217500099"/>
                </p:ext>
              </p:extLst>
            </p:nvPr>
          </p:nvGraphicFramePr>
          <p:xfrm>
            <a:off x="3111202" y="2510794"/>
            <a:ext cx="7774512" cy="3999092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F920E1D-08BB-44FA-55B0-1B906E10F21D}"/>
                </a:ext>
              </a:extLst>
            </p:cNvPr>
            <p:cNvCxnSpPr>
              <a:cxnSpLocks/>
            </p:cNvCxnSpPr>
            <p:nvPr/>
          </p:nvCxnSpPr>
          <p:spPr>
            <a:xfrm>
              <a:off x="1296955" y="3576373"/>
              <a:ext cx="0" cy="26783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B0D21CDA-D2DD-5FB7-7107-CAEF8604D9AB}"/>
                </a:ext>
              </a:extLst>
            </p:cNvPr>
            <p:cNvCxnSpPr/>
            <p:nvPr/>
          </p:nvCxnSpPr>
          <p:spPr>
            <a:xfrm>
              <a:off x="1306286" y="3844212"/>
              <a:ext cx="16494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28088F9-371E-1492-EACA-DA40546CF36E}"/>
                </a:ext>
              </a:extLst>
            </p:cNvPr>
            <p:cNvSpPr txBox="1"/>
            <p:nvPr/>
          </p:nvSpPr>
          <p:spPr>
            <a:xfrm>
              <a:off x="4926026" y="2530128"/>
              <a:ext cx="17668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Iris Localized image</a:t>
              </a:r>
              <a:endParaRPr lang="en-IN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CBED466-1286-DE86-F8B8-5FF8CD012A65}"/>
                </a:ext>
              </a:extLst>
            </p:cNvPr>
            <p:cNvSpPr txBox="1"/>
            <p:nvPr/>
          </p:nvSpPr>
          <p:spPr>
            <a:xfrm>
              <a:off x="876806" y="3268596"/>
              <a:ext cx="10310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Eye image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5A9AE19-DAD7-66D3-70BD-CF4E6FA74E33}"/>
                </a:ext>
              </a:extLst>
            </p:cNvPr>
            <p:cNvSpPr txBox="1"/>
            <p:nvPr/>
          </p:nvSpPr>
          <p:spPr>
            <a:xfrm>
              <a:off x="8273513" y="1265945"/>
              <a:ext cx="1406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Iris boundary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6BC867-7B32-A9C9-ED06-D9DEACF30BD7}"/>
                </a:ext>
              </a:extLst>
            </p:cNvPr>
            <p:cNvSpPr txBox="1"/>
            <p:nvPr/>
          </p:nvSpPr>
          <p:spPr>
            <a:xfrm>
              <a:off x="7912157" y="1648505"/>
              <a:ext cx="14062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Pupil boundary</a:t>
              </a:r>
              <a:endParaRPr lang="en-IN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535FFAD-2324-B159-D8E1-1BC968C7606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52" t="4731"/>
            <a:stretch/>
          </p:blipFill>
          <p:spPr bwMode="auto">
            <a:xfrm>
              <a:off x="356550" y="1425514"/>
              <a:ext cx="2158678" cy="1899957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7D666B-2CAE-A6BB-8A58-DB8A35EFBD7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593"/>
            <a:stretch/>
          </p:blipFill>
          <p:spPr>
            <a:xfrm>
              <a:off x="4658831" y="809237"/>
              <a:ext cx="2087269" cy="1789061"/>
            </a:xfrm>
            <a:prstGeom prst="rect">
              <a:avLst/>
            </a:prstGeom>
          </p:spPr>
        </p:pic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7AFE3A4-5FF6-E780-8940-E4D00F897C33}"/>
              </a:ext>
            </a:extLst>
          </p:cNvPr>
          <p:cNvCxnSpPr/>
          <p:nvPr/>
        </p:nvCxnSpPr>
        <p:spPr>
          <a:xfrm>
            <a:off x="6322617" y="1970540"/>
            <a:ext cx="2034073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BA0DF17-5E0B-58E3-5BB5-1B93EEA9FB2B}"/>
              </a:ext>
            </a:extLst>
          </p:cNvPr>
          <p:cNvCxnSpPr>
            <a:cxnSpLocks/>
          </p:cNvCxnSpPr>
          <p:nvPr/>
        </p:nvCxnSpPr>
        <p:spPr>
          <a:xfrm>
            <a:off x="6000711" y="2348263"/>
            <a:ext cx="2023616" cy="0"/>
          </a:xfrm>
          <a:prstGeom prst="straightConnector1">
            <a:avLst/>
          </a:prstGeom>
          <a:ln w="28575">
            <a:solidFill>
              <a:srgbClr val="22D22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1404CBC-F8AB-9DFB-9DDB-F22217116DBD}"/>
              </a:ext>
            </a:extLst>
          </p:cNvPr>
          <p:cNvCxnSpPr>
            <a:cxnSpLocks/>
          </p:cNvCxnSpPr>
          <p:nvPr/>
        </p:nvCxnSpPr>
        <p:spPr>
          <a:xfrm flipV="1">
            <a:off x="5673012" y="3381054"/>
            <a:ext cx="0" cy="738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167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>
            <a:spLocks noGrp="1"/>
          </p:cNvSpPr>
          <p:nvPr>
            <p:ph type="title"/>
          </p:nvPr>
        </p:nvSpPr>
        <p:spPr>
          <a:xfrm>
            <a:off x="1006565" y="136525"/>
            <a:ext cx="9946433" cy="86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imes New Roman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METHODOLOGY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ED862B-9E3E-A946-FC6A-B1E1B67A7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-533400" y="10198834"/>
            <a:ext cx="10515600" cy="4351338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5328C-3CA0-59AA-6EAA-3B43F886D454}"/>
              </a:ext>
            </a:extLst>
          </p:cNvPr>
          <p:cNvSpPr txBox="1"/>
          <p:nvPr/>
        </p:nvSpPr>
        <p:spPr>
          <a:xfrm>
            <a:off x="218371" y="1144499"/>
            <a:ext cx="11755257" cy="5576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FPGA-enhanced biometric authentication system is developed by designing and optimizing FPGA hardware using Python to accelerate biometric processing.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undergo pre-processing, iris localization, normalization, and enhancement before training.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CASIA V1 dataset with 108 classes (individuals) and 320x280 images is used, with each class having 10 images augmented to 36 using various techniques.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is employed for feature extraction and mapping, followed by identification or verification.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identification, the image is classified, and authentication is denied if it doesn't match any class based on a confidence threshold.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verification, a passcode (class number) is input along with the image verification succeeds only if they match.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real-time system is deployed on FPGA using PYNQ and the ARM MALI GPU, interfaced via TeraTerm5 for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execution, with results displayed on a monitor.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428A8E9-D0FB-D192-5C01-0221B83CB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753" y="120727"/>
            <a:ext cx="9472127" cy="1325563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071D5-39CD-F64D-8429-2231E4A8F5F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14D387-A363-3DE7-91C9-42E1D5F59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583029"/>
            <a:ext cx="1051560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 CNN model architecture is designed to take the enhanced images as input and predict the class of given image where each class represents a person.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test images are eye images which represent the practical scenario which will go through the processing till enhancement before being fed as input to the model.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testing is being implemented on FPGA for real-time application via the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 hosted by the board and corresponding output images of identification and verification are displayed on monitor.</a:t>
            </a:r>
          </a:p>
          <a:p>
            <a:pPr algn="just">
              <a:lnSpc>
                <a:spcPct val="150000"/>
              </a:lnSpc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localization is separately run on FPGA to display the localized image in monitor </a:t>
            </a: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3915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2789</TotalTime>
  <Words>1329</Words>
  <Application>Microsoft Office PowerPoint</Application>
  <PresentationFormat>Widescreen</PresentationFormat>
  <Paragraphs>142</Paragraphs>
  <Slides>22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Times New Roman</vt:lpstr>
      <vt:lpstr>Arial</vt:lpstr>
      <vt:lpstr>Calibri</vt:lpstr>
      <vt:lpstr>Symbol</vt:lpstr>
      <vt:lpstr>Office Theme</vt:lpstr>
      <vt:lpstr>PowerPoint Presentation</vt:lpstr>
      <vt:lpstr>CONTENTS</vt:lpstr>
      <vt:lpstr>PowerPoint Presentation</vt:lpstr>
      <vt:lpstr>PowerPoint Presentation</vt:lpstr>
      <vt:lpstr>PowerPoint Presentation</vt:lpstr>
      <vt:lpstr>HARDWARE AND SOFTWARE USED</vt:lpstr>
      <vt:lpstr>PowerPoint Presentation</vt:lpstr>
      <vt:lpstr> METHODOLOGY </vt:lpstr>
      <vt:lpstr>RESULTS</vt:lpstr>
      <vt:lpstr>PowerPoint Presentation</vt:lpstr>
      <vt:lpstr>IMAGE PROCESSING BEFORE TRAINING</vt:lpstr>
      <vt:lpstr>ACCURACY AND LOSS PLOT MODEL DURING TRAINING AND VALIDATION</vt:lpstr>
      <vt:lpstr>OBTAINED ACCURACIES OF CNN MODEL</vt:lpstr>
      <vt:lpstr>PERSON IDENTIFICATION USING TRAINED MODEL</vt:lpstr>
      <vt:lpstr>PERSON VERIFICATION USING TRAINED MODEL</vt:lpstr>
      <vt:lpstr>TERATERM INTERFACING FOR PYNQ</vt:lpstr>
      <vt:lpstr>DEEP LEARNING IN CPU VS FPGA</vt:lpstr>
      <vt:lpstr>PowerPoint Presentation</vt:lpstr>
      <vt:lpstr>CONCLUSION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Venkataramani K</cp:lastModifiedBy>
  <cp:revision>1</cp:revision>
  <dcterms:modified xsi:type="dcterms:W3CDTF">2025-04-07T09:44:28Z</dcterms:modified>
</cp:coreProperties>
</file>