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0B9A9-D842-4AE3-A108-7CA0CDD1CD29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8E258-C273-4C8C-91C8-0187B501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2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2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09602" y="512064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2255520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4"/>
            <a:ext cx="6705600" cy="718145"/>
          </a:xfrm>
        </p:spPr>
        <p:txBody>
          <a:bodyPr>
            <a:spAutoFit/>
          </a:bodyPr>
          <a:lstStyle>
            <a:lvl1pPr marL="0" marR="0" indent="0" algn="l" defTabSz="121914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8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4"/>
            <a:ext cx="6705600" cy="718145"/>
          </a:xfrm>
        </p:spPr>
        <p:txBody>
          <a:bodyPr>
            <a:spAutoFit/>
          </a:bodyPr>
          <a:lstStyle>
            <a:lvl1pPr marL="0" marR="0" indent="0" algn="l" defTabSz="121914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2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4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4"/>
            <a:ext cx="6705600" cy="718145"/>
          </a:xfrm>
        </p:spPr>
        <p:txBody>
          <a:bodyPr>
            <a:spAutoFit/>
          </a:bodyPr>
          <a:lstStyle>
            <a:lvl1pPr marL="0" marR="0" indent="0" algn="l" defTabSz="121914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84" indent="-304784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2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9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33" indent="-37793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570" lvl="1" indent="-609570">
              <a:buNone/>
            </a:pPr>
            <a:endParaRPr kumimoji="0" lang="en-US" sz="3733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001" y="1682495"/>
            <a:ext cx="3676651" cy="4425696"/>
          </a:xfrm>
          <a:noFill/>
        </p:spPr>
        <p:txBody>
          <a:bodyPr/>
          <a:lstStyle>
            <a:lvl1pPr marL="0" marR="0" indent="0" algn="l" defTabSz="6095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>
                <a:solidFill>
                  <a:srgbClr val="FFFFFF"/>
                </a:solidFill>
              </a:rPr>
              <a:pPr/>
              <a:t>3/27/2019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33" indent="-37793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>
                <a:solidFill>
                  <a:srgbClr val="FFFFFF"/>
                </a:solidFill>
              </a:rPr>
              <a:pPr/>
              <a:t>3/27/2019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8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5486400" cy="207264"/>
          </a:xfrm>
        </p:spPr>
        <p:txBody>
          <a:bodyPr/>
          <a:lstStyle/>
          <a:p>
            <a:r>
              <a:rPr lang="en-US" dirty="0">
                <a:solidFill>
                  <a:srgbClr val="0033A0"/>
                </a:solidFill>
              </a:rPr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00B140"/>
                </a:solidFill>
              </a:rPr>
              <a:pPr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8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flipH="1">
            <a:off x="9821744" y="6364127"/>
            <a:ext cx="36576" cy="3125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19" indent="-309019">
              <a:buNone/>
              <a:defRPr sz="5867">
                <a:solidFill>
                  <a:schemeClr val="tx1"/>
                </a:solidFill>
              </a:defRPr>
            </a:lvl2pPr>
            <a:lvl3pPr marL="304784" indent="-30478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33A0"/>
                </a:solidFill>
              </a:rPr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81218" y="6373368"/>
            <a:ext cx="1704217" cy="36576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flipH="1">
            <a:off x="9821744" y="6364127"/>
            <a:ext cx="36576" cy="3125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7969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5" y="-129636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2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914377"/>
            <a:fld id="{72C7141F-1075-416F-B85B-2A67B4DBA6BF}" type="datetime1">
              <a:rPr lang="en-US" smtClean="0">
                <a:solidFill>
                  <a:srgbClr val="0033A0"/>
                </a:solidFill>
              </a:rPr>
              <a:pPr defTabSz="914377"/>
              <a:t>3/27/2019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pPr defTabSz="914377"/>
            <a:r>
              <a:rPr lang="en-US" smtClean="0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pPr defTabSz="914377"/>
            <a:fld id="{2EFEF571-C9B4-4D92-A7F7-315B894862A8}" type="slidenum">
              <a:rPr lang="en-US" smtClean="0">
                <a:solidFill>
                  <a:srgbClr val="00B140"/>
                </a:solidFill>
              </a:rPr>
              <a:pPr defTabSz="914377"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3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4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84" indent="-304784" algn="l" defTabSz="121914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70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54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40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25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09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93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93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</a:t>
            </a:r>
            <a:r>
              <a:rPr lang="en-US" dirty="0" smtClean="0"/>
              <a:t>HTML layout </a:t>
            </a:r>
            <a:r>
              <a:rPr lang="en-US" dirty="0"/>
              <a:t>generator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4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output- Bootstrap, CSS3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Platform specific output- desktop, tablet and mobile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66" y="1227909"/>
            <a:ext cx="660980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Corresponding GUI code used for training: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header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row {</a:t>
            </a:r>
          </a:p>
          <a:p>
            <a:pPr marL="457200" lvl="1"/>
            <a:r>
              <a:rPr lang="en-US" dirty="0"/>
              <a:t>triple {</a:t>
            </a:r>
          </a:p>
          <a:p>
            <a:pPr marL="457200" lvl="1"/>
            <a:r>
              <a:rPr lang="en-US" dirty="0"/>
              <a:t>}</a:t>
            </a:r>
          </a:p>
          <a:p>
            <a:pPr marL="457200" lvl="1"/>
            <a:r>
              <a:rPr lang="en-US" dirty="0"/>
              <a:t>triple {</a:t>
            </a:r>
          </a:p>
          <a:p>
            <a:pPr marL="457200" lvl="1"/>
            <a:r>
              <a:rPr lang="en-US" dirty="0"/>
              <a:t>}</a:t>
            </a:r>
          </a:p>
          <a:p>
            <a:pPr marL="457200" lvl="1"/>
            <a:r>
              <a:rPr lang="en-US" dirty="0"/>
              <a:t>triple {</a:t>
            </a:r>
          </a:p>
          <a:p>
            <a:pPr marL="457200" lvl="1"/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row {</a:t>
            </a:r>
          </a:p>
          <a:p>
            <a:pPr marL="457200" lvl="1"/>
            <a:r>
              <a:rPr lang="en-US" dirty="0"/>
              <a:t>double {</a:t>
            </a:r>
          </a:p>
          <a:p>
            <a:pPr marL="457200" lvl="1"/>
            <a:r>
              <a:rPr lang="en-US" dirty="0"/>
              <a:t>}</a:t>
            </a:r>
          </a:p>
          <a:p>
            <a:pPr marL="457200" lvl="1"/>
            <a:r>
              <a:rPr lang="en-US" dirty="0"/>
              <a:t>double {</a:t>
            </a:r>
          </a:p>
          <a:p>
            <a:pPr marL="457200" lvl="1"/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Original Image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3" descr="C:\Users\760949\Desktop\bound\images\vd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986" y="1682750"/>
            <a:ext cx="5901266" cy="4425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0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Identified Layout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3" descr="C:\Users\760949\Desktop\identify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456" y="1682750"/>
            <a:ext cx="6484325" cy="4425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7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Image from identified layout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3" descr="C:\Users\760929\Desktop\layout\examples\new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668" y="2247647"/>
            <a:ext cx="5731902" cy="3296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4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Generated layout for mobile 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31" y="1364143"/>
            <a:ext cx="3610296" cy="47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Generated layout for tablet 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59" y="1426464"/>
            <a:ext cx="4663441" cy="467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Generated layout for desktop 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10" y="1216070"/>
            <a:ext cx="8741964" cy="47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Converting a graphical user interface into computer code is a difficult task for developers in order to build websites and mobile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Writing code for layout takes more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List of tools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webflow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Adobe </a:t>
            </a:r>
            <a:r>
              <a:rPr lang="en-US" dirty="0"/>
              <a:t>reflow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Export </a:t>
            </a:r>
            <a:r>
              <a:rPr lang="en-US" dirty="0"/>
              <a:t>kit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Napkee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Adobe </a:t>
            </a:r>
            <a:r>
              <a:rPr lang="en-US" dirty="0" err="1"/>
              <a:t>dreamweaver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pix2code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Sketch2code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Automated HTML code generator with deep learning is used to convert image layouts into working HTML code.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system uses deep learning methods to convert image layouts into HTML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provides option to developers to choose between bootstrap or media queries.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produces responsive webpages and it can adapt between mobile, tablet and desktop screens.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work 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26465"/>
            <a:ext cx="7837714" cy="4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training layout images are preprocessed using the image processing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training, the image and the corresponding GUI code is fed into Neural network to perform image recognition and captioning.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Computer vision is done by Convolutional Neural Network (CNN).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Recurrent Neural Network (RNN) performs language modeling on the textual description associated with the input picture.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final model is generated using the trained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work 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1319349"/>
            <a:ext cx="75111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image to be tested is feed into the pre-trained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generated model and the weights are used to extract the features from the given image.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sampling, the input GUI is updated for each prediction to contain the last predicted token.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resulting sequence of DSL tokens is compiled to the desired target language using traditional compiler design techniques.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compilation phase, the GUI code generated is converted into the HTML code by compiler design techniques.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done by mapping tokens to their corresponding code in the JSON mapping file.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HTML code generated is responsive and this can be done in two ways. One is done by using Bootstrap and another one is by using Media Queries.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Developers can take advantage of CSS classes defined in Bootstrap to further customize the appearance of their contents.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© 2018 Cognizant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7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etna RPA Strategy" id="{8C60BDAD-519E-498A-9A45-4676600EC11E}" vid="{BD82E08D-CF7B-4220-B191-41304B1DC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492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37_Cognizant</vt:lpstr>
      <vt:lpstr>Automated HTML layout generator</vt:lpstr>
      <vt:lpstr>Problem statement</vt:lpstr>
      <vt:lpstr>Tools</vt:lpstr>
      <vt:lpstr>Deep learning method</vt:lpstr>
      <vt:lpstr>Training work flow</vt:lpstr>
      <vt:lpstr>Training</vt:lpstr>
      <vt:lpstr>Sampling work flow</vt:lpstr>
      <vt:lpstr>Sampling</vt:lpstr>
      <vt:lpstr>Compilation</vt:lpstr>
      <vt:lpstr>Additional features</vt:lpstr>
      <vt:lpstr>Training image</vt:lpstr>
      <vt:lpstr>  Corresponding GUI code used for training: </vt:lpstr>
      <vt:lpstr>Original Image </vt:lpstr>
      <vt:lpstr>Identified Layout </vt:lpstr>
      <vt:lpstr>Input Image from identified layout </vt:lpstr>
      <vt:lpstr>Generated layout for mobile view </vt:lpstr>
      <vt:lpstr>Generated layout for tablet view </vt:lpstr>
      <vt:lpstr>Generated layout for desktop view 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Hauer, Norma (Cognizant)</dc:creator>
  <cp:lastModifiedBy>R S, Nanthabala (Contractor)</cp:lastModifiedBy>
  <cp:revision>22</cp:revision>
  <dcterms:created xsi:type="dcterms:W3CDTF">2019-02-12T20:59:43Z</dcterms:created>
  <dcterms:modified xsi:type="dcterms:W3CDTF">2019-03-27T03:50:19Z</dcterms:modified>
</cp:coreProperties>
</file>