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60" r:id="rId16"/>
    <p:sldId id="270" r:id="rId17"/>
    <p:sldId id="271" r:id="rId18"/>
    <p:sldId id="272" r:id="rId19"/>
    <p:sldId id="273" r:id="rId20"/>
    <p:sldId id="274" r:id="rId21"/>
    <p:sldId id="275" r:id="rId22"/>
    <p:sldId id="276" r:id="rId23"/>
    <p:sldId id="277" r:id="rId24"/>
    <p:sldId id="278" r:id="rId25"/>
    <p:sldId id="279" r:id="rId26"/>
    <p:sldId id="361" r:id="rId27"/>
    <p:sldId id="280" r:id="rId28"/>
    <p:sldId id="281" r:id="rId29"/>
    <p:sldId id="282" r:id="rId30"/>
    <p:sldId id="283" r:id="rId31"/>
    <p:sldId id="284" r:id="rId32"/>
    <p:sldId id="362"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Lst>
  <p:sldSz cx="12192000" cy="6858000"/>
  <p:notesSz cx="6858000" cy="9144000"/>
  <p:embeddedFontLst>
    <p:embeddedFont>
      <p:font typeface="Calibri" pitchFamily="34" charset="0"/>
      <p:regular r:id="rId110"/>
      <p:bold r:id="rId111"/>
      <p:italic r:id="rId112"/>
      <p:boldItalic r:id="rId113"/>
    </p:embeddedFont>
    <p:embeddedFont>
      <p:font typeface="Roboto" charset="0"/>
      <p:regular r:id="rId114"/>
      <p:bold r:id="rId115"/>
      <p:italic r:id="rId116"/>
      <p:boldItalic r:id="rId1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8" roundtripDataSignature="AMtx7mhP4LdohfsR59pv1/8dl98GiZwmJ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457B11FF-E237-4C67-A8C3-8315AB0612E5}">
  <a:tblStyle styleId="{457B11FF-E237-4C67-A8C3-8315AB0612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ED40855-9B29-4F49-8635-A964BDC5652F}"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317" y="-8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8.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3.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4.fntdata"/><Relationship Id="rId118"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5.fntdata"/><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fntdata"/><Relationship Id="rId11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12affa61f02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7" name="Google Shape;1067;g12affa61f02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12affa61f02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6" name="Google Shape;1076;g12affa61f02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12affa61f02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5" name="Google Shape;1085;g12affa61f0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128759931d7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4" name="Google Shape;1094;g128759931d7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2affa61f0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3" name="Google Shape;1103;g12affa61f0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8759931d7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2" name="Google Shape;1112;g128759931d7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1" name="Google Shape;112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0" name="Google Shape;113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23ba95c89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123ba95c89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f3b495d9a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f3b495d9a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3ba95c89a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123ba95c89a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23ba95c89a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123ba95c89a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3ba95c89a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123ba95c89a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3ba95c89a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g123ba95c89a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27ed4b802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1227ed4b802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227ed4b802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1227ed4b802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f3b495d9a8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f3b495d9a8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27ed4b802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1227ed4b802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27ed4b802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1227ed4b802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227ed4b802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g1227ed4b802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227ed4b802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1227ed4b802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819dcbf5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819dcbf5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12819dcbf54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227ed4b802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1227ed4b802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227ed4b802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g1227ed4b802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227ed4b802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g1227ed4b802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227ed4b802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1227ed4b802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227ed4b802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1227ed4b802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227ed4b802_0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g1227ed4b802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227ed4b802_0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1227ed4b802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227ed4b802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g1227ed4b802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227ed4b802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g1227ed4b802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227ed4b802_0_1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g1227ed4b802_0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227ed4b802_0_1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g1227ed4b802_0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227ed4b802_0_1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g1227ed4b802_0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227ed4b802_0_1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g1227ed4b802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227ed4b802_0_1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g1227ed4b802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227ed4b802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g1227ed4b802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1b713c09be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g11b713c09be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1b713c09be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g11b713c09be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1b713c09be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g11b713c09be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1b713c09be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g11b713c09be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1b713c09be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g11b713c09be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e6691aade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11e6691aad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1b713c09be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g11b713c09be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1b713c09be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g11b713c09be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1b713c09be_0_1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g11b713c09be_0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1b713c09be_0_1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g11b713c09be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1b713c09be_0_1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g11b713c09be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127208e747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g127208e74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7" name="Google Shape;74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f3b495d9a8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gf3b495d9a8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f3b495d9a8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5" name="Google Shape;765;gf3b495d9a8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f3b495d9a8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gf3b495d9a8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f3b495d9a8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gf3b495d9a8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29426208e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g129426208e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9426208e4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g129426208e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129958ee810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0" name="Google Shape;810;g129958ee810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29958ee810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9" name="Google Shape;829;g129958ee810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9" name="Google Shape;83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29958ee810_4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8" name="Google Shape;848;g129958ee810_4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129958ee810_4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9" name="Google Shape;859;g129958ee810_4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129958ee810_4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8" name="Google Shape;868;g129958ee810_4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e6691aade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11e6691aade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29958ee810_4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8" name="Google Shape;878;g129958ee810_4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29958ee810_4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7" name="Google Shape;887;g129958ee810_4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129ae777fb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6" name="Google Shape;896;g129ae777fb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129f3f2fb8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5" name="Google Shape;905;g129f3f2fb8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29f3f2fb82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4" name="Google Shape;914;g129f3f2fb82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29f3f2fb82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3" name="Google Shape;923;g129f3f2fb8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129f3f2fb82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2" name="Google Shape;932;g129f3f2fb82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129f3f2fb82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1" name="Google Shape;941;g129f3f2fb82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129f3f2fb82_0_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0" name="Google Shape;950;g129f3f2fb82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9" name="Google Shape;95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28759931d7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8" name="Google Shape;968;g128759931d7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28759931d7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7" name="Google Shape;977;g128759931d7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29f3f2fb82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5" name="Google Shape;995;g129f3f2fb82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129d3d853c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 name="Google Shape;1004;g129d3d853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128759931d7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2" name="Google Shape;1022;g128759931d7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1" name="Google Shape;103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2a3c43ad6f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0" name="Google Shape;1040;g12a3c43ad6f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12a3c43ad6f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9" name="Google Shape;1049;g12a3c43ad6f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8" name="Google Shape;105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1"/>
          <p:cNvSpPr>
            <a:spLocks noGrp="1"/>
          </p:cNvSpPr>
          <p:nvPr>
            <p:ph type="pic" idx="2"/>
          </p:nvPr>
        </p:nvSpPr>
        <p:spPr>
          <a:xfrm>
            <a:off x="5183188" y="987425"/>
            <a:ext cx="6172200" cy="4873625"/>
          </a:xfrm>
          <a:prstGeom prst="rect">
            <a:avLst/>
          </a:prstGeom>
          <a:noFill/>
          <a:ln>
            <a:noFill/>
          </a:ln>
        </p:spPr>
      </p:sp>
      <p:sp>
        <p:nvSpPr>
          <p:cNvPr id="68" name="Google Shape;68;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atibhayalag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en.wikipedia.org/wiki/Natural_language_user_interface" TargetMode="External"/><Relationship Id="rId5" Type="http://schemas.openxmlformats.org/officeDocument/2006/relationships/hyperlink" Target="https://en.wikipedia.org/wiki/Computer-aided_diagnosis" TargetMode="External"/><Relationship Id="rId4" Type="http://schemas.openxmlformats.org/officeDocument/2006/relationships/hyperlink" Target="https://en.wikipedia.org/wiki/Artificial_intelligenc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en.wikipedia.org/wiki/Subse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n.wikipedia.org/wiki/Set_theory" TargetMode="External"/><Relationship Id="rId5" Type="http://schemas.openxmlformats.org/officeDocument/2006/relationships/hyperlink" Target="https://en.wikipedia.org/wiki/Logic" TargetMode="External"/><Relationship Id="rId4" Type="http://schemas.openxmlformats.org/officeDocument/2006/relationships/hyperlink" Target="https://en.wikipedia.org/wiki/Formalism_(mathematic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5.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9.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3.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66.xml.rels><?xml version="1.0" encoding="UTF-8" standalone="yes"?>
<Relationships xmlns="http://schemas.openxmlformats.org/package/2006/relationships"><Relationship Id="rId8" Type="http://schemas.openxmlformats.org/officeDocument/2006/relationships/hyperlink" Target="https://en.wikipedia.org/wiki/Ed_Feigenbaum" TargetMode="External"/><Relationship Id="rId3" Type="http://schemas.openxmlformats.org/officeDocument/2006/relationships/image" Target="../media/image1.png"/><Relationship Id="rId7" Type="http://schemas.openxmlformats.org/officeDocument/2006/relationships/hyperlink" Target="https://en.wikipedia.org/wiki/A*_search_algorithm"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hyperlink" Target="https://en.wikipedia.org/wiki/Herbert_A._Simon" TargetMode="External"/><Relationship Id="rId5" Type="http://schemas.openxmlformats.org/officeDocument/2006/relationships/hyperlink" Target="https://en.wikipedia.org/wiki/Allen_Newell" TargetMode="External"/><Relationship Id="rId4" Type="http://schemas.openxmlformats.org/officeDocument/2006/relationships/hyperlink" Target="https://en.wikipedia.org/wiki/General_Problem_Solver" TargetMode="External"/><Relationship Id="rId9" Type="http://schemas.openxmlformats.org/officeDocument/2006/relationships/hyperlink" Target="https://en.wikipedia.org/wiki/Rick_Hayes-Roth" TargetMode="External"/></Relationships>
</file>

<file path=ppt/slides/_rels/slide67.xml.rels><?xml version="1.0" encoding="UTF-8" standalone="yes"?>
<Relationships xmlns="http://schemas.openxmlformats.org/package/2006/relationships"><Relationship Id="rId8" Type="http://schemas.openxmlformats.org/officeDocument/2006/relationships/hyperlink" Target="https://en.wikipedia.org/wiki/Knowledge_base" TargetMode="External"/><Relationship Id="rId3" Type="http://schemas.openxmlformats.org/officeDocument/2006/relationships/image" Target="../media/image1.png"/><Relationship Id="rId7" Type="http://schemas.openxmlformats.org/officeDocument/2006/relationships/hyperlink" Target="https://en.wikipedia.org/wiki/Frame_language"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hyperlink" Target="https://en.wikipedia.org/wiki/Production_system_(computer_science)" TargetMode="External"/><Relationship Id="rId5" Type="http://schemas.openxmlformats.org/officeDocument/2006/relationships/hyperlink" Target="https://en.wikipedia.org/wiki/Expert_systems" TargetMode="External"/><Relationship Id="rId4" Type="http://schemas.openxmlformats.org/officeDocument/2006/relationships/hyperlink" Target="https://en.wikipedia.org/wiki/Cognitive_revolution"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hyperlink" Target="https://en.wikipedia.org/wiki/Massachusetts_Institute_of_Technology"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356101"/>
            <a:ext cx="9144000" cy="2155087"/>
          </a:xfrm>
          <a:prstGeom prst="rect">
            <a:avLst/>
          </a:prstGeom>
          <a:noFill/>
          <a:ln w="12700" cap="flat" cmpd="sng">
            <a:solidFill>
              <a:srgbClr val="FFC000"/>
            </a:solidFill>
            <a:prstDash val="solid"/>
            <a:round/>
            <a:headEnd type="none" w="sm" len="sm"/>
            <a:tailEnd type="none" w="sm" len="sm"/>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1F3864"/>
              </a:buClr>
              <a:buSzPts val="4800"/>
              <a:buFont typeface="Times New Roman"/>
              <a:buNone/>
            </a:pPr>
            <a:r>
              <a:rPr lang="en-GB" sz="4800" b="1">
                <a:solidFill>
                  <a:srgbClr val="1F3864"/>
                </a:solidFill>
                <a:latin typeface="Times New Roman"/>
                <a:ea typeface="Times New Roman"/>
                <a:cs typeface="Times New Roman"/>
                <a:sym typeface="Times New Roman"/>
              </a:rPr>
              <a:t>Artificial Intelligence</a:t>
            </a:r>
            <a:r>
              <a:rPr lang="en-GB" sz="4800">
                <a:solidFill>
                  <a:srgbClr val="1F3864"/>
                </a:solidFill>
                <a:latin typeface="Times New Roman"/>
                <a:ea typeface="Times New Roman"/>
                <a:cs typeface="Times New Roman"/>
                <a:sym typeface="Times New Roman"/>
              </a:rPr>
              <a:t/>
            </a:r>
            <a:br>
              <a:rPr lang="en-GB" sz="4800">
                <a:solidFill>
                  <a:srgbClr val="1F3864"/>
                </a:solidFill>
                <a:latin typeface="Times New Roman"/>
                <a:ea typeface="Times New Roman"/>
                <a:cs typeface="Times New Roman"/>
                <a:sym typeface="Times New Roman"/>
              </a:rPr>
            </a:br>
            <a:r>
              <a:rPr lang="en-GB" sz="4800">
                <a:solidFill>
                  <a:srgbClr val="1F3864"/>
                </a:solidFill>
                <a:latin typeface="Times New Roman"/>
                <a:ea typeface="Times New Roman"/>
                <a:cs typeface="Times New Roman"/>
                <a:sym typeface="Times New Roman"/>
              </a:rPr>
              <a:t>Knowledge Representation and Reasoning</a:t>
            </a:r>
            <a:endParaRPr sz="4800">
              <a:solidFill>
                <a:srgbClr val="1F3864"/>
              </a:solidFill>
              <a:latin typeface="Times New Roman"/>
              <a:ea typeface="Times New Roman"/>
              <a:cs typeface="Times New Roman"/>
              <a:sym typeface="Times New Roman"/>
            </a:endParaRPr>
          </a:p>
        </p:txBody>
      </p:sp>
      <p:sp>
        <p:nvSpPr>
          <p:cNvPr id="89" name="Google Shape;89;p1"/>
          <p:cNvSpPr/>
          <p:nvPr/>
        </p:nvSpPr>
        <p:spPr>
          <a:xfrm>
            <a:off x="503685" y="3428999"/>
            <a:ext cx="11184630" cy="3072899"/>
          </a:xfrm>
          <a:prstGeom prst="rect">
            <a:avLst/>
          </a:prstGeom>
          <a:noFill/>
          <a:ln>
            <a:noFill/>
          </a:ln>
        </p:spPr>
        <p:txBody>
          <a:bodyPr spcFirstLastPara="1" wrap="square" lIns="96125" tIns="48050" rIns="96125" bIns="48050" anchor="t" anchorCtr="0">
            <a:noAutofit/>
          </a:bodyPr>
          <a:lstStyle/>
          <a:p>
            <a:pPr lvl="0" algn="ctr"/>
            <a:r>
              <a:rPr lang="sv-SE" sz="2480" dirty="0" smtClean="0">
                <a:latin typeface="Times New Roman"/>
                <a:ea typeface="Times New Roman"/>
                <a:cs typeface="Times New Roman"/>
                <a:sym typeface="Times New Roman"/>
              </a:rPr>
              <a:t>Dr. Pratibha C. Kaladeep (Dr. Pratibha S. Yalagi)</a:t>
            </a:r>
          </a:p>
          <a:p>
            <a:pPr lvl="0" algn="ctr"/>
            <a:r>
              <a:rPr lang="sv-SE" sz="2480" dirty="0" smtClean="0">
                <a:latin typeface="Times New Roman"/>
                <a:ea typeface="Times New Roman"/>
                <a:cs typeface="Times New Roman"/>
                <a:sym typeface="Times New Roman"/>
              </a:rPr>
              <a:t>(</a:t>
            </a:r>
            <a:r>
              <a:rPr lang="sv-SE" sz="2480" dirty="0" smtClean="0">
                <a:latin typeface="Times New Roman"/>
                <a:ea typeface="Times New Roman"/>
                <a:cs typeface="Times New Roman"/>
                <a:sym typeface="Times New Roman"/>
                <a:hlinkClick r:id="rId3"/>
              </a:rPr>
              <a:t>pratibhayalagi</a:t>
            </a:r>
            <a:r>
              <a:rPr lang="sv-SE" sz="2480" u="sng" dirty="0" smtClean="0">
                <a:solidFill>
                  <a:srgbClr val="0563C1"/>
                </a:solidFill>
                <a:latin typeface="Times New Roman"/>
                <a:ea typeface="Times New Roman"/>
                <a:cs typeface="Times New Roman"/>
                <a:sym typeface="Times New Roman"/>
                <a:hlinkClick r:id="rId3"/>
              </a:rPr>
              <a:t>@gmail.com</a:t>
            </a:r>
            <a:r>
              <a:rPr lang="sv-SE" sz="2480" u="sng" dirty="0" smtClean="0">
                <a:solidFill>
                  <a:srgbClr val="0563C1"/>
                </a:solidFill>
                <a:latin typeface="Times New Roman"/>
                <a:ea typeface="Times New Roman"/>
                <a:cs typeface="Times New Roman"/>
                <a:sym typeface="Times New Roman"/>
              </a:rPr>
              <a:t> </a:t>
            </a:r>
            <a:r>
              <a:rPr lang="sv-SE" sz="2480" dirty="0" smtClean="0">
                <a:latin typeface="Times New Roman"/>
                <a:ea typeface="Times New Roman"/>
                <a:cs typeface="Times New Roman"/>
                <a:sym typeface="Times New Roman"/>
              </a:rPr>
              <a:t>)</a:t>
            </a:r>
            <a:endParaRPr lang="sv-SE" sz="2800" dirty="0" smtClean="0"/>
          </a:p>
          <a:p>
            <a:pPr marL="0" marR="0" lvl="0" indent="0" algn="ctr" rtl="0">
              <a:lnSpc>
                <a:spcPct val="100000"/>
              </a:lnSpc>
              <a:spcBef>
                <a:spcPts val="0"/>
              </a:spcBef>
              <a:spcAft>
                <a:spcPts val="0"/>
              </a:spcAft>
              <a:buNone/>
            </a:pPr>
            <a:endParaRPr sz="248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GB" sz="2480" b="0" i="0" u="none" strike="noStrike" cap="none" dirty="0">
                <a:solidFill>
                  <a:srgbClr val="000000"/>
                </a:solidFill>
                <a:latin typeface="Times New Roman"/>
                <a:ea typeface="Times New Roman"/>
                <a:cs typeface="Times New Roman"/>
                <a:sym typeface="Times New Roman"/>
              </a:rPr>
              <a:t>Department of Computer Science and Engineering,</a:t>
            </a:r>
            <a:endParaRPr sz="248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GB" sz="2480" b="0" i="0" u="none" strike="noStrike" cap="none" dirty="0">
                <a:solidFill>
                  <a:srgbClr val="000000"/>
                </a:solidFill>
                <a:latin typeface="Times New Roman"/>
                <a:ea typeface="Times New Roman"/>
                <a:cs typeface="Times New Roman"/>
                <a:sym typeface="Times New Roman"/>
              </a:rPr>
              <a:t>Walchand Institute of Technology,</a:t>
            </a:r>
            <a:endParaRPr sz="248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GB" sz="2480" b="0" i="0" u="none" strike="noStrike" cap="none" dirty="0">
                <a:solidFill>
                  <a:srgbClr val="000000"/>
                </a:solidFill>
                <a:latin typeface="Times New Roman"/>
                <a:ea typeface="Times New Roman"/>
                <a:cs typeface="Times New Roman"/>
                <a:sym typeface="Times New Roman"/>
              </a:rPr>
              <a:t>Solapur.</a:t>
            </a:r>
            <a:endParaRPr sz="248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GB" sz="2480" b="1" i="0" u="none" strike="noStrike" cap="none" dirty="0">
                <a:solidFill>
                  <a:srgbClr val="000000"/>
                </a:solidFill>
                <a:latin typeface="Times New Roman"/>
                <a:ea typeface="Times New Roman"/>
                <a:cs typeface="Times New Roman"/>
                <a:sym typeface="Times New Roman"/>
              </a:rPr>
              <a:t>www.witsolapur.org</a:t>
            </a:r>
            <a:endParaRPr sz="2480" b="0" i="0" u="none" strike="noStrike" cap="none">
              <a:solidFill>
                <a:schemeClr val="dk1"/>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4">
            <a:alphaModFix/>
          </a:blip>
          <a:srcRect/>
          <a:stretch/>
        </p:blipFill>
        <p:spPr>
          <a:xfrm>
            <a:off x="10403597" y="2677116"/>
            <a:ext cx="848970" cy="1503767"/>
          </a:xfrm>
          <a:prstGeom prst="rect">
            <a:avLst/>
          </a:prstGeom>
          <a:noFill/>
          <a:ln>
            <a:noFill/>
          </a:ln>
        </p:spPr>
      </p:pic>
      <p:pic>
        <p:nvPicPr>
          <p:cNvPr id="91" name="Google Shape;91;p1"/>
          <p:cNvPicPr preferRelativeResize="0"/>
          <p:nvPr/>
        </p:nvPicPr>
        <p:blipFill rotWithShape="1">
          <a:blip r:embed="rId5">
            <a:alphaModFix/>
          </a:blip>
          <a:srcRect/>
          <a:stretch/>
        </p:blipFill>
        <p:spPr>
          <a:xfrm>
            <a:off x="1349009" y="3120248"/>
            <a:ext cx="1503069" cy="6175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Types of Ontology</a:t>
            </a:r>
            <a:endParaRPr b="1">
              <a:solidFill>
                <a:schemeClr val="lt1"/>
              </a:solidFill>
            </a:endParaRPr>
          </a:p>
        </p:txBody>
      </p:sp>
      <p:sp>
        <p:nvSpPr>
          <p:cNvPr id="176" name="Google Shape;17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77" name="Google Shape;17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10</a:t>
            </a:fld>
            <a:endParaRPr/>
          </a:p>
        </p:txBody>
      </p:sp>
      <p:pic>
        <p:nvPicPr>
          <p:cNvPr id="178" name="Google Shape;178;p8"/>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79" name="Google Shape;179;p8"/>
          <p:cNvSpPr/>
          <p:nvPr/>
        </p:nvSpPr>
        <p:spPr>
          <a:xfrm>
            <a:off x="4503761" y="1156760"/>
            <a:ext cx="3384645" cy="4861903"/>
          </a:xfrm>
          <a:prstGeom prst="triangle">
            <a:avLst>
              <a:gd name="adj" fmla="val 50000"/>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80" name="Google Shape;180;p8"/>
          <p:cNvSpPr/>
          <p:nvPr/>
        </p:nvSpPr>
        <p:spPr>
          <a:xfrm>
            <a:off x="3316407" y="1156760"/>
            <a:ext cx="5773002" cy="3770082"/>
          </a:xfrm>
          <a:prstGeom prst="triangle">
            <a:avLst>
              <a:gd name="adj" fmla="val 50000"/>
            </a:avLst>
          </a:prstGeom>
          <a:noFill/>
          <a:ln w="28575"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81" name="Google Shape;181;p8"/>
          <p:cNvSpPr/>
          <p:nvPr/>
        </p:nvSpPr>
        <p:spPr>
          <a:xfrm>
            <a:off x="5076967" y="1156760"/>
            <a:ext cx="2238233" cy="1473958"/>
          </a:xfrm>
          <a:prstGeom prst="triangle">
            <a:avLst>
              <a:gd name="adj" fmla="val 50000"/>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 name="Google Shape;182;p8"/>
          <p:cNvSpPr txBox="1"/>
          <p:nvPr/>
        </p:nvSpPr>
        <p:spPr>
          <a:xfrm>
            <a:off x="7623222" y="4280511"/>
            <a:ext cx="1060355"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i="0" u="none" strike="noStrike" cap="none">
                <a:solidFill>
                  <a:schemeClr val="dk1"/>
                </a:solidFill>
                <a:latin typeface="Calibri"/>
                <a:ea typeface="Calibri"/>
                <a:cs typeface="Calibri"/>
                <a:sym typeface="Calibri"/>
              </a:rPr>
              <a:t>General</a:t>
            </a:r>
            <a:endParaRPr/>
          </a:p>
          <a:p>
            <a:pPr marL="0" marR="0" lvl="0" indent="0" algn="ctr" rtl="0">
              <a:spcBef>
                <a:spcPts val="0"/>
              </a:spcBef>
              <a:spcAft>
                <a:spcPts val="0"/>
              </a:spcAft>
              <a:buNone/>
            </a:pPr>
            <a:r>
              <a:rPr lang="en-GB" sz="1800" b="1" i="0" u="none" strike="noStrike" cap="none">
                <a:solidFill>
                  <a:schemeClr val="dk1"/>
                </a:solidFill>
                <a:latin typeface="Calibri"/>
                <a:ea typeface="Calibri"/>
                <a:cs typeface="Calibri"/>
                <a:sym typeface="Calibri"/>
              </a:rPr>
              <a:t>Ontology</a:t>
            </a:r>
            <a:endParaRPr sz="1800" b="1" i="0" u="none" strike="noStrike" cap="none">
              <a:solidFill>
                <a:schemeClr val="dk1"/>
              </a:solidFill>
              <a:latin typeface="Calibri"/>
              <a:ea typeface="Calibri"/>
              <a:cs typeface="Calibri"/>
              <a:sym typeface="Calibri"/>
            </a:endParaRPr>
          </a:p>
        </p:txBody>
      </p:sp>
      <p:sp>
        <p:nvSpPr>
          <p:cNvPr id="183" name="Google Shape;183;p8"/>
          <p:cNvSpPr txBox="1"/>
          <p:nvPr/>
        </p:nvSpPr>
        <p:spPr>
          <a:xfrm>
            <a:off x="5672730" y="5348000"/>
            <a:ext cx="1060355"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i="0" u="none" strike="noStrike" cap="none">
                <a:solidFill>
                  <a:schemeClr val="dk1"/>
                </a:solidFill>
                <a:latin typeface="Calibri"/>
                <a:ea typeface="Calibri"/>
                <a:cs typeface="Calibri"/>
                <a:sym typeface="Calibri"/>
              </a:rPr>
              <a:t>Domain</a:t>
            </a:r>
            <a:endParaRPr/>
          </a:p>
          <a:p>
            <a:pPr marL="0" marR="0" lvl="0" indent="0" algn="ctr" rtl="0">
              <a:spcBef>
                <a:spcPts val="0"/>
              </a:spcBef>
              <a:spcAft>
                <a:spcPts val="0"/>
              </a:spcAft>
              <a:buNone/>
            </a:pPr>
            <a:r>
              <a:rPr lang="en-GB" sz="1800" b="1" i="0" u="none" strike="noStrike" cap="none">
                <a:solidFill>
                  <a:schemeClr val="dk1"/>
                </a:solidFill>
                <a:latin typeface="Calibri"/>
                <a:ea typeface="Calibri"/>
                <a:cs typeface="Calibri"/>
                <a:sym typeface="Calibri"/>
              </a:rPr>
              <a:t>Ontology</a:t>
            </a:r>
            <a:endParaRPr sz="1800" b="1" i="0" u="none" strike="noStrike" cap="none">
              <a:solidFill>
                <a:schemeClr val="dk1"/>
              </a:solidFill>
              <a:latin typeface="Calibri"/>
              <a:ea typeface="Calibri"/>
              <a:cs typeface="Calibri"/>
              <a:sym typeface="Calibri"/>
            </a:endParaRPr>
          </a:p>
        </p:txBody>
      </p:sp>
      <p:sp>
        <p:nvSpPr>
          <p:cNvPr id="184" name="Google Shape;184;p8"/>
          <p:cNvSpPr txBox="1"/>
          <p:nvPr/>
        </p:nvSpPr>
        <p:spPr>
          <a:xfrm>
            <a:off x="7114654" y="1429985"/>
            <a:ext cx="106035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i="0" u="none" strike="noStrike" cap="none">
                <a:solidFill>
                  <a:schemeClr val="dk1"/>
                </a:solidFill>
                <a:latin typeface="Calibri"/>
                <a:ea typeface="Calibri"/>
                <a:cs typeface="Calibri"/>
                <a:sym typeface="Calibri"/>
              </a:rPr>
              <a:t>Upper</a:t>
            </a:r>
            <a:endParaRPr/>
          </a:p>
          <a:p>
            <a:pPr marL="0" marR="0" lvl="0" indent="0" algn="ctr" rtl="0">
              <a:spcBef>
                <a:spcPts val="0"/>
              </a:spcBef>
              <a:spcAft>
                <a:spcPts val="0"/>
              </a:spcAft>
              <a:buNone/>
            </a:pPr>
            <a:r>
              <a:rPr lang="en-GB" sz="1800" b="1" i="0" u="none" strike="noStrike" cap="none">
                <a:solidFill>
                  <a:schemeClr val="dk1"/>
                </a:solidFill>
                <a:latin typeface="Calibri"/>
                <a:ea typeface="Calibri"/>
                <a:cs typeface="Calibri"/>
                <a:sym typeface="Calibri"/>
              </a:rPr>
              <a:t>Level</a:t>
            </a:r>
            <a:endParaRPr/>
          </a:p>
          <a:p>
            <a:pPr marL="0" marR="0" lvl="0" indent="0" algn="ctr" rtl="0">
              <a:spcBef>
                <a:spcPts val="0"/>
              </a:spcBef>
              <a:spcAft>
                <a:spcPts val="0"/>
              </a:spcAft>
              <a:buNone/>
            </a:pPr>
            <a:r>
              <a:rPr lang="en-GB" sz="1800" b="1" i="0" u="none" strike="noStrike" cap="none">
                <a:solidFill>
                  <a:schemeClr val="dk1"/>
                </a:solidFill>
                <a:latin typeface="Calibri"/>
                <a:ea typeface="Calibri"/>
                <a:cs typeface="Calibri"/>
                <a:sym typeface="Calibri"/>
              </a:rPr>
              <a:t>Ontology</a:t>
            </a:r>
            <a:endParaRPr sz="1800" b="1"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g12affa61f02_0_9"/>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Reasoning with Default Information</a:t>
            </a:r>
            <a:endParaRPr b="1">
              <a:solidFill>
                <a:schemeClr val="lt1"/>
              </a:solidFill>
            </a:endParaRPr>
          </a:p>
        </p:txBody>
      </p:sp>
      <p:sp>
        <p:nvSpPr>
          <p:cNvPr id="1070" name="Google Shape;1070;g12affa61f02_0_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071" name="Google Shape;1071;g12affa61f02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100</a:t>
            </a:fld>
            <a:endParaRPr/>
          </a:p>
        </p:txBody>
      </p:sp>
      <p:pic>
        <p:nvPicPr>
          <p:cNvPr id="1072" name="Google Shape;1072;g12affa61f02_0_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073" name="Google Shape;1073;g12affa61f02_0_9"/>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100"/>
              </a:spcBef>
              <a:spcAft>
                <a:spcPts val="0"/>
              </a:spcAft>
              <a:buNone/>
            </a:pPr>
            <a:r>
              <a:rPr lang="en-GB" sz="2200" b="1">
                <a:solidFill>
                  <a:srgbClr val="333333"/>
                </a:solidFill>
                <a:highlight>
                  <a:srgbClr val="FFFFFF"/>
                </a:highlight>
              </a:rPr>
              <a:t>Example:	</a:t>
            </a:r>
            <a:r>
              <a:rPr lang="en-GB" sz="2200" b="1">
                <a:highlight>
                  <a:srgbClr val="FFFFFF"/>
                </a:highlight>
              </a:rPr>
              <a:t>Earth revolves around the Sun.</a:t>
            </a:r>
            <a:endParaRPr sz="2200" b="1">
              <a:highlight>
                <a:srgbClr val="FFFFFF"/>
              </a:highlight>
            </a:endParaRPr>
          </a:p>
          <a:p>
            <a:pPr marL="0" lvl="0" indent="0" algn="just" rtl="0">
              <a:lnSpc>
                <a:spcPct val="100000"/>
              </a:lnSpc>
              <a:spcBef>
                <a:spcPts val="1200"/>
              </a:spcBef>
              <a:spcAft>
                <a:spcPts val="0"/>
              </a:spcAft>
              <a:buNone/>
            </a:pPr>
            <a:r>
              <a:rPr lang="en-GB" sz="2200">
                <a:solidFill>
                  <a:srgbClr val="333333"/>
                </a:solidFill>
                <a:highlight>
                  <a:srgbClr val="FFFFFF"/>
                </a:highlight>
              </a:rPr>
              <a:t>It is a true fact, and it cannot be changed even if we add another sentence in knowledge base like, "</a:t>
            </a:r>
            <a:r>
              <a:rPr lang="en-GB" sz="2200" b="1">
                <a:solidFill>
                  <a:srgbClr val="333333"/>
                </a:solidFill>
                <a:highlight>
                  <a:srgbClr val="FFFFFF"/>
                </a:highlight>
              </a:rPr>
              <a:t>The moon revolves around the earth</a:t>
            </a:r>
            <a:r>
              <a:rPr lang="en-GB" sz="2200">
                <a:solidFill>
                  <a:srgbClr val="333333"/>
                </a:solidFill>
                <a:highlight>
                  <a:srgbClr val="FFFFFF"/>
                </a:highlight>
              </a:rPr>
              <a:t>" Or "</a:t>
            </a:r>
            <a:r>
              <a:rPr lang="en-GB" sz="2200" b="1">
                <a:solidFill>
                  <a:srgbClr val="333333"/>
                </a:solidFill>
                <a:highlight>
                  <a:srgbClr val="FFFFFF"/>
                </a:highlight>
              </a:rPr>
              <a:t>Earth is not round</a:t>
            </a:r>
            <a:r>
              <a:rPr lang="en-GB" sz="2200">
                <a:solidFill>
                  <a:srgbClr val="333333"/>
                </a:solidFill>
                <a:highlight>
                  <a:srgbClr val="FFFFFF"/>
                </a:highlight>
              </a:rPr>
              <a:t>," etc.</a:t>
            </a:r>
            <a:endParaRPr sz="2200">
              <a:solidFill>
                <a:srgbClr val="333333"/>
              </a:solidFill>
              <a:highlight>
                <a:srgbClr val="FFFFFF"/>
              </a:highlight>
            </a:endParaRPr>
          </a:p>
          <a:p>
            <a:pPr marL="0" lvl="0" indent="0" algn="just" rtl="0">
              <a:lnSpc>
                <a:spcPct val="100000"/>
              </a:lnSpc>
              <a:spcBef>
                <a:spcPts val="1400"/>
              </a:spcBef>
              <a:spcAft>
                <a:spcPts val="0"/>
              </a:spcAft>
              <a:buNone/>
            </a:pPr>
            <a:r>
              <a:rPr lang="en-GB" sz="2300" b="1">
                <a:highlight>
                  <a:srgbClr val="FFFFFF"/>
                </a:highlight>
              </a:rPr>
              <a:t>Advantages of Monotonic Reasoning:</a:t>
            </a:r>
            <a:endParaRPr sz="2300" b="1">
              <a:highlight>
                <a:srgbClr val="FFFFFF"/>
              </a:highlight>
            </a:endParaRPr>
          </a:p>
          <a:p>
            <a:pPr marL="457200" marR="25400" lvl="0" indent="-368300" algn="just" rtl="0">
              <a:lnSpc>
                <a:spcPct val="100000"/>
              </a:lnSpc>
              <a:spcBef>
                <a:spcPts val="1000"/>
              </a:spcBef>
              <a:spcAft>
                <a:spcPts val="0"/>
              </a:spcAft>
              <a:buClr>
                <a:schemeClr val="dk1"/>
              </a:buClr>
              <a:buSzPts val="2200"/>
              <a:buFont typeface="Calibri"/>
              <a:buChar char="●"/>
            </a:pPr>
            <a:r>
              <a:rPr lang="en-GB" sz="2200">
                <a:highlight>
                  <a:srgbClr val="FFFFFF"/>
                </a:highlight>
              </a:rPr>
              <a:t>In monotonic reasoning, each old proof will always remain valid.</a:t>
            </a:r>
            <a:endParaRPr sz="2200">
              <a:highlight>
                <a:srgbClr val="FFFFFF"/>
              </a:highlight>
            </a:endParaRPr>
          </a:p>
          <a:p>
            <a:pPr marL="457200" marR="25400" lvl="0" indent="-368300" algn="just" rtl="0">
              <a:lnSpc>
                <a:spcPct val="100000"/>
              </a:lnSpc>
              <a:spcBef>
                <a:spcPts val="0"/>
              </a:spcBef>
              <a:spcAft>
                <a:spcPts val="0"/>
              </a:spcAft>
              <a:buClr>
                <a:schemeClr val="dk1"/>
              </a:buClr>
              <a:buSzPts val="2200"/>
              <a:buFont typeface="Calibri"/>
              <a:buChar char="●"/>
            </a:pPr>
            <a:r>
              <a:rPr lang="en-GB" sz="2200">
                <a:highlight>
                  <a:srgbClr val="FFFFFF"/>
                </a:highlight>
              </a:rPr>
              <a:t>If we deduce some facts from available facts, then it will remain valid for always.</a:t>
            </a:r>
            <a:endParaRPr sz="2200">
              <a:highlight>
                <a:srgbClr val="FFFFFF"/>
              </a:highlight>
            </a:endParaRPr>
          </a:p>
          <a:p>
            <a:pPr marL="0" lvl="0" indent="0" algn="just" rtl="0">
              <a:lnSpc>
                <a:spcPct val="100000"/>
              </a:lnSpc>
              <a:spcBef>
                <a:spcPts val="1400"/>
              </a:spcBef>
              <a:spcAft>
                <a:spcPts val="0"/>
              </a:spcAft>
              <a:buNone/>
            </a:pPr>
            <a:r>
              <a:rPr lang="en-GB" sz="2300" b="1">
                <a:highlight>
                  <a:srgbClr val="FFFFFF"/>
                </a:highlight>
              </a:rPr>
              <a:t>Disadvantages of Monotonic Reasoning:</a:t>
            </a:r>
            <a:endParaRPr sz="2300" b="1">
              <a:highlight>
                <a:srgbClr val="FFFFFF"/>
              </a:highlight>
            </a:endParaRPr>
          </a:p>
          <a:p>
            <a:pPr marL="457200" marR="25400" lvl="0" indent="-368300" algn="just" rtl="0">
              <a:lnSpc>
                <a:spcPct val="100000"/>
              </a:lnSpc>
              <a:spcBef>
                <a:spcPts val="1500"/>
              </a:spcBef>
              <a:spcAft>
                <a:spcPts val="0"/>
              </a:spcAft>
              <a:buClr>
                <a:schemeClr val="dk1"/>
              </a:buClr>
              <a:buSzPts val="2200"/>
              <a:buFont typeface="Calibri"/>
              <a:buChar char="●"/>
            </a:pPr>
            <a:r>
              <a:rPr lang="en-GB" sz="2200">
                <a:highlight>
                  <a:srgbClr val="FFFFFF"/>
                </a:highlight>
              </a:rPr>
              <a:t>We cannot represent the real world scenarios using Monotonic reasoning.</a:t>
            </a:r>
            <a:endParaRPr sz="2200">
              <a:highlight>
                <a:srgbClr val="FFFFFF"/>
              </a:highlight>
            </a:endParaRPr>
          </a:p>
          <a:p>
            <a:pPr marL="457200" marR="25400" lvl="0" indent="-368300" algn="just" rtl="0">
              <a:lnSpc>
                <a:spcPct val="100000"/>
              </a:lnSpc>
              <a:spcBef>
                <a:spcPts val="0"/>
              </a:spcBef>
              <a:spcAft>
                <a:spcPts val="0"/>
              </a:spcAft>
              <a:buClr>
                <a:schemeClr val="dk1"/>
              </a:buClr>
              <a:buSzPts val="2200"/>
              <a:buFont typeface="Calibri"/>
              <a:buChar char="●"/>
            </a:pPr>
            <a:r>
              <a:rPr lang="en-GB" sz="2200">
                <a:highlight>
                  <a:srgbClr val="FFFFFF"/>
                </a:highlight>
              </a:rPr>
              <a:t>Hypothesis knowledge cannot be expressed with monotonic reasoning, which means facts should be true.</a:t>
            </a:r>
            <a:endParaRPr sz="2200">
              <a:highlight>
                <a:srgbClr val="FFFFFF"/>
              </a:highlight>
            </a:endParaRPr>
          </a:p>
          <a:p>
            <a:pPr marL="457200" marR="25400" lvl="0" indent="-368300" algn="just" rtl="0">
              <a:lnSpc>
                <a:spcPct val="100000"/>
              </a:lnSpc>
              <a:spcBef>
                <a:spcPts val="0"/>
              </a:spcBef>
              <a:spcAft>
                <a:spcPts val="0"/>
              </a:spcAft>
              <a:buClr>
                <a:schemeClr val="dk1"/>
              </a:buClr>
              <a:buSzPts val="2200"/>
              <a:buFont typeface="Calibri"/>
              <a:buChar char="●"/>
            </a:pPr>
            <a:r>
              <a:rPr lang="en-GB" sz="2200">
                <a:highlight>
                  <a:srgbClr val="FFFFFF"/>
                </a:highlight>
              </a:rPr>
              <a:t>Since we can only derive conclusions from the old proofs, so new knowledge from the real world cannot be added.</a:t>
            </a:r>
            <a:endParaRPr sz="2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3">
                                            <p:txEl>
                                              <p:pRg st="0" end="0"/>
                                            </p:txEl>
                                          </p:spTgt>
                                        </p:tgtEl>
                                        <p:attrNameLst>
                                          <p:attrName>style.visibility</p:attrName>
                                        </p:attrNameLst>
                                      </p:cBhvr>
                                      <p:to>
                                        <p:strVal val="visible"/>
                                      </p:to>
                                    </p:set>
                                    <p:animEffect transition="in" filter="fade">
                                      <p:cBhvr>
                                        <p:cTn id="7" dur="1000"/>
                                        <p:tgtEl>
                                          <p:spTgt spid="10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3">
                                            <p:txEl>
                                              <p:pRg st="1" end="1"/>
                                            </p:txEl>
                                          </p:spTgt>
                                        </p:tgtEl>
                                        <p:attrNameLst>
                                          <p:attrName>style.visibility</p:attrName>
                                        </p:attrNameLst>
                                      </p:cBhvr>
                                      <p:to>
                                        <p:strVal val="visible"/>
                                      </p:to>
                                    </p:set>
                                    <p:animEffect transition="in" filter="fade">
                                      <p:cBhvr>
                                        <p:cTn id="12" dur="1000"/>
                                        <p:tgtEl>
                                          <p:spTgt spid="10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73">
                                            <p:txEl>
                                              <p:pRg st="2" end="2"/>
                                            </p:txEl>
                                          </p:spTgt>
                                        </p:tgtEl>
                                        <p:attrNameLst>
                                          <p:attrName>style.visibility</p:attrName>
                                        </p:attrNameLst>
                                      </p:cBhvr>
                                      <p:to>
                                        <p:strVal val="visible"/>
                                      </p:to>
                                    </p:set>
                                    <p:animEffect transition="in" filter="fade">
                                      <p:cBhvr>
                                        <p:cTn id="17" dur="1000"/>
                                        <p:tgtEl>
                                          <p:spTgt spid="10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3">
                                            <p:txEl>
                                              <p:pRg st="3" end="3"/>
                                            </p:txEl>
                                          </p:spTgt>
                                        </p:tgtEl>
                                        <p:attrNameLst>
                                          <p:attrName>style.visibility</p:attrName>
                                        </p:attrNameLst>
                                      </p:cBhvr>
                                      <p:to>
                                        <p:strVal val="visible"/>
                                      </p:to>
                                    </p:set>
                                    <p:animEffect transition="in" filter="fade">
                                      <p:cBhvr>
                                        <p:cTn id="22" dur="1000"/>
                                        <p:tgtEl>
                                          <p:spTgt spid="10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73">
                                            <p:txEl>
                                              <p:pRg st="4" end="4"/>
                                            </p:txEl>
                                          </p:spTgt>
                                        </p:tgtEl>
                                        <p:attrNameLst>
                                          <p:attrName>style.visibility</p:attrName>
                                        </p:attrNameLst>
                                      </p:cBhvr>
                                      <p:to>
                                        <p:strVal val="visible"/>
                                      </p:to>
                                    </p:set>
                                    <p:animEffect transition="in" filter="fade">
                                      <p:cBhvr>
                                        <p:cTn id="27" dur="1000"/>
                                        <p:tgtEl>
                                          <p:spTgt spid="10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3">
                                            <p:txEl>
                                              <p:pRg st="5" end="5"/>
                                            </p:txEl>
                                          </p:spTgt>
                                        </p:tgtEl>
                                        <p:attrNameLst>
                                          <p:attrName>style.visibility</p:attrName>
                                        </p:attrNameLst>
                                      </p:cBhvr>
                                      <p:to>
                                        <p:strVal val="visible"/>
                                      </p:to>
                                    </p:set>
                                    <p:animEffect transition="in" filter="fade">
                                      <p:cBhvr>
                                        <p:cTn id="32" dur="1000"/>
                                        <p:tgtEl>
                                          <p:spTgt spid="10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73">
                                            <p:txEl>
                                              <p:pRg st="6" end="6"/>
                                            </p:txEl>
                                          </p:spTgt>
                                        </p:tgtEl>
                                        <p:attrNameLst>
                                          <p:attrName>style.visibility</p:attrName>
                                        </p:attrNameLst>
                                      </p:cBhvr>
                                      <p:to>
                                        <p:strVal val="visible"/>
                                      </p:to>
                                    </p:set>
                                    <p:animEffect transition="in" filter="fade">
                                      <p:cBhvr>
                                        <p:cTn id="37" dur="1000"/>
                                        <p:tgtEl>
                                          <p:spTgt spid="107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73">
                                            <p:txEl>
                                              <p:pRg st="7" end="7"/>
                                            </p:txEl>
                                          </p:spTgt>
                                        </p:tgtEl>
                                        <p:attrNameLst>
                                          <p:attrName>style.visibility</p:attrName>
                                        </p:attrNameLst>
                                      </p:cBhvr>
                                      <p:to>
                                        <p:strVal val="visible"/>
                                      </p:to>
                                    </p:set>
                                    <p:animEffect transition="in" filter="fade">
                                      <p:cBhvr>
                                        <p:cTn id="42" dur="1000"/>
                                        <p:tgtEl>
                                          <p:spTgt spid="107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73">
                                            <p:txEl>
                                              <p:pRg st="8" end="8"/>
                                            </p:txEl>
                                          </p:spTgt>
                                        </p:tgtEl>
                                        <p:attrNameLst>
                                          <p:attrName>style.visibility</p:attrName>
                                        </p:attrNameLst>
                                      </p:cBhvr>
                                      <p:to>
                                        <p:strVal val="visible"/>
                                      </p:to>
                                    </p:set>
                                    <p:animEffect transition="in" filter="fade">
                                      <p:cBhvr>
                                        <p:cTn id="47" dur="1000"/>
                                        <p:tgtEl>
                                          <p:spTgt spid="107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g12affa61f02_0_18"/>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Reasoning with Default Information</a:t>
            </a:r>
            <a:endParaRPr b="1">
              <a:solidFill>
                <a:schemeClr val="lt1"/>
              </a:solidFill>
            </a:endParaRPr>
          </a:p>
        </p:txBody>
      </p:sp>
      <p:sp>
        <p:nvSpPr>
          <p:cNvPr id="1079" name="Google Shape;1079;g12affa61f02_0_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080" name="Google Shape;1080;g12affa61f02_0_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101</a:t>
            </a:fld>
            <a:endParaRPr/>
          </a:p>
        </p:txBody>
      </p:sp>
      <p:pic>
        <p:nvPicPr>
          <p:cNvPr id="1081" name="Google Shape;1081;g12affa61f02_0_18"/>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082" name="Google Shape;1082;g12affa61f02_0_18"/>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100"/>
              </a:spcBef>
              <a:spcAft>
                <a:spcPts val="0"/>
              </a:spcAft>
              <a:buNone/>
            </a:pPr>
            <a:r>
              <a:rPr lang="en-GB" sz="2300" b="1">
                <a:highlight>
                  <a:srgbClr val="FFFFFF"/>
                </a:highlight>
              </a:rPr>
              <a:t>Non-monotonic Reasoning</a:t>
            </a:r>
            <a:endParaRPr sz="2200">
              <a:solidFill>
                <a:srgbClr val="610B4B"/>
              </a:solidFill>
              <a:highlight>
                <a:srgbClr val="FFFFFF"/>
              </a:highlight>
            </a:endParaRPr>
          </a:p>
          <a:p>
            <a:pPr marL="457200" lvl="0" indent="-368300" algn="just" rtl="0">
              <a:lnSpc>
                <a:spcPct val="100000"/>
              </a:lnSpc>
              <a:spcBef>
                <a:spcPts val="1200"/>
              </a:spcBef>
              <a:spcAft>
                <a:spcPts val="0"/>
              </a:spcAft>
              <a:buClr>
                <a:srgbClr val="333333"/>
              </a:buClr>
              <a:buSzPts val="2200"/>
              <a:buChar char="●"/>
            </a:pPr>
            <a:r>
              <a:rPr lang="en-GB" sz="2200">
                <a:solidFill>
                  <a:srgbClr val="333333"/>
                </a:solidFill>
                <a:highlight>
                  <a:srgbClr val="FFFFFF"/>
                </a:highlight>
              </a:rPr>
              <a:t>In Non-monotonic reasoning, some conclusions may be invalidated if we add some more information to our knowledge base.</a:t>
            </a:r>
            <a:endParaRPr sz="2200">
              <a:solidFill>
                <a:srgbClr val="333333"/>
              </a:solidFill>
              <a:highlight>
                <a:srgbClr val="FFFFFF"/>
              </a:highlight>
            </a:endParaRPr>
          </a:p>
          <a:p>
            <a:pPr marL="457200" lvl="0" indent="-368300" algn="just" rtl="0">
              <a:lnSpc>
                <a:spcPct val="100000"/>
              </a:lnSpc>
              <a:spcBef>
                <a:spcPts val="0"/>
              </a:spcBef>
              <a:spcAft>
                <a:spcPts val="0"/>
              </a:spcAft>
              <a:buClr>
                <a:srgbClr val="333333"/>
              </a:buClr>
              <a:buSzPts val="2200"/>
              <a:buChar char="●"/>
            </a:pPr>
            <a:r>
              <a:rPr lang="en-GB" sz="2200">
                <a:solidFill>
                  <a:srgbClr val="333333"/>
                </a:solidFill>
                <a:highlight>
                  <a:srgbClr val="FFFFFF"/>
                </a:highlight>
              </a:rPr>
              <a:t>Logic will be said as non-monotonic if some conclusions can be invalidated by adding more knowledge into our knowledge base.</a:t>
            </a:r>
            <a:endParaRPr sz="2200">
              <a:solidFill>
                <a:srgbClr val="333333"/>
              </a:solidFill>
              <a:highlight>
                <a:srgbClr val="FFFFFF"/>
              </a:highlight>
            </a:endParaRPr>
          </a:p>
          <a:p>
            <a:pPr marL="457200" lvl="0" indent="-368300" algn="just" rtl="0">
              <a:lnSpc>
                <a:spcPct val="100000"/>
              </a:lnSpc>
              <a:spcBef>
                <a:spcPts val="0"/>
              </a:spcBef>
              <a:spcAft>
                <a:spcPts val="0"/>
              </a:spcAft>
              <a:buClr>
                <a:srgbClr val="333333"/>
              </a:buClr>
              <a:buSzPts val="2200"/>
              <a:buChar char="●"/>
            </a:pPr>
            <a:r>
              <a:rPr lang="en-GB" sz="2200">
                <a:solidFill>
                  <a:srgbClr val="333333"/>
                </a:solidFill>
                <a:highlight>
                  <a:srgbClr val="FFFFFF"/>
                </a:highlight>
              </a:rPr>
              <a:t>Non-monotonic reasoning deals with incomplete and uncertain models.</a:t>
            </a:r>
            <a:endParaRPr sz="2200">
              <a:solidFill>
                <a:srgbClr val="333333"/>
              </a:solidFill>
              <a:highlight>
                <a:srgbClr val="FFFFFF"/>
              </a:highlight>
            </a:endParaRPr>
          </a:p>
          <a:p>
            <a:pPr marL="457200" lvl="0" indent="-368300" algn="just" rtl="0">
              <a:lnSpc>
                <a:spcPct val="100000"/>
              </a:lnSpc>
              <a:spcBef>
                <a:spcPts val="0"/>
              </a:spcBef>
              <a:spcAft>
                <a:spcPts val="0"/>
              </a:spcAft>
              <a:buClr>
                <a:srgbClr val="333333"/>
              </a:buClr>
              <a:buSzPts val="2200"/>
              <a:buChar char="●"/>
            </a:pPr>
            <a:r>
              <a:rPr lang="en-GB" sz="2200">
                <a:solidFill>
                  <a:srgbClr val="333333"/>
                </a:solidFill>
                <a:highlight>
                  <a:srgbClr val="FFFFFF"/>
                </a:highlight>
              </a:rPr>
              <a:t>"Human perceptions for various things in daily life, "is a general example of non-monotonic reasoning.</a:t>
            </a:r>
            <a:endParaRPr sz="2200">
              <a:solidFill>
                <a:srgbClr val="333333"/>
              </a:solidFill>
              <a:highlight>
                <a:srgbClr val="FFFFFF"/>
              </a:highlight>
            </a:endParaRPr>
          </a:p>
          <a:p>
            <a:pPr marL="0" lvl="0" indent="0" algn="just" rtl="0">
              <a:lnSpc>
                <a:spcPct val="100000"/>
              </a:lnSpc>
              <a:spcBef>
                <a:spcPts val="1200"/>
              </a:spcBef>
              <a:spcAft>
                <a:spcPts val="0"/>
              </a:spcAft>
              <a:buNone/>
            </a:pPr>
            <a:r>
              <a:rPr lang="en-GB" sz="2200" b="1">
                <a:solidFill>
                  <a:srgbClr val="333333"/>
                </a:solidFill>
                <a:highlight>
                  <a:srgbClr val="FFFFFF"/>
                </a:highlight>
              </a:rPr>
              <a:t>Example:</a:t>
            </a:r>
            <a:r>
              <a:rPr lang="en-GB" sz="2200">
                <a:solidFill>
                  <a:srgbClr val="333333"/>
                </a:solidFill>
                <a:highlight>
                  <a:srgbClr val="FFFFFF"/>
                </a:highlight>
              </a:rPr>
              <a:t> Let suppose the knowledge base contains the following knowledge:</a:t>
            </a:r>
            <a:endParaRPr sz="2200">
              <a:solidFill>
                <a:srgbClr val="333333"/>
              </a:solidFill>
              <a:highlight>
                <a:srgbClr val="FFFFFF"/>
              </a:highlight>
            </a:endParaRPr>
          </a:p>
          <a:p>
            <a:pPr marL="457200" marR="25400" lvl="0" indent="-368300" algn="l" rtl="0">
              <a:lnSpc>
                <a:spcPct val="100000"/>
              </a:lnSpc>
              <a:spcBef>
                <a:spcPts val="1500"/>
              </a:spcBef>
              <a:spcAft>
                <a:spcPts val="0"/>
              </a:spcAft>
              <a:buClr>
                <a:schemeClr val="dk1"/>
              </a:buClr>
              <a:buSzPts val="2200"/>
              <a:buFont typeface="Calibri"/>
              <a:buChar char="●"/>
            </a:pPr>
            <a:r>
              <a:rPr lang="en-GB" sz="2200" b="1">
                <a:highlight>
                  <a:srgbClr val="FFFFFF"/>
                </a:highlight>
              </a:rPr>
              <a:t>Birds can fly</a:t>
            </a:r>
            <a:endParaRPr sz="2200" b="1">
              <a:highlight>
                <a:srgbClr val="FFFFFF"/>
              </a:highlight>
            </a:endParaRPr>
          </a:p>
          <a:p>
            <a:pPr marL="457200" marR="25400" lvl="0" indent="-368300" algn="l" rtl="0">
              <a:lnSpc>
                <a:spcPct val="100000"/>
              </a:lnSpc>
              <a:spcBef>
                <a:spcPts val="0"/>
              </a:spcBef>
              <a:spcAft>
                <a:spcPts val="0"/>
              </a:spcAft>
              <a:buClr>
                <a:schemeClr val="dk1"/>
              </a:buClr>
              <a:buSzPts val="2200"/>
              <a:buFont typeface="Calibri"/>
              <a:buChar char="●"/>
            </a:pPr>
            <a:r>
              <a:rPr lang="en-GB" sz="2200" b="1">
                <a:highlight>
                  <a:srgbClr val="FFFFFF"/>
                </a:highlight>
              </a:rPr>
              <a:t>Penguins cannot fly</a:t>
            </a:r>
            <a:endParaRPr sz="2200" b="1">
              <a:highlight>
                <a:srgbClr val="FFFFFF"/>
              </a:highlight>
            </a:endParaRPr>
          </a:p>
          <a:p>
            <a:pPr marL="457200" marR="25400" lvl="0" indent="-368300" algn="l" rtl="0">
              <a:lnSpc>
                <a:spcPct val="100000"/>
              </a:lnSpc>
              <a:spcBef>
                <a:spcPts val="0"/>
              </a:spcBef>
              <a:spcAft>
                <a:spcPts val="0"/>
              </a:spcAft>
              <a:buClr>
                <a:schemeClr val="dk1"/>
              </a:buClr>
              <a:buSzPts val="2200"/>
              <a:buFont typeface="Calibri"/>
              <a:buChar char="●"/>
            </a:pPr>
            <a:r>
              <a:rPr lang="en-GB" sz="2200" b="1">
                <a:highlight>
                  <a:srgbClr val="FFFFFF"/>
                </a:highlight>
              </a:rPr>
              <a:t>Alex is a bird</a:t>
            </a:r>
            <a:endParaRPr sz="2200" b="1">
              <a:highlight>
                <a:srgbClr val="FFFFFF"/>
              </a:highlight>
            </a:endParaRPr>
          </a:p>
          <a:p>
            <a:pPr marL="0" lvl="0" indent="457200" algn="just" rtl="0">
              <a:lnSpc>
                <a:spcPct val="100000"/>
              </a:lnSpc>
              <a:spcBef>
                <a:spcPts val="1200"/>
              </a:spcBef>
              <a:spcAft>
                <a:spcPts val="0"/>
              </a:spcAft>
              <a:buNone/>
            </a:pPr>
            <a:r>
              <a:rPr lang="en-GB" sz="2200">
                <a:solidFill>
                  <a:srgbClr val="333333"/>
                </a:solidFill>
                <a:highlight>
                  <a:srgbClr val="FFFFFF"/>
                </a:highlight>
              </a:rPr>
              <a:t>So from the above sentences, we can conclude that </a:t>
            </a:r>
            <a:r>
              <a:rPr lang="en-GB" sz="2200" b="1">
                <a:solidFill>
                  <a:srgbClr val="333333"/>
                </a:solidFill>
                <a:highlight>
                  <a:srgbClr val="FFFFFF"/>
                </a:highlight>
              </a:rPr>
              <a:t>Alex can fly</a:t>
            </a:r>
            <a:r>
              <a:rPr lang="en-GB" sz="2200">
                <a:solidFill>
                  <a:srgbClr val="333333"/>
                </a:solidFill>
                <a:highlight>
                  <a:srgbClr val="FFFFFF"/>
                </a:highlight>
              </a:rPr>
              <a:t>.</a:t>
            </a:r>
            <a:endParaRPr sz="2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2">
                                            <p:txEl>
                                              <p:pRg st="0" end="0"/>
                                            </p:txEl>
                                          </p:spTgt>
                                        </p:tgtEl>
                                        <p:attrNameLst>
                                          <p:attrName>style.visibility</p:attrName>
                                        </p:attrNameLst>
                                      </p:cBhvr>
                                      <p:to>
                                        <p:strVal val="visible"/>
                                      </p:to>
                                    </p:set>
                                    <p:animEffect transition="in" filter="fade">
                                      <p:cBhvr>
                                        <p:cTn id="7" dur="1000"/>
                                        <p:tgtEl>
                                          <p:spTgt spid="1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2">
                                            <p:txEl>
                                              <p:pRg st="1" end="1"/>
                                            </p:txEl>
                                          </p:spTgt>
                                        </p:tgtEl>
                                        <p:attrNameLst>
                                          <p:attrName>style.visibility</p:attrName>
                                        </p:attrNameLst>
                                      </p:cBhvr>
                                      <p:to>
                                        <p:strVal val="visible"/>
                                      </p:to>
                                    </p:set>
                                    <p:animEffect transition="in" filter="fade">
                                      <p:cBhvr>
                                        <p:cTn id="12" dur="1000"/>
                                        <p:tgtEl>
                                          <p:spTgt spid="10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82">
                                            <p:txEl>
                                              <p:pRg st="2" end="2"/>
                                            </p:txEl>
                                          </p:spTgt>
                                        </p:tgtEl>
                                        <p:attrNameLst>
                                          <p:attrName>style.visibility</p:attrName>
                                        </p:attrNameLst>
                                      </p:cBhvr>
                                      <p:to>
                                        <p:strVal val="visible"/>
                                      </p:to>
                                    </p:set>
                                    <p:animEffect transition="in" filter="fade">
                                      <p:cBhvr>
                                        <p:cTn id="17" dur="1000"/>
                                        <p:tgtEl>
                                          <p:spTgt spid="10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82">
                                            <p:txEl>
                                              <p:pRg st="3" end="3"/>
                                            </p:txEl>
                                          </p:spTgt>
                                        </p:tgtEl>
                                        <p:attrNameLst>
                                          <p:attrName>style.visibility</p:attrName>
                                        </p:attrNameLst>
                                      </p:cBhvr>
                                      <p:to>
                                        <p:strVal val="visible"/>
                                      </p:to>
                                    </p:set>
                                    <p:animEffect transition="in" filter="fade">
                                      <p:cBhvr>
                                        <p:cTn id="22" dur="1000"/>
                                        <p:tgtEl>
                                          <p:spTgt spid="10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82">
                                            <p:txEl>
                                              <p:pRg st="4" end="4"/>
                                            </p:txEl>
                                          </p:spTgt>
                                        </p:tgtEl>
                                        <p:attrNameLst>
                                          <p:attrName>style.visibility</p:attrName>
                                        </p:attrNameLst>
                                      </p:cBhvr>
                                      <p:to>
                                        <p:strVal val="visible"/>
                                      </p:to>
                                    </p:set>
                                    <p:animEffect transition="in" filter="fade">
                                      <p:cBhvr>
                                        <p:cTn id="27" dur="1000"/>
                                        <p:tgtEl>
                                          <p:spTgt spid="10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82">
                                            <p:txEl>
                                              <p:pRg st="5" end="5"/>
                                            </p:txEl>
                                          </p:spTgt>
                                        </p:tgtEl>
                                        <p:attrNameLst>
                                          <p:attrName>style.visibility</p:attrName>
                                        </p:attrNameLst>
                                      </p:cBhvr>
                                      <p:to>
                                        <p:strVal val="visible"/>
                                      </p:to>
                                    </p:set>
                                    <p:animEffect transition="in" filter="fade">
                                      <p:cBhvr>
                                        <p:cTn id="32" dur="1000"/>
                                        <p:tgtEl>
                                          <p:spTgt spid="108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82">
                                            <p:txEl>
                                              <p:pRg st="6" end="6"/>
                                            </p:txEl>
                                          </p:spTgt>
                                        </p:tgtEl>
                                        <p:attrNameLst>
                                          <p:attrName>style.visibility</p:attrName>
                                        </p:attrNameLst>
                                      </p:cBhvr>
                                      <p:to>
                                        <p:strVal val="visible"/>
                                      </p:to>
                                    </p:set>
                                    <p:animEffect transition="in" filter="fade">
                                      <p:cBhvr>
                                        <p:cTn id="37" dur="1000"/>
                                        <p:tgtEl>
                                          <p:spTgt spid="108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82">
                                            <p:txEl>
                                              <p:pRg st="7" end="7"/>
                                            </p:txEl>
                                          </p:spTgt>
                                        </p:tgtEl>
                                        <p:attrNameLst>
                                          <p:attrName>style.visibility</p:attrName>
                                        </p:attrNameLst>
                                      </p:cBhvr>
                                      <p:to>
                                        <p:strVal val="visible"/>
                                      </p:to>
                                    </p:set>
                                    <p:animEffect transition="in" filter="fade">
                                      <p:cBhvr>
                                        <p:cTn id="42" dur="1000"/>
                                        <p:tgtEl>
                                          <p:spTgt spid="108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82">
                                            <p:txEl>
                                              <p:pRg st="8" end="8"/>
                                            </p:txEl>
                                          </p:spTgt>
                                        </p:tgtEl>
                                        <p:attrNameLst>
                                          <p:attrName>style.visibility</p:attrName>
                                        </p:attrNameLst>
                                      </p:cBhvr>
                                      <p:to>
                                        <p:strVal val="visible"/>
                                      </p:to>
                                    </p:set>
                                    <p:animEffect transition="in" filter="fade">
                                      <p:cBhvr>
                                        <p:cTn id="47" dur="1000"/>
                                        <p:tgtEl>
                                          <p:spTgt spid="108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82">
                                            <p:txEl>
                                              <p:pRg st="9" end="9"/>
                                            </p:txEl>
                                          </p:spTgt>
                                        </p:tgtEl>
                                        <p:attrNameLst>
                                          <p:attrName>style.visibility</p:attrName>
                                        </p:attrNameLst>
                                      </p:cBhvr>
                                      <p:to>
                                        <p:strVal val="visible"/>
                                      </p:to>
                                    </p:set>
                                    <p:animEffect transition="in" filter="fade">
                                      <p:cBhvr>
                                        <p:cTn id="52" dur="1000"/>
                                        <p:tgtEl>
                                          <p:spTgt spid="108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g12affa61f02_0_26"/>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Reasoning with Default Information</a:t>
            </a:r>
            <a:endParaRPr b="1">
              <a:solidFill>
                <a:schemeClr val="lt1"/>
              </a:solidFill>
            </a:endParaRPr>
          </a:p>
        </p:txBody>
      </p:sp>
      <p:sp>
        <p:nvSpPr>
          <p:cNvPr id="1088" name="Google Shape;1088;g12affa61f02_0_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089" name="Google Shape;1089;g12affa61f02_0_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102</a:t>
            </a:fld>
            <a:endParaRPr/>
          </a:p>
        </p:txBody>
      </p:sp>
      <p:pic>
        <p:nvPicPr>
          <p:cNvPr id="1090" name="Google Shape;1090;g12affa61f02_0_26"/>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091" name="Google Shape;1091;g12affa61f02_0_26"/>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457200" lvl="0" indent="-368300" algn="just" rtl="0">
              <a:lnSpc>
                <a:spcPct val="100000"/>
              </a:lnSpc>
              <a:spcBef>
                <a:spcPts val="1200"/>
              </a:spcBef>
              <a:spcAft>
                <a:spcPts val="0"/>
              </a:spcAft>
              <a:buClr>
                <a:srgbClr val="333333"/>
              </a:buClr>
              <a:buSzPts val="2200"/>
              <a:buChar char="●"/>
            </a:pPr>
            <a:r>
              <a:rPr lang="en-GB" sz="2200">
                <a:solidFill>
                  <a:srgbClr val="333333"/>
                </a:solidFill>
                <a:highlight>
                  <a:srgbClr val="FFFFFF"/>
                </a:highlight>
              </a:rPr>
              <a:t>However, if we add one another sentence into knowledge base "</a:t>
            </a:r>
            <a:r>
              <a:rPr lang="en-GB" sz="2200" b="1">
                <a:solidFill>
                  <a:srgbClr val="333333"/>
                </a:solidFill>
                <a:highlight>
                  <a:srgbClr val="FFFFFF"/>
                </a:highlight>
              </a:rPr>
              <a:t>Alex is a penguin</a:t>
            </a:r>
            <a:r>
              <a:rPr lang="en-GB" sz="2200">
                <a:solidFill>
                  <a:srgbClr val="333333"/>
                </a:solidFill>
                <a:highlight>
                  <a:srgbClr val="FFFFFF"/>
                </a:highlight>
              </a:rPr>
              <a:t>", which concludes "</a:t>
            </a:r>
            <a:r>
              <a:rPr lang="en-GB" sz="2200" b="1">
                <a:solidFill>
                  <a:srgbClr val="333333"/>
                </a:solidFill>
                <a:highlight>
                  <a:srgbClr val="FFFFFF"/>
                </a:highlight>
              </a:rPr>
              <a:t>Alex cannot fly</a:t>
            </a:r>
            <a:r>
              <a:rPr lang="en-GB" sz="2200">
                <a:solidFill>
                  <a:srgbClr val="333333"/>
                </a:solidFill>
                <a:highlight>
                  <a:srgbClr val="FFFFFF"/>
                </a:highlight>
              </a:rPr>
              <a:t>", so it invalidates the above conclusion.</a:t>
            </a:r>
            <a:endParaRPr sz="2200">
              <a:solidFill>
                <a:srgbClr val="333333"/>
              </a:solidFill>
              <a:highlight>
                <a:srgbClr val="FFFFFF"/>
              </a:highlight>
            </a:endParaRPr>
          </a:p>
          <a:p>
            <a:pPr marL="0" lvl="0" indent="0" algn="just" rtl="0">
              <a:lnSpc>
                <a:spcPct val="100000"/>
              </a:lnSpc>
              <a:spcBef>
                <a:spcPts val="1400"/>
              </a:spcBef>
              <a:spcAft>
                <a:spcPts val="0"/>
              </a:spcAft>
              <a:buNone/>
            </a:pPr>
            <a:r>
              <a:rPr lang="en-GB" sz="2300" b="1">
                <a:highlight>
                  <a:srgbClr val="FFFFFF"/>
                </a:highlight>
              </a:rPr>
              <a:t>Advantages of Non-monotonic reasoning:</a:t>
            </a:r>
            <a:endParaRPr sz="2200">
              <a:solidFill>
                <a:srgbClr val="610B4B"/>
              </a:solidFill>
              <a:highlight>
                <a:srgbClr val="FFFFFF"/>
              </a:highlight>
            </a:endParaRPr>
          </a:p>
          <a:p>
            <a:pPr marL="457200" marR="25400" lvl="0" indent="-368300" algn="l" rtl="0">
              <a:lnSpc>
                <a:spcPct val="100000"/>
              </a:lnSpc>
              <a:spcBef>
                <a:spcPts val="1500"/>
              </a:spcBef>
              <a:spcAft>
                <a:spcPts val="0"/>
              </a:spcAft>
              <a:buClr>
                <a:schemeClr val="dk1"/>
              </a:buClr>
              <a:buSzPts val="2200"/>
              <a:buFont typeface="Calibri"/>
              <a:buChar char="●"/>
            </a:pPr>
            <a:r>
              <a:rPr lang="en-GB" sz="2200">
                <a:highlight>
                  <a:srgbClr val="FFFFFF"/>
                </a:highlight>
              </a:rPr>
              <a:t>For real-world systems such as Robot navigation, we can use non-monotonic reasoning.</a:t>
            </a:r>
            <a:endParaRPr sz="2200">
              <a:highlight>
                <a:srgbClr val="FFFFFF"/>
              </a:highlight>
            </a:endParaRPr>
          </a:p>
          <a:p>
            <a:pPr marL="457200" marR="25400" lvl="0" indent="-368300" algn="l" rtl="0">
              <a:lnSpc>
                <a:spcPct val="100000"/>
              </a:lnSpc>
              <a:spcBef>
                <a:spcPts val="1500"/>
              </a:spcBef>
              <a:spcAft>
                <a:spcPts val="0"/>
              </a:spcAft>
              <a:buClr>
                <a:schemeClr val="dk1"/>
              </a:buClr>
              <a:buSzPts val="2200"/>
              <a:buFont typeface="Calibri"/>
              <a:buChar char="●"/>
            </a:pPr>
            <a:r>
              <a:rPr lang="en-GB" sz="2200">
                <a:highlight>
                  <a:srgbClr val="FFFFFF"/>
                </a:highlight>
              </a:rPr>
              <a:t>In Non-monotonic reasoning, we can choose probabilistic facts or can make assumptions.</a:t>
            </a:r>
            <a:endParaRPr sz="2200">
              <a:highlight>
                <a:srgbClr val="FFFFFF"/>
              </a:highlight>
            </a:endParaRPr>
          </a:p>
          <a:p>
            <a:pPr marL="0" lvl="0" indent="0" algn="just" rtl="0">
              <a:lnSpc>
                <a:spcPct val="100000"/>
              </a:lnSpc>
              <a:spcBef>
                <a:spcPts val="1400"/>
              </a:spcBef>
              <a:spcAft>
                <a:spcPts val="0"/>
              </a:spcAft>
              <a:buNone/>
            </a:pPr>
            <a:r>
              <a:rPr lang="en-GB" sz="2300" b="1">
                <a:highlight>
                  <a:srgbClr val="FFFFFF"/>
                </a:highlight>
              </a:rPr>
              <a:t>Disadvantages of Non-monotonic Reasoning:</a:t>
            </a:r>
            <a:endParaRPr sz="2200">
              <a:solidFill>
                <a:srgbClr val="610B4B"/>
              </a:solidFill>
              <a:highlight>
                <a:srgbClr val="FFFFFF"/>
              </a:highlight>
            </a:endParaRPr>
          </a:p>
          <a:p>
            <a:pPr marL="457200" marR="25400" lvl="0" indent="-368300" algn="just" rtl="0">
              <a:lnSpc>
                <a:spcPct val="100000"/>
              </a:lnSpc>
              <a:spcBef>
                <a:spcPts val="1500"/>
              </a:spcBef>
              <a:spcAft>
                <a:spcPts val="0"/>
              </a:spcAft>
              <a:buClr>
                <a:schemeClr val="dk1"/>
              </a:buClr>
              <a:buSzPts val="2200"/>
              <a:buFont typeface="Calibri"/>
              <a:buChar char="●"/>
            </a:pPr>
            <a:r>
              <a:rPr lang="en-GB" sz="2200">
                <a:highlight>
                  <a:srgbClr val="FFFFFF"/>
                </a:highlight>
              </a:rPr>
              <a:t>In non-monotonic reasoning, the old facts may be invalidated by adding new sentences.</a:t>
            </a:r>
            <a:endParaRPr sz="2200">
              <a:highlight>
                <a:srgbClr val="FFFFFF"/>
              </a:highlight>
            </a:endParaRPr>
          </a:p>
          <a:p>
            <a:pPr marL="457200" marR="25400" lvl="0" indent="-368300" algn="l" rtl="0">
              <a:lnSpc>
                <a:spcPct val="100000"/>
              </a:lnSpc>
              <a:spcBef>
                <a:spcPts val="1500"/>
              </a:spcBef>
              <a:spcAft>
                <a:spcPts val="0"/>
              </a:spcAft>
              <a:buClr>
                <a:schemeClr val="dk1"/>
              </a:buClr>
              <a:buSzPts val="2200"/>
              <a:buFont typeface="Calibri"/>
              <a:buChar char="●"/>
            </a:pPr>
            <a:r>
              <a:rPr lang="en-GB" sz="2200">
                <a:highlight>
                  <a:srgbClr val="FFFFFF"/>
                </a:highlight>
              </a:rPr>
              <a:t>It cannot be used for theorem proving.</a:t>
            </a:r>
            <a:endParaRPr sz="2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1">
                                            <p:txEl>
                                              <p:pRg st="0" end="0"/>
                                            </p:txEl>
                                          </p:spTgt>
                                        </p:tgtEl>
                                        <p:attrNameLst>
                                          <p:attrName>style.visibility</p:attrName>
                                        </p:attrNameLst>
                                      </p:cBhvr>
                                      <p:to>
                                        <p:strVal val="visible"/>
                                      </p:to>
                                    </p:set>
                                    <p:animEffect transition="in" filter="fade">
                                      <p:cBhvr>
                                        <p:cTn id="7" dur="1000"/>
                                        <p:tgtEl>
                                          <p:spTgt spid="1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1">
                                            <p:txEl>
                                              <p:pRg st="1" end="1"/>
                                            </p:txEl>
                                          </p:spTgt>
                                        </p:tgtEl>
                                        <p:attrNameLst>
                                          <p:attrName>style.visibility</p:attrName>
                                        </p:attrNameLst>
                                      </p:cBhvr>
                                      <p:to>
                                        <p:strVal val="visible"/>
                                      </p:to>
                                    </p:set>
                                    <p:animEffect transition="in" filter="fade">
                                      <p:cBhvr>
                                        <p:cTn id="12" dur="1000"/>
                                        <p:tgtEl>
                                          <p:spTgt spid="1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1">
                                            <p:txEl>
                                              <p:pRg st="2" end="2"/>
                                            </p:txEl>
                                          </p:spTgt>
                                        </p:tgtEl>
                                        <p:attrNameLst>
                                          <p:attrName>style.visibility</p:attrName>
                                        </p:attrNameLst>
                                      </p:cBhvr>
                                      <p:to>
                                        <p:strVal val="visible"/>
                                      </p:to>
                                    </p:set>
                                    <p:animEffect transition="in" filter="fade">
                                      <p:cBhvr>
                                        <p:cTn id="17" dur="1000"/>
                                        <p:tgtEl>
                                          <p:spTgt spid="1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91">
                                            <p:txEl>
                                              <p:pRg st="3" end="3"/>
                                            </p:txEl>
                                          </p:spTgt>
                                        </p:tgtEl>
                                        <p:attrNameLst>
                                          <p:attrName>style.visibility</p:attrName>
                                        </p:attrNameLst>
                                      </p:cBhvr>
                                      <p:to>
                                        <p:strVal val="visible"/>
                                      </p:to>
                                    </p:set>
                                    <p:animEffect transition="in" filter="fade">
                                      <p:cBhvr>
                                        <p:cTn id="22" dur="1000"/>
                                        <p:tgtEl>
                                          <p:spTgt spid="1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91">
                                            <p:txEl>
                                              <p:pRg st="4" end="4"/>
                                            </p:txEl>
                                          </p:spTgt>
                                        </p:tgtEl>
                                        <p:attrNameLst>
                                          <p:attrName>style.visibility</p:attrName>
                                        </p:attrNameLst>
                                      </p:cBhvr>
                                      <p:to>
                                        <p:strVal val="visible"/>
                                      </p:to>
                                    </p:set>
                                    <p:animEffect transition="in" filter="fade">
                                      <p:cBhvr>
                                        <p:cTn id="27" dur="1000"/>
                                        <p:tgtEl>
                                          <p:spTgt spid="1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91">
                                            <p:txEl>
                                              <p:pRg st="5" end="5"/>
                                            </p:txEl>
                                          </p:spTgt>
                                        </p:tgtEl>
                                        <p:attrNameLst>
                                          <p:attrName>style.visibility</p:attrName>
                                        </p:attrNameLst>
                                      </p:cBhvr>
                                      <p:to>
                                        <p:strVal val="visible"/>
                                      </p:to>
                                    </p:set>
                                    <p:animEffect transition="in" filter="fade">
                                      <p:cBhvr>
                                        <p:cTn id="32" dur="1000"/>
                                        <p:tgtEl>
                                          <p:spTgt spid="10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91">
                                            <p:txEl>
                                              <p:pRg st="6" end="6"/>
                                            </p:txEl>
                                          </p:spTgt>
                                        </p:tgtEl>
                                        <p:attrNameLst>
                                          <p:attrName>style.visibility</p:attrName>
                                        </p:attrNameLst>
                                      </p:cBhvr>
                                      <p:to>
                                        <p:strVal val="visible"/>
                                      </p:to>
                                    </p:set>
                                    <p:animEffect transition="in" filter="fade">
                                      <p:cBhvr>
                                        <p:cTn id="37" dur="1000"/>
                                        <p:tgtEl>
                                          <p:spTgt spid="1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g128759931d7_0_39"/>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Reasoning with Default Information</a:t>
            </a:r>
            <a:endParaRPr b="1">
              <a:solidFill>
                <a:schemeClr val="lt1"/>
              </a:solidFill>
            </a:endParaRPr>
          </a:p>
        </p:txBody>
      </p:sp>
      <p:sp>
        <p:nvSpPr>
          <p:cNvPr id="1097" name="Google Shape;1097;g128759931d7_0_3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098" name="Google Shape;1098;g128759931d7_0_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103</a:t>
            </a:fld>
            <a:endParaRPr/>
          </a:p>
        </p:txBody>
      </p:sp>
      <p:pic>
        <p:nvPicPr>
          <p:cNvPr id="1099" name="Google Shape;1099;g128759931d7_0_3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100" name="Google Shape;1100;g128759931d7_0_39"/>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rmAutofit lnSpcReduction="20000"/>
          </a:bodyPr>
          <a:lstStyle/>
          <a:p>
            <a:pPr marL="228600" lvl="0" indent="-203200" algn="just" rtl="0">
              <a:lnSpc>
                <a:spcPct val="100000"/>
              </a:lnSpc>
              <a:spcBef>
                <a:spcPts val="1000"/>
              </a:spcBef>
              <a:spcAft>
                <a:spcPts val="0"/>
              </a:spcAft>
              <a:buClr>
                <a:schemeClr val="dk1"/>
              </a:buClr>
              <a:buSzPts val="2200"/>
              <a:buFont typeface="Calibri"/>
              <a:buChar char="•"/>
            </a:pPr>
            <a:r>
              <a:rPr lang="en-GB" sz="2200" b="1"/>
              <a:t>Two logics studied extensively under Nonmonotonic Logics are:</a:t>
            </a:r>
            <a:endParaRPr sz="2200" b="1"/>
          </a:p>
          <a:p>
            <a:pPr marL="685800" lvl="1" indent="-228600" algn="just" rtl="0">
              <a:lnSpc>
                <a:spcPct val="100000"/>
              </a:lnSpc>
              <a:spcBef>
                <a:spcPts val="500"/>
              </a:spcBef>
              <a:spcAft>
                <a:spcPts val="0"/>
              </a:spcAft>
              <a:buClr>
                <a:schemeClr val="dk1"/>
              </a:buClr>
              <a:buSzPts val="2200"/>
              <a:buFont typeface="Calibri"/>
              <a:buChar char="•"/>
            </a:pPr>
            <a:r>
              <a:rPr lang="en-GB" sz="2200"/>
              <a:t>Circumscription</a:t>
            </a:r>
            <a:endParaRPr sz="2200"/>
          </a:p>
          <a:p>
            <a:pPr marL="685800" lvl="1" indent="-228600" algn="just" rtl="0">
              <a:lnSpc>
                <a:spcPct val="100000"/>
              </a:lnSpc>
              <a:spcBef>
                <a:spcPts val="500"/>
              </a:spcBef>
              <a:spcAft>
                <a:spcPts val="0"/>
              </a:spcAft>
              <a:buClr>
                <a:schemeClr val="dk1"/>
              </a:buClr>
              <a:buSzPts val="2200"/>
              <a:buFont typeface="Calibri"/>
              <a:buChar char="•"/>
            </a:pPr>
            <a:r>
              <a:rPr lang="en-GB" sz="2200"/>
              <a:t>Default Logic</a:t>
            </a:r>
            <a:endParaRPr sz="2200"/>
          </a:p>
          <a:p>
            <a:pPr marL="0" lvl="0" indent="0" algn="just" rtl="0">
              <a:lnSpc>
                <a:spcPct val="100000"/>
              </a:lnSpc>
              <a:spcBef>
                <a:spcPts val="1000"/>
              </a:spcBef>
              <a:spcAft>
                <a:spcPts val="0"/>
              </a:spcAft>
              <a:buNone/>
            </a:pPr>
            <a:r>
              <a:rPr lang="en-GB" sz="2400" b="1"/>
              <a:t>Circumscription</a:t>
            </a:r>
            <a:endParaRPr sz="2200" b="1"/>
          </a:p>
          <a:p>
            <a:pPr marL="457200" lvl="0" indent="-368300" algn="just" rtl="0">
              <a:lnSpc>
                <a:spcPct val="100000"/>
              </a:lnSpc>
              <a:spcBef>
                <a:spcPts val="0"/>
              </a:spcBef>
              <a:spcAft>
                <a:spcPts val="0"/>
              </a:spcAft>
              <a:buSzPts val="2200"/>
              <a:buChar char="●"/>
            </a:pPr>
            <a:r>
              <a:rPr lang="en-GB" sz="2200"/>
              <a:t>It can be seen as a more powerful and precise version of the closed-world assumption. </a:t>
            </a:r>
            <a:endParaRPr sz="2200"/>
          </a:p>
          <a:p>
            <a:pPr marL="457200" lvl="0" indent="-368300" algn="just" rtl="0">
              <a:lnSpc>
                <a:spcPct val="100000"/>
              </a:lnSpc>
              <a:spcBef>
                <a:spcPts val="1000"/>
              </a:spcBef>
              <a:spcAft>
                <a:spcPts val="0"/>
              </a:spcAft>
              <a:buSzPts val="2200"/>
              <a:buChar char="●"/>
            </a:pPr>
            <a:r>
              <a:rPr lang="en-GB" sz="2200"/>
              <a:t>The idea is to specify particular predicates that are assumed to be “as false as possible”—that is, false for every object except those for which they are known to be true. </a:t>
            </a:r>
            <a:endParaRPr sz="2200"/>
          </a:p>
          <a:p>
            <a:pPr marL="457200" lvl="0" indent="-368300" algn="just" rtl="0">
              <a:lnSpc>
                <a:spcPct val="100000"/>
              </a:lnSpc>
              <a:spcBef>
                <a:spcPts val="1000"/>
              </a:spcBef>
              <a:spcAft>
                <a:spcPts val="0"/>
              </a:spcAft>
              <a:buSzPts val="2200"/>
              <a:buChar char="●"/>
            </a:pPr>
            <a:r>
              <a:rPr lang="en-GB" sz="2200"/>
              <a:t>For example, suppose we want to assert the default rule that birds fly. </a:t>
            </a:r>
            <a:endParaRPr sz="2200"/>
          </a:p>
          <a:p>
            <a:pPr marL="457200" lvl="0" indent="-368300" algn="just" rtl="0">
              <a:lnSpc>
                <a:spcPct val="100000"/>
              </a:lnSpc>
              <a:spcBef>
                <a:spcPts val="1000"/>
              </a:spcBef>
              <a:spcAft>
                <a:spcPts val="0"/>
              </a:spcAft>
              <a:buSzPts val="2200"/>
              <a:buChar char="●"/>
            </a:pPr>
            <a:r>
              <a:rPr lang="en-GB" sz="2200"/>
              <a:t>We would introduce a predicate, say </a:t>
            </a:r>
            <a:r>
              <a:rPr lang="en-GB" sz="2200" i="1"/>
              <a:t>Abnormal</a:t>
            </a:r>
            <a:r>
              <a:rPr lang="en-GB" sz="2200" i="1" baseline="-25000"/>
              <a:t>1</a:t>
            </a:r>
            <a:r>
              <a:rPr lang="en-GB" sz="2200" i="1"/>
              <a:t>(x)</a:t>
            </a:r>
            <a:r>
              <a:rPr lang="en-GB" sz="2200"/>
              <a:t>, and write </a:t>
            </a:r>
            <a:endParaRPr sz="2200"/>
          </a:p>
          <a:p>
            <a:pPr marL="914400" lvl="0" indent="457200" algn="just" rtl="0">
              <a:lnSpc>
                <a:spcPct val="100000"/>
              </a:lnSpc>
              <a:spcBef>
                <a:spcPts val="1000"/>
              </a:spcBef>
              <a:spcAft>
                <a:spcPts val="0"/>
              </a:spcAft>
              <a:buNone/>
            </a:pPr>
            <a:r>
              <a:rPr lang="en-GB" sz="2200" b="1" i="1"/>
              <a:t>Bird(x) ∧ ¬Abnormal</a:t>
            </a:r>
            <a:r>
              <a:rPr lang="en-GB" sz="2200" b="1" i="1" baseline="-25000"/>
              <a:t>1</a:t>
            </a:r>
            <a:r>
              <a:rPr lang="en-GB" sz="2200" b="1" i="1"/>
              <a:t>(x) ⇒ Flies(x)</a:t>
            </a:r>
            <a:r>
              <a:rPr lang="en-GB" sz="2200"/>
              <a:t>.</a:t>
            </a:r>
            <a:endParaRPr sz="2200"/>
          </a:p>
          <a:p>
            <a:pPr marL="457200" lvl="0" indent="-368300" algn="just" rtl="0">
              <a:lnSpc>
                <a:spcPct val="100000"/>
              </a:lnSpc>
              <a:spcBef>
                <a:spcPts val="1000"/>
              </a:spcBef>
              <a:spcAft>
                <a:spcPts val="0"/>
              </a:spcAft>
              <a:buSzPts val="2200"/>
              <a:buChar char="●"/>
            </a:pPr>
            <a:r>
              <a:rPr lang="en-GB" sz="2200"/>
              <a:t>If we say that Abnormal</a:t>
            </a:r>
            <a:r>
              <a:rPr lang="en-GB" sz="2200" baseline="-25000"/>
              <a:t>1</a:t>
            </a:r>
            <a:r>
              <a:rPr lang="en-GB" sz="2200"/>
              <a:t> is to be circumscribed, a circumscriptive reasoner is entitled to assume </a:t>
            </a:r>
            <a:r>
              <a:rPr lang="en-GB" sz="2200" i="1"/>
              <a:t>¬Abnormal</a:t>
            </a:r>
            <a:r>
              <a:rPr lang="en-GB" sz="2200" i="1" baseline="-25000"/>
              <a:t>1</a:t>
            </a:r>
            <a:r>
              <a:rPr lang="en-GB" sz="2200" i="1"/>
              <a:t>(x)</a:t>
            </a:r>
            <a:r>
              <a:rPr lang="en-GB" sz="2200"/>
              <a:t> unless </a:t>
            </a:r>
            <a:r>
              <a:rPr lang="en-GB" sz="2200" i="1"/>
              <a:t>Abnormal</a:t>
            </a:r>
            <a:r>
              <a:rPr lang="en-GB" sz="2200" i="1" baseline="-25000"/>
              <a:t>1</a:t>
            </a:r>
            <a:r>
              <a:rPr lang="en-GB" sz="2200" i="1"/>
              <a:t>(x)</a:t>
            </a:r>
            <a:r>
              <a:rPr lang="en-GB" sz="2200"/>
              <a:t> is known to be true. </a:t>
            </a:r>
            <a:endParaRPr sz="2200"/>
          </a:p>
          <a:p>
            <a:pPr marL="457200" lvl="0" indent="-368300" algn="just" rtl="0">
              <a:lnSpc>
                <a:spcPct val="100000"/>
              </a:lnSpc>
              <a:spcBef>
                <a:spcPts val="1000"/>
              </a:spcBef>
              <a:spcAft>
                <a:spcPts val="1000"/>
              </a:spcAft>
              <a:buSzPts val="2200"/>
              <a:buChar char="●"/>
            </a:pPr>
            <a:r>
              <a:rPr lang="en-GB" sz="2200"/>
              <a:t>This allows the conclusion </a:t>
            </a:r>
            <a:r>
              <a:rPr lang="en-GB" sz="2200" b="1" i="1">
                <a:solidFill>
                  <a:srgbClr val="FF0000"/>
                </a:solidFill>
              </a:rPr>
              <a:t>Flies(Tweety)</a:t>
            </a:r>
            <a:r>
              <a:rPr lang="en-GB" sz="2200"/>
              <a:t> to be drawn from the premise </a:t>
            </a:r>
            <a:r>
              <a:rPr lang="en-GB" sz="2200" b="1" i="1">
                <a:solidFill>
                  <a:srgbClr val="FF0000"/>
                </a:solidFill>
              </a:rPr>
              <a:t>Bird(Tweety)</a:t>
            </a:r>
            <a:r>
              <a:rPr lang="en-GB" sz="2200"/>
              <a:t>, but the conclusion no longer holds if </a:t>
            </a:r>
            <a:r>
              <a:rPr lang="en-GB" sz="2200" b="1" i="1">
                <a:solidFill>
                  <a:srgbClr val="FF0000"/>
                </a:solidFill>
              </a:rPr>
              <a:t>Abnormal</a:t>
            </a:r>
            <a:r>
              <a:rPr lang="en-GB" sz="2200" b="1" i="1" baseline="-25000">
                <a:solidFill>
                  <a:srgbClr val="FF0000"/>
                </a:solidFill>
              </a:rPr>
              <a:t>1</a:t>
            </a:r>
            <a:r>
              <a:rPr lang="en-GB" sz="2200" b="1" i="1">
                <a:solidFill>
                  <a:srgbClr val="FF0000"/>
                </a:solidFill>
              </a:rPr>
              <a:t>(Tweety)</a:t>
            </a:r>
            <a:r>
              <a:rPr lang="en-GB" sz="2200"/>
              <a:t> is asserted.</a:t>
            </a:r>
            <a:endParaRPr sz="2600" i="1">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0">
                                            <p:txEl>
                                              <p:pRg st="0" end="0"/>
                                            </p:txEl>
                                          </p:spTgt>
                                        </p:tgtEl>
                                        <p:attrNameLst>
                                          <p:attrName>style.visibility</p:attrName>
                                        </p:attrNameLst>
                                      </p:cBhvr>
                                      <p:to>
                                        <p:strVal val="visible"/>
                                      </p:to>
                                    </p:set>
                                    <p:animEffect transition="in" filter="fade">
                                      <p:cBhvr>
                                        <p:cTn id="7" dur="1000"/>
                                        <p:tgtEl>
                                          <p:spTgt spid="1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0">
                                            <p:txEl>
                                              <p:pRg st="1" end="1"/>
                                            </p:txEl>
                                          </p:spTgt>
                                        </p:tgtEl>
                                        <p:attrNameLst>
                                          <p:attrName>style.visibility</p:attrName>
                                        </p:attrNameLst>
                                      </p:cBhvr>
                                      <p:to>
                                        <p:strVal val="visible"/>
                                      </p:to>
                                    </p:set>
                                    <p:animEffect transition="in" filter="fade">
                                      <p:cBhvr>
                                        <p:cTn id="12" dur="1000"/>
                                        <p:tgtEl>
                                          <p:spTgt spid="11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0">
                                            <p:txEl>
                                              <p:pRg st="2" end="2"/>
                                            </p:txEl>
                                          </p:spTgt>
                                        </p:tgtEl>
                                        <p:attrNameLst>
                                          <p:attrName>style.visibility</p:attrName>
                                        </p:attrNameLst>
                                      </p:cBhvr>
                                      <p:to>
                                        <p:strVal val="visible"/>
                                      </p:to>
                                    </p:set>
                                    <p:animEffect transition="in" filter="fade">
                                      <p:cBhvr>
                                        <p:cTn id="17" dur="1000"/>
                                        <p:tgtEl>
                                          <p:spTgt spid="11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00">
                                            <p:txEl>
                                              <p:pRg st="3" end="3"/>
                                            </p:txEl>
                                          </p:spTgt>
                                        </p:tgtEl>
                                        <p:attrNameLst>
                                          <p:attrName>style.visibility</p:attrName>
                                        </p:attrNameLst>
                                      </p:cBhvr>
                                      <p:to>
                                        <p:strVal val="visible"/>
                                      </p:to>
                                    </p:set>
                                    <p:animEffect transition="in" filter="fade">
                                      <p:cBhvr>
                                        <p:cTn id="22" dur="1000"/>
                                        <p:tgtEl>
                                          <p:spTgt spid="11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0">
                                            <p:txEl>
                                              <p:pRg st="4" end="4"/>
                                            </p:txEl>
                                          </p:spTgt>
                                        </p:tgtEl>
                                        <p:attrNameLst>
                                          <p:attrName>style.visibility</p:attrName>
                                        </p:attrNameLst>
                                      </p:cBhvr>
                                      <p:to>
                                        <p:strVal val="visible"/>
                                      </p:to>
                                    </p:set>
                                    <p:animEffect transition="in" filter="fade">
                                      <p:cBhvr>
                                        <p:cTn id="27" dur="1000"/>
                                        <p:tgtEl>
                                          <p:spTgt spid="11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00">
                                            <p:txEl>
                                              <p:pRg st="5" end="5"/>
                                            </p:txEl>
                                          </p:spTgt>
                                        </p:tgtEl>
                                        <p:attrNameLst>
                                          <p:attrName>style.visibility</p:attrName>
                                        </p:attrNameLst>
                                      </p:cBhvr>
                                      <p:to>
                                        <p:strVal val="visible"/>
                                      </p:to>
                                    </p:set>
                                    <p:animEffect transition="in" filter="fade">
                                      <p:cBhvr>
                                        <p:cTn id="32" dur="1000"/>
                                        <p:tgtEl>
                                          <p:spTgt spid="11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00">
                                            <p:txEl>
                                              <p:pRg st="6" end="6"/>
                                            </p:txEl>
                                          </p:spTgt>
                                        </p:tgtEl>
                                        <p:attrNameLst>
                                          <p:attrName>style.visibility</p:attrName>
                                        </p:attrNameLst>
                                      </p:cBhvr>
                                      <p:to>
                                        <p:strVal val="visible"/>
                                      </p:to>
                                    </p:set>
                                    <p:animEffect transition="in" filter="fade">
                                      <p:cBhvr>
                                        <p:cTn id="37" dur="1000"/>
                                        <p:tgtEl>
                                          <p:spTgt spid="11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00">
                                            <p:txEl>
                                              <p:pRg st="7" end="7"/>
                                            </p:txEl>
                                          </p:spTgt>
                                        </p:tgtEl>
                                        <p:attrNameLst>
                                          <p:attrName>style.visibility</p:attrName>
                                        </p:attrNameLst>
                                      </p:cBhvr>
                                      <p:to>
                                        <p:strVal val="visible"/>
                                      </p:to>
                                    </p:set>
                                    <p:animEffect transition="in" filter="fade">
                                      <p:cBhvr>
                                        <p:cTn id="42" dur="1000"/>
                                        <p:tgtEl>
                                          <p:spTgt spid="110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00">
                                            <p:txEl>
                                              <p:pRg st="8" end="8"/>
                                            </p:txEl>
                                          </p:spTgt>
                                        </p:tgtEl>
                                        <p:attrNameLst>
                                          <p:attrName>style.visibility</p:attrName>
                                        </p:attrNameLst>
                                      </p:cBhvr>
                                      <p:to>
                                        <p:strVal val="visible"/>
                                      </p:to>
                                    </p:set>
                                    <p:animEffect transition="in" filter="fade">
                                      <p:cBhvr>
                                        <p:cTn id="47" dur="1000"/>
                                        <p:tgtEl>
                                          <p:spTgt spid="110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00">
                                            <p:txEl>
                                              <p:pRg st="9" end="9"/>
                                            </p:txEl>
                                          </p:spTgt>
                                        </p:tgtEl>
                                        <p:attrNameLst>
                                          <p:attrName>style.visibility</p:attrName>
                                        </p:attrNameLst>
                                      </p:cBhvr>
                                      <p:to>
                                        <p:strVal val="visible"/>
                                      </p:to>
                                    </p:set>
                                    <p:animEffect transition="in" filter="fade">
                                      <p:cBhvr>
                                        <p:cTn id="52" dur="1000"/>
                                        <p:tgtEl>
                                          <p:spTgt spid="110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00">
                                            <p:txEl>
                                              <p:pRg st="10" end="10"/>
                                            </p:txEl>
                                          </p:spTgt>
                                        </p:tgtEl>
                                        <p:attrNameLst>
                                          <p:attrName>style.visibility</p:attrName>
                                        </p:attrNameLst>
                                      </p:cBhvr>
                                      <p:to>
                                        <p:strVal val="visible"/>
                                      </p:to>
                                    </p:set>
                                    <p:animEffect transition="in" filter="fade">
                                      <p:cBhvr>
                                        <p:cTn id="57" dur="1000"/>
                                        <p:tgtEl>
                                          <p:spTgt spid="110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g12affa61f02_0_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Reasoning with Default Information</a:t>
            </a:r>
            <a:endParaRPr b="1">
              <a:solidFill>
                <a:schemeClr val="lt1"/>
              </a:solidFill>
            </a:endParaRPr>
          </a:p>
        </p:txBody>
      </p:sp>
      <p:sp>
        <p:nvSpPr>
          <p:cNvPr id="1106" name="Google Shape;1106;g12affa61f02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107" name="Google Shape;1107;g12affa61f02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104</a:t>
            </a:fld>
            <a:endParaRPr/>
          </a:p>
        </p:txBody>
      </p:sp>
      <p:pic>
        <p:nvPicPr>
          <p:cNvPr id="1108" name="Google Shape;1108;g12affa61f02_0_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109" name="Google Shape;1109;g12affa61f02_0_0"/>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rgbClr val="595959"/>
              </a:buClr>
              <a:buSzPts val="1800"/>
              <a:buFont typeface="Arial"/>
              <a:buNone/>
            </a:pPr>
            <a:r>
              <a:rPr lang="en-GB" sz="2400" b="1">
                <a:solidFill>
                  <a:srgbClr val="202122"/>
                </a:solidFill>
              </a:rPr>
              <a:t>Default logic</a:t>
            </a:r>
            <a:r>
              <a:rPr lang="en-GB" sz="2200">
                <a:solidFill>
                  <a:srgbClr val="202122"/>
                </a:solidFill>
              </a:rPr>
              <a:t> </a:t>
            </a:r>
            <a:endParaRPr sz="2200">
              <a:solidFill>
                <a:srgbClr val="202122"/>
              </a:solidFill>
            </a:endParaRPr>
          </a:p>
          <a:p>
            <a:pPr marL="457200" lvl="0" indent="-368300" algn="just" rtl="0">
              <a:lnSpc>
                <a:spcPct val="115000"/>
              </a:lnSpc>
              <a:spcBef>
                <a:spcPts val="0"/>
              </a:spcBef>
              <a:spcAft>
                <a:spcPts val="0"/>
              </a:spcAft>
              <a:buSzPts val="2200"/>
              <a:buChar char="●"/>
            </a:pPr>
            <a:r>
              <a:rPr lang="en-GB" sz="2200">
                <a:solidFill>
                  <a:srgbClr val="202122"/>
                </a:solidFill>
              </a:rPr>
              <a:t>It is a </a:t>
            </a:r>
            <a:r>
              <a:rPr lang="en-GB" sz="2200" b="1">
                <a:solidFill>
                  <a:srgbClr val="FF0000"/>
                </a:solidFill>
              </a:rPr>
              <a:t>non-monotonic logic</a:t>
            </a:r>
            <a:r>
              <a:rPr lang="en-GB" sz="2200">
                <a:solidFill>
                  <a:srgbClr val="202122"/>
                </a:solidFill>
              </a:rPr>
              <a:t> proposed by </a:t>
            </a:r>
            <a:r>
              <a:rPr lang="en-GB" sz="2200" b="1">
                <a:solidFill>
                  <a:srgbClr val="FF0000"/>
                </a:solidFill>
              </a:rPr>
              <a:t>Raymond Reiter</a:t>
            </a:r>
            <a:r>
              <a:rPr lang="en-GB" sz="2200">
                <a:solidFill>
                  <a:srgbClr val="202122"/>
                </a:solidFill>
              </a:rPr>
              <a:t> to formalize reasoning with default assumptions.</a:t>
            </a:r>
            <a:endParaRPr sz="2200">
              <a:solidFill>
                <a:srgbClr val="202122"/>
              </a:solidFill>
            </a:endParaRPr>
          </a:p>
          <a:p>
            <a:pPr marL="457200" lvl="0" indent="-368300" algn="just" rtl="0">
              <a:lnSpc>
                <a:spcPct val="115000"/>
              </a:lnSpc>
              <a:spcBef>
                <a:spcPts val="0"/>
              </a:spcBef>
              <a:spcAft>
                <a:spcPts val="0"/>
              </a:spcAft>
              <a:buSzPts val="2200"/>
              <a:buChar char="●"/>
            </a:pPr>
            <a:r>
              <a:rPr lang="en-GB" sz="2200" b="1">
                <a:solidFill>
                  <a:srgbClr val="FF0000"/>
                </a:solidFill>
              </a:rPr>
              <a:t>Default reasoning</a:t>
            </a:r>
            <a:r>
              <a:rPr lang="en-GB" sz="2200">
                <a:solidFill>
                  <a:srgbClr val="202124"/>
                </a:solidFill>
              </a:rPr>
              <a:t> is a form of nonmonotonic </a:t>
            </a:r>
            <a:r>
              <a:rPr lang="en-GB" sz="2200" b="1">
                <a:solidFill>
                  <a:srgbClr val="FF0000"/>
                </a:solidFill>
              </a:rPr>
              <a:t>reasoning</a:t>
            </a:r>
            <a:r>
              <a:rPr lang="en-GB" sz="2200">
                <a:solidFill>
                  <a:srgbClr val="202124"/>
                </a:solidFill>
              </a:rPr>
              <a:t> where plausible conclusions are inferred based on general rules which may have exceptions (</a:t>
            </a:r>
            <a:r>
              <a:rPr lang="en-GB" sz="2200" b="1">
                <a:solidFill>
                  <a:srgbClr val="FF0000"/>
                </a:solidFill>
              </a:rPr>
              <a:t>defaults</a:t>
            </a:r>
            <a:r>
              <a:rPr lang="en-GB" sz="2200">
                <a:solidFill>
                  <a:srgbClr val="202124"/>
                </a:solidFill>
              </a:rPr>
              <a:t>).</a:t>
            </a:r>
            <a:endParaRPr sz="2200">
              <a:solidFill>
                <a:srgbClr val="202124"/>
              </a:solidFill>
            </a:endParaRPr>
          </a:p>
          <a:p>
            <a:pPr marL="457200" lvl="0" indent="-368300" algn="just" rtl="0">
              <a:lnSpc>
                <a:spcPct val="115000"/>
              </a:lnSpc>
              <a:spcBef>
                <a:spcPts val="0"/>
              </a:spcBef>
              <a:spcAft>
                <a:spcPts val="0"/>
              </a:spcAft>
              <a:buSzPts val="2200"/>
              <a:buChar char="●"/>
            </a:pPr>
            <a:r>
              <a:rPr lang="en-GB" sz="2200">
                <a:solidFill>
                  <a:srgbClr val="202122"/>
                </a:solidFill>
              </a:rPr>
              <a:t>Default logic can express facts like “by default, something is true”; by contrast, standard logic can only express that something is true or that something is false. This is a problem because reasoning often involves facts that are true in the majority of cases but not always.</a:t>
            </a:r>
            <a:endParaRPr sz="2200">
              <a:solidFill>
                <a:srgbClr val="202122"/>
              </a:solidFill>
            </a:endParaRPr>
          </a:p>
          <a:p>
            <a:pPr marL="457200" lvl="0" indent="-368300" algn="just" rtl="0">
              <a:lnSpc>
                <a:spcPct val="115000"/>
              </a:lnSpc>
              <a:spcBef>
                <a:spcPts val="0"/>
              </a:spcBef>
              <a:spcAft>
                <a:spcPts val="0"/>
              </a:spcAft>
              <a:buSzPts val="2200"/>
              <a:buChar char="●"/>
            </a:pPr>
            <a:r>
              <a:rPr lang="en-GB" sz="2200">
                <a:solidFill>
                  <a:srgbClr val="202122"/>
                </a:solidFill>
              </a:rPr>
              <a:t>A classical example is: “</a:t>
            </a:r>
            <a:r>
              <a:rPr lang="en-GB" sz="2200" b="1">
                <a:solidFill>
                  <a:srgbClr val="FF0000"/>
                </a:solidFill>
              </a:rPr>
              <a:t>birds typically fly</a:t>
            </a:r>
            <a:r>
              <a:rPr lang="en-GB" sz="2200">
                <a:solidFill>
                  <a:srgbClr val="202122"/>
                </a:solidFill>
              </a:rPr>
              <a:t>”. This rule can be expressed in standard logic either by “</a:t>
            </a:r>
            <a:r>
              <a:rPr lang="en-GB" sz="2200" b="1">
                <a:solidFill>
                  <a:srgbClr val="FF0000"/>
                </a:solidFill>
              </a:rPr>
              <a:t>all birds fly</a:t>
            </a:r>
            <a:r>
              <a:rPr lang="en-GB" sz="2200">
                <a:solidFill>
                  <a:srgbClr val="202122"/>
                </a:solidFill>
              </a:rPr>
              <a:t>”, which is inconsistent with the fact that penguins do not fly, or by “</a:t>
            </a:r>
            <a:r>
              <a:rPr lang="en-GB" sz="2200" b="1">
                <a:solidFill>
                  <a:srgbClr val="FF0000"/>
                </a:solidFill>
              </a:rPr>
              <a:t>all birds that are not penguins and not ostriches and ... fly</a:t>
            </a:r>
            <a:r>
              <a:rPr lang="en-GB" sz="2200">
                <a:solidFill>
                  <a:srgbClr val="202122"/>
                </a:solidFill>
              </a:rPr>
              <a:t>”, which requires all exceptions to the rule to be specified. </a:t>
            </a:r>
            <a:endParaRPr sz="2200">
              <a:solidFill>
                <a:srgbClr val="202122"/>
              </a:solidFill>
            </a:endParaRPr>
          </a:p>
          <a:p>
            <a:pPr marL="457200" lvl="0" indent="-368300" algn="just" rtl="0">
              <a:lnSpc>
                <a:spcPct val="115000"/>
              </a:lnSpc>
              <a:spcBef>
                <a:spcPts val="0"/>
              </a:spcBef>
              <a:spcAft>
                <a:spcPts val="0"/>
              </a:spcAft>
              <a:buSzPts val="2200"/>
              <a:buChar char="●"/>
            </a:pPr>
            <a:r>
              <a:rPr lang="en-GB" sz="2200">
                <a:solidFill>
                  <a:srgbClr val="202122"/>
                </a:solidFill>
              </a:rPr>
              <a:t>Default logic aims at </a:t>
            </a:r>
            <a:r>
              <a:rPr lang="en-GB" sz="2200" b="1">
                <a:solidFill>
                  <a:srgbClr val="FF0000"/>
                </a:solidFill>
              </a:rPr>
              <a:t>formalizing inference rules</a:t>
            </a:r>
            <a:r>
              <a:rPr lang="en-GB" sz="2200">
                <a:solidFill>
                  <a:srgbClr val="202122"/>
                </a:solidFill>
              </a:rPr>
              <a:t> like this one </a:t>
            </a:r>
            <a:r>
              <a:rPr lang="en-GB" sz="2200" b="1">
                <a:solidFill>
                  <a:srgbClr val="FF0000"/>
                </a:solidFill>
              </a:rPr>
              <a:t>without explicitly mentioning all their exceptions</a:t>
            </a:r>
            <a:r>
              <a:rPr lang="en-GB" sz="2200">
                <a:solidFill>
                  <a:srgbClr val="202122"/>
                </a:solidFill>
              </a:rPr>
              <a:t>.</a:t>
            </a:r>
            <a:endParaRPr sz="2200">
              <a:solidFill>
                <a:srgbClr val="202124"/>
              </a:solidFill>
            </a:endParaRPr>
          </a:p>
          <a:p>
            <a:pPr marL="228600" lvl="0" indent="-63500" algn="just" rtl="0">
              <a:lnSpc>
                <a:spcPct val="100000"/>
              </a:lnSpc>
              <a:spcBef>
                <a:spcPts val="1000"/>
              </a:spcBef>
              <a:spcAft>
                <a:spcPts val="0"/>
              </a:spcAft>
              <a:buClr>
                <a:schemeClr val="dk1"/>
              </a:buClr>
              <a:buSzPts val="2600"/>
              <a:buNone/>
            </a:pPr>
            <a:endParaRPr sz="2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9">
                                            <p:txEl>
                                              <p:pRg st="0" end="0"/>
                                            </p:txEl>
                                          </p:spTgt>
                                        </p:tgtEl>
                                        <p:attrNameLst>
                                          <p:attrName>style.visibility</p:attrName>
                                        </p:attrNameLst>
                                      </p:cBhvr>
                                      <p:to>
                                        <p:strVal val="visible"/>
                                      </p:to>
                                    </p:set>
                                    <p:animEffect transition="in" filter="fade">
                                      <p:cBhvr>
                                        <p:cTn id="7" dur="1000"/>
                                        <p:tgtEl>
                                          <p:spTgt spid="1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9">
                                            <p:txEl>
                                              <p:pRg st="1" end="1"/>
                                            </p:txEl>
                                          </p:spTgt>
                                        </p:tgtEl>
                                        <p:attrNameLst>
                                          <p:attrName>style.visibility</p:attrName>
                                        </p:attrNameLst>
                                      </p:cBhvr>
                                      <p:to>
                                        <p:strVal val="visible"/>
                                      </p:to>
                                    </p:set>
                                    <p:animEffect transition="in" filter="fade">
                                      <p:cBhvr>
                                        <p:cTn id="12" dur="1000"/>
                                        <p:tgtEl>
                                          <p:spTgt spid="11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9">
                                            <p:txEl>
                                              <p:pRg st="2" end="2"/>
                                            </p:txEl>
                                          </p:spTgt>
                                        </p:tgtEl>
                                        <p:attrNameLst>
                                          <p:attrName>style.visibility</p:attrName>
                                        </p:attrNameLst>
                                      </p:cBhvr>
                                      <p:to>
                                        <p:strVal val="visible"/>
                                      </p:to>
                                    </p:set>
                                    <p:animEffect transition="in" filter="fade">
                                      <p:cBhvr>
                                        <p:cTn id="17" dur="1000"/>
                                        <p:tgtEl>
                                          <p:spTgt spid="11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09">
                                            <p:txEl>
                                              <p:pRg st="3" end="3"/>
                                            </p:txEl>
                                          </p:spTgt>
                                        </p:tgtEl>
                                        <p:attrNameLst>
                                          <p:attrName>style.visibility</p:attrName>
                                        </p:attrNameLst>
                                      </p:cBhvr>
                                      <p:to>
                                        <p:strVal val="visible"/>
                                      </p:to>
                                    </p:set>
                                    <p:animEffect transition="in" filter="fade">
                                      <p:cBhvr>
                                        <p:cTn id="22" dur="1000"/>
                                        <p:tgtEl>
                                          <p:spTgt spid="11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9">
                                            <p:txEl>
                                              <p:pRg st="4" end="4"/>
                                            </p:txEl>
                                          </p:spTgt>
                                        </p:tgtEl>
                                        <p:attrNameLst>
                                          <p:attrName>style.visibility</p:attrName>
                                        </p:attrNameLst>
                                      </p:cBhvr>
                                      <p:to>
                                        <p:strVal val="visible"/>
                                      </p:to>
                                    </p:set>
                                    <p:animEffect transition="in" filter="fade">
                                      <p:cBhvr>
                                        <p:cTn id="27" dur="1000"/>
                                        <p:tgtEl>
                                          <p:spTgt spid="11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09">
                                            <p:txEl>
                                              <p:pRg st="5" end="5"/>
                                            </p:txEl>
                                          </p:spTgt>
                                        </p:tgtEl>
                                        <p:attrNameLst>
                                          <p:attrName>style.visibility</p:attrName>
                                        </p:attrNameLst>
                                      </p:cBhvr>
                                      <p:to>
                                        <p:strVal val="visible"/>
                                      </p:to>
                                    </p:set>
                                    <p:animEffect transition="in" filter="fade">
                                      <p:cBhvr>
                                        <p:cTn id="32" dur="1000"/>
                                        <p:tgtEl>
                                          <p:spTgt spid="110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09">
                                            <p:txEl>
                                              <p:pRg st="6" end="6"/>
                                            </p:txEl>
                                          </p:spTgt>
                                        </p:tgtEl>
                                        <p:attrNameLst>
                                          <p:attrName>style.visibility</p:attrName>
                                        </p:attrNameLst>
                                      </p:cBhvr>
                                      <p:to>
                                        <p:strVal val="visible"/>
                                      </p:to>
                                    </p:set>
                                    <p:animEffect transition="in" filter="fade">
                                      <p:cBhvr>
                                        <p:cTn id="37" dur="1000"/>
                                        <p:tgtEl>
                                          <p:spTgt spid="110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g128759931d7_0_4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Reasoning with Default Information cntd…</a:t>
            </a:r>
            <a:endParaRPr b="1">
              <a:solidFill>
                <a:schemeClr val="lt1"/>
              </a:solidFill>
            </a:endParaRPr>
          </a:p>
        </p:txBody>
      </p:sp>
      <p:sp>
        <p:nvSpPr>
          <p:cNvPr id="1115" name="Google Shape;1115;g128759931d7_0_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116" name="Google Shape;1116;g128759931d7_0_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105</a:t>
            </a:fld>
            <a:endParaRPr/>
          </a:p>
        </p:txBody>
      </p:sp>
      <p:pic>
        <p:nvPicPr>
          <p:cNvPr id="1117" name="Google Shape;1117;g128759931d7_0_47"/>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118" name="Google Shape;1118;g128759931d7_0_47"/>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457200" lvl="0" indent="-368300" algn="just" rtl="0">
              <a:lnSpc>
                <a:spcPct val="115000"/>
              </a:lnSpc>
              <a:spcBef>
                <a:spcPts val="0"/>
              </a:spcBef>
              <a:spcAft>
                <a:spcPts val="0"/>
              </a:spcAft>
              <a:buClr>
                <a:srgbClr val="333333"/>
              </a:buClr>
              <a:buSzPts val="2200"/>
              <a:buChar char="●"/>
            </a:pPr>
            <a:r>
              <a:rPr lang="en-GB" sz="2200">
                <a:solidFill>
                  <a:srgbClr val="333333"/>
                </a:solidFill>
              </a:rPr>
              <a:t>It is nonmonotonic in the sense that additional information may force us to withdraw earlier conclusions, namely whenever the additional information shows that the case at hand is exceptional.</a:t>
            </a:r>
            <a:endParaRPr sz="2200">
              <a:solidFill>
                <a:srgbClr val="333333"/>
              </a:solidFill>
            </a:endParaRPr>
          </a:p>
          <a:p>
            <a:pPr marL="457200" lvl="0" indent="-368300" algn="just" rtl="0">
              <a:lnSpc>
                <a:spcPct val="115000"/>
              </a:lnSpc>
              <a:spcBef>
                <a:spcPts val="1000"/>
              </a:spcBef>
              <a:spcAft>
                <a:spcPts val="0"/>
              </a:spcAft>
              <a:buClr>
                <a:srgbClr val="333333"/>
              </a:buClr>
              <a:buSzPts val="2200"/>
              <a:buChar char="●"/>
            </a:pPr>
            <a:r>
              <a:rPr lang="en-GB" sz="2200">
                <a:solidFill>
                  <a:srgbClr val="333333"/>
                </a:solidFill>
              </a:rPr>
              <a:t>We often draw plausible conclusions based on general rules expressing what normally is the case together with the assumption that the world about which we reason is </a:t>
            </a:r>
            <a:r>
              <a:rPr lang="en-GB" sz="2200" i="1">
                <a:solidFill>
                  <a:srgbClr val="333333"/>
                </a:solidFill>
              </a:rPr>
              <a:t>normal</a:t>
            </a:r>
            <a:r>
              <a:rPr lang="en-GB" sz="2200">
                <a:solidFill>
                  <a:srgbClr val="333333"/>
                </a:solidFill>
              </a:rPr>
              <a:t> and </a:t>
            </a:r>
            <a:r>
              <a:rPr lang="en-GB" sz="2200" i="1">
                <a:solidFill>
                  <a:srgbClr val="333333"/>
                </a:solidFill>
              </a:rPr>
              <a:t>as expected</a:t>
            </a:r>
            <a:r>
              <a:rPr lang="en-GB" sz="2200">
                <a:solidFill>
                  <a:srgbClr val="333333"/>
                </a:solidFill>
              </a:rPr>
              <a:t>. </a:t>
            </a:r>
            <a:endParaRPr sz="2200">
              <a:solidFill>
                <a:srgbClr val="333333"/>
              </a:solidFill>
            </a:endParaRPr>
          </a:p>
          <a:p>
            <a:pPr marL="457200" lvl="0" indent="-368300" algn="just" rtl="0">
              <a:lnSpc>
                <a:spcPct val="115000"/>
              </a:lnSpc>
              <a:spcBef>
                <a:spcPts val="1000"/>
              </a:spcBef>
              <a:spcAft>
                <a:spcPts val="0"/>
              </a:spcAft>
              <a:buClr>
                <a:srgbClr val="333333"/>
              </a:buClr>
              <a:buSzPts val="2200"/>
              <a:buChar char="●"/>
            </a:pPr>
            <a:r>
              <a:rPr lang="en-GB" sz="2200">
                <a:solidFill>
                  <a:srgbClr val="333333"/>
                </a:solidFill>
              </a:rPr>
              <a:t>This is the best we can do in situations in which we have only incomplete information. </a:t>
            </a:r>
            <a:endParaRPr sz="2200">
              <a:solidFill>
                <a:srgbClr val="333333"/>
              </a:solidFill>
            </a:endParaRPr>
          </a:p>
          <a:p>
            <a:pPr marL="457200" lvl="0" indent="-368300" algn="just" rtl="0">
              <a:lnSpc>
                <a:spcPct val="115000"/>
              </a:lnSpc>
              <a:spcBef>
                <a:spcPts val="1000"/>
              </a:spcBef>
              <a:spcAft>
                <a:spcPts val="0"/>
              </a:spcAft>
              <a:buClr>
                <a:srgbClr val="333333"/>
              </a:buClr>
              <a:buSzPts val="2200"/>
              <a:buChar char="●"/>
            </a:pPr>
            <a:r>
              <a:rPr lang="en-GB" sz="2200">
                <a:solidFill>
                  <a:srgbClr val="333333"/>
                </a:solidFill>
              </a:rPr>
              <a:t>However, it can happen that our normality assumptions turn out to be wrong. New information can show that the situation actually is abnormal in some respect.</a:t>
            </a:r>
            <a:endParaRPr sz="2200">
              <a:solidFill>
                <a:srgbClr val="333333"/>
              </a:solidFill>
            </a:endParaRPr>
          </a:p>
          <a:p>
            <a:pPr marL="457200" lvl="0" indent="-368300" algn="just" rtl="0">
              <a:lnSpc>
                <a:spcPct val="115000"/>
              </a:lnSpc>
              <a:spcBef>
                <a:spcPts val="1000"/>
              </a:spcBef>
              <a:spcAft>
                <a:spcPts val="0"/>
              </a:spcAft>
              <a:buClr>
                <a:srgbClr val="333333"/>
              </a:buClr>
              <a:buSzPts val="2200"/>
              <a:buChar char="●"/>
            </a:pPr>
            <a:r>
              <a:rPr lang="en-GB" sz="2200">
                <a:solidFill>
                  <a:srgbClr val="1A1A1A"/>
                </a:solidFill>
              </a:rPr>
              <a:t>Rules can nevertheless be given for default inferences, and a semantics can be developed for them. </a:t>
            </a:r>
            <a:endParaRPr sz="2200">
              <a:solidFill>
                <a:srgbClr val="333333"/>
              </a:solidFill>
            </a:endParaRPr>
          </a:p>
          <a:p>
            <a:pPr marL="228600" lvl="0" indent="-63500" algn="just" rtl="0">
              <a:lnSpc>
                <a:spcPct val="100000"/>
              </a:lnSpc>
              <a:spcBef>
                <a:spcPts val="1000"/>
              </a:spcBef>
              <a:spcAft>
                <a:spcPts val="0"/>
              </a:spcAft>
              <a:buClr>
                <a:schemeClr val="dk1"/>
              </a:buClr>
              <a:buSzPts val="2600"/>
              <a:buNone/>
            </a:pPr>
            <a:endParaRPr sz="2200" b="1">
              <a:solidFill>
                <a:srgbClr val="202122"/>
              </a:solidFill>
              <a:highlight>
                <a:schemeClr val="lt1"/>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8">
                                            <p:txEl>
                                              <p:pRg st="0" end="0"/>
                                            </p:txEl>
                                          </p:spTgt>
                                        </p:tgtEl>
                                        <p:attrNameLst>
                                          <p:attrName>style.visibility</p:attrName>
                                        </p:attrNameLst>
                                      </p:cBhvr>
                                      <p:to>
                                        <p:strVal val="visible"/>
                                      </p:to>
                                    </p:set>
                                    <p:animEffect transition="in" filter="fade">
                                      <p:cBhvr>
                                        <p:cTn id="7" dur="1000"/>
                                        <p:tgtEl>
                                          <p:spTgt spid="11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8">
                                            <p:txEl>
                                              <p:pRg st="1" end="1"/>
                                            </p:txEl>
                                          </p:spTgt>
                                        </p:tgtEl>
                                        <p:attrNameLst>
                                          <p:attrName>style.visibility</p:attrName>
                                        </p:attrNameLst>
                                      </p:cBhvr>
                                      <p:to>
                                        <p:strVal val="visible"/>
                                      </p:to>
                                    </p:set>
                                    <p:animEffect transition="in" filter="fade">
                                      <p:cBhvr>
                                        <p:cTn id="12" dur="1000"/>
                                        <p:tgtEl>
                                          <p:spTgt spid="11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18">
                                            <p:txEl>
                                              <p:pRg st="2" end="2"/>
                                            </p:txEl>
                                          </p:spTgt>
                                        </p:tgtEl>
                                        <p:attrNameLst>
                                          <p:attrName>style.visibility</p:attrName>
                                        </p:attrNameLst>
                                      </p:cBhvr>
                                      <p:to>
                                        <p:strVal val="visible"/>
                                      </p:to>
                                    </p:set>
                                    <p:animEffect transition="in" filter="fade">
                                      <p:cBhvr>
                                        <p:cTn id="17" dur="1000"/>
                                        <p:tgtEl>
                                          <p:spTgt spid="11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18">
                                            <p:txEl>
                                              <p:pRg st="3" end="3"/>
                                            </p:txEl>
                                          </p:spTgt>
                                        </p:tgtEl>
                                        <p:attrNameLst>
                                          <p:attrName>style.visibility</p:attrName>
                                        </p:attrNameLst>
                                      </p:cBhvr>
                                      <p:to>
                                        <p:strVal val="visible"/>
                                      </p:to>
                                    </p:set>
                                    <p:animEffect transition="in" filter="fade">
                                      <p:cBhvr>
                                        <p:cTn id="22" dur="1000"/>
                                        <p:tgtEl>
                                          <p:spTgt spid="11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18">
                                            <p:txEl>
                                              <p:pRg st="4" end="4"/>
                                            </p:txEl>
                                          </p:spTgt>
                                        </p:tgtEl>
                                        <p:attrNameLst>
                                          <p:attrName>style.visibility</p:attrName>
                                        </p:attrNameLst>
                                      </p:cBhvr>
                                      <p:to>
                                        <p:strVal val="visible"/>
                                      </p:to>
                                    </p:set>
                                    <p:animEffect transition="in" filter="fade">
                                      <p:cBhvr>
                                        <p:cTn id="27" dur="1000"/>
                                        <p:tgtEl>
                                          <p:spTgt spid="11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18">
                                            <p:txEl>
                                              <p:pRg st="5" end="5"/>
                                            </p:txEl>
                                          </p:spTgt>
                                        </p:tgtEl>
                                        <p:attrNameLst>
                                          <p:attrName>style.visibility</p:attrName>
                                        </p:attrNameLst>
                                      </p:cBhvr>
                                      <p:to>
                                        <p:strVal val="visible"/>
                                      </p:to>
                                    </p:set>
                                    <p:animEffect transition="in" filter="fade">
                                      <p:cBhvr>
                                        <p:cTn id="32" dur="1000"/>
                                        <p:tgtEl>
                                          <p:spTgt spid="11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38"/>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Reasoning with Default Information</a:t>
            </a:r>
            <a:endParaRPr b="1">
              <a:solidFill>
                <a:schemeClr val="lt1"/>
              </a:solidFill>
            </a:endParaRPr>
          </a:p>
        </p:txBody>
      </p:sp>
      <p:sp>
        <p:nvSpPr>
          <p:cNvPr id="1124" name="Google Shape;112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125" name="Google Shape;112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106</a:t>
            </a:fld>
            <a:endParaRPr/>
          </a:p>
        </p:txBody>
      </p:sp>
      <p:pic>
        <p:nvPicPr>
          <p:cNvPr id="1126" name="Google Shape;1126;p38"/>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127" name="Google Shape;1127;p38"/>
          <p:cNvSpPr txBox="1">
            <a:spLocks noGrp="1"/>
          </p:cNvSpPr>
          <p:nvPr>
            <p:ph type="body" idx="1"/>
          </p:nvPr>
        </p:nvSpPr>
        <p:spPr>
          <a:xfrm>
            <a:off x="311728" y="977211"/>
            <a:ext cx="11568600" cy="53301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00000"/>
              </a:lnSpc>
              <a:spcBef>
                <a:spcPts val="0"/>
              </a:spcBef>
              <a:spcAft>
                <a:spcPts val="0"/>
              </a:spcAft>
              <a:buSzPts val="2400"/>
              <a:buChar char="●"/>
            </a:pPr>
            <a:r>
              <a:rPr lang="en-GB" sz="2400"/>
              <a:t>Generally a default rule looks like:</a:t>
            </a:r>
            <a:endParaRPr sz="2400"/>
          </a:p>
          <a:p>
            <a:pPr marL="914400" lvl="0" indent="0" algn="just" rtl="0">
              <a:lnSpc>
                <a:spcPct val="100000"/>
              </a:lnSpc>
              <a:spcBef>
                <a:spcPts val="1000"/>
              </a:spcBef>
              <a:spcAft>
                <a:spcPts val="0"/>
              </a:spcAft>
              <a:buNone/>
            </a:pPr>
            <a:r>
              <a:rPr lang="en-GB" sz="2400" b="1">
                <a:solidFill>
                  <a:srgbClr val="FF0000"/>
                </a:solidFill>
              </a:rPr>
              <a:t>A : B / C</a:t>
            </a:r>
            <a:r>
              <a:rPr lang="en-GB" sz="2400"/>
              <a:t> (Read as “If A is provable and It is consistent to assume B then conclude C)</a:t>
            </a:r>
            <a:endParaRPr sz="2400"/>
          </a:p>
          <a:p>
            <a:pPr marL="0" lvl="0" indent="0" algn="just" rtl="0">
              <a:lnSpc>
                <a:spcPct val="100000"/>
              </a:lnSpc>
              <a:spcBef>
                <a:spcPts val="1000"/>
              </a:spcBef>
              <a:spcAft>
                <a:spcPts val="0"/>
              </a:spcAft>
              <a:buNone/>
            </a:pPr>
            <a:r>
              <a:rPr lang="en-GB" sz="2400"/>
              <a:t>	Example:</a:t>
            </a:r>
            <a:endParaRPr sz="2400"/>
          </a:p>
          <a:p>
            <a:pPr marL="914400" lvl="0" indent="0" algn="just" rtl="0">
              <a:lnSpc>
                <a:spcPct val="100000"/>
              </a:lnSpc>
              <a:spcBef>
                <a:spcPts val="1000"/>
              </a:spcBef>
              <a:spcAft>
                <a:spcPts val="0"/>
              </a:spcAft>
              <a:buNone/>
            </a:pPr>
            <a:r>
              <a:rPr lang="en-GB" sz="2400" b="1" i="1">
                <a:solidFill>
                  <a:srgbClr val="FF0000"/>
                </a:solidFill>
              </a:rPr>
              <a:t>Bird(x) : Flies(x)/Flies(x)</a:t>
            </a:r>
            <a:r>
              <a:rPr lang="en-GB" sz="2400"/>
              <a:t> . </a:t>
            </a:r>
            <a:endParaRPr sz="2400"/>
          </a:p>
          <a:p>
            <a:pPr marL="457200" lvl="0" indent="-381000" algn="just" rtl="0">
              <a:lnSpc>
                <a:spcPct val="100000"/>
              </a:lnSpc>
              <a:spcBef>
                <a:spcPts val="1000"/>
              </a:spcBef>
              <a:spcAft>
                <a:spcPts val="0"/>
              </a:spcAft>
              <a:buSzPts val="2400"/>
              <a:buChar char="●"/>
            </a:pPr>
            <a:r>
              <a:rPr lang="en-GB" sz="2400"/>
              <a:t>This rule means that if </a:t>
            </a:r>
            <a:r>
              <a:rPr lang="en-GB" sz="2400" i="1"/>
              <a:t>Bird(x)</a:t>
            </a:r>
            <a:r>
              <a:rPr lang="en-GB" sz="2400"/>
              <a:t> is true, and if </a:t>
            </a:r>
            <a:r>
              <a:rPr lang="en-GB" sz="2400" i="1"/>
              <a:t>Flies(x)</a:t>
            </a:r>
            <a:r>
              <a:rPr lang="en-GB" sz="2400"/>
              <a:t> is consistent with the knowledge base, then </a:t>
            </a:r>
            <a:r>
              <a:rPr lang="en-GB" sz="2400" i="1"/>
              <a:t>Flies(x)</a:t>
            </a:r>
            <a:r>
              <a:rPr lang="en-GB" sz="2400"/>
              <a:t> may be concluded by default. </a:t>
            </a:r>
            <a:endParaRPr sz="2400"/>
          </a:p>
          <a:p>
            <a:pPr marL="457200" lvl="0" indent="-381000" algn="just" rtl="0">
              <a:lnSpc>
                <a:spcPct val="100000"/>
              </a:lnSpc>
              <a:spcBef>
                <a:spcPts val="1000"/>
              </a:spcBef>
              <a:spcAft>
                <a:spcPts val="0"/>
              </a:spcAft>
              <a:buSzPts val="2400"/>
              <a:buChar char="●"/>
            </a:pPr>
            <a:r>
              <a:rPr lang="en-GB" sz="2400"/>
              <a:t>In general, a default rule has the form </a:t>
            </a:r>
            <a:endParaRPr sz="2400"/>
          </a:p>
          <a:p>
            <a:pPr marL="914400" lvl="0" indent="0" algn="just" rtl="0">
              <a:lnSpc>
                <a:spcPct val="100000"/>
              </a:lnSpc>
              <a:spcBef>
                <a:spcPts val="1000"/>
              </a:spcBef>
              <a:spcAft>
                <a:spcPts val="0"/>
              </a:spcAft>
              <a:buNone/>
            </a:pPr>
            <a:r>
              <a:rPr lang="en-GB" sz="2400" b="1" i="1">
                <a:solidFill>
                  <a:srgbClr val="FF0000"/>
                </a:solidFill>
              </a:rPr>
              <a:t>P : J1,...,Jn /C </a:t>
            </a:r>
            <a:endParaRPr sz="2400" b="1" i="1"/>
          </a:p>
          <a:p>
            <a:pPr marL="457200" lvl="0" indent="-381000" algn="just" rtl="0">
              <a:lnSpc>
                <a:spcPct val="100000"/>
              </a:lnSpc>
              <a:spcBef>
                <a:spcPts val="1000"/>
              </a:spcBef>
              <a:spcAft>
                <a:spcPts val="1000"/>
              </a:spcAft>
              <a:buSzPts val="2400"/>
              <a:buChar char="●"/>
            </a:pPr>
            <a:r>
              <a:rPr lang="en-GB" sz="2400"/>
              <a:t>where </a:t>
            </a:r>
            <a:r>
              <a:rPr lang="en-GB" sz="2400" b="1" i="1">
                <a:solidFill>
                  <a:srgbClr val="FF0000"/>
                </a:solidFill>
              </a:rPr>
              <a:t>P</a:t>
            </a:r>
            <a:r>
              <a:rPr lang="en-GB" sz="2400"/>
              <a:t> is called the </a:t>
            </a:r>
            <a:r>
              <a:rPr lang="en-GB" sz="2400" b="1" i="1">
                <a:solidFill>
                  <a:srgbClr val="FF0000"/>
                </a:solidFill>
              </a:rPr>
              <a:t>prerequisite</a:t>
            </a:r>
            <a:r>
              <a:rPr lang="en-GB" sz="2400"/>
              <a:t>, </a:t>
            </a:r>
            <a:r>
              <a:rPr lang="en-GB" sz="2400" b="1" i="1">
                <a:solidFill>
                  <a:srgbClr val="FF0000"/>
                </a:solidFill>
              </a:rPr>
              <a:t>C</a:t>
            </a:r>
            <a:r>
              <a:rPr lang="en-GB" sz="2400"/>
              <a:t> is the </a:t>
            </a:r>
            <a:r>
              <a:rPr lang="en-GB" sz="2400" b="1" i="1">
                <a:solidFill>
                  <a:srgbClr val="FF0000"/>
                </a:solidFill>
              </a:rPr>
              <a:t>conclusion</a:t>
            </a:r>
            <a:r>
              <a:rPr lang="en-GB" sz="2400"/>
              <a:t>, and </a:t>
            </a:r>
            <a:r>
              <a:rPr lang="en-GB" sz="2400" b="1" i="1">
                <a:solidFill>
                  <a:srgbClr val="FF0000"/>
                </a:solidFill>
              </a:rPr>
              <a:t>J</a:t>
            </a:r>
            <a:r>
              <a:rPr lang="en-GB" sz="2400" b="1" i="1" baseline="-25000">
                <a:solidFill>
                  <a:srgbClr val="FF0000"/>
                </a:solidFill>
              </a:rPr>
              <a:t>i</a:t>
            </a:r>
            <a:r>
              <a:rPr lang="en-GB" sz="2400">
                <a:solidFill>
                  <a:srgbClr val="FF0000"/>
                </a:solidFill>
              </a:rPr>
              <a:t> </a:t>
            </a:r>
            <a:r>
              <a:rPr lang="en-GB" sz="2400"/>
              <a:t>are the </a:t>
            </a:r>
            <a:r>
              <a:rPr lang="en-GB" sz="2400" b="1" i="1">
                <a:solidFill>
                  <a:srgbClr val="FF0000"/>
                </a:solidFill>
              </a:rPr>
              <a:t>justifications</a:t>
            </a:r>
            <a:r>
              <a:rPr lang="en-GB" sz="2400"/>
              <a:t>—if any one of them can be proven false, then the conclusion cannot be drawn. </a:t>
            </a:r>
            <a:endParaRPr sz="26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7">
                                            <p:txEl>
                                              <p:pRg st="0" end="0"/>
                                            </p:txEl>
                                          </p:spTgt>
                                        </p:tgtEl>
                                        <p:attrNameLst>
                                          <p:attrName>style.visibility</p:attrName>
                                        </p:attrNameLst>
                                      </p:cBhvr>
                                      <p:to>
                                        <p:strVal val="visible"/>
                                      </p:to>
                                    </p:set>
                                    <p:animEffect transition="in" filter="fade">
                                      <p:cBhvr>
                                        <p:cTn id="7" dur="1000"/>
                                        <p:tgtEl>
                                          <p:spTgt spid="11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7">
                                            <p:txEl>
                                              <p:pRg st="1" end="1"/>
                                            </p:txEl>
                                          </p:spTgt>
                                        </p:tgtEl>
                                        <p:attrNameLst>
                                          <p:attrName>style.visibility</p:attrName>
                                        </p:attrNameLst>
                                      </p:cBhvr>
                                      <p:to>
                                        <p:strVal val="visible"/>
                                      </p:to>
                                    </p:set>
                                    <p:animEffect transition="in" filter="fade">
                                      <p:cBhvr>
                                        <p:cTn id="12" dur="1000"/>
                                        <p:tgtEl>
                                          <p:spTgt spid="11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7">
                                            <p:txEl>
                                              <p:pRg st="2" end="2"/>
                                            </p:txEl>
                                          </p:spTgt>
                                        </p:tgtEl>
                                        <p:attrNameLst>
                                          <p:attrName>style.visibility</p:attrName>
                                        </p:attrNameLst>
                                      </p:cBhvr>
                                      <p:to>
                                        <p:strVal val="visible"/>
                                      </p:to>
                                    </p:set>
                                    <p:animEffect transition="in" filter="fade">
                                      <p:cBhvr>
                                        <p:cTn id="17" dur="1000"/>
                                        <p:tgtEl>
                                          <p:spTgt spid="11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7">
                                            <p:txEl>
                                              <p:pRg st="3" end="3"/>
                                            </p:txEl>
                                          </p:spTgt>
                                        </p:tgtEl>
                                        <p:attrNameLst>
                                          <p:attrName>style.visibility</p:attrName>
                                        </p:attrNameLst>
                                      </p:cBhvr>
                                      <p:to>
                                        <p:strVal val="visible"/>
                                      </p:to>
                                    </p:set>
                                    <p:animEffect transition="in" filter="fade">
                                      <p:cBhvr>
                                        <p:cTn id="22" dur="1000"/>
                                        <p:tgtEl>
                                          <p:spTgt spid="11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27">
                                            <p:txEl>
                                              <p:pRg st="4" end="4"/>
                                            </p:txEl>
                                          </p:spTgt>
                                        </p:tgtEl>
                                        <p:attrNameLst>
                                          <p:attrName>style.visibility</p:attrName>
                                        </p:attrNameLst>
                                      </p:cBhvr>
                                      <p:to>
                                        <p:strVal val="visible"/>
                                      </p:to>
                                    </p:set>
                                    <p:animEffect transition="in" filter="fade">
                                      <p:cBhvr>
                                        <p:cTn id="27" dur="1000"/>
                                        <p:tgtEl>
                                          <p:spTgt spid="11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27">
                                            <p:txEl>
                                              <p:pRg st="5" end="5"/>
                                            </p:txEl>
                                          </p:spTgt>
                                        </p:tgtEl>
                                        <p:attrNameLst>
                                          <p:attrName>style.visibility</p:attrName>
                                        </p:attrNameLst>
                                      </p:cBhvr>
                                      <p:to>
                                        <p:strVal val="visible"/>
                                      </p:to>
                                    </p:set>
                                    <p:animEffect transition="in" filter="fade">
                                      <p:cBhvr>
                                        <p:cTn id="32" dur="1000"/>
                                        <p:tgtEl>
                                          <p:spTgt spid="11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27">
                                            <p:txEl>
                                              <p:pRg st="6" end="6"/>
                                            </p:txEl>
                                          </p:spTgt>
                                        </p:tgtEl>
                                        <p:attrNameLst>
                                          <p:attrName>style.visibility</p:attrName>
                                        </p:attrNameLst>
                                      </p:cBhvr>
                                      <p:to>
                                        <p:strVal val="visible"/>
                                      </p:to>
                                    </p:set>
                                    <p:animEffect transition="in" filter="fade">
                                      <p:cBhvr>
                                        <p:cTn id="37" dur="1000"/>
                                        <p:tgtEl>
                                          <p:spTgt spid="11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27">
                                            <p:txEl>
                                              <p:pRg st="7" end="7"/>
                                            </p:txEl>
                                          </p:spTgt>
                                        </p:tgtEl>
                                        <p:attrNameLst>
                                          <p:attrName>style.visibility</p:attrName>
                                        </p:attrNameLst>
                                      </p:cBhvr>
                                      <p:to>
                                        <p:strVal val="visible"/>
                                      </p:to>
                                    </p:set>
                                    <p:animEffect transition="in" filter="fade">
                                      <p:cBhvr>
                                        <p:cTn id="42" dur="1000"/>
                                        <p:tgtEl>
                                          <p:spTgt spid="11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41"/>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dk1"/>
              </a:buClr>
              <a:buSzPts val="4400"/>
              <a:buFont typeface="Calibri"/>
              <a:buNone/>
            </a:pPr>
            <a:endParaRPr b="1">
              <a:solidFill>
                <a:schemeClr val="lt1"/>
              </a:solidFill>
            </a:endParaRPr>
          </a:p>
        </p:txBody>
      </p:sp>
      <p:sp>
        <p:nvSpPr>
          <p:cNvPr id="1133" name="Google Shape;113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134" name="Google Shape;113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107</a:t>
            </a:fld>
            <a:endParaRPr/>
          </a:p>
        </p:txBody>
      </p:sp>
      <p:pic>
        <p:nvPicPr>
          <p:cNvPr id="1135" name="Google Shape;1135;p41"/>
          <p:cNvPicPr preferRelativeResize="0"/>
          <p:nvPr/>
        </p:nvPicPr>
        <p:blipFill rotWithShape="1">
          <a:blip r:embed="rId3">
            <a:alphaModFix/>
          </a:blip>
          <a:srcRect/>
          <a:stretch/>
        </p:blipFill>
        <p:spPr>
          <a:xfrm>
            <a:off x="311728" y="5915891"/>
            <a:ext cx="408708" cy="805584"/>
          </a:xfrm>
          <a:prstGeom prst="rect">
            <a:avLst/>
          </a:prstGeom>
          <a:noFill/>
          <a:ln>
            <a:noFill/>
          </a:ln>
        </p:spPr>
      </p:pic>
      <p:pic>
        <p:nvPicPr>
          <p:cNvPr id="1136" name="Google Shape;1136;p41"/>
          <p:cNvPicPr preferRelativeResize="0">
            <a:picLocks noGrp="1"/>
          </p:cNvPicPr>
          <p:nvPr>
            <p:ph type="body" idx="1"/>
          </p:nvPr>
        </p:nvPicPr>
        <p:blipFill rotWithShape="1">
          <a:blip r:embed="rId4">
            <a:alphaModFix/>
          </a:blip>
          <a:srcRect/>
          <a:stretch/>
        </p:blipFill>
        <p:spPr>
          <a:xfrm>
            <a:off x="2986881" y="1229519"/>
            <a:ext cx="6124575" cy="499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Types of Ontology</a:t>
            </a:r>
            <a:endParaRPr b="1">
              <a:solidFill>
                <a:schemeClr val="lt1"/>
              </a:solidFill>
            </a:endParaRPr>
          </a:p>
        </p:txBody>
      </p:sp>
      <p:sp>
        <p:nvSpPr>
          <p:cNvPr id="190" name="Google Shape;19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91" name="Google Shape;19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11</a:t>
            </a:fld>
            <a:endParaRPr/>
          </a:p>
        </p:txBody>
      </p:sp>
      <p:pic>
        <p:nvPicPr>
          <p:cNvPr id="192" name="Google Shape;192;p9"/>
          <p:cNvPicPr preferRelativeResize="0"/>
          <p:nvPr/>
        </p:nvPicPr>
        <p:blipFill rotWithShape="1">
          <a:blip r:embed="rId3">
            <a:alphaModFix/>
          </a:blip>
          <a:srcRect/>
          <a:stretch/>
        </p:blipFill>
        <p:spPr>
          <a:xfrm>
            <a:off x="311728" y="5915891"/>
            <a:ext cx="408708" cy="805584"/>
          </a:xfrm>
          <a:prstGeom prst="rect">
            <a:avLst/>
          </a:prstGeom>
          <a:noFill/>
          <a:ln>
            <a:noFill/>
          </a:ln>
        </p:spPr>
      </p:pic>
      <p:pic>
        <p:nvPicPr>
          <p:cNvPr id="193" name="Google Shape;193;p9"/>
          <p:cNvPicPr preferRelativeResize="0"/>
          <p:nvPr/>
        </p:nvPicPr>
        <p:blipFill rotWithShape="1">
          <a:blip r:embed="rId4">
            <a:alphaModFix/>
          </a:blip>
          <a:srcRect l="10858" t="20683" r="3508" b="9034"/>
          <a:stretch/>
        </p:blipFill>
        <p:spPr>
          <a:xfrm>
            <a:off x="875731" y="1233472"/>
            <a:ext cx="10440538" cy="481766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0"/>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Types of Ontology</a:t>
            </a:r>
            <a:endParaRPr b="1">
              <a:solidFill>
                <a:schemeClr val="lt1"/>
              </a:solidFill>
            </a:endParaRPr>
          </a:p>
        </p:txBody>
      </p:sp>
      <p:sp>
        <p:nvSpPr>
          <p:cNvPr id="199" name="Google Shape;19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200" name="Google Shape;20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12</a:t>
            </a:fld>
            <a:endParaRPr/>
          </a:p>
        </p:txBody>
      </p:sp>
      <p:pic>
        <p:nvPicPr>
          <p:cNvPr id="201" name="Google Shape;201;p1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202" name="Google Shape;202;p10"/>
          <p:cNvSpPr txBox="1">
            <a:spLocks noGrp="1"/>
          </p:cNvSpPr>
          <p:nvPr>
            <p:ph type="body" idx="1"/>
          </p:nvPr>
        </p:nvSpPr>
        <p:spPr>
          <a:xfrm>
            <a:off x="311728" y="1323473"/>
            <a:ext cx="11568544" cy="480437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GB" b="1" i="1" dirty="0"/>
              <a:t>Upper Level </a:t>
            </a:r>
            <a:r>
              <a:rPr lang="en-GB" b="1" i="1" dirty="0" err="1"/>
              <a:t>Ontologies</a:t>
            </a:r>
            <a:r>
              <a:rPr lang="en-GB" b="1" i="1" dirty="0"/>
              <a:t>:</a:t>
            </a:r>
            <a:r>
              <a:rPr lang="en-GB" dirty="0"/>
              <a:t> An Upper Level </a:t>
            </a:r>
            <a:r>
              <a:rPr lang="en-GB" dirty="0" err="1"/>
              <a:t>Ontologies</a:t>
            </a:r>
            <a:r>
              <a:rPr lang="en-GB" dirty="0"/>
              <a:t> also called as top level </a:t>
            </a:r>
            <a:r>
              <a:rPr lang="en-GB" dirty="0" err="1"/>
              <a:t>Ontologies</a:t>
            </a:r>
            <a:r>
              <a:rPr lang="en-GB" dirty="0"/>
              <a:t> describe the </a:t>
            </a:r>
            <a:r>
              <a:rPr lang="en-GB" dirty="0">
                <a:solidFill>
                  <a:srgbClr val="0000FF"/>
                </a:solidFill>
              </a:rPr>
              <a:t>most general concepts </a:t>
            </a:r>
            <a:r>
              <a:rPr lang="en-GB" dirty="0"/>
              <a:t>that are the same across all the knowledge domains (</a:t>
            </a:r>
            <a:r>
              <a:rPr lang="en-GB" dirty="0" err="1"/>
              <a:t>Eg</a:t>
            </a:r>
            <a:r>
              <a:rPr lang="en-GB" dirty="0"/>
              <a:t>.: Entities)</a:t>
            </a:r>
            <a:endParaRPr/>
          </a:p>
          <a:p>
            <a:pPr marL="228600" lvl="0" indent="0" algn="just" rtl="0">
              <a:lnSpc>
                <a:spcPct val="90000"/>
              </a:lnSpc>
              <a:spcBef>
                <a:spcPts val="0"/>
              </a:spcBef>
              <a:spcAft>
                <a:spcPts val="0"/>
              </a:spcAft>
              <a:buNone/>
            </a:pPr>
            <a:endParaRPr/>
          </a:p>
          <a:p>
            <a:pPr marL="228600" lvl="0" indent="-228600" algn="just" rtl="0">
              <a:lnSpc>
                <a:spcPct val="90000"/>
              </a:lnSpc>
              <a:spcBef>
                <a:spcPts val="1000"/>
              </a:spcBef>
              <a:spcAft>
                <a:spcPts val="0"/>
              </a:spcAft>
              <a:buClr>
                <a:schemeClr val="dk1"/>
              </a:buClr>
              <a:buSzPts val="2800"/>
              <a:buChar char="•"/>
            </a:pPr>
            <a:r>
              <a:rPr lang="en-GB" b="1" i="1" dirty="0"/>
              <a:t>General </a:t>
            </a:r>
            <a:r>
              <a:rPr lang="en-GB" b="1" i="1" dirty="0" err="1"/>
              <a:t>Ontologies</a:t>
            </a:r>
            <a:r>
              <a:rPr lang="en-GB" b="1" i="1" dirty="0"/>
              <a:t>:</a:t>
            </a:r>
            <a:r>
              <a:rPr lang="en-GB" dirty="0"/>
              <a:t> Represent the knowledge at an intermediate level of details </a:t>
            </a:r>
            <a:r>
              <a:rPr lang="en-GB" dirty="0">
                <a:solidFill>
                  <a:srgbClr val="0000FF"/>
                </a:solidFill>
              </a:rPr>
              <a:t>independently of a specific task</a:t>
            </a:r>
            <a:r>
              <a:rPr lang="en-GB" dirty="0"/>
              <a:t>. (</a:t>
            </a:r>
            <a:r>
              <a:rPr lang="en-GB" dirty="0" err="1"/>
              <a:t>Eg</a:t>
            </a:r>
            <a:r>
              <a:rPr lang="en-GB" dirty="0"/>
              <a:t>.: Theories of Time and Space)</a:t>
            </a:r>
            <a:endParaRPr/>
          </a:p>
          <a:p>
            <a:pPr marL="228600" lvl="0" indent="0" algn="just" rtl="0">
              <a:lnSpc>
                <a:spcPct val="90000"/>
              </a:lnSpc>
              <a:spcBef>
                <a:spcPts val="1000"/>
              </a:spcBef>
              <a:spcAft>
                <a:spcPts val="0"/>
              </a:spcAft>
              <a:buNone/>
            </a:pPr>
            <a:endParaRPr/>
          </a:p>
          <a:p>
            <a:pPr marL="228600" lvl="0" indent="-228600" algn="just" rtl="0">
              <a:lnSpc>
                <a:spcPct val="90000"/>
              </a:lnSpc>
              <a:spcBef>
                <a:spcPts val="1000"/>
              </a:spcBef>
              <a:spcAft>
                <a:spcPts val="0"/>
              </a:spcAft>
              <a:buClr>
                <a:schemeClr val="dk1"/>
              </a:buClr>
              <a:buSzPts val="2800"/>
              <a:buChar char="•"/>
            </a:pPr>
            <a:r>
              <a:rPr lang="en-GB" b="1" i="1" dirty="0"/>
              <a:t>Domain Level </a:t>
            </a:r>
            <a:r>
              <a:rPr lang="en-GB" b="1" i="1" dirty="0" err="1"/>
              <a:t>Ontologies</a:t>
            </a:r>
            <a:r>
              <a:rPr lang="en-GB" b="1" i="1" dirty="0"/>
              <a:t>:</a:t>
            </a:r>
            <a:r>
              <a:rPr lang="en-GB" dirty="0"/>
              <a:t> </a:t>
            </a:r>
            <a:r>
              <a:rPr lang="en-GB" dirty="0">
                <a:solidFill>
                  <a:srgbClr val="0000FF"/>
                </a:solidFill>
              </a:rPr>
              <a:t>Designed for a specific tasks </a:t>
            </a:r>
            <a:r>
              <a:rPr lang="en-GB" dirty="0"/>
              <a:t>and is also called as application </a:t>
            </a:r>
            <a:r>
              <a:rPr lang="en-GB" dirty="0" err="1"/>
              <a:t>ontologies</a:t>
            </a:r>
            <a:r>
              <a:rPr lang="en-GB" dirty="0"/>
              <a:t>.</a:t>
            </a:r>
            <a:endParaRPr/>
          </a:p>
          <a:p>
            <a:pPr marL="228600" lvl="0" indent="0" algn="just" rtl="0">
              <a:lnSpc>
                <a:spcPct val="90000"/>
              </a:lnSpc>
              <a:spcBef>
                <a:spcPts val="100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1"/>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Types of Ontology</a:t>
            </a:r>
            <a:endParaRPr b="1">
              <a:solidFill>
                <a:schemeClr val="lt1"/>
              </a:solidFill>
            </a:endParaRPr>
          </a:p>
        </p:txBody>
      </p:sp>
      <p:sp>
        <p:nvSpPr>
          <p:cNvPr id="208" name="Google Shape;20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209" name="Google Shape;20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13</a:t>
            </a:fld>
            <a:endParaRPr/>
          </a:p>
        </p:txBody>
      </p:sp>
      <p:pic>
        <p:nvPicPr>
          <p:cNvPr id="210" name="Google Shape;210;p11"/>
          <p:cNvPicPr preferRelativeResize="0"/>
          <p:nvPr/>
        </p:nvPicPr>
        <p:blipFill rotWithShape="1">
          <a:blip r:embed="rId3">
            <a:alphaModFix/>
          </a:blip>
          <a:srcRect/>
          <a:stretch/>
        </p:blipFill>
        <p:spPr>
          <a:xfrm>
            <a:off x="311728" y="5915891"/>
            <a:ext cx="408708" cy="805584"/>
          </a:xfrm>
          <a:prstGeom prst="rect">
            <a:avLst/>
          </a:prstGeom>
          <a:noFill/>
          <a:ln>
            <a:noFill/>
          </a:ln>
        </p:spPr>
      </p:pic>
      <p:grpSp>
        <p:nvGrpSpPr>
          <p:cNvPr id="211" name="Google Shape;211;p11"/>
          <p:cNvGrpSpPr/>
          <p:nvPr/>
        </p:nvGrpSpPr>
        <p:grpSpPr>
          <a:xfrm>
            <a:off x="816695" y="1102157"/>
            <a:ext cx="8517467" cy="4687388"/>
            <a:chOff x="311728" y="1185489"/>
            <a:chExt cx="8517467" cy="4687388"/>
          </a:xfrm>
        </p:grpSpPr>
        <p:grpSp>
          <p:nvGrpSpPr>
            <p:cNvPr id="212" name="Google Shape;212;p11"/>
            <p:cNvGrpSpPr/>
            <p:nvPr/>
          </p:nvGrpSpPr>
          <p:grpSpPr>
            <a:xfrm>
              <a:off x="311728" y="1185489"/>
              <a:ext cx="8502550" cy="2236583"/>
              <a:chOff x="1842450" y="1119116"/>
              <a:chExt cx="8502550" cy="2236583"/>
            </a:xfrm>
          </p:grpSpPr>
          <p:sp>
            <p:nvSpPr>
              <p:cNvPr id="213" name="Google Shape;213;p11"/>
              <p:cNvSpPr/>
              <p:nvPr/>
            </p:nvSpPr>
            <p:spPr>
              <a:xfrm>
                <a:off x="4476466" y="1119116"/>
                <a:ext cx="3234519" cy="573206"/>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1" i="0" u="none" strike="noStrike" cap="none">
                    <a:solidFill>
                      <a:schemeClr val="dk1"/>
                    </a:solidFill>
                    <a:latin typeface="Calibri"/>
                    <a:ea typeface="Calibri"/>
                    <a:cs typeface="Calibri"/>
                    <a:sym typeface="Calibri"/>
                  </a:rPr>
                  <a:t>University</a:t>
                </a:r>
                <a:endParaRPr sz="2400" b="1" i="0" u="none" strike="noStrike" cap="none">
                  <a:solidFill>
                    <a:schemeClr val="dk1"/>
                  </a:solidFill>
                  <a:latin typeface="Calibri"/>
                  <a:ea typeface="Calibri"/>
                  <a:cs typeface="Calibri"/>
                  <a:sym typeface="Calibri"/>
                </a:endParaRPr>
              </a:p>
            </p:txBody>
          </p:sp>
          <p:sp>
            <p:nvSpPr>
              <p:cNvPr id="214" name="Google Shape;214;p11"/>
              <p:cNvSpPr/>
              <p:nvPr/>
            </p:nvSpPr>
            <p:spPr>
              <a:xfrm>
                <a:off x="1842450" y="2782493"/>
                <a:ext cx="2374710" cy="573206"/>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1" i="0" u="none" strike="noStrike" cap="none">
                    <a:solidFill>
                      <a:schemeClr val="dk1"/>
                    </a:solidFill>
                    <a:latin typeface="Calibri"/>
                    <a:ea typeface="Calibri"/>
                    <a:cs typeface="Calibri"/>
                    <a:sym typeface="Calibri"/>
                  </a:rPr>
                  <a:t>Engineering</a:t>
                </a:r>
                <a:endParaRPr sz="2400" b="1" i="0" u="none" strike="noStrike" cap="none">
                  <a:solidFill>
                    <a:schemeClr val="dk1"/>
                  </a:solidFill>
                  <a:latin typeface="Calibri"/>
                  <a:ea typeface="Calibri"/>
                  <a:cs typeface="Calibri"/>
                  <a:sym typeface="Calibri"/>
                </a:endParaRPr>
              </a:p>
            </p:txBody>
          </p:sp>
          <p:sp>
            <p:nvSpPr>
              <p:cNvPr id="215" name="Google Shape;215;p11"/>
              <p:cNvSpPr/>
              <p:nvPr/>
            </p:nvSpPr>
            <p:spPr>
              <a:xfrm>
                <a:off x="4906370" y="2782493"/>
                <a:ext cx="2374710" cy="573206"/>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1" i="0" u="none" strike="noStrike" cap="none">
                    <a:solidFill>
                      <a:schemeClr val="dk1"/>
                    </a:solidFill>
                    <a:latin typeface="Calibri"/>
                    <a:ea typeface="Calibri"/>
                    <a:cs typeface="Calibri"/>
                    <a:sym typeface="Calibri"/>
                  </a:rPr>
                  <a:t>Commerce</a:t>
                </a:r>
                <a:endParaRPr sz="2400" b="1" i="0" u="none" strike="noStrike" cap="none">
                  <a:solidFill>
                    <a:schemeClr val="dk1"/>
                  </a:solidFill>
                  <a:latin typeface="Calibri"/>
                  <a:ea typeface="Calibri"/>
                  <a:cs typeface="Calibri"/>
                  <a:sym typeface="Calibri"/>
                </a:endParaRPr>
              </a:p>
            </p:txBody>
          </p:sp>
          <p:sp>
            <p:nvSpPr>
              <p:cNvPr id="216" name="Google Shape;216;p11"/>
              <p:cNvSpPr/>
              <p:nvPr/>
            </p:nvSpPr>
            <p:spPr>
              <a:xfrm>
                <a:off x="7970290" y="2782492"/>
                <a:ext cx="2374710" cy="573206"/>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1" i="0" u="none" strike="noStrike" cap="none">
                    <a:solidFill>
                      <a:schemeClr val="dk1"/>
                    </a:solidFill>
                    <a:latin typeface="Calibri"/>
                    <a:ea typeface="Calibri"/>
                    <a:cs typeface="Calibri"/>
                    <a:sym typeface="Calibri"/>
                  </a:rPr>
                  <a:t>Arts</a:t>
                </a:r>
                <a:endParaRPr sz="2400" b="1" i="0" u="none" strike="noStrike" cap="none">
                  <a:solidFill>
                    <a:schemeClr val="dk1"/>
                  </a:solidFill>
                  <a:latin typeface="Calibri"/>
                  <a:ea typeface="Calibri"/>
                  <a:cs typeface="Calibri"/>
                  <a:sym typeface="Calibri"/>
                </a:endParaRPr>
              </a:p>
            </p:txBody>
          </p:sp>
          <p:cxnSp>
            <p:nvCxnSpPr>
              <p:cNvPr id="217" name="Google Shape;217;p11"/>
              <p:cNvCxnSpPr>
                <a:stCxn id="213" idx="2"/>
                <a:endCxn id="214" idx="0"/>
              </p:cNvCxnSpPr>
              <p:nvPr/>
            </p:nvCxnSpPr>
            <p:spPr>
              <a:xfrm rot="5400000">
                <a:off x="4016676" y="705472"/>
                <a:ext cx="1090200" cy="3063900"/>
              </a:xfrm>
              <a:prstGeom prst="bentConnector3">
                <a:avLst>
                  <a:gd name="adj1" fmla="val 50000"/>
                </a:avLst>
              </a:prstGeom>
              <a:noFill/>
              <a:ln w="38100" cap="flat" cmpd="sng">
                <a:solidFill>
                  <a:schemeClr val="dk1"/>
                </a:solidFill>
                <a:prstDash val="solid"/>
                <a:miter lim="800000"/>
                <a:headEnd type="none" w="sm" len="sm"/>
                <a:tailEnd type="triangle" w="med" len="med"/>
              </a:ln>
            </p:spPr>
          </p:cxnSp>
          <p:cxnSp>
            <p:nvCxnSpPr>
              <p:cNvPr id="218" name="Google Shape;218;p11"/>
              <p:cNvCxnSpPr>
                <a:stCxn id="213" idx="2"/>
                <a:endCxn id="215" idx="0"/>
              </p:cNvCxnSpPr>
              <p:nvPr/>
            </p:nvCxnSpPr>
            <p:spPr>
              <a:xfrm>
                <a:off x="6093726" y="1692322"/>
                <a:ext cx="0" cy="1090200"/>
              </a:xfrm>
              <a:prstGeom prst="straightConnector1">
                <a:avLst/>
              </a:prstGeom>
              <a:noFill/>
              <a:ln w="38100" cap="flat" cmpd="sng">
                <a:solidFill>
                  <a:schemeClr val="dk1"/>
                </a:solidFill>
                <a:prstDash val="solid"/>
                <a:miter lim="800000"/>
                <a:headEnd type="none" w="sm" len="sm"/>
                <a:tailEnd type="triangle" w="med" len="med"/>
              </a:ln>
            </p:spPr>
          </p:cxnSp>
          <p:cxnSp>
            <p:nvCxnSpPr>
              <p:cNvPr id="219" name="Google Shape;219;p11"/>
              <p:cNvCxnSpPr>
                <a:stCxn id="213" idx="2"/>
                <a:endCxn id="216" idx="0"/>
              </p:cNvCxnSpPr>
              <p:nvPr/>
            </p:nvCxnSpPr>
            <p:spPr>
              <a:xfrm rot="-5400000" flipH="1">
                <a:off x="7080576" y="705472"/>
                <a:ext cx="1090200" cy="3063900"/>
              </a:xfrm>
              <a:prstGeom prst="bentConnector3">
                <a:avLst>
                  <a:gd name="adj1" fmla="val 50000"/>
                </a:avLst>
              </a:prstGeom>
              <a:noFill/>
              <a:ln w="38100" cap="flat" cmpd="sng">
                <a:solidFill>
                  <a:schemeClr val="dk1"/>
                </a:solidFill>
                <a:prstDash val="solid"/>
                <a:miter lim="800000"/>
                <a:headEnd type="none" w="sm" len="sm"/>
                <a:tailEnd type="triangle" w="med" len="med"/>
              </a:ln>
            </p:spPr>
          </p:cxnSp>
        </p:grpSp>
        <p:sp>
          <p:nvSpPr>
            <p:cNvPr id="220" name="Google Shape;220;p11"/>
            <p:cNvSpPr/>
            <p:nvPr/>
          </p:nvSpPr>
          <p:spPr>
            <a:xfrm>
              <a:off x="1091820" y="3630304"/>
              <a:ext cx="1594617" cy="436729"/>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1" i="0" u="none" strike="noStrike" cap="none">
                  <a:solidFill>
                    <a:schemeClr val="dk1"/>
                  </a:solidFill>
                  <a:latin typeface="Calibri"/>
                  <a:ea typeface="Calibri"/>
                  <a:cs typeface="Calibri"/>
                  <a:sym typeface="Calibri"/>
                </a:rPr>
                <a:t>Civil</a:t>
              </a:r>
              <a:endParaRPr sz="2400" b="1" i="0" u="none" strike="noStrike" cap="none">
                <a:solidFill>
                  <a:schemeClr val="dk1"/>
                </a:solidFill>
                <a:latin typeface="Calibri"/>
                <a:ea typeface="Calibri"/>
                <a:cs typeface="Calibri"/>
                <a:sym typeface="Calibri"/>
              </a:endParaRPr>
            </a:p>
          </p:txBody>
        </p:sp>
        <p:sp>
          <p:nvSpPr>
            <p:cNvPr id="221" name="Google Shape;221;p11"/>
            <p:cNvSpPr/>
            <p:nvPr/>
          </p:nvSpPr>
          <p:spPr>
            <a:xfrm>
              <a:off x="1091820" y="4232252"/>
              <a:ext cx="1594617" cy="436729"/>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1" i="0" u="none" strike="noStrike" cap="none">
                  <a:solidFill>
                    <a:schemeClr val="dk1"/>
                  </a:solidFill>
                  <a:latin typeface="Calibri"/>
                  <a:ea typeface="Calibri"/>
                  <a:cs typeface="Calibri"/>
                  <a:sym typeface="Calibri"/>
                </a:rPr>
                <a:t>CSE</a:t>
              </a:r>
              <a:endParaRPr sz="2400" b="1" i="0" u="none" strike="noStrike" cap="none">
                <a:solidFill>
                  <a:schemeClr val="dk1"/>
                </a:solidFill>
                <a:latin typeface="Calibri"/>
                <a:ea typeface="Calibri"/>
                <a:cs typeface="Calibri"/>
                <a:sym typeface="Calibri"/>
              </a:endParaRPr>
            </a:p>
          </p:txBody>
        </p:sp>
        <p:sp>
          <p:nvSpPr>
            <p:cNvPr id="222" name="Google Shape;222;p11"/>
            <p:cNvSpPr/>
            <p:nvPr/>
          </p:nvSpPr>
          <p:spPr>
            <a:xfrm>
              <a:off x="1091819" y="4834200"/>
              <a:ext cx="1594617" cy="436729"/>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1" i="0" u="none" strike="noStrike" cap="none">
                  <a:solidFill>
                    <a:schemeClr val="dk1"/>
                  </a:solidFill>
                  <a:latin typeface="Calibri"/>
                  <a:ea typeface="Calibri"/>
                  <a:cs typeface="Calibri"/>
                  <a:sym typeface="Calibri"/>
                </a:rPr>
                <a:t>ENTC</a:t>
              </a:r>
              <a:endParaRPr sz="2400" b="1" i="0" u="none" strike="noStrike" cap="none">
                <a:solidFill>
                  <a:schemeClr val="dk1"/>
                </a:solidFill>
                <a:latin typeface="Calibri"/>
                <a:ea typeface="Calibri"/>
                <a:cs typeface="Calibri"/>
                <a:sym typeface="Calibri"/>
              </a:endParaRPr>
            </a:p>
          </p:txBody>
        </p:sp>
        <p:sp>
          <p:nvSpPr>
            <p:cNvPr id="223" name="Google Shape;223;p11"/>
            <p:cNvSpPr/>
            <p:nvPr/>
          </p:nvSpPr>
          <p:spPr>
            <a:xfrm>
              <a:off x="1091818" y="5436148"/>
              <a:ext cx="1594617" cy="436729"/>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1" i="0" u="none" strike="noStrike" cap="none">
                  <a:solidFill>
                    <a:schemeClr val="dk1"/>
                  </a:solidFill>
                  <a:latin typeface="Calibri"/>
                  <a:ea typeface="Calibri"/>
                  <a:cs typeface="Calibri"/>
                  <a:sym typeface="Calibri"/>
                </a:rPr>
                <a:t>Mech</a:t>
              </a:r>
              <a:endParaRPr sz="2400" b="1" i="0" u="none" strike="noStrike" cap="none">
                <a:solidFill>
                  <a:schemeClr val="dk1"/>
                </a:solidFill>
                <a:latin typeface="Calibri"/>
                <a:ea typeface="Calibri"/>
                <a:cs typeface="Calibri"/>
                <a:sym typeface="Calibri"/>
              </a:endParaRPr>
            </a:p>
          </p:txBody>
        </p:sp>
        <p:cxnSp>
          <p:nvCxnSpPr>
            <p:cNvPr id="224" name="Google Shape;224;p11"/>
            <p:cNvCxnSpPr/>
            <p:nvPr/>
          </p:nvCxnSpPr>
          <p:spPr>
            <a:xfrm>
              <a:off x="516082" y="3429000"/>
              <a:ext cx="0" cy="2248469"/>
            </a:xfrm>
            <a:prstGeom prst="straightConnector1">
              <a:avLst/>
            </a:prstGeom>
            <a:noFill/>
            <a:ln w="28575" cap="flat" cmpd="sng">
              <a:solidFill>
                <a:schemeClr val="dk1"/>
              </a:solidFill>
              <a:prstDash val="solid"/>
              <a:miter lim="800000"/>
              <a:headEnd type="none" w="sm" len="sm"/>
              <a:tailEnd type="none" w="sm" len="sm"/>
            </a:ln>
          </p:spPr>
        </p:cxnSp>
        <p:cxnSp>
          <p:nvCxnSpPr>
            <p:cNvPr id="225" name="Google Shape;225;p11"/>
            <p:cNvCxnSpPr>
              <a:endCxn id="223" idx="1"/>
            </p:cNvCxnSpPr>
            <p:nvPr/>
          </p:nvCxnSpPr>
          <p:spPr>
            <a:xfrm>
              <a:off x="516118" y="5654513"/>
              <a:ext cx="575700" cy="0"/>
            </a:xfrm>
            <a:prstGeom prst="straightConnector1">
              <a:avLst/>
            </a:prstGeom>
            <a:noFill/>
            <a:ln w="28575" cap="flat" cmpd="sng">
              <a:solidFill>
                <a:schemeClr val="dk1"/>
              </a:solidFill>
              <a:prstDash val="solid"/>
              <a:miter lim="800000"/>
              <a:headEnd type="none" w="sm" len="sm"/>
              <a:tailEnd type="triangle" w="med" len="med"/>
            </a:ln>
          </p:spPr>
        </p:cxnSp>
        <p:cxnSp>
          <p:nvCxnSpPr>
            <p:cNvPr id="226" name="Google Shape;226;p11"/>
            <p:cNvCxnSpPr/>
            <p:nvPr/>
          </p:nvCxnSpPr>
          <p:spPr>
            <a:xfrm>
              <a:off x="516082" y="5052564"/>
              <a:ext cx="575736" cy="1"/>
            </a:xfrm>
            <a:prstGeom prst="straightConnector1">
              <a:avLst/>
            </a:prstGeom>
            <a:noFill/>
            <a:ln w="28575" cap="flat" cmpd="sng">
              <a:solidFill>
                <a:schemeClr val="dk1"/>
              </a:solidFill>
              <a:prstDash val="solid"/>
              <a:miter lim="800000"/>
              <a:headEnd type="none" w="sm" len="sm"/>
              <a:tailEnd type="triangle" w="med" len="med"/>
            </a:ln>
          </p:spPr>
        </p:cxnSp>
        <p:cxnSp>
          <p:nvCxnSpPr>
            <p:cNvPr id="227" name="Google Shape;227;p11"/>
            <p:cNvCxnSpPr/>
            <p:nvPr/>
          </p:nvCxnSpPr>
          <p:spPr>
            <a:xfrm>
              <a:off x="516082" y="4450616"/>
              <a:ext cx="575736" cy="1"/>
            </a:xfrm>
            <a:prstGeom prst="straightConnector1">
              <a:avLst/>
            </a:prstGeom>
            <a:noFill/>
            <a:ln w="28575" cap="flat" cmpd="sng">
              <a:solidFill>
                <a:schemeClr val="dk1"/>
              </a:solidFill>
              <a:prstDash val="solid"/>
              <a:miter lim="800000"/>
              <a:headEnd type="none" w="sm" len="sm"/>
              <a:tailEnd type="triangle" w="med" len="med"/>
            </a:ln>
          </p:spPr>
        </p:cxnSp>
        <p:cxnSp>
          <p:nvCxnSpPr>
            <p:cNvPr id="228" name="Google Shape;228;p11"/>
            <p:cNvCxnSpPr/>
            <p:nvPr/>
          </p:nvCxnSpPr>
          <p:spPr>
            <a:xfrm>
              <a:off x="501166" y="3848668"/>
              <a:ext cx="575736" cy="1"/>
            </a:xfrm>
            <a:prstGeom prst="straightConnector1">
              <a:avLst/>
            </a:prstGeom>
            <a:noFill/>
            <a:ln w="28575" cap="flat" cmpd="sng">
              <a:solidFill>
                <a:schemeClr val="dk1"/>
              </a:solidFill>
              <a:prstDash val="solid"/>
              <a:miter lim="800000"/>
              <a:headEnd type="none" w="sm" len="sm"/>
              <a:tailEnd type="triangle" w="med" len="med"/>
            </a:ln>
          </p:spPr>
        </p:cxnSp>
        <p:sp>
          <p:nvSpPr>
            <p:cNvPr id="229" name="Google Shape;229;p11"/>
            <p:cNvSpPr/>
            <p:nvPr/>
          </p:nvSpPr>
          <p:spPr>
            <a:xfrm>
              <a:off x="4155741" y="3618924"/>
              <a:ext cx="1594617" cy="436729"/>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1" i="0" u="none" strike="noStrike" cap="none">
                  <a:solidFill>
                    <a:schemeClr val="dk1"/>
                  </a:solidFill>
                  <a:latin typeface="Calibri"/>
                  <a:ea typeface="Calibri"/>
                  <a:cs typeface="Calibri"/>
                  <a:sym typeface="Calibri"/>
                </a:rPr>
                <a:t>BBA</a:t>
              </a:r>
              <a:endParaRPr sz="2400" b="1" i="0" u="none" strike="noStrike" cap="none">
                <a:solidFill>
                  <a:schemeClr val="dk1"/>
                </a:solidFill>
                <a:latin typeface="Calibri"/>
                <a:ea typeface="Calibri"/>
                <a:cs typeface="Calibri"/>
                <a:sym typeface="Calibri"/>
              </a:endParaRPr>
            </a:p>
          </p:txBody>
        </p:sp>
        <p:sp>
          <p:nvSpPr>
            <p:cNvPr id="230" name="Google Shape;230;p11"/>
            <p:cNvSpPr/>
            <p:nvPr/>
          </p:nvSpPr>
          <p:spPr>
            <a:xfrm>
              <a:off x="4155741" y="4220872"/>
              <a:ext cx="1594617" cy="436729"/>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1" i="0" u="none" strike="noStrike" cap="none">
                  <a:solidFill>
                    <a:schemeClr val="dk1"/>
                  </a:solidFill>
                  <a:latin typeface="Calibri"/>
                  <a:ea typeface="Calibri"/>
                  <a:cs typeface="Calibri"/>
                  <a:sym typeface="Calibri"/>
                </a:rPr>
                <a:t>MBA</a:t>
              </a:r>
              <a:endParaRPr sz="2400" b="1" i="0" u="none" strike="noStrike" cap="none">
                <a:solidFill>
                  <a:schemeClr val="dk1"/>
                </a:solidFill>
                <a:latin typeface="Calibri"/>
                <a:ea typeface="Calibri"/>
                <a:cs typeface="Calibri"/>
                <a:sym typeface="Calibri"/>
              </a:endParaRPr>
            </a:p>
          </p:txBody>
        </p:sp>
        <p:cxnSp>
          <p:nvCxnSpPr>
            <p:cNvPr id="231" name="Google Shape;231;p11"/>
            <p:cNvCxnSpPr/>
            <p:nvPr/>
          </p:nvCxnSpPr>
          <p:spPr>
            <a:xfrm>
              <a:off x="3580003" y="3417620"/>
              <a:ext cx="0" cy="1021616"/>
            </a:xfrm>
            <a:prstGeom prst="straightConnector1">
              <a:avLst/>
            </a:prstGeom>
            <a:noFill/>
            <a:ln w="28575" cap="flat" cmpd="sng">
              <a:solidFill>
                <a:schemeClr val="dk1"/>
              </a:solidFill>
              <a:prstDash val="solid"/>
              <a:miter lim="800000"/>
              <a:headEnd type="none" w="sm" len="sm"/>
              <a:tailEnd type="none" w="sm" len="sm"/>
            </a:ln>
          </p:spPr>
        </p:cxnSp>
        <p:cxnSp>
          <p:nvCxnSpPr>
            <p:cNvPr id="232" name="Google Shape;232;p11"/>
            <p:cNvCxnSpPr/>
            <p:nvPr/>
          </p:nvCxnSpPr>
          <p:spPr>
            <a:xfrm>
              <a:off x="3580003" y="4439236"/>
              <a:ext cx="575736" cy="1"/>
            </a:xfrm>
            <a:prstGeom prst="straightConnector1">
              <a:avLst/>
            </a:prstGeom>
            <a:noFill/>
            <a:ln w="28575" cap="flat" cmpd="sng">
              <a:solidFill>
                <a:schemeClr val="dk1"/>
              </a:solidFill>
              <a:prstDash val="solid"/>
              <a:miter lim="800000"/>
              <a:headEnd type="none" w="sm" len="sm"/>
              <a:tailEnd type="triangle" w="med" len="med"/>
            </a:ln>
          </p:spPr>
        </p:cxnSp>
        <p:cxnSp>
          <p:nvCxnSpPr>
            <p:cNvPr id="233" name="Google Shape;233;p11"/>
            <p:cNvCxnSpPr/>
            <p:nvPr/>
          </p:nvCxnSpPr>
          <p:spPr>
            <a:xfrm>
              <a:off x="3565087" y="3837288"/>
              <a:ext cx="575736" cy="1"/>
            </a:xfrm>
            <a:prstGeom prst="straightConnector1">
              <a:avLst/>
            </a:prstGeom>
            <a:noFill/>
            <a:ln w="28575" cap="flat" cmpd="sng">
              <a:solidFill>
                <a:schemeClr val="dk1"/>
              </a:solidFill>
              <a:prstDash val="solid"/>
              <a:miter lim="800000"/>
              <a:headEnd type="none" w="sm" len="sm"/>
              <a:tailEnd type="triangle" w="med" len="med"/>
            </a:ln>
          </p:spPr>
        </p:cxnSp>
        <p:sp>
          <p:nvSpPr>
            <p:cNvPr id="234" name="Google Shape;234;p11"/>
            <p:cNvSpPr/>
            <p:nvPr/>
          </p:nvSpPr>
          <p:spPr>
            <a:xfrm>
              <a:off x="7234578" y="3618924"/>
              <a:ext cx="1594617" cy="436729"/>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1" i="0" u="none" strike="noStrike" cap="none">
                  <a:solidFill>
                    <a:schemeClr val="dk1"/>
                  </a:solidFill>
                  <a:latin typeface="Calibri"/>
                  <a:ea typeface="Calibri"/>
                  <a:cs typeface="Calibri"/>
                  <a:sym typeface="Calibri"/>
                </a:rPr>
                <a:t>B.Ed</a:t>
              </a:r>
              <a:endParaRPr sz="2400" b="1" i="0" u="none" strike="noStrike" cap="none">
                <a:solidFill>
                  <a:schemeClr val="dk1"/>
                </a:solidFill>
                <a:latin typeface="Calibri"/>
                <a:ea typeface="Calibri"/>
                <a:cs typeface="Calibri"/>
                <a:sym typeface="Calibri"/>
              </a:endParaRPr>
            </a:p>
          </p:txBody>
        </p:sp>
        <p:sp>
          <p:nvSpPr>
            <p:cNvPr id="235" name="Google Shape;235;p11"/>
            <p:cNvSpPr/>
            <p:nvPr/>
          </p:nvSpPr>
          <p:spPr>
            <a:xfrm>
              <a:off x="7234578" y="4220872"/>
              <a:ext cx="1594617" cy="436729"/>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1" i="0" u="none" strike="noStrike" cap="none">
                  <a:solidFill>
                    <a:schemeClr val="dk1"/>
                  </a:solidFill>
                  <a:latin typeface="Calibri"/>
                  <a:ea typeface="Calibri"/>
                  <a:cs typeface="Calibri"/>
                  <a:sym typeface="Calibri"/>
                </a:rPr>
                <a:t>M.Ed</a:t>
              </a:r>
              <a:endParaRPr sz="2400" b="1" i="0" u="none" strike="noStrike" cap="none">
                <a:solidFill>
                  <a:schemeClr val="dk1"/>
                </a:solidFill>
                <a:latin typeface="Calibri"/>
                <a:ea typeface="Calibri"/>
                <a:cs typeface="Calibri"/>
                <a:sym typeface="Calibri"/>
              </a:endParaRPr>
            </a:p>
          </p:txBody>
        </p:sp>
        <p:cxnSp>
          <p:nvCxnSpPr>
            <p:cNvPr id="236" name="Google Shape;236;p11"/>
            <p:cNvCxnSpPr/>
            <p:nvPr/>
          </p:nvCxnSpPr>
          <p:spPr>
            <a:xfrm>
              <a:off x="6658840" y="3417620"/>
              <a:ext cx="0" cy="1021616"/>
            </a:xfrm>
            <a:prstGeom prst="straightConnector1">
              <a:avLst/>
            </a:prstGeom>
            <a:noFill/>
            <a:ln w="28575" cap="flat" cmpd="sng">
              <a:solidFill>
                <a:schemeClr val="dk1"/>
              </a:solidFill>
              <a:prstDash val="solid"/>
              <a:miter lim="800000"/>
              <a:headEnd type="none" w="sm" len="sm"/>
              <a:tailEnd type="none" w="sm" len="sm"/>
            </a:ln>
          </p:spPr>
        </p:cxnSp>
        <p:cxnSp>
          <p:nvCxnSpPr>
            <p:cNvPr id="237" name="Google Shape;237;p11"/>
            <p:cNvCxnSpPr/>
            <p:nvPr/>
          </p:nvCxnSpPr>
          <p:spPr>
            <a:xfrm>
              <a:off x="6658840" y="4439236"/>
              <a:ext cx="575736" cy="1"/>
            </a:xfrm>
            <a:prstGeom prst="straightConnector1">
              <a:avLst/>
            </a:prstGeom>
            <a:noFill/>
            <a:ln w="28575" cap="flat" cmpd="sng">
              <a:solidFill>
                <a:schemeClr val="dk1"/>
              </a:solidFill>
              <a:prstDash val="solid"/>
              <a:miter lim="800000"/>
              <a:headEnd type="none" w="sm" len="sm"/>
              <a:tailEnd type="triangle" w="med" len="med"/>
            </a:ln>
          </p:spPr>
        </p:cxnSp>
        <p:cxnSp>
          <p:nvCxnSpPr>
            <p:cNvPr id="238" name="Google Shape;238;p11"/>
            <p:cNvCxnSpPr/>
            <p:nvPr/>
          </p:nvCxnSpPr>
          <p:spPr>
            <a:xfrm>
              <a:off x="6643924" y="3837288"/>
              <a:ext cx="575736" cy="1"/>
            </a:xfrm>
            <a:prstGeom prst="straightConnector1">
              <a:avLst/>
            </a:prstGeom>
            <a:noFill/>
            <a:ln w="28575" cap="flat" cmpd="sng">
              <a:solidFill>
                <a:schemeClr val="dk1"/>
              </a:solidFill>
              <a:prstDash val="solid"/>
              <a:miter lim="800000"/>
              <a:headEnd type="none" w="sm" len="sm"/>
              <a:tailEnd type="triangle" w="med" len="med"/>
            </a:ln>
          </p:spPr>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2"/>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Knowledge Representation and Reasoning</a:t>
            </a:r>
            <a:endParaRPr b="1">
              <a:solidFill>
                <a:schemeClr val="lt1"/>
              </a:solidFill>
            </a:endParaRPr>
          </a:p>
        </p:txBody>
      </p:sp>
      <p:sp>
        <p:nvSpPr>
          <p:cNvPr id="244" name="Google Shape;24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245" name="Google Shape;24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14</a:t>
            </a:fld>
            <a:endParaRPr/>
          </a:p>
        </p:txBody>
      </p:sp>
      <p:pic>
        <p:nvPicPr>
          <p:cNvPr id="246" name="Google Shape;246;p12"/>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247" name="Google Shape;247;p12"/>
          <p:cNvSpPr txBox="1">
            <a:spLocks noGrp="1"/>
          </p:cNvSpPr>
          <p:nvPr>
            <p:ph type="body" idx="1"/>
          </p:nvPr>
        </p:nvSpPr>
        <p:spPr>
          <a:xfrm>
            <a:off x="311728" y="1371599"/>
            <a:ext cx="11568544" cy="4756245"/>
          </a:xfrm>
          <a:prstGeom prst="rect">
            <a:avLst/>
          </a:prstGeom>
          <a:noFill/>
          <a:ln>
            <a:noFill/>
          </a:ln>
        </p:spPr>
        <p:txBody>
          <a:bodyPr spcFirstLastPara="1" wrap="square" lIns="91425" tIns="45700" rIns="91425" bIns="45700" anchor="t" anchorCtr="0">
            <a:noAutofit/>
          </a:bodyPr>
          <a:lstStyle/>
          <a:p>
            <a:pPr marL="360000" lvl="0" indent="-317182" algn="just" rtl="0">
              <a:lnSpc>
                <a:spcPct val="100000"/>
              </a:lnSpc>
              <a:spcBef>
                <a:spcPts val="0"/>
              </a:spcBef>
              <a:spcAft>
                <a:spcPts val="0"/>
              </a:spcAft>
              <a:buSzPts val="1395"/>
              <a:buChar char="●"/>
            </a:pPr>
            <a:r>
              <a:rPr lang="en-GB" sz="3200" b="1" dirty="0">
                <a:solidFill>
                  <a:srgbClr val="FF0000"/>
                </a:solidFill>
              </a:rPr>
              <a:t>Knowledge representation</a:t>
            </a:r>
            <a:r>
              <a:rPr lang="en-GB" sz="3200" dirty="0"/>
              <a:t> means represent knowledge about the world in a manner that facilitates </a:t>
            </a:r>
            <a:r>
              <a:rPr lang="en-GB" sz="3200" dirty="0" err="1" smtClean="0"/>
              <a:t>inferencing</a:t>
            </a:r>
            <a:r>
              <a:rPr lang="en-GB" sz="3200" dirty="0" smtClean="0"/>
              <a:t> (</a:t>
            </a:r>
            <a:r>
              <a:rPr lang="en-GB" sz="3200" dirty="0"/>
              <a:t>drawing conclusions) from the knowledge.</a:t>
            </a:r>
            <a:endParaRPr sz="3200"/>
          </a:p>
          <a:p>
            <a:pPr marL="360000" lvl="0" indent="-317182" algn="just" rtl="0">
              <a:lnSpc>
                <a:spcPct val="100000"/>
              </a:lnSpc>
              <a:spcBef>
                <a:spcPts val="1000"/>
              </a:spcBef>
              <a:spcAft>
                <a:spcPts val="0"/>
              </a:spcAft>
              <a:buSzPts val="1395"/>
              <a:buChar char="●"/>
            </a:pPr>
            <a:r>
              <a:rPr lang="en-GB" sz="3200" b="1" dirty="0">
                <a:solidFill>
                  <a:srgbClr val="FF0000"/>
                </a:solidFill>
              </a:rPr>
              <a:t>Knowledge representation and reasoning</a:t>
            </a:r>
            <a:r>
              <a:rPr lang="en-GB" sz="3200" dirty="0"/>
              <a:t> (KR², KR&amp;R) is the field of</a:t>
            </a:r>
            <a:r>
              <a:rPr lang="en-GB" sz="3200" dirty="0">
                <a:uFill>
                  <a:noFill/>
                </a:uFill>
                <a:hlinkClick r:id="rId4"/>
              </a:rPr>
              <a:t> </a:t>
            </a:r>
            <a:r>
              <a:rPr lang="en-GB" sz="3200" dirty="0"/>
              <a:t>AI dedicated to representing information about the world in a form that a computer system can utilize to solve complex tasks such as</a:t>
            </a:r>
            <a:r>
              <a:rPr lang="en-GB" sz="3200" dirty="0">
                <a:uFill>
                  <a:noFill/>
                </a:uFill>
                <a:hlinkClick r:id="rId5"/>
              </a:rPr>
              <a:t> diagnosing a medical condition</a:t>
            </a:r>
            <a:r>
              <a:rPr lang="en-GB" sz="3200" dirty="0"/>
              <a:t> or</a:t>
            </a:r>
            <a:r>
              <a:rPr lang="en-GB" sz="3200" dirty="0">
                <a:uFill>
                  <a:noFill/>
                </a:uFill>
                <a:hlinkClick r:id="rId6"/>
              </a:rPr>
              <a:t> having a dialog in a natural language</a:t>
            </a:r>
            <a:r>
              <a:rPr lang="en-GB" sz="3200" dirty="0" smtClean="0"/>
              <a:t>.</a:t>
            </a:r>
            <a:endParaRPr sz="32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2"/>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Knowledge Representation and Reasoning</a:t>
            </a:r>
            <a:endParaRPr b="1">
              <a:solidFill>
                <a:schemeClr val="lt1"/>
              </a:solidFill>
            </a:endParaRPr>
          </a:p>
        </p:txBody>
      </p:sp>
      <p:sp>
        <p:nvSpPr>
          <p:cNvPr id="244" name="Google Shape;24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245" name="Google Shape;24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15</a:t>
            </a:fld>
            <a:endParaRPr/>
          </a:p>
        </p:txBody>
      </p:sp>
      <p:pic>
        <p:nvPicPr>
          <p:cNvPr id="246" name="Google Shape;246;p12"/>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247" name="Google Shape;247;p12"/>
          <p:cNvSpPr txBox="1">
            <a:spLocks noGrp="1"/>
          </p:cNvSpPr>
          <p:nvPr>
            <p:ph type="body" idx="1"/>
          </p:nvPr>
        </p:nvSpPr>
        <p:spPr>
          <a:xfrm>
            <a:off x="311728" y="1371599"/>
            <a:ext cx="11568544" cy="4756245"/>
          </a:xfrm>
          <a:prstGeom prst="rect">
            <a:avLst/>
          </a:prstGeom>
          <a:noFill/>
          <a:ln>
            <a:noFill/>
          </a:ln>
        </p:spPr>
        <p:txBody>
          <a:bodyPr spcFirstLastPara="1" wrap="square" lIns="91425" tIns="45700" rIns="91425" bIns="45700" anchor="t" anchorCtr="0">
            <a:noAutofit/>
          </a:bodyPr>
          <a:lstStyle/>
          <a:p>
            <a:pPr marL="360000" lvl="0" indent="-317182" algn="just" rtl="0">
              <a:lnSpc>
                <a:spcPct val="100000"/>
              </a:lnSpc>
              <a:spcBef>
                <a:spcPts val="1000"/>
              </a:spcBef>
              <a:spcAft>
                <a:spcPts val="0"/>
              </a:spcAft>
              <a:buSzPts val="1395"/>
              <a:buChar char="●"/>
            </a:pPr>
            <a:r>
              <a:rPr lang="en-GB" sz="3200" dirty="0" smtClean="0"/>
              <a:t>It </a:t>
            </a:r>
            <a:r>
              <a:rPr lang="en-GB" sz="3200" dirty="0"/>
              <a:t>incorporates findings from psychology about how humans solve problems and represent knowledge in order to design</a:t>
            </a:r>
            <a:r>
              <a:rPr lang="en-GB" sz="3200" dirty="0">
                <a:uFill>
                  <a:noFill/>
                </a:uFill>
                <a:hlinkClick r:id="rId4"/>
              </a:rPr>
              <a:t> formalisms</a:t>
            </a:r>
            <a:r>
              <a:rPr lang="en-GB" sz="3200" dirty="0"/>
              <a:t> that will make complex systems easier to design and build.</a:t>
            </a:r>
            <a:endParaRPr sz="3200"/>
          </a:p>
          <a:p>
            <a:pPr marL="360000" lvl="0" indent="-317182" algn="just" rtl="0">
              <a:lnSpc>
                <a:spcPct val="100000"/>
              </a:lnSpc>
              <a:spcBef>
                <a:spcPts val="1000"/>
              </a:spcBef>
              <a:spcAft>
                <a:spcPts val="1000"/>
              </a:spcAft>
              <a:buSzPts val="1395"/>
              <a:buChar char="●"/>
            </a:pPr>
            <a:r>
              <a:rPr lang="en-GB" sz="3200" dirty="0"/>
              <a:t>KR&amp;R also incorporates findings from</a:t>
            </a:r>
            <a:r>
              <a:rPr lang="en-GB" sz="3200" dirty="0">
                <a:uFill>
                  <a:noFill/>
                </a:uFill>
                <a:hlinkClick r:id="rId5"/>
              </a:rPr>
              <a:t> logic</a:t>
            </a:r>
            <a:r>
              <a:rPr lang="en-GB" sz="3200" dirty="0"/>
              <a:t> to automate various kinds of reasoning, such as the application of rules or the relations of</a:t>
            </a:r>
            <a:r>
              <a:rPr lang="en-GB" sz="3200" dirty="0">
                <a:uFill>
                  <a:noFill/>
                </a:uFill>
                <a:hlinkClick r:id="rId6"/>
              </a:rPr>
              <a:t> sets</a:t>
            </a:r>
            <a:r>
              <a:rPr lang="en-GB" sz="3200" dirty="0"/>
              <a:t> and</a:t>
            </a:r>
            <a:r>
              <a:rPr lang="en-GB" sz="3200" dirty="0">
                <a:uFill>
                  <a:noFill/>
                </a:uFill>
                <a:hlinkClick r:id="rId7"/>
              </a:rPr>
              <a:t> subsets</a:t>
            </a:r>
            <a:r>
              <a:rPr lang="en-GB" sz="3200" dirty="0"/>
              <a:t>.</a:t>
            </a:r>
            <a:endParaRPr sz="3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23ba95c89a_0_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Knowledge Representation and Reasoning</a:t>
            </a:r>
            <a:endParaRPr b="1">
              <a:solidFill>
                <a:schemeClr val="lt1"/>
              </a:solidFill>
            </a:endParaRPr>
          </a:p>
        </p:txBody>
      </p:sp>
      <p:sp>
        <p:nvSpPr>
          <p:cNvPr id="253" name="Google Shape;253;g123ba95c89a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254" name="Google Shape;254;g123ba95c89a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16</a:t>
            </a:fld>
            <a:endParaRPr/>
          </a:p>
        </p:txBody>
      </p:sp>
      <p:pic>
        <p:nvPicPr>
          <p:cNvPr id="255" name="Google Shape;255;g123ba95c89a_0_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256" name="Google Shape;256;g123ba95c89a_0_0"/>
          <p:cNvSpPr txBox="1">
            <a:spLocks noGrp="1"/>
          </p:cNvSpPr>
          <p:nvPr>
            <p:ph type="body" idx="1"/>
          </p:nvPr>
        </p:nvSpPr>
        <p:spPr>
          <a:xfrm>
            <a:off x="228600" y="914400"/>
            <a:ext cx="11963400" cy="4756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None/>
            </a:pPr>
            <a:r>
              <a:rPr lang="en-GB" sz="2700" dirty="0"/>
              <a:t>Following are the kind of knowledge which needs to be represented in AI systems:</a:t>
            </a:r>
            <a:endParaRPr sz="2700"/>
          </a:p>
          <a:p>
            <a:pPr marL="457200" marR="25400" lvl="0" indent="-368300" algn="just" rtl="0">
              <a:lnSpc>
                <a:spcPct val="100000"/>
              </a:lnSpc>
              <a:spcBef>
                <a:spcPts val="0"/>
              </a:spcBef>
              <a:spcAft>
                <a:spcPts val="0"/>
              </a:spcAft>
              <a:buSzPts val="2200"/>
              <a:buFont typeface="Roboto"/>
              <a:buChar char="●"/>
            </a:pPr>
            <a:r>
              <a:rPr lang="en-GB" sz="2700" b="1" dirty="0">
                <a:solidFill>
                  <a:srgbClr val="FF0000"/>
                </a:solidFill>
              </a:rPr>
              <a:t>Object:</a:t>
            </a:r>
            <a:r>
              <a:rPr lang="en-GB" sz="2700" dirty="0"/>
              <a:t> All the facts about objects in our world domain. </a:t>
            </a:r>
            <a:r>
              <a:rPr lang="en-GB" sz="2700" dirty="0">
                <a:solidFill>
                  <a:srgbClr val="0000FF"/>
                </a:solidFill>
              </a:rPr>
              <a:t>E.g., Guitars contains strings, trumpets are brass instruments.</a:t>
            </a:r>
            <a:endParaRPr sz="2700">
              <a:solidFill>
                <a:srgbClr val="0000FF"/>
              </a:solidFill>
            </a:endParaRPr>
          </a:p>
          <a:p>
            <a:pPr marL="457200" marR="25400" lvl="0" indent="-368300" algn="just" rtl="0">
              <a:lnSpc>
                <a:spcPct val="100000"/>
              </a:lnSpc>
              <a:spcBef>
                <a:spcPts val="0"/>
              </a:spcBef>
              <a:spcAft>
                <a:spcPts val="0"/>
              </a:spcAft>
              <a:buSzPts val="2200"/>
              <a:buFont typeface="Roboto"/>
              <a:buChar char="●"/>
            </a:pPr>
            <a:r>
              <a:rPr lang="en-GB" sz="2700" b="1" dirty="0">
                <a:solidFill>
                  <a:srgbClr val="FF0000"/>
                </a:solidFill>
              </a:rPr>
              <a:t>Events:</a:t>
            </a:r>
            <a:r>
              <a:rPr lang="en-GB" sz="2700" dirty="0"/>
              <a:t> Events are the actions which occur in our world.</a:t>
            </a:r>
            <a:endParaRPr sz="2700"/>
          </a:p>
          <a:p>
            <a:pPr marL="457200" marR="25400" lvl="0" indent="-368300" algn="just" rtl="0">
              <a:lnSpc>
                <a:spcPct val="100000"/>
              </a:lnSpc>
              <a:spcBef>
                <a:spcPts val="0"/>
              </a:spcBef>
              <a:spcAft>
                <a:spcPts val="0"/>
              </a:spcAft>
              <a:buSzPts val="2200"/>
              <a:buFont typeface="Roboto"/>
              <a:buChar char="●"/>
            </a:pPr>
            <a:r>
              <a:rPr lang="en-GB" sz="2700" b="1" dirty="0">
                <a:solidFill>
                  <a:srgbClr val="FF0000"/>
                </a:solidFill>
              </a:rPr>
              <a:t>Performance:</a:t>
            </a:r>
            <a:r>
              <a:rPr lang="en-GB" sz="2700" dirty="0"/>
              <a:t> It describe </a:t>
            </a:r>
            <a:r>
              <a:rPr lang="en-GB" sz="2700" dirty="0" smtClean="0"/>
              <a:t>behaviour </a:t>
            </a:r>
            <a:r>
              <a:rPr lang="en-GB" sz="2700" dirty="0"/>
              <a:t>which involves knowledge about how to do things.</a:t>
            </a:r>
            <a:endParaRPr sz="2700"/>
          </a:p>
          <a:p>
            <a:pPr marL="457200" marR="25400" lvl="0" indent="-368300" algn="just" rtl="0">
              <a:lnSpc>
                <a:spcPct val="100000"/>
              </a:lnSpc>
              <a:spcBef>
                <a:spcPts val="0"/>
              </a:spcBef>
              <a:spcAft>
                <a:spcPts val="0"/>
              </a:spcAft>
              <a:buSzPts val="2200"/>
              <a:buFont typeface="Roboto"/>
              <a:buChar char="●"/>
            </a:pPr>
            <a:r>
              <a:rPr lang="en-GB" sz="2700" b="1" dirty="0">
                <a:solidFill>
                  <a:srgbClr val="FF0000"/>
                </a:solidFill>
              </a:rPr>
              <a:t>Meta-knowledge:</a:t>
            </a:r>
            <a:r>
              <a:rPr lang="en-GB" sz="2700" dirty="0"/>
              <a:t> It is knowledge about what we know.</a:t>
            </a:r>
            <a:endParaRPr sz="2700"/>
          </a:p>
          <a:p>
            <a:pPr marL="457200" marR="25400" lvl="0" indent="-368300" algn="just" rtl="0">
              <a:lnSpc>
                <a:spcPct val="100000"/>
              </a:lnSpc>
              <a:spcBef>
                <a:spcPts val="0"/>
              </a:spcBef>
              <a:spcAft>
                <a:spcPts val="0"/>
              </a:spcAft>
              <a:buSzPts val="2200"/>
              <a:buFont typeface="Roboto"/>
              <a:buChar char="●"/>
            </a:pPr>
            <a:r>
              <a:rPr lang="en-GB" sz="2700" b="1" dirty="0">
                <a:solidFill>
                  <a:srgbClr val="FF0000"/>
                </a:solidFill>
              </a:rPr>
              <a:t>Facts:</a:t>
            </a:r>
            <a:r>
              <a:rPr lang="en-GB" sz="2700" dirty="0"/>
              <a:t> Facts are the truths about the real world and what we represent.</a:t>
            </a:r>
            <a:endParaRPr sz="2700"/>
          </a:p>
          <a:p>
            <a:pPr marL="457200" marR="25400" lvl="0" indent="-368300" algn="just" rtl="0">
              <a:lnSpc>
                <a:spcPct val="100000"/>
              </a:lnSpc>
              <a:spcBef>
                <a:spcPts val="0"/>
              </a:spcBef>
              <a:spcAft>
                <a:spcPts val="0"/>
              </a:spcAft>
              <a:buSzPts val="2200"/>
              <a:buFont typeface="Roboto"/>
              <a:buChar char="●"/>
            </a:pPr>
            <a:r>
              <a:rPr lang="en-GB" sz="2700" b="1" dirty="0">
                <a:solidFill>
                  <a:srgbClr val="FF0000"/>
                </a:solidFill>
              </a:rPr>
              <a:t>Knowledge-Base:</a:t>
            </a:r>
            <a:r>
              <a:rPr lang="en-GB" sz="2700" dirty="0"/>
              <a:t> The central component of the knowledge-based agents is the knowledge base. It is represented as KB. The Knowledge-base is a group of the Sentences (Here, sentences are used as a technical term and not identical with the English language).</a:t>
            </a:r>
            <a:endParaRPr sz="2700">
              <a:highlight>
                <a:srgbClr val="FFFFFF"/>
              </a:highlight>
              <a:latin typeface="Roboto"/>
              <a:ea typeface="Roboto"/>
              <a:cs typeface="Roboto"/>
              <a:sym typeface="Roboto"/>
            </a:endParaRPr>
          </a:p>
          <a:p>
            <a:pPr marL="457200" lvl="0" indent="0" algn="just" rtl="0">
              <a:lnSpc>
                <a:spcPct val="130000"/>
              </a:lnSpc>
              <a:spcBef>
                <a:spcPts val="1000"/>
              </a:spcBef>
              <a:spcAft>
                <a:spcPts val="0"/>
              </a:spcAft>
              <a:buNone/>
            </a:pPr>
            <a:endParaRPr sz="217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f3b495d9a8_0_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GB" b="1">
                <a:solidFill>
                  <a:schemeClr val="lt1"/>
                </a:solidFill>
              </a:rPr>
              <a:t>Types of Knowledge representation</a:t>
            </a:r>
            <a:endParaRPr b="1">
              <a:solidFill>
                <a:schemeClr val="lt1"/>
              </a:solidFill>
            </a:endParaRPr>
          </a:p>
        </p:txBody>
      </p:sp>
      <p:sp>
        <p:nvSpPr>
          <p:cNvPr id="262" name="Google Shape;262;gf3b495d9a8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263" name="Google Shape;263;gf3b495d9a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17</a:t>
            </a:fld>
            <a:endParaRPr/>
          </a:p>
        </p:txBody>
      </p:sp>
      <p:pic>
        <p:nvPicPr>
          <p:cNvPr id="264" name="Google Shape;264;gf3b495d9a8_0_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265" name="Google Shape;265;gf3b495d9a8_0_0"/>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None/>
            </a:pPr>
            <a:r>
              <a:rPr lang="en-GB" sz="3600" dirty="0">
                <a:solidFill>
                  <a:srgbClr val="0000FF"/>
                </a:solidFill>
              </a:rPr>
              <a:t>Types of Knowledge representation</a:t>
            </a:r>
            <a:endParaRPr sz="3600">
              <a:solidFill>
                <a:srgbClr val="0000FF"/>
              </a:solidFill>
            </a:endParaRPr>
          </a:p>
          <a:p>
            <a:pPr lvl="1" algn="just">
              <a:lnSpc>
                <a:spcPct val="150000"/>
              </a:lnSpc>
              <a:spcBef>
                <a:spcPts val="0"/>
              </a:spcBef>
              <a:buChar char="●"/>
            </a:pPr>
            <a:r>
              <a:rPr lang="en-GB" sz="3200" dirty="0"/>
              <a:t>Logic / Logical representation </a:t>
            </a:r>
            <a:endParaRPr sz="3200"/>
          </a:p>
          <a:p>
            <a:pPr lvl="1" algn="just">
              <a:lnSpc>
                <a:spcPct val="150000"/>
              </a:lnSpc>
              <a:spcBef>
                <a:spcPts val="0"/>
              </a:spcBef>
              <a:buChar char="●"/>
            </a:pPr>
            <a:r>
              <a:rPr lang="en-GB" sz="3200" dirty="0"/>
              <a:t>Rules / Production Rules </a:t>
            </a:r>
            <a:endParaRPr sz="3200"/>
          </a:p>
          <a:p>
            <a:pPr lvl="1" algn="just">
              <a:lnSpc>
                <a:spcPct val="150000"/>
              </a:lnSpc>
              <a:spcBef>
                <a:spcPts val="0"/>
              </a:spcBef>
              <a:buChar char="●"/>
            </a:pPr>
            <a:r>
              <a:rPr lang="en-GB" sz="3200" dirty="0"/>
              <a:t>Semantic Net  </a:t>
            </a:r>
            <a:endParaRPr sz="3200"/>
          </a:p>
          <a:p>
            <a:pPr lvl="1" algn="just">
              <a:lnSpc>
                <a:spcPct val="150000"/>
              </a:lnSpc>
              <a:spcBef>
                <a:spcPts val="0"/>
              </a:spcBef>
              <a:buChar char="●"/>
            </a:pPr>
            <a:r>
              <a:rPr lang="en-GB" sz="3200" dirty="0"/>
              <a:t>Frames</a:t>
            </a:r>
            <a:endParaRPr sz="3200"/>
          </a:p>
          <a:p>
            <a:pPr lvl="1" algn="just">
              <a:lnSpc>
                <a:spcPct val="150000"/>
              </a:lnSpc>
              <a:spcBef>
                <a:spcPts val="0"/>
              </a:spcBef>
              <a:buChar char="●"/>
            </a:pPr>
            <a:r>
              <a:rPr lang="en-GB" sz="3200" dirty="0"/>
              <a:t>Script</a:t>
            </a:r>
            <a:endParaRPr sz="32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23ba95c89a_0_2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GB" b="1">
                <a:solidFill>
                  <a:schemeClr val="lt1"/>
                </a:solidFill>
              </a:rPr>
              <a:t>Logic</a:t>
            </a:r>
            <a:endParaRPr b="1">
              <a:solidFill>
                <a:schemeClr val="lt1"/>
              </a:solidFill>
            </a:endParaRPr>
          </a:p>
        </p:txBody>
      </p:sp>
      <p:sp>
        <p:nvSpPr>
          <p:cNvPr id="271" name="Google Shape;271;g123ba95c89a_0_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272" name="Google Shape;272;g123ba95c89a_0_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18</a:t>
            </a:fld>
            <a:endParaRPr/>
          </a:p>
        </p:txBody>
      </p:sp>
      <p:pic>
        <p:nvPicPr>
          <p:cNvPr id="273" name="Google Shape;273;g123ba95c89a_0_2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274" name="Google Shape;274;g123ba95c89a_0_20"/>
          <p:cNvSpPr txBox="1">
            <a:spLocks noGrp="1"/>
          </p:cNvSpPr>
          <p:nvPr>
            <p:ph type="body" idx="1"/>
          </p:nvPr>
        </p:nvSpPr>
        <p:spPr>
          <a:xfrm>
            <a:off x="228600" y="1066800"/>
            <a:ext cx="11734800" cy="4756200"/>
          </a:xfrm>
          <a:prstGeom prst="rect">
            <a:avLst/>
          </a:prstGeom>
          <a:noFill/>
          <a:ln>
            <a:noFill/>
          </a:ln>
        </p:spPr>
        <p:txBody>
          <a:bodyPr spcFirstLastPara="1" wrap="square" lIns="91425" tIns="45700" rIns="91425" bIns="45700" anchor="t" anchorCtr="0">
            <a:noAutofit/>
          </a:bodyPr>
          <a:lstStyle/>
          <a:p>
            <a:pPr marL="450000" marR="25400" lvl="0" indent="-323850" algn="just" rtl="0">
              <a:lnSpc>
                <a:spcPct val="100000"/>
              </a:lnSpc>
              <a:spcBef>
                <a:spcPts val="0"/>
              </a:spcBef>
              <a:spcAft>
                <a:spcPts val="0"/>
              </a:spcAft>
              <a:buClr>
                <a:schemeClr val="dk1"/>
              </a:buClr>
              <a:buSzPts val="1500"/>
              <a:buFont typeface="Roboto"/>
              <a:buChar char="●"/>
            </a:pPr>
            <a:r>
              <a:rPr lang="en-GB" sz="2700" dirty="0"/>
              <a:t>Logical representation is a language with </a:t>
            </a:r>
            <a:r>
              <a:rPr lang="en-GB" sz="2700" dirty="0">
                <a:solidFill>
                  <a:srgbClr val="0000FF"/>
                </a:solidFill>
              </a:rPr>
              <a:t>some concrete rules which deals with propositions and has no ambiguity in representation</a:t>
            </a:r>
            <a:r>
              <a:rPr lang="en-GB" sz="2700" dirty="0"/>
              <a:t>. </a:t>
            </a:r>
            <a:endParaRPr sz="2700"/>
          </a:p>
          <a:p>
            <a:pPr marL="450000" marR="25400" lvl="0" indent="-323850" algn="just" rtl="0">
              <a:lnSpc>
                <a:spcPct val="100000"/>
              </a:lnSpc>
              <a:spcBef>
                <a:spcPts val="0"/>
              </a:spcBef>
              <a:spcAft>
                <a:spcPts val="0"/>
              </a:spcAft>
              <a:buClr>
                <a:schemeClr val="dk1"/>
              </a:buClr>
              <a:buSzPts val="1500"/>
              <a:buFont typeface="Roboto"/>
              <a:buChar char="●"/>
            </a:pPr>
            <a:r>
              <a:rPr lang="en-GB" sz="2700" dirty="0"/>
              <a:t>Logical representation means </a:t>
            </a:r>
            <a:r>
              <a:rPr lang="en-GB" sz="2700" dirty="0">
                <a:solidFill>
                  <a:srgbClr val="0000FF"/>
                </a:solidFill>
              </a:rPr>
              <a:t>drawing a conclusion </a:t>
            </a:r>
            <a:r>
              <a:rPr lang="en-GB" sz="2700" dirty="0"/>
              <a:t>based on various conditions. </a:t>
            </a:r>
            <a:endParaRPr sz="2700"/>
          </a:p>
          <a:p>
            <a:pPr marL="450000" marR="25400" lvl="0" indent="-323850" algn="just" rtl="0">
              <a:lnSpc>
                <a:spcPct val="100000"/>
              </a:lnSpc>
              <a:spcBef>
                <a:spcPts val="0"/>
              </a:spcBef>
              <a:spcAft>
                <a:spcPts val="0"/>
              </a:spcAft>
              <a:buClr>
                <a:schemeClr val="dk1"/>
              </a:buClr>
              <a:buSzPts val="1500"/>
              <a:buFont typeface="Roboto"/>
              <a:buChar char="●"/>
            </a:pPr>
            <a:r>
              <a:rPr lang="en-GB" sz="2700" dirty="0"/>
              <a:t>This representation lays down some important </a:t>
            </a:r>
            <a:r>
              <a:rPr lang="en-GB" sz="2700" dirty="0">
                <a:solidFill>
                  <a:srgbClr val="0000FF"/>
                </a:solidFill>
              </a:rPr>
              <a:t>communication rules</a:t>
            </a:r>
            <a:r>
              <a:rPr lang="en-GB" sz="2700" dirty="0"/>
              <a:t>. </a:t>
            </a:r>
            <a:endParaRPr sz="2700"/>
          </a:p>
          <a:p>
            <a:pPr marL="450000" marR="25400" lvl="0" indent="-323850" algn="just" rtl="0">
              <a:lnSpc>
                <a:spcPct val="100000"/>
              </a:lnSpc>
              <a:spcBef>
                <a:spcPts val="0"/>
              </a:spcBef>
              <a:spcAft>
                <a:spcPts val="0"/>
              </a:spcAft>
              <a:buClr>
                <a:schemeClr val="dk1"/>
              </a:buClr>
              <a:buSzPts val="1500"/>
              <a:buFont typeface="Roboto"/>
              <a:buChar char="●"/>
            </a:pPr>
            <a:r>
              <a:rPr lang="en-GB" sz="2700" dirty="0"/>
              <a:t>It consists of precisely </a:t>
            </a:r>
            <a:r>
              <a:rPr lang="en-GB" sz="2700" dirty="0">
                <a:solidFill>
                  <a:srgbClr val="0000FF"/>
                </a:solidFill>
              </a:rPr>
              <a:t>defined syntax and semantics </a:t>
            </a:r>
            <a:r>
              <a:rPr lang="en-GB" sz="2700" dirty="0"/>
              <a:t>which supports the sound inference. </a:t>
            </a:r>
            <a:endParaRPr sz="2700"/>
          </a:p>
          <a:p>
            <a:pPr marL="450000" marR="25400" lvl="0" indent="-323850" algn="just" rtl="0">
              <a:lnSpc>
                <a:spcPct val="100000"/>
              </a:lnSpc>
              <a:spcBef>
                <a:spcPts val="0"/>
              </a:spcBef>
              <a:spcAft>
                <a:spcPts val="0"/>
              </a:spcAft>
              <a:buClr>
                <a:schemeClr val="dk1"/>
              </a:buClr>
              <a:buSzPts val="1500"/>
              <a:buFont typeface="Roboto"/>
              <a:buChar char="●"/>
            </a:pPr>
            <a:r>
              <a:rPr lang="en-GB" sz="2700" dirty="0"/>
              <a:t>Each sentence can be translated into logics using syntax and semantics.</a:t>
            </a:r>
            <a:endParaRPr sz="2700"/>
          </a:p>
          <a:p>
            <a:pPr marL="809999" lvl="0" indent="-332070" algn="just" rtl="0">
              <a:lnSpc>
                <a:spcPct val="100000"/>
              </a:lnSpc>
              <a:spcBef>
                <a:spcPts val="0"/>
              </a:spcBef>
              <a:spcAft>
                <a:spcPts val="0"/>
              </a:spcAft>
              <a:buSzPts val="1629"/>
              <a:buFont typeface="Calibri"/>
              <a:buAutoNum type="arabicPeriod"/>
            </a:pPr>
            <a:r>
              <a:rPr lang="en-GB" sz="2700" b="1" dirty="0"/>
              <a:t>Syntax</a:t>
            </a:r>
            <a:r>
              <a:rPr lang="en-GB" sz="2700" dirty="0"/>
              <a:t>:</a:t>
            </a:r>
            <a:endParaRPr sz="2700"/>
          </a:p>
          <a:p>
            <a:pPr marL="809999" marR="25400" lvl="0" indent="-303255" algn="just" rtl="0">
              <a:lnSpc>
                <a:spcPct val="100000"/>
              </a:lnSpc>
              <a:spcBef>
                <a:spcPts val="0"/>
              </a:spcBef>
              <a:spcAft>
                <a:spcPts val="0"/>
              </a:spcAft>
              <a:buClr>
                <a:schemeClr val="dk1"/>
              </a:buClr>
              <a:buSzPts val="1176"/>
              <a:buFont typeface="Roboto"/>
              <a:buChar char="●"/>
            </a:pPr>
            <a:r>
              <a:rPr lang="en-GB" sz="2700" dirty="0">
                <a:solidFill>
                  <a:srgbClr val="0000FF"/>
                </a:solidFill>
              </a:rPr>
              <a:t>Syntaxes are the rules </a:t>
            </a:r>
            <a:r>
              <a:rPr lang="en-GB" sz="2700" dirty="0"/>
              <a:t>which decide how we can construct legal sentences in the logic.</a:t>
            </a:r>
            <a:endParaRPr sz="2700"/>
          </a:p>
          <a:p>
            <a:pPr marL="809999" marR="25400" lvl="0" indent="-303255" algn="just" rtl="0">
              <a:lnSpc>
                <a:spcPct val="100000"/>
              </a:lnSpc>
              <a:spcBef>
                <a:spcPts val="0"/>
              </a:spcBef>
              <a:spcAft>
                <a:spcPts val="0"/>
              </a:spcAft>
              <a:buClr>
                <a:schemeClr val="dk1"/>
              </a:buClr>
              <a:buSzPts val="1176"/>
              <a:buFont typeface="Roboto"/>
              <a:buChar char="●"/>
            </a:pPr>
            <a:r>
              <a:rPr lang="en-GB" sz="2700" dirty="0"/>
              <a:t>It determines which symbol we can use in knowledge representation.</a:t>
            </a:r>
            <a:endParaRPr sz="2700"/>
          </a:p>
          <a:p>
            <a:pPr marL="809999" marR="25400" lvl="0" indent="-303255" algn="just" rtl="0">
              <a:lnSpc>
                <a:spcPct val="100000"/>
              </a:lnSpc>
              <a:spcBef>
                <a:spcPts val="0"/>
              </a:spcBef>
              <a:spcAft>
                <a:spcPts val="0"/>
              </a:spcAft>
              <a:buClr>
                <a:schemeClr val="dk1"/>
              </a:buClr>
              <a:buSzPts val="1176"/>
              <a:buFont typeface="Roboto"/>
              <a:buChar char="●"/>
            </a:pPr>
            <a:r>
              <a:rPr lang="en-GB" sz="2700" dirty="0"/>
              <a:t>How to write those symbols.</a:t>
            </a:r>
            <a:endParaRPr sz="27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3"/>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marR="0" lvl="0" indent="0" algn="l" rtl="0">
              <a:lnSpc>
                <a:spcPct val="90000"/>
              </a:lnSpc>
              <a:spcBef>
                <a:spcPts val="0"/>
              </a:spcBef>
              <a:spcAft>
                <a:spcPts val="0"/>
              </a:spcAft>
              <a:buClr>
                <a:schemeClr val="lt1"/>
              </a:buClr>
              <a:buSzPts val="4400"/>
              <a:buFont typeface="Calibri"/>
              <a:buNone/>
            </a:pPr>
            <a:r>
              <a:rPr lang="en-GB" b="1">
                <a:solidFill>
                  <a:schemeClr val="lt1"/>
                </a:solidFill>
              </a:rPr>
              <a:t>Logic cntd… </a:t>
            </a:r>
            <a:endParaRPr b="1">
              <a:solidFill>
                <a:schemeClr val="lt1"/>
              </a:solidFill>
            </a:endParaRPr>
          </a:p>
        </p:txBody>
      </p:sp>
      <p:sp>
        <p:nvSpPr>
          <p:cNvPr id="280" name="Google Shape;28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281" name="Google Shape;28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19</a:t>
            </a:fld>
            <a:endParaRPr/>
          </a:p>
        </p:txBody>
      </p:sp>
      <p:pic>
        <p:nvPicPr>
          <p:cNvPr id="282" name="Google Shape;282;p13"/>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283" name="Google Shape;283;p13"/>
          <p:cNvSpPr txBox="1">
            <a:spLocks noGrp="1"/>
          </p:cNvSpPr>
          <p:nvPr>
            <p:ph type="body" idx="1"/>
          </p:nvPr>
        </p:nvSpPr>
        <p:spPr>
          <a:xfrm>
            <a:off x="311728" y="1371599"/>
            <a:ext cx="11568544" cy="4756245"/>
          </a:xfrm>
          <a:prstGeom prst="rect">
            <a:avLst/>
          </a:prstGeom>
          <a:noFill/>
          <a:ln>
            <a:noFill/>
          </a:ln>
        </p:spPr>
        <p:txBody>
          <a:bodyPr spcFirstLastPara="1" wrap="square" lIns="91425" tIns="45700" rIns="91425" bIns="45700" anchor="t" anchorCtr="0">
            <a:normAutofit lnSpcReduction="10000"/>
          </a:bodyPr>
          <a:lstStyle/>
          <a:p>
            <a:pPr marL="809999" marR="0" lvl="0" indent="-323850" algn="just" rtl="0">
              <a:lnSpc>
                <a:spcPct val="130000"/>
              </a:lnSpc>
              <a:spcBef>
                <a:spcPts val="1400"/>
              </a:spcBef>
              <a:spcAft>
                <a:spcPts val="0"/>
              </a:spcAft>
              <a:buSzPts val="1500"/>
              <a:buAutoNum type="arabicPeriod" startAt="2"/>
            </a:pPr>
            <a:r>
              <a:rPr lang="en-GB" b="1" dirty="0"/>
              <a:t>Semantics</a:t>
            </a:r>
            <a:r>
              <a:rPr lang="en-GB" dirty="0"/>
              <a:t>:</a:t>
            </a:r>
            <a:endParaRPr/>
          </a:p>
          <a:p>
            <a:pPr marL="809999" marR="25400" lvl="0" indent="-296905" algn="l" rtl="0">
              <a:lnSpc>
                <a:spcPct val="156250"/>
              </a:lnSpc>
              <a:spcBef>
                <a:spcPts val="0"/>
              </a:spcBef>
              <a:spcAft>
                <a:spcPts val="0"/>
              </a:spcAft>
              <a:buClr>
                <a:schemeClr val="dk1"/>
              </a:buClr>
              <a:buSzPts val="1076"/>
              <a:buFont typeface="Roboto"/>
              <a:buChar char="●"/>
            </a:pPr>
            <a:r>
              <a:rPr lang="en-GB" dirty="0"/>
              <a:t>Semantics are the rules by which we can interpret the sentence in the logic.</a:t>
            </a:r>
            <a:endParaRPr/>
          </a:p>
          <a:p>
            <a:pPr marL="809999" marR="25400" lvl="0" indent="-296905" algn="l" rtl="0">
              <a:lnSpc>
                <a:spcPct val="156250"/>
              </a:lnSpc>
              <a:spcBef>
                <a:spcPts val="0"/>
              </a:spcBef>
              <a:spcAft>
                <a:spcPts val="0"/>
              </a:spcAft>
              <a:buClr>
                <a:schemeClr val="dk1"/>
              </a:buClr>
              <a:buSzPts val="1076"/>
              <a:buFont typeface="Roboto"/>
              <a:buChar char="●"/>
            </a:pPr>
            <a:r>
              <a:rPr lang="en-GB" dirty="0"/>
              <a:t>Semantic also involves assigning a meaning to each sentence.</a:t>
            </a:r>
            <a:endParaRPr/>
          </a:p>
          <a:p>
            <a:pPr marL="269999" lvl="0" indent="0" algn="just" rtl="0">
              <a:lnSpc>
                <a:spcPct val="115000"/>
              </a:lnSpc>
              <a:spcBef>
                <a:spcPts val="1200"/>
              </a:spcBef>
              <a:spcAft>
                <a:spcPts val="0"/>
              </a:spcAft>
              <a:buNone/>
            </a:pPr>
            <a:r>
              <a:rPr lang="en-GB" dirty="0">
                <a:solidFill>
                  <a:srgbClr val="0000FF"/>
                </a:solidFill>
              </a:rPr>
              <a:t>Logical representation can be categorised into mainly two logics:</a:t>
            </a:r>
            <a:endParaRPr>
              <a:solidFill>
                <a:srgbClr val="0000FF"/>
              </a:solidFill>
            </a:endParaRPr>
          </a:p>
          <a:p>
            <a:pPr marL="997200" marR="25400" lvl="1" indent="-161925">
              <a:lnSpc>
                <a:spcPct val="156250"/>
              </a:lnSpc>
              <a:spcBef>
                <a:spcPts val="1500"/>
              </a:spcBef>
              <a:buSzPts val="1200"/>
              <a:buFont typeface="Roboto"/>
              <a:buAutoNum type="arabicPeriod"/>
            </a:pPr>
            <a:r>
              <a:rPr lang="en-GB" sz="2800" dirty="0">
                <a:solidFill>
                  <a:srgbClr val="0000FF"/>
                </a:solidFill>
              </a:rPr>
              <a:t>Propositional Logics (either true or false but not both)</a:t>
            </a:r>
            <a:endParaRPr sz="2800">
              <a:solidFill>
                <a:srgbClr val="0000FF"/>
              </a:solidFill>
            </a:endParaRPr>
          </a:p>
          <a:p>
            <a:pPr marL="997200" marR="25400" lvl="1" indent="-161925">
              <a:lnSpc>
                <a:spcPct val="156250"/>
              </a:lnSpc>
              <a:spcBef>
                <a:spcPts val="0"/>
              </a:spcBef>
              <a:buSzPts val="1200"/>
              <a:buFont typeface="Roboto"/>
              <a:buAutoNum type="arabicPeriod"/>
            </a:pPr>
            <a:r>
              <a:rPr lang="en-GB" sz="2800" dirty="0">
                <a:solidFill>
                  <a:srgbClr val="0000FF"/>
                </a:solidFill>
              </a:rPr>
              <a:t>Predicate logics (quantifiers like for all, there exist etc) </a:t>
            </a:r>
            <a:endParaRPr sz="2800">
              <a:solidFill>
                <a:srgbClr val="0000FF"/>
              </a:solidFill>
            </a:endParaRPr>
          </a:p>
          <a:p>
            <a:pPr marL="0" marR="25400" lvl="0" indent="0" algn="l" rtl="0">
              <a:lnSpc>
                <a:spcPct val="156250"/>
              </a:lnSpc>
              <a:spcBef>
                <a:spcPts val="1500"/>
              </a:spcBef>
              <a:spcAft>
                <a:spcPts val="0"/>
              </a:spcAft>
              <a:buNone/>
            </a:pPr>
            <a:endParaRPr sz="1200">
              <a:highlight>
                <a:srgbClr val="FFFFFF"/>
              </a:highlight>
              <a:latin typeface="Roboto"/>
              <a:ea typeface="Roboto"/>
              <a:cs typeface="Roboto"/>
              <a:sym typeface="Roboto"/>
            </a:endParaRPr>
          </a:p>
          <a:p>
            <a:pPr marL="457200" lvl="0" indent="0" algn="just" rtl="0">
              <a:lnSpc>
                <a:spcPct val="130000"/>
              </a:lnSpc>
              <a:spcBef>
                <a:spcPts val="1200"/>
              </a:spcBef>
              <a:spcAft>
                <a:spcPts val="0"/>
              </a:spcAft>
              <a:buNone/>
            </a:pPr>
            <a:endParaRPr sz="217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Course Outcomes</a:t>
            </a:r>
            <a:endParaRPr b="1">
              <a:solidFill>
                <a:schemeClr val="lt1"/>
              </a:solidFill>
            </a:endParaRPr>
          </a:p>
        </p:txBody>
      </p:sp>
      <p:sp>
        <p:nvSpPr>
          <p:cNvPr id="97" name="Google Shape;97;p2"/>
          <p:cNvSpPr txBox="1">
            <a:spLocks noGrp="1"/>
          </p:cNvSpPr>
          <p:nvPr>
            <p:ph type="body" idx="1"/>
          </p:nvPr>
        </p:nvSpPr>
        <p:spPr>
          <a:xfrm>
            <a:off x="311728" y="1253331"/>
            <a:ext cx="11533908" cy="5078196"/>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rgbClr val="000000"/>
              </a:buClr>
              <a:buSzPts val="2800"/>
              <a:buNone/>
            </a:pPr>
            <a:r>
              <a:rPr lang="en-GB">
                <a:solidFill>
                  <a:srgbClr val="000000"/>
                </a:solidFill>
                <a:latin typeface="Times New Roman"/>
                <a:ea typeface="Times New Roman"/>
                <a:cs typeface="Times New Roman"/>
                <a:sym typeface="Times New Roman"/>
              </a:rPr>
              <a:t>- At the end of this course, students will be able to…</a:t>
            </a:r>
            <a:endParaRPr/>
          </a:p>
          <a:p>
            <a:pPr marL="228600" lvl="0" indent="-228600" algn="just" rtl="0">
              <a:lnSpc>
                <a:spcPct val="115000"/>
              </a:lnSpc>
              <a:spcBef>
                <a:spcPts val="1000"/>
              </a:spcBef>
              <a:spcAft>
                <a:spcPts val="0"/>
              </a:spcAft>
              <a:buClr>
                <a:srgbClr val="000000"/>
              </a:buClr>
              <a:buSzPts val="2800"/>
              <a:buChar char="•"/>
            </a:pPr>
            <a:r>
              <a:rPr lang="en-GB">
                <a:solidFill>
                  <a:srgbClr val="000000"/>
                </a:solidFill>
                <a:latin typeface="Times New Roman"/>
                <a:ea typeface="Times New Roman"/>
                <a:cs typeface="Times New Roman"/>
                <a:sym typeface="Times New Roman"/>
              </a:rPr>
              <a:t>Formulate and solve sequence of actions for an agent as a search problem. </a:t>
            </a:r>
            <a:endParaRPr>
              <a:latin typeface="Times New Roman"/>
              <a:ea typeface="Times New Roman"/>
              <a:cs typeface="Times New Roman"/>
              <a:sym typeface="Times New Roman"/>
            </a:endParaRPr>
          </a:p>
          <a:p>
            <a:pPr marL="228600" lvl="0" indent="-228600" algn="just" rtl="0">
              <a:lnSpc>
                <a:spcPct val="115000"/>
              </a:lnSpc>
              <a:spcBef>
                <a:spcPts val="1000"/>
              </a:spcBef>
              <a:spcAft>
                <a:spcPts val="0"/>
              </a:spcAft>
              <a:buClr>
                <a:srgbClr val="000000"/>
              </a:buClr>
              <a:buSzPts val="2800"/>
              <a:buChar char="•"/>
            </a:pPr>
            <a:r>
              <a:rPr lang="en-GB">
                <a:solidFill>
                  <a:srgbClr val="000000"/>
                </a:solidFill>
                <a:latin typeface="Times New Roman"/>
                <a:ea typeface="Times New Roman"/>
                <a:cs typeface="Times New Roman"/>
                <a:sym typeface="Times New Roman"/>
              </a:rPr>
              <a:t>Infer from represented knowledge using logical and probabilistic reasoning methods </a:t>
            </a:r>
            <a:endParaRPr>
              <a:latin typeface="Times New Roman"/>
              <a:ea typeface="Times New Roman"/>
              <a:cs typeface="Times New Roman"/>
              <a:sym typeface="Times New Roman"/>
            </a:endParaRPr>
          </a:p>
          <a:p>
            <a:pPr marL="228600" lvl="0" indent="-228600" algn="just" rtl="0">
              <a:lnSpc>
                <a:spcPct val="115000"/>
              </a:lnSpc>
              <a:spcBef>
                <a:spcPts val="1000"/>
              </a:spcBef>
              <a:spcAft>
                <a:spcPts val="0"/>
              </a:spcAft>
              <a:buClr>
                <a:srgbClr val="000000"/>
              </a:buClr>
              <a:buSzPts val="2800"/>
              <a:buChar char="•"/>
            </a:pPr>
            <a:r>
              <a:rPr lang="en-GB">
                <a:solidFill>
                  <a:srgbClr val="000000"/>
                </a:solidFill>
                <a:latin typeface="Times New Roman"/>
                <a:ea typeface="Times New Roman"/>
                <a:cs typeface="Times New Roman"/>
                <a:sym typeface="Times New Roman"/>
              </a:rPr>
              <a:t>Solve agent decision problems using probability theory </a:t>
            </a:r>
            <a:endParaRPr>
              <a:latin typeface="Times New Roman"/>
              <a:ea typeface="Times New Roman"/>
              <a:cs typeface="Times New Roman"/>
              <a:sym typeface="Times New Roman"/>
            </a:endParaRPr>
          </a:p>
          <a:p>
            <a:pPr marL="228600" lvl="0" indent="-228600" algn="just" rtl="0">
              <a:lnSpc>
                <a:spcPct val="90000"/>
              </a:lnSpc>
              <a:spcBef>
                <a:spcPts val="1800"/>
              </a:spcBef>
              <a:spcAft>
                <a:spcPts val="0"/>
              </a:spcAft>
              <a:buClr>
                <a:srgbClr val="000000"/>
              </a:buClr>
              <a:buSzPts val="2800"/>
              <a:buChar char="•"/>
            </a:pPr>
            <a:r>
              <a:rPr lang="en-GB">
                <a:solidFill>
                  <a:srgbClr val="000000"/>
                </a:solidFill>
                <a:latin typeface="Times New Roman"/>
                <a:ea typeface="Times New Roman"/>
                <a:cs typeface="Times New Roman"/>
                <a:sym typeface="Times New Roman"/>
              </a:rPr>
              <a:t>Comprehend forms of learning and demonstrate their working. </a:t>
            </a:r>
            <a:endParaRPr>
              <a:latin typeface="Times New Roman"/>
              <a:ea typeface="Times New Roman"/>
              <a:cs typeface="Times New Roman"/>
              <a:sym typeface="Times New Roman"/>
            </a:endParaRPr>
          </a:p>
        </p:txBody>
      </p:sp>
      <p:sp>
        <p:nvSpPr>
          <p:cNvPr id="98" name="Google Shape;9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a:t>
            </a:fld>
            <a:endParaRPr/>
          </a:p>
        </p:txBody>
      </p:sp>
      <p:pic>
        <p:nvPicPr>
          <p:cNvPr id="100" name="Google Shape;100;p2"/>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123ba95c89a_0_29"/>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GB" b="1">
                <a:solidFill>
                  <a:schemeClr val="lt1"/>
                </a:solidFill>
              </a:rPr>
              <a:t>Logic cntd…</a:t>
            </a:r>
            <a:endParaRPr b="1">
              <a:solidFill>
                <a:schemeClr val="lt1"/>
              </a:solidFill>
            </a:endParaRPr>
          </a:p>
        </p:txBody>
      </p:sp>
      <p:sp>
        <p:nvSpPr>
          <p:cNvPr id="289" name="Google Shape;289;g123ba95c89a_0_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290" name="Google Shape;290;g123ba95c89a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20</a:t>
            </a:fld>
            <a:endParaRPr/>
          </a:p>
        </p:txBody>
      </p:sp>
      <p:pic>
        <p:nvPicPr>
          <p:cNvPr id="291" name="Google Shape;291;g123ba95c89a_0_2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292" name="Google Shape;292;g123ba95c89a_0_29"/>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30000"/>
              </a:lnSpc>
              <a:spcBef>
                <a:spcPts val="1400"/>
              </a:spcBef>
              <a:spcAft>
                <a:spcPts val="0"/>
              </a:spcAft>
              <a:buNone/>
            </a:pPr>
            <a:r>
              <a:rPr lang="en-GB" b="1" dirty="0"/>
              <a:t>Advantages of logical representation:</a:t>
            </a:r>
            <a:endParaRPr b="1"/>
          </a:p>
          <a:p>
            <a:pPr marL="457200" marR="25400" lvl="0" indent="-304800" algn="l" rtl="0">
              <a:lnSpc>
                <a:spcPct val="156250"/>
              </a:lnSpc>
              <a:spcBef>
                <a:spcPts val="1500"/>
              </a:spcBef>
              <a:spcAft>
                <a:spcPts val="0"/>
              </a:spcAft>
              <a:buClr>
                <a:schemeClr val="dk1"/>
              </a:buClr>
              <a:buSzPts val="1200"/>
              <a:buFont typeface="Roboto"/>
              <a:buAutoNum type="arabicPeriod"/>
            </a:pPr>
            <a:r>
              <a:rPr lang="en-GB" dirty="0"/>
              <a:t>Logical representation enables us to do </a:t>
            </a:r>
            <a:r>
              <a:rPr lang="en-GB" dirty="0">
                <a:solidFill>
                  <a:srgbClr val="0000FF"/>
                </a:solidFill>
              </a:rPr>
              <a:t>logical reasoning.</a:t>
            </a:r>
            <a:endParaRPr>
              <a:solidFill>
                <a:srgbClr val="0000FF"/>
              </a:solidFill>
            </a:endParaRPr>
          </a:p>
          <a:p>
            <a:pPr marL="457200" marR="25400" lvl="0" indent="-304800" algn="l" rtl="0">
              <a:lnSpc>
                <a:spcPct val="156250"/>
              </a:lnSpc>
              <a:spcBef>
                <a:spcPts val="0"/>
              </a:spcBef>
              <a:spcAft>
                <a:spcPts val="0"/>
              </a:spcAft>
              <a:buClr>
                <a:schemeClr val="dk1"/>
              </a:buClr>
              <a:buSzPts val="1200"/>
              <a:buFont typeface="Roboto"/>
              <a:buAutoNum type="arabicPeriod"/>
            </a:pPr>
            <a:r>
              <a:rPr lang="en-GB" dirty="0"/>
              <a:t>Logical representation is the basis for the programming languages.</a:t>
            </a:r>
            <a:endParaRPr sz="1600">
              <a:highlight>
                <a:srgbClr val="FFFFFF"/>
              </a:highlight>
              <a:latin typeface="Roboto"/>
              <a:ea typeface="Roboto"/>
              <a:cs typeface="Roboto"/>
              <a:sym typeface="Roboto"/>
            </a:endParaRPr>
          </a:p>
          <a:p>
            <a:pPr marL="0" marR="0" lvl="0" indent="0" algn="just" rtl="0">
              <a:lnSpc>
                <a:spcPct val="130000"/>
              </a:lnSpc>
              <a:spcBef>
                <a:spcPts val="1400"/>
              </a:spcBef>
              <a:spcAft>
                <a:spcPts val="0"/>
              </a:spcAft>
              <a:buNone/>
            </a:pPr>
            <a:r>
              <a:rPr lang="en-GB" b="1" dirty="0"/>
              <a:t>Disadvantages of logical Representation:</a:t>
            </a:r>
            <a:endParaRPr b="1"/>
          </a:p>
          <a:p>
            <a:pPr marL="457200" marR="25400" lvl="0" indent="-304800" algn="l" rtl="0">
              <a:lnSpc>
                <a:spcPct val="156250"/>
              </a:lnSpc>
              <a:spcBef>
                <a:spcPts val="1500"/>
              </a:spcBef>
              <a:spcAft>
                <a:spcPts val="0"/>
              </a:spcAft>
              <a:buClr>
                <a:schemeClr val="dk1"/>
              </a:buClr>
              <a:buSzPts val="1200"/>
              <a:buFont typeface="Roboto"/>
              <a:buAutoNum type="arabicPeriod"/>
            </a:pPr>
            <a:r>
              <a:rPr lang="en-GB" dirty="0"/>
              <a:t>Logical representations have some restrictions and are challenging to work with.</a:t>
            </a:r>
            <a:endParaRPr/>
          </a:p>
          <a:p>
            <a:pPr marL="457200" marR="25400" lvl="0" indent="-304800" algn="l" rtl="0">
              <a:lnSpc>
                <a:spcPct val="156250"/>
              </a:lnSpc>
              <a:spcBef>
                <a:spcPts val="0"/>
              </a:spcBef>
              <a:spcAft>
                <a:spcPts val="0"/>
              </a:spcAft>
              <a:buClr>
                <a:schemeClr val="dk1"/>
              </a:buClr>
              <a:buSzPts val="1200"/>
              <a:buFont typeface="Roboto"/>
              <a:buAutoNum type="arabicPeriod"/>
            </a:pPr>
            <a:r>
              <a:rPr lang="en-GB" dirty="0"/>
              <a:t>Logical representation technique </a:t>
            </a:r>
            <a:r>
              <a:rPr lang="en-GB" dirty="0">
                <a:solidFill>
                  <a:srgbClr val="0000FF"/>
                </a:solidFill>
              </a:rPr>
              <a:t>may not be very natural, and inference may not be so efficient.</a:t>
            </a:r>
            <a:endParaRPr sz="1600">
              <a:solidFill>
                <a:srgbClr val="0000FF"/>
              </a:solidFill>
              <a:highlight>
                <a:srgbClr val="FFFFFF"/>
              </a:highlight>
              <a:latin typeface="Roboto"/>
              <a:ea typeface="Roboto"/>
              <a:cs typeface="Roboto"/>
              <a:sym typeface="Roboto"/>
            </a:endParaRPr>
          </a:p>
          <a:p>
            <a:pPr marL="457200" lvl="0" indent="0" algn="just" rtl="0">
              <a:lnSpc>
                <a:spcPct val="130000"/>
              </a:lnSpc>
              <a:spcBef>
                <a:spcPts val="1200"/>
              </a:spcBef>
              <a:spcAft>
                <a:spcPts val="0"/>
              </a:spcAft>
              <a:buNone/>
            </a:pPr>
            <a:endParaRPr sz="217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123ba95c89a_0_11"/>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Rules / Production Rules</a:t>
            </a:r>
            <a:endParaRPr b="1">
              <a:solidFill>
                <a:schemeClr val="lt1"/>
              </a:solidFill>
            </a:endParaRPr>
          </a:p>
        </p:txBody>
      </p:sp>
      <p:sp>
        <p:nvSpPr>
          <p:cNvPr id="298" name="Google Shape;298;g123ba95c89a_0_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299" name="Google Shape;299;g123ba95c89a_0_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21</a:t>
            </a:fld>
            <a:endParaRPr/>
          </a:p>
        </p:txBody>
      </p:sp>
      <p:pic>
        <p:nvPicPr>
          <p:cNvPr id="300" name="Google Shape;300;g123ba95c89a_0_11"/>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01" name="Google Shape;301;g123ba95c89a_0_11"/>
          <p:cNvSpPr txBox="1">
            <a:spLocks noGrp="1"/>
          </p:cNvSpPr>
          <p:nvPr>
            <p:ph type="body" idx="1"/>
          </p:nvPr>
        </p:nvSpPr>
        <p:spPr>
          <a:xfrm>
            <a:off x="0" y="990600"/>
            <a:ext cx="11880328" cy="5137199"/>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00000"/>
              </a:lnSpc>
              <a:spcBef>
                <a:spcPts val="0"/>
              </a:spcBef>
              <a:spcAft>
                <a:spcPts val="0"/>
              </a:spcAft>
              <a:buNone/>
            </a:pPr>
            <a:r>
              <a:rPr lang="en-GB" b="1" dirty="0" smtClean="0"/>
              <a:t>Rules/Production </a:t>
            </a:r>
            <a:r>
              <a:rPr lang="en-GB" b="1" dirty="0"/>
              <a:t>Rules:</a:t>
            </a:r>
            <a:r>
              <a:rPr lang="en-GB" sz="2400" dirty="0">
                <a:solidFill>
                  <a:srgbClr val="610B38"/>
                </a:solidFill>
                <a:highlight>
                  <a:srgbClr val="FFFFFF"/>
                </a:highlight>
                <a:latin typeface="Arial"/>
                <a:ea typeface="Arial"/>
                <a:cs typeface="Arial"/>
                <a:sym typeface="Arial"/>
              </a:rPr>
              <a:t> </a:t>
            </a:r>
            <a:r>
              <a:rPr lang="en-GB" dirty="0"/>
              <a:t>consist of (condition, action) pairs which mean, </a:t>
            </a:r>
            <a:r>
              <a:rPr lang="en-GB" dirty="0" smtClean="0"/>
              <a:t>           						"</a:t>
            </a:r>
            <a:r>
              <a:rPr lang="en-GB" b="1" dirty="0">
                <a:solidFill>
                  <a:srgbClr val="FF0000"/>
                </a:solidFill>
              </a:rPr>
              <a:t>If condition then action</a:t>
            </a:r>
            <a:r>
              <a:rPr lang="en-GB" dirty="0"/>
              <a:t>". </a:t>
            </a:r>
            <a:endParaRPr/>
          </a:p>
          <a:p>
            <a:pPr lvl="1" indent="-366395" algn="just">
              <a:lnSpc>
                <a:spcPct val="100000"/>
              </a:lnSpc>
              <a:spcBef>
                <a:spcPts val="0"/>
              </a:spcBef>
              <a:buSzPts val="2170"/>
              <a:buChar char="●"/>
            </a:pPr>
            <a:r>
              <a:rPr lang="en-GB" sz="2800" dirty="0"/>
              <a:t>It has mainly three parts:</a:t>
            </a:r>
            <a:endParaRPr sz="2800"/>
          </a:p>
          <a:p>
            <a:pPr marL="1447200" marR="25400" lvl="1" indent="-304799" algn="just">
              <a:lnSpc>
                <a:spcPct val="100000"/>
              </a:lnSpc>
              <a:spcBef>
                <a:spcPts val="0"/>
              </a:spcBef>
              <a:buSzPts val="1200"/>
              <a:buFont typeface="Roboto"/>
              <a:buChar char="●"/>
            </a:pPr>
            <a:r>
              <a:rPr lang="en-GB" sz="2800" dirty="0">
                <a:solidFill>
                  <a:srgbClr val="0000FF"/>
                </a:solidFill>
              </a:rPr>
              <a:t>The set of production rules</a:t>
            </a:r>
            <a:endParaRPr sz="2800">
              <a:solidFill>
                <a:srgbClr val="0000FF"/>
              </a:solidFill>
            </a:endParaRPr>
          </a:p>
          <a:p>
            <a:pPr marL="1447200" marR="25400" lvl="1" indent="-304799" algn="just">
              <a:lnSpc>
                <a:spcPct val="100000"/>
              </a:lnSpc>
              <a:spcBef>
                <a:spcPts val="0"/>
              </a:spcBef>
              <a:buSzPts val="1200"/>
              <a:buFont typeface="Roboto"/>
              <a:buChar char="●"/>
            </a:pPr>
            <a:r>
              <a:rPr lang="en-GB" sz="2800" dirty="0">
                <a:solidFill>
                  <a:srgbClr val="0000FF"/>
                </a:solidFill>
              </a:rPr>
              <a:t>Working Memory</a:t>
            </a:r>
            <a:endParaRPr sz="2800">
              <a:solidFill>
                <a:srgbClr val="0000FF"/>
              </a:solidFill>
            </a:endParaRPr>
          </a:p>
          <a:p>
            <a:pPr marL="1447200" marR="25400" lvl="1" indent="-304799" algn="just">
              <a:lnSpc>
                <a:spcPct val="100000"/>
              </a:lnSpc>
              <a:spcBef>
                <a:spcPts val="0"/>
              </a:spcBef>
              <a:buSzPts val="1200"/>
              <a:buFont typeface="Roboto"/>
              <a:buChar char="●"/>
            </a:pPr>
            <a:r>
              <a:rPr lang="en-GB" sz="2800" dirty="0">
                <a:solidFill>
                  <a:srgbClr val="0000FF"/>
                </a:solidFill>
              </a:rPr>
              <a:t>The recognize-act-cycle</a:t>
            </a:r>
            <a:endParaRPr sz="2800">
              <a:solidFill>
                <a:srgbClr val="0000FF"/>
              </a:solidFill>
            </a:endParaRPr>
          </a:p>
          <a:p>
            <a:pPr marR="25400" lvl="1" indent="-366395" algn="just">
              <a:lnSpc>
                <a:spcPct val="100000"/>
              </a:lnSpc>
              <a:spcBef>
                <a:spcPts val="0"/>
              </a:spcBef>
              <a:buClr>
                <a:srgbClr val="333333"/>
              </a:buClr>
              <a:buSzPts val="2170"/>
              <a:buFont typeface="Roboto"/>
              <a:buChar char="●"/>
            </a:pPr>
            <a:r>
              <a:rPr lang="en-GB" sz="2800" dirty="0"/>
              <a:t>In production rules agent checks for the </a:t>
            </a:r>
            <a:r>
              <a:rPr lang="en-GB" sz="2800" b="1" dirty="0">
                <a:solidFill>
                  <a:srgbClr val="FF0000"/>
                </a:solidFill>
              </a:rPr>
              <a:t>condition</a:t>
            </a:r>
            <a:r>
              <a:rPr lang="en-GB" sz="2800" dirty="0"/>
              <a:t> and if the condition exists then production rule fires and corresponding </a:t>
            </a:r>
            <a:r>
              <a:rPr lang="en-GB" sz="2800" b="1" dirty="0">
                <a:solidFill>
                  <a:srgbClr val="FF0000"/>
                </a:solidFill>
              </a:rPr>
              <a:t>action</a:t>
            </a:r>
            <a:r>
              <a:rPr lang="en-GB" sz="2800" dirty="0"/>
              <a:t> is carried out. </a:t>
            </a:r>
            <a:endParaRPr sz="2800"/>
          </a:p>
          <a:p>
            <a:pPr marR="25400" lvl="1" indent="-366395" algn="just">
              <a:lnSpc>
                <a:spcPct val="100000"/>
              </a:lnSpc>
              <a:spcBef>
                <a:spcPts val="0"/>
              </a:spcBef>
              <a:buClr>
                <a:srgbClr val="333333"/>
              </a:buClr>
              <a:buSzPts val="2170"/>
              <a:buFont typeface="Roboto"/>
              <a:buChar char="●"/>
            </a:pPr>
            <a:r>
              <a:rPr lang="en-GB" sz="2800" dirty="0"/>
              <a:t>The condition part of the rule determines which rule may be applied to a problem. And the action part carries out the associated problem-solving steps. </a:t>
            </a:r>
            <a:endParaRPr sz="2800"/>
          </a:p>
          <a:p>
            <a:pPr marR="25400" lvl="1" indent="-366395" algn="just">
              <a:lnSpc>
                <a:spcPct val="100000"/>
              </a:lnSpc>
              <a:spcBef>
                <a:spcPts val="0"/>
              </a:spcBef>
              <a:buClr>
                <a:srgbClr val="333333"/>
              </a:buClr>
              <a:buSzPts val="2170"/>
              <a:buFont typeface="Roboto"/>
              <a:buChar char="●"/>
            </a:pPr>
            <a:r>
              <a:rPr lang="en-GB" sz="2800" dirty="0"/>
              <a:t>This complete process is called a </a:t>
            </a:r>
            <a:r>
              <a:rPr lang="en-GB" sz="2800" b="1" dirty="0">
                <a:solidFill>
                  <a:srgbClr val="FF0000"/>
                </a:solidFill>
              </a:rPr>
              <a:t>recognize-act cycle</a:t>
            </a:r>
            <a:r>
              <a:rPr lang="en-GB" sz="2800" dirty="0"/>
              <a:t>.</a:t>
            </a:r>
            <a:endParaRPr sz="18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123ba95c89a_0_38"/>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GB" b="1">
                <a:solidFill>
                  <a:schemeClr val="lt1"/>
                </a:solidFill>
              </a:rPr>
              <a:t>Rules / Production Rules</a:t>
            </a:r>
            <a:endParaRPr b="1">
              <a:solidFill>
                <a:schemeClr val="lt1"/>
              </a:solidFill>
            </a:endParaRPr>
          </a:p>
        </p:txBody>
      </p:sp>
      <p:sp>
        <p:nvSpPr>
          <p:cNvPr id="307" name="Google Shape;307;g123ba95c89a_0_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308" name="Google Shape;308;g123ba95c89a_0_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22</a:t>
            </a:fld>
            <a:endParaRPr/>
          </a:p>
        </p:txBody>
      </p:sp>
      <p:pic>
        <p:nvPicPr>
          <p:cNvPr id="309" name="Google Shape;309;g123ba95c89a_0_38"/>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10" name="Google Shape;310;g123ba95c89a_0_38"/>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0" lvl="0" indent="0" algn="just" rtl="0">
              <a:lnSpc>
                <a:spcPct val="130000"/>
              </a:lnSpc>
              <a:spcBef>
                <a:spcPts val="1400"/>
              </a:spcBef>
              <a:spcAft>
                <a:spcPts val="0"/>
              </a:spcAft>
              <a:buNone/>
            </a:pPr>
            <a:r>
              <a:rPr lang="en-GB" dirty="0"/>
              <a:t>Example:</a:t>
            </a:r>
            <a:endParaRPr/>
          </a:p>
          <a:p>
            <a:pPr marL="457200" marR="25400" lvl="0" indent="-304800" algn="just" rtl="0">
              <a:lnSpc>
                <a:spcPct val="156250"/>
              </a:lnSpc>
              <a:spcBef>
                <a:spcPts val="1500"/>
              </a:spcBef>
              <a:spcAft>
                <a:spcPts val="0"/>
              </a:spcAft>
              <a:buClr>
                <a:schemeClr val="dk1"/>
              </a:buClr>
              <a:buSzPts val="1200"/>
              <a:buFont typeface="Roboto"/>
              <a:buChar char="●"/>
            </a:pPr>
            <a:r>
              <a:rPr lang="en-GB" dirty="0">
                <a:solidFill>
                  <a:srgbClr val="0000FF"/>
                </a:solidFill>
              </a:rPr>
              <a:t>IF (at bus stop AND bus arrives) THEN action (get into the bus)</a:t>
            </a:r>
            <a:endParaRPr>
              <a:solidFill>
                <a:srgbClr val="0000FF"/>
              </a:solidFill>
            </a:endParaRPr>
          </a:p>
          <a:p>
            <a:pPr marL="457200" marR="25400" lvl="0" indent="-304800" algn="just" rtl="0">
              <a:lnSpc>
                <a:spcPct val="156250"/>
              </a:lnSpc>
              <a:spcBef>
                <a:spcPts val="0"/>
              </a:spcBef>
              <a:spcAft>
                <a:spcPts val="0"/>
              </a:spcAft>
              <a:buClr>
                <a:schemeClr val="dk1"/>
              </a:buClr>
              <a:buSzPts val="1200"/>
              <a:buFont typeface="Roboto"/>
              <a:buChar char="●"/>
            </a:pPr>
            <a:r>
              <a:rPr lang="en-GB" dirty="0"/>
              <a:t>IF (on the bus AND paid AND empty seat) THEN action (sit down).</a:t>
            </a:r>
            <a:endParaRPr/>
          </a:p>
          <a:p>
            <a:pPr marL="457200" marR="25400" lvl="0" indent="-304800" algn="just" rtl="0">
              <a:lnSpc>
                <a:spcPct val="156250"/>
              </a:lnSpc>
              <a:spcBef>
                <a:spcPts val="0"/>
              </a:spcBef>
              <a:spcAft>
                <a:spcPts val="0"/>
              </a:spcAft>
              <a:buClr>
                <a:schemeClr val="dk1"/>
              </a:buClr>
              <a:buSzPts val="1200"/>
              <a:buFont typeface="Roboto"/>
              <a:buChar char="●"/>
            </a:pPr>
            <a:r>
              <a:rPr lang="en-GB" dirty="0">
                <a:solidFill>
                  <a:srgbClr val="0000FF"/>
                </a:solidFill>
              </a:rPr>
              <a:t>IF (on bus AND unpaid) THEN action (pay charges).</a:t>
            </a:r>
            <a:endParaRPr>
              <a:solidFill>
                <a:srgbClr val="0000FF"/>
              </a:solidFill>
            </a:endParaRPr>
          </a:p>
          <a:p>
            <a:pPr marL="457200" marR="25400" lvl="0" indent="-304800" algn="just" rtl="0">
              <a:lnSpc>
                <a:spcPct val="156250"/>
              </a:lnSpc>
              <a:spcBef>
                <a:spcPts val="0"/>
              </a:spcBef>
              <a:spcAft>
                <a:spcPts val="0"/>
              </a:spcAft>
              <a:buClr>
                <a:schemeClr val="dk1"/>
              </a:buClr>
              <a:buSzPts val="1200"/>
              <a:buFont typeface="Roboto"/>
              <a:buChar char="●"/>
            </a:pPr>
            <a:r>
              <a:rPr lang="en-GB" dirty="0"/>
              <a:t>IF (bus arrives at destination) THEN action (get down from the bus).</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227ed4b802_0_1"/>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GB" b="1">
                <a:solidFill>
                  <a:schemeClr val="lt1"/>
                </a:solidFill>
              </a:rPr>
              <a:t>Rules / Production Rules</a:t>
            </a:r>
            <a:endParaRPr b="1">
              <a:solidFill>
                <a:schemeClr val="lt1"/>
              </a:solidFill>
            </a:endParaRPr>
          </a:p>
        </p:txBody>
      </p:sp>
      <p:sp>
        <p:nvSpPr>
          <p:cNvPr id="316" name="Google Shape;316;g1227ed4b802_0_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317" name="Google Shape;317;g1227ed4b802_0_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23</a:t>
            </a:fld>
            <a:endParaRPr/>
          </a:p>
        </p:txBody>
      </p:sp>
      <p:pic>
        <p:nvPicPr>
          <p:cNvPr id="318" name="Google Shape;318;g1227ed4b802_0_1"/>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19" name="Google Shape;319;g1227ed4b802_0_1"/>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400"/>
              </a:spcBef>
              <a:spcAft>
                <a:spcPts val="0"/>
              </a:spcAft>
              <a:buNone/>
            </a:pPr>
            <a:r>
              <a:rPr lang="en-GB" b="1" dirty="0"/>
              <a:t>Advantages of Production rule</a:t>
            </a:r>
            <a:r>
              <a:rPr lang="en-GB" dirty="0"/>
              <a:t>:</a:t>
            </a:r>
            <a:endParaRPr/>
          </a:p>
          <a:p>
            <a:pPr marL="457200" marR="25400" lvl="0" indent="-304800" algn="just" rtl="0">
              <a:lnSpc>
                <a:spcPct val="100000"/>
              </a:lnSpc>
              <a:spcBef>
                <a:spcPts val="1500"/>
              </a:spcBef>
              <a:spcAft>
                <a:spcPts val="0"/>
              </a:spcAft>
              <a:buClr>
                <a:schemeClr val="dk1"/>
              </a:buClr>
              <a:buSzPts val="1200"/>
              <a:buFont typeface="Roboto"/>
              <a:buAutoNum type="arabicPeriod"/>
            </a:pPr>
            <a:r>
              <a:rPr lang="en-GB" dirty="0"/>
              <a:t>The production rules are </a:t>
            </a:r>
            <a:r>
              <a:rPr lang="en-GB" dirty="0">
                <a:solidFill>
                  <a:srgbClr val="0000FF"/>
                </a:solidFill>
              </a:rPr>
              <a:t>expressed in natural language</a:t>
            </a:r>
            <a:r>
              <a:rPr lang="en-GB" dirty="0"/>
              <a:t>.</a:t>
            </a:r>
            <a:endParaRPr/>
          </a:p>
          <a:p>
            <a:pPr marL="457200" marR="25400" lvl="0" indent="-304800" algn="just" rtl="0">
              <a:lnSpc>
                <a:spcPct val="100000"/>
              </a:lnSpc>
              <a:spcBef>
                <a:spcPts val="0"/>
              </a:spcBef>
              <a:spcAft>
                <a:spcPts val="0"/>
              </a:spcAft>
              <a:buClr>
                <a:schemeClr val="dk1"/>
              </a:buClr>
              <a:buSzPts val="1200"/>
              <a:buFont typeface="Roboto"/>
              <a:buAutoNum type="arabicPeriod"/>
            </a:pPr>
            <a:r>
              <a:rPr lang="en-GB" dirty="0"/>
              <a:t>The production rules are </a:t>
            </a:r>
            <a:r>
              <a:rPr lang="en-GB" dirty="0">
                <a:solidFill>
                  <a:srgbClr val="0000FF"/>
                </a:solidFill>
              </a:rPr>
              <a:t>highly modular</a:t>
            </a:r>
            <a:r>
              <a:rPr lang="en-GB" dirty="0"/>
              <a:t>, so we can </a:t>
            </a:r>
            <a:r>
              <a:rPr lang="en-GB" dirty="0">
                <a:solidFill>
                  <a:srgbClr val="0000FF"/>
                </a:solidFill>
              </a:rPr>
              <a:t>easily remove, add or modify</a:t>
            </a:r>
            <a:r>
              <a:rPr lang="en-GB" dirty="0"/>
              <a:t> an individual rule.</a:t>
            </a:r>
            <a:endParaRPr/>
          </a:p>
          <a:p>
            <a:pPr marL="0" lvl="0" indent="0" algn="just" rtl="0">
              <a:lnSpc>
                <a:spcPct val="100000"/>
              </a:lnSpc>
              <a:spcBef>
                <a:spcPts val="1400"/>
              </a:spcBef>
              <a:spcAft>
                <a:spcPts val="0"/>
              </a:spcAft>
              <a:buNone/>
            </a:pPr>
            <a:r>
              <a:rPr lang="en-GB" b="1" dirty="0"/>
              <a:t>Disadvantages of Production rule</a:t>
            </a:r>
            <a:r>
              <a:rPr lang="en-GB" dirty="0"/>
              <a:t>:</a:t>
            </a:r>
            <a:endParaRPr/>
          </a:p>
          <a:p>
            <a:pPr marL="457200" marR="25400" lvl="0" indent="-304800" algn="just" rtl="0">
              <a:lnSpc>
                <a:spcPct val="100000"/>
              </a:lnSpc>
              <a:spcBef>
                <a:spcPts val="1500"/>
              </a:spcBef>
              <a:spcAft>
                <a:spcPts val="0"/>
              </a:spcAft>
              <a:buClr>
                <a:schemeClr val="dk1"/>
              </a:buClr>
              <a:buSzPts val="1200"/>
              <a:buFont typeface="Roboto"/>
              <a:buAutoNum type="arabicPeriod"/>
            </a:pPr>
            <a:r>
              <a:rPr lang="en-GB" dirty="0"/>
              <a:t>Production rule system </a:t>
            </a:r>
            <a:r>
              <a:rPr lang="en-GB" dirty="0">
                <a:solidFill>
                  <a:srgbClr val="C00000"/>
                </a:solidFill>
              </a:rPr>
              <a:t>does not exhibit any learning capabilities</a:t>
            </a:r>
            <a:r>
              <a:rPr lang="en-GB" dirty="0"/>
              <a:t>, as it does </a:t>
            </a:r>
            <a:r>
              <a:rPr lang="en-GB" dirty="0">
                <a:solidFill>
                  <a:srgbClr val="C00000"/>
                </a:solidFill>
              </a:rPr>
              <a:t>not store the result of the problem </a:t>
            </a:r>
            <a:r>
              <a:rPr lang="en-GB" dirty="0"/>
              <a:t>for the future uses.</a:t>
            </a:r>
            <a:endParaRPr/>
          </a:p>
          <a:p>
            <a:pPr marL="457200" marR="25400" lvl="0" indent="-304800" algn="just" rtl="0">
              <a:lnSpc>
                <a:spcPct val="100000"/>
              </a:lnSpc>
              <a:spcBef>
                <a:spcPts val="0"/>
              </a:spcBef>
              <a:spcAft>
                <a:spcPts val="0"/>
              </a:spcAft>
              <a:buClr>
                <a:schemeClr val="dk1"/>
              </a:buClr>
              <a:buSzPts val="1200"/>
              <a:buFont typeface="Roboto"/>
              <a:buAutoNum type="arabicPeriod"/>
            </a:pPr>
            <a:r>
              <a:rPr lang="en-GB" dirty="0"/>
              <a:t>During the execution of the program, </a:t>
            </a:r>
            <a:r>
              <a:rPr lang="en-GB" dirty="0">
                <a:solidFill>
                  <a:srgbClr val="C00000"/>
                </a:solidFill>
              </a:rPr>
              <a:t>many rules may be active hence rule-based production systems are inefficient</a:t>
            </a:r>
            <a:r>
              <a:rPr lang="en-GB" dirty="0"/>
              <a:t>.</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1227ed4b802_0_21"/>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1800"/>
              </a:spcBef>
              <a:spcAft>
                <a:spcPts val="400"/>
              </a:spcAft>
              <a:buClr>
                <a:schemeClr val="dk1"/>
              </a:buClr>
              <a:buSzPts val="1100"/>
              <a:buFont typeface="Arial"/>
              <a:buNone/>
            </a:pPr>
            <a:r>
              <a:rPr lang="en-GB" b="1">
                <a:solidFill>
                  <a:schemeClr val="lt1"/>
                </a:solidFill>
              </a:rPr>
              <a:t>Semantic Network Representation</a:t>
            </a:r>
            <a:endParaRPr b="1">
              <a:solidFill>
                <a:schemeClr val="lt1"/>
              </a:solidFill>
            </a:endParaRPr>
          </a:p>
        </p:txBody>
      </p:sp>
      <p:sp>
        <p:nvSpPr>
          <p:cNvPr id="325" name="Google Shape;325;g1227ed4b802_0_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326" name="Google Shape;326;g1227ed4b802_0_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24</a:t>
            </a:fld>
            <a:endParaRPr/>
          </a:p>
        </p:txBody>
      </p:sp>
      <p:pic>
        <p:nvPicPr>
          <p:cNvPr id="327" name="Google Shape;327;g1227ed4b802_0_21"/>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28" name="Google Shape;328;g1227ed4b802_0_21"/>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Autofit/>
          </a:bodyPr>
          <a:lstStyle/>
          <a:p>
            <a:pPr marL="457200" marR="25400" lvl="0" indent="-330200" algn="just" rtl="0">
              <a:lnSpc>
                <a:spcPct val="100000"/>
              </a:lnSpc>
              <a:spcBef>
                <a:spcPts val="1500"/>
              </a:spcBef>
              <a:spcAft>
                <a:spcPts val="0"/>
              </a:spcAft>
              <a:buClr>
                <a:srgbClr val="333333"/>
              </a:buClr>
              <a:buSzPts val="1600"/>
              <a:buFont typeface="Roboto"/>
              <a:buChar char="●"/>
            </a:pPr>
            <a:r>
              <a:rPr lang="en-GB" dirty="0"/>
              <a:t>In Semantic networks, we represent our knowledge in the form of graphical networks. </a:t>
            </a:r>
            <a:endParaRPr/>
          </a:p>
          <a:p>
            <a:pPr marL="457200" marR="25400" lvl="0" indent="-330200" algn="just" rtl="0">
              <a:lnSpc>
                <a:spcPct val="100000"/>
              </a:lnSpc>
              <a:spcBef>
                <a:spcPts val="0"/>
              </a:spcBef>
              <a:spcAft>
                <a:spcPts val="0"/>
              </a:spcAft>
              <a:buClr>
                <a:srgbClr val="333333"/>
              </a:buClr>
              <a:buSzPts val="1600"/>
              <a:buFont typeface="Roboto"/>
              <a:buChar char="●"/>
            </a:pPr>
            <a:r>
              <a:rPr lang="en-GB" dirty="0"/>
              <a:t>This network consists of </a:t>
            </a:r>
            <a:r>
              <a:rPr lang="en-GB" dirty="0">
                <a:solidFill>
                  <a:srgbClr val="FF0000"/>
                </a:solidFill>
              </a:rPr>
              <a:t>nodes representing objects</a:t>
            </a:r>
            <a:r>
              <a:rPr lang="en-GB" dirty="0"/>
              <a:t> and </a:t>
            </a:r>
            <a:r>
              <a:rPr lang="en-GB" dirty="0">
                <a:solidFill>
                  <a:srgbClr val="FF0000"/>
                </a:solidFill>
              </a:rPr>
              <a:t>arcs which describe the relationship between those objects</a:t>
            </a:r>
            <a:r>
              <a:rPr lang="en-GB" dirty="0"/>
              <a:t>. </a:t>
            </a:r>
            <a:endParaRPr/>
          </a:p>
          <a:p>
            <a:pPr marL="457200" marR="25400" lvl="0" indent="-330200" algn="just" rtl="0">
              <a:lnSpc>
                <a:spcPct val="100000"/>
              </a:lnSpc>
              <a:spcBef>
                <a:spcPts val="0"/>
              </a:spcBef>
              <a:spcAft>
                <a:spcPts val="0"/>
              </a:spcAft>
              <a:buClr>
                <a:srgbClr val="333333"/>
              </a:buClr>
              <a:buSzPts val="1600"/>
              <a:buFont typeface="Roboto"/>
              <a:buChar char="●"/>
            </a:pPr>
            <a:r>
              <a:rPr lang="en-GB" dirty="0"/>
              <a:t>Semantic networks </a:t>
            </a:r>
            <a:r>
              <a:rPr lang="en-GB" dirty="0">
                <a:solidFill>
                  <a:srgbClr val="0000FF"/>
                </a:solidFill>
              </a:rPr>
              <a:t>can categorize the object in different forms and can also link those objects.</a:t>
            </a:r>
            <a:endParaRPr>
              <a:solidFill>
                <a:srgbClr val="0000FF"/>
              </a:solidFill>
            </a:endParaRPr>
          </a:p>
          <a:p>
            <a:pPr marL="457200" marR="25400" lvl="0" indent="-330200" algn="just" rtl="0">
              <a:lnSpc>
                <a:spcPct val="100000"/>
              </a:lnSpc>
              <a:spcBef>
                <a:spcPts val="0"/>
              </a:spcBef>
              <a:spcAft>
                <a:spcPts val="0"/>
              </a:spcAft>
              <a:buClr>
                <a:srgbClr val="333333"/>
              </a:buClr>
              <a:buSzPts val="1600"/>
              <a:buFont typeface="Roboto"/>
              <a:buChar char="●"/>
            </a:pPr>
            <a:r>
              <a:rPr lang="en-GB" dirty="0"/>
              <a:t>Semantic networks are </a:t>
            </a:r>
            <a:r>
              <a:rPr lang="en-GB" dirty="0">
                <a:solidFill>
                  <a:srgbClr val="0000FF"/>
                </a:solidFill>
              </a:rPr>
              <a:t>easy to understand and can be easily extended</a:t>
            </a:r>
            <a:r>
              <a:rPr lang="en-GB" dirty="0"/>
              <a:t>.</a:t>
            </a:r>
            <a:endParaRPr/>
          </a:p>
          <a:p>
            <a:pPr marL="457200" marR="25400" lvl="0" indent="-330200" algn="just" rtl="0">
              <a:lnSpc>
                <a:spcPct val="100000"/>
              </a:lnSpc>
              <a:spcBef>
                <a:spcPts val="0"/>
              </a:spcBef>
              <a:spcAft>
                <a:spcPts val="0"/>
              </a:spcAft>
              <a:buClr>
                <a:srgbClr val="333333"/>
              </a:buClr>
              <a:buSzPts val="1600"/>
              <a:buFont typeface="Roboto"/>
              <a:buChar char="●"/>
            </a:pPr>
            <a:r>
              <a:rPr lang="en-GB" dirty="0"/>
              <a:t>This representation consist of mainly </a:t>
            </a:r>
            <a:r>
              <a:rPr lang="en-GB" dirty="0">
                <a:solidFill>
                  <a:srgbClr val="FF0000"/>
                </a:solidFill>
              </a:rPr>
              <a:t>two types</a:t>
            </a:r>
            <a:r>
              <a:rPr lang="en-GB" dirty="0"/>
              <a:t> of relations:</a:t>
            </a:r>
            <a:endParaRPr/>
          </a:p>
          <a:p>
            <a:pPr marL="809999" marR="25400" lvl="0" indent="-330200" algn="just" rtl="0">
              <a:lnSpc>
                <a:spcPct val="100000"/>
              </a:lnSpc>
              <a:spcBef>
                <a:spcPts val="0"/>
              </a:spcBef>
              <a:spcAft>
                <a:spcPts val="0"/>
              </a:spcAft>
              <a:buClr>
                <a:schemeClr val="dk1"/>
              </a:buClr>
              <a:buSzPts val="1600"/>
              <a:buFont typeface="Roboto"/>
              <a:buAutoNum type="alphaLcPeriod"/>
            </a:pPr>
            <a:r>
              <a:rPr lang="en-GB" dirty="0">
                <a:solidFill>
                  <a:srgbClr val="0000FF"/>
                </a:solidFill>
              </a:rPr>
              <a:t>IS-A relation (Inheritance)</a:t>
            </a:r>
            <a:endParaRPr>
              <a:solidFill>
                <a:srgbClr val="0000FF"/>
              </a:solidFill>
            </a:endParaRPr>
          </a:p>
          <a:p>
            <a:pPr marL="809999" marR="25400" lvl="0" indent="-330200" algn="just" rtl="0">
              <a:lnSpc>
                <a:spcPct val="100000"/>
              </a:lnSpc>
              <a:spcBef>
                <a:spcPts val="0"/>
              </a:spcBef>
              <a:spcAft>
                <a:spcPts val="0"/>
              </a:spcAft>
              <a:buClr>
                <a:schemeClr val="dk1"/>
              </a:buClr>
              <a:buSzPts val="1600"/>
              <a:buFont typeface="Roboto"/>
              <a:buAutoNum type="alphaLcPeriod"/>
            </a:pPr>
            <a:r>
              <a:rPr lang="en-GB" dirty="0">
                <a:solidFill>
                  <a:srgbClr val="0000FF"/>
                </a:solidFill>
              </a:rPr>
              <a:t>Kind-of-relation</a:t>
            </a:r>
            <a:endParaRPr>
              <a:solidFill>
                <a:srgbClr val="0000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f3b495d9a8_0_9"/>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1800"/>
              </a:spcBef>
              <a:spcAft>
                <a:spcPts val="400"/>
              </a:spcAft>
              <a:buClr>
                <a:schemeClr val="dk1"/>
              </a:buClr>
              <a:buSzPts val="1100"/>
              <a:buFont typeface="Arial"/>
              <a:buNone/>
            </a:pPr>
            <a:r>
              <a:rPr lang="en-GB" b="1">
                <a:solidFill>
                  <a:schemeClr val="lt1"/>
                </a:solidFill>
              </a:rPr>
              <a:t>Semantic Network Representation</a:t>
            </a:r>
            <a:endParaRPr b="1">
              <a:solidFill>
                <a:schemeClr val="lt1"/>
              </a:solidFill>
            </a:endParaRPr>
          </a:p>
        </p:txBody>
      </p:sp>
      <p:sp>
        <p:nvSpPr>
          <p:cNvPr id="334" name="Google Shape;334;gf3b495d9a8_0_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335" name="Google Shape;335;gf3b495d9a8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25</a:t>
            </a:fld>
            <a:endParaRPr/>
          </a:p>
        </p:txBody>
      </p:sp>
      <p:pic>
        <p:nvPicPr>
          <p:cNvPr id="336" name="Google Shape;336;gf3b495d9a8_0_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37" name="Google Shape;337;gf3b495d9a8_0_9"/>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200"/>
              </a:spcBef>
              <a:spcAft>
                <a:spcPts val="0"/>
              </a:spcAft>
              <a:buNone/>
            </a:pPr>
            <a:r>
              <a:rPr lang="en-GB" dirty="0"/>
              <a:t>Example: Following are some statements which we need to represent in the form of nodes and arcs.</a:t>
            </a:r>
            <a:endParaRPr/>
          </a:p>
          <a:p>
            <a:pPr marL="0" lvl="0" indent="0" algn="just" rtl="0">
              <a:lnSpc>
                <a:spcPct val="100000"/>
              </a:lnSpc>
              <a:spcBef>
                <a:spcPts val="1400"/>
              </a:spcBef>
              <a:spcAft>
                <a:spcPts val="0"/>
              </a:spcAft>
              <a:buNone/>
            </a:pPr>
            <a:r>
              <a:rPr lang="en-GB" dirty="0">
                <a:solidFill>
                  <a:srgbClr val="0000FF"/>
                </a:solidFill>
              </a:rPr>
              <a:t>Statements:</a:t>
            </a:r>
            <a:endParaRPr>
              <a:solidFill>
                <a:srgbClr val="0000FF"/>
              </a:solidFill>
            </a:endParaRPr>
          </a:p>
          <a:p>
            <a:pPr marL="457200" marR="25400" lvl="0" indent="-323850" algn="l" rtl="0">
              <a:lnSpc>
                <a:spcPct val="100000"/>
              </a:lnSpc>
              <a:spcBef>
                <a:spcPts val="1500"/>
              </a:spcBef>
              <a:spcAft>
                <a:spcPts val="0"/>
              </a:spcAft>
              <a:buClr>
                <a:schemeClr val="dk1"/>
              </a:buClr>
              <a:buSzPts val="1500"/>
              <a:buFont typeface="Roboto"/>
              <a:buAutoNum type="alphaLcPeriod"/>
            </a:pPr>
            <a:r>
              <a:rPr lang="en-GB" dirty="0"/>
              <a:t>Jerry is a cat.</a:t>
            </a:r>
            <a:endParaRPr/>
          </a:p>
          <a:p>
            <a:pPr marL="457200" marR="25400" lvl="0" indent="-323850" algn="l" rtl="0">
              <a:lnSpc>
                <a:spcPct val="100000"/>
              </a:lnSpc>
              <a:spcBef>
                <a:spcPts val="0"/>
              </a:spcBef>
              <a:spcAft>
                <a:spcPts val="0"/>
              </a:spcAft>
              <a:buClr>
                <a:schemeClr val="dk1"/>
              </a:buClr>
              <a:buSzPts val="1500"/>
              <a:buFont typeface="Roboto"/>
              <a:buAutoNum type="alphaLcPeriod"/>
            </a:pPr>
            <a:r>
              <a:rPr lang="en-GB" dirty="0"/>
              <a:t>Jerry is a mammal</a:t>
            </a:r>
            <a:endParaRPr/>
          </a:p>
          <a:p>
            <a:pPr marL="457200" marR="25400" lvl="0" indent="-323850" algn="l" rtl="0">
              <a:lnSpc>
                <a:spcPct val="100000"/>
              </a:lnSpc>
              <a:spcBef>
                <a:spcPts val="0"/>
              </a:spcBef>
              <a:spcAft>
                <a:spcPts val="0"/>
              </a:spcAft>
              <a:buClr>
                <a:schemeClr val="dk1"/>
              </a:buClr>
              <a:buSzPts val="1500"/>
              <a:buFont typeface="Roboto"/>
              <a:buAutoNum type="alphaLcPeriod"/>
            </a:pPr>
            <a:r>
              <a:rPr lang="en-GB" dirty="0"/>
              <a:t>Jerry is owned by </a:t>
            </a:r>
            <a:r>
              <a:rPr lang="en-GB" dirty="0" err="1"/>
              <a:t>Priya</a:t>
            </a:r>
            <a:r>
              <a:rPr lang="en-GB" dirty="0"/>
              <a:t>.</a:t>
            </a:r>
            <a:endParaRPr/>
          </a:p>
          <a:p>
            <a:pPr marL="457200" marR="25400" lvl="0" indent="-323850" algn="l" rtl="0">
              <a:lnSpc>
                <a:spcPct val="100000"/>
              </a:lnSpc>
              <a:spcBef>
                <a:spcPts val="0"/>
              </a:spcBef>
              <a:spcAft>
                <a:spcPts val="0"/>
              </a:spcAft>
              <a:buClr>
                <a:schemeClr val="dk1"/>
              </a:buClr>
              <a:buSzPts val="1500"/>
              <a:buFont typeface="Roboto"/>
              <a:buAutoNum type="alphaLcPeriod"/>
            </a:pPr>
            <a:r>
              <a:rPr lang="en-GB" dirty="0"/>
              <a:t>Jerry is white </a:t>
            </a:r>
            <a:r>
              <a:rPr lang="en-GB" dirty="0" err="1"/>
              <a:t>colored</a:t>
            </a:r>
            <a:r>
              <a:rPr lang="en-GB" dirty="0"/>
              <a:t>.</a:t>
            </a:r>
            <a:endParaRPr/>
          </a:p>
          <a:p>
            <a:pPr marL="457200" marR="25400" lvl="0" indent="-323850" algn="l" rtl="0">
              <a:lnSpc>
                <a:spcPct val="100000"/>
              </a:lnSpc>
              <a:spcBef>
                <a:spcPts val="0"/>
              </a:spcBef>
              <a:spcAft>
                <a:spcPts val="0"/>
              </a:spcAft>
              <a:buClr>
                <a:schemeClr val="dk1"/>
              </a:buClr>
              <a:buSzPts val="1500"/>
              <a:buFont typeface="Roboto"/>
              <a:buAutoNum type="alphaLcPeriod"/>
            </a:pPr>
            <a:r>
              <a:rPr lang="en-GB" dirty="0"/>
              <a:t>All Mammals are animal.</a:t>
            </a:r>
            <a:endParaRPr/>
          </a:p>
        </p:txBody>
      </p:sp>
      <p:pic>
        <p:nvPicPr>
          <p:cNvPr id="338" name="Google Shape;338;gf3b495d9a8_0_9"/>
          <p:cNvPicPr preferRelativeResize="0"/>
          <p:nvPr/>
        </p:nvPicPr>
        <p:blipFill>
          <a:blip r:embed="rId4">
            <a:alphaModFix/>
          </a:blip>
          <a:stretch>
            <a:fillRect/>
          </a:stretch>
        </p:blipFill>
        <p:spPr>
          <a:xfrm>
            <a:off x="4779825" y="2062077"/>
            <a:ext cx="6648000" cy="3566931"/>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1227ed4b802_0_3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1800"/>
              </a:spcBef>
              <a:spcAft>
                <a:spcPts val="400"/>
              </a:spcAft>
              <a:buClr>
                <a:schemeClr val="dk1"/>
              </a:buClr>
              <a:buSzPts val="1100"/>
              <a:buFont typeface="Arial"/>
              <a:buNone/>
            </a:pPr>
            <a:r>
              <a:rPr lang="en-GB" b="1">
                <a:solidFill>
                  <a:schemeClr val="lt1"/>
                </a:solidFill>
              </a:rPr>
              <a:t>Semantic Network Representation</a:t>
            </a:r>
            <a:endParaRPr b="1">
              <a:solidFill>
                <a:schemeClr val="lt1"/>
              </a:solidFill>
            </a:endParaRPr>
          </a:p>
        </p:txBody>
      </p:sp>
      <p:sp>
        <p:nvSpPr>
          <p:cNvPr id="344" name="Google Shape;344;g1227ed4b802_0_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345" name="Google Shape;345;g1227ed4b802_0_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26</a:t>
            </a:fld>
            <a:endParaRPr/>
          </a:p>
        </p:txBody>
      </p:sp>
      <p:pic>
        <p:nvPicPr>
          <p:cNvPr id="346" name="Google Shape;346;g1227ed4b802_0_3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47" name="Google Shape;347;g1227ed4b802_0_30"/>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GB" sz="3200" b="1" dirty="0"/>
              <a:t>Advantages of Semantic network:</a:t>
            </a:r>
            <a:endParaRPr sz="3200">
              <a:solidFill>
                <a:srgbClr val="610B4B"/>
              </a:solidFill>
              <a:highlight>
                <a:srgbClr val="FFFFFF"/>
              </a:highlight>
            </a:endParaRPr>
          </a:p>
          <a:p>
            <a:pPr marL="457200" marR="25400" lvl="0" indent="-342900" algn="just" rtl="0">
              <a:lnSpc>
                <a:spcPct val="100000"/>
              </a:lnSpc>
              <a:spcBef>
                <a:spcPts val="1000"/>
              </a:spcBef>
              <a:spcAft>
                <a:spcPts val="0"/>
              </a:spcAft>
              <a:buClr>
                <a:schemeClr val="dk1"/>
              </a:buClr>
              <a:buSzPts val="1800"/>
              <a:buFont typeface="Calibri"/>
              <a:buAutoNum type="arabicPeriod"/>
            </a:pPr>
            <a:r>
              <a:rPr lang="en-GB" sz="3200" dirty="0"/>
              <a:t>Semantic networks are a </a:t>
            </a:r>
            <a:r>
              <a:rPr lang="en-GB" sz="3200" dirty="0">
                <a:solidFill>
                  <a:srgbClr val="0000FF"/>
                </a:solidFill>
              </a:rPr>
              <a:t>natural representation of knowledge</a:t>
            </a:r>
            <a:r>
              <a:rPr lang="en-GB" sz="3200" dirty="0"/>
              <a:t>.</a:t>
            </a:r>
            <a:endParaRPr sz="3200"/>
          </a:p>
          <a:p>
            <a:pPr marL="457200" marR="25400" lvl="0" indent="-342900" algn="just" rtl="0">
              <a:lnSpc>
                <a:spcPct val="100000"/>
              </a:lnSpc>
              <a:spcBef>
                <a:spcPts val="1000"/>
              </a:spcBef>
              <a:spcAft>
                <a:spcPts val="0"/>
              </a:spcAft>
              <a:buClr>
                <a:schemeClr val="dk1"/>
              </a:buClr>
              <a:buSzPts val="1800"/>
              <a:buFont typeface="Calibri"/>
              <a:buAutoNum type="arabicPeriod"/>
            </a:pPr>
            <a:r>
              <a:rPr lang="en-GB" sz="3200" dirty="0"/>
              <a:t>Semantic networks </a:t>
            </a:r>
            <a:r>
              <a:rPr lang="en-GB" sz="3200" dirty="0">
                <a:solidFill>
                  <a:srgbClr val="0000FF"/>
                </a:solidFill>
              </a:rPr>
              <a:t>convey meaning in a transparent manner</a:t>
            </a:r>
            <a:r>
              <a:rPr lang="en-GB" sz="3200" dirty="0"/>
              <a:t>.</a:t>
            </a:r>
            <a:endParaRPr sz="3200"/>
          </a:p>
          <a:p>
            <a:pPr marL="457200" marR="25400" lvl="0" indent="-342900" algn="just" rtl="0">
              <a:lnSpc>
                <a:spcPct val="100000"/>
              </a:lnSpc>
              <a:spcBef>
                <a:spcPts val="1000"/>
              </a:spcBef>
              <a:spcAft>
                <a:spcPts val="0"/>
              </a:spcAft>
              <a:buClr>
                <a:schemeClr val="dk1"/>
              </a:buClr>
              <a:buSzPts val="1800"/>
              <a:buFont typeface="Calibri"/>
              <a:buAutoNum type="arabicPeriod"/>
            </a:pPr>
            <a:r>
              <a:rPr lang="en-GB" sz="3200" dirty="0"/>
              <a:t>These networks are </a:t>
            </a:r>
            <a:r>
              <a:rPr lang="en-GB" sz="3200" dirty="0">
                <a:solidFill>
                  <a:srgbClr val="0000FF"/>
                </a:solidFill>
              </a:rPr>
              <a:t>simple and easily understandable</a:t>
            </a:r>
            <a:r>
              <a:rPr lang="en-GB" sz="3200" dirty="0" smtClean="0"/>
              <a:t>.</a:t>
            </a:r>
            <a:endParaRPr sz="3200" b="1"/>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1227ed4b802_0_3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1800"/>
              </a:spcBef>
              <a:spcAft>
                <a:spcPts val="400"/>
              </a:spcAft>
              <a:buClr>
                <a:schemeClr val="dk1"/>
              </a:buClr>
              <a:buSzPts val="1100"/>
              <a:buFont typeface="Arial"/>
              <a:buNone/>
            </a:pPr>
            <a:r>
              <a:rPr lang="en-GB" b="1">
                <a:solidFill>
                  <a:schemeClr val="lt1"/>
                </a:solidFill>
              </a:rPr>
              <a:t>Semantic Network Representation</a:t>
            </a:r>
            <a:endParaRPr b="1">
              <a:solidFill>
                <a:schemeClr val="lt1"/>
              </a:solidFill>
            </a:endParaRPr>
          </a:p>
        </p:txBody>
      </p:sp>
      <p:sp>
        <p:nvSpPr>
          <p:cNvPr id="344" name="Google Shape;344;g1227ed4b802_0_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345" name="Google Shape;345;g1227ed4b802_0_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27</a:t>
            </a:fld>
            <a:endParaRPr/>
          </a:p>
        </p:txBody>
      </p:sp>
      <p:pic>
        <p:nvPicPr>
          <p:cNvPr id="346" name="Google Shape;346;g1227ed4b802_0_3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47" name="Google Shape;347;g1227ed4b802_0_30"/>
          <p:cNvSpPr txBox="1">
            <a:spLocks noGrp="1"/>
          </p:cNvSpPr>
          <p:nvPr>
            <p:ph type="body" idx="1"/>
          </p:nvPr>
        </p:nvSpPr>
        <p:spPr>
          <a:xfrm>
            <a:off x="304800" y="990600"/>
            <a:ext cx="11568600" cy="4756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buNone/>
            </a:pPr>
            <a:r>
              <a:rPr lang="en-GB" sz="2700" b="1" dirty="0" smtClean="0"/>
              <a:t>Drawbacks </a:t>
            </a:r>
            <a:r>
              <a:rPr lang="en-GB" sz="2700" b="1" dirty="0"/>
              <a:t>in Semantic representation:</a:t>
            </a:r>
            <a:endParaRPr sz="2700" b="1"/>
          </a:p>
          <a:p>
            <a:pPr marL="457200" marR="25400" lvl="0" indent="-342900" algn="just" rtl="0">
              <a:lnSpc>
                <a:spcPct val="100000"/>
              </a:lnSpc>
              <a:spcBef>
                <a:spcPts val="0"/>
              </a:spcBef>
              <a:buClr>
                <a:schemeClr val="dk1"/>
              </a:buClr>
              <a:buSzPts val="1800"/>
              <a:buFont typeface="Calibri"/>
              <a:buAutoNum type="arabicPeriod"/>
            </a:pPr>
            <a:r>
              <a:rPr lang="en-GB" sz="2700" dirty="0"/>
              <a:t>Semantic networks </a:t>
            </a:r>
            <a:r>
              <a:rPr lang="en-GB" sz="2700" dirty="0">
                <a:solidFill>
                  <a:srgbClr val="C00000"/>
                </a:solidFill>
              </a:rPr>
              <a:t>take more computational time at runtime </a:t>
            </a:r>
            <a:r>
              <a:rPr lang="en-GB" sz="2700" dirty="0"/>
              <a:t>as we need to traverse the complete network tree to answer some questions. It might be possible in the worst case scenario that after traversing the entire tree, </a:t>
            </a:r>
            <a:r>
              <a:rPr lang="en-GB" sz="2700" dirty="0">
                <a:solidFill>
                  <a:srgbClr val="C00000"/>
                </a:solidFill>
              </a:rPr>
              <a:t>we find that the solution does not exist in this netwo</a:t>
            </a:r>
            <a:r>
              <a:rPr lang="en-GB" sz="2700" dirty="0"/>
              <a:t>rk.</a:t>
            </a:r>
            <a:endParaRPr sz="2700"/>
          </a:p>
          <a:p>
            <a:pPr marL="457200" marR="25400" lvl="0" indent="-342900" algn="just" rtl="0">
              <a:lnSpc>
                <a:spcPct val="100000"/>
              </a:lnSpc>
              <a:spcBef>
                <a:spcPts val="0"/>
              </a:spcBef>
              <a:buClr>
                <a:schemeClr val="dk1"/>
              </a:buClr>
              <a:buSzPts val="1800"/>
              <a:buFont typeface="Calibri"/>
              <a:buAutoNum type="arabicPeriod"/>
            </a:pPr>
            <a:r>
              <a:rPr lang="en-GB" sz="2700" dirty="0"/>
              <a:t>Semantic networks try to </a:t>
            </a:r>
            <a:r>
              <a:rPr lang="en-GB" sz="2700" dirty="0">
                <a:solidFill>
                  <a:srgbClr val="C00000"/>
                </a:solidFill>
              </a:rPr>
              <a:t>model human-like memory to store the information, </a:t>
            </a:r>
            <a:r>
              <a:rPr lang="en-GB" sz="2700" dirty="0"/>
              <a:t>but in practice, </a:t>
            </a:r>
            <a:r>
              <a:rPr lang="en-GB" sz="2700" dirty="0">
                <a:solidFill>
                  <a:srgbClr val="C00000"/>
                </a:solidFill>
              </a:rPr>
              <a:t>it is not possible to build such a vast semantic network</a:t>
            </a:r>
            <a:r>
              <a:rPr lang="en-GB" sz="2700" dirty="0"/>
              <a:t>.</a:t>
            </a:r>
            <a:endParaRPr sz="2700"/>
          </a:p>
          <a:p>
            <a:pPr marL="457200" marR="25400" lvl="0" indent="-342900" algn="just" rtl="0">
              <a:lnSpc>
                <a:spcPct val="100000"/>
              </a:lnSpc>
              <a:spcBef>
                <a:spcPts val="0"/>
              </a:spcBef>
              <a:buClr>
                <a:schemeClr val="dk1"/>
              </a:buClr>
              <a:buSzPts val="1800"/>
              <a:buFont typeface="Calibri"/>
              <a:buAutoNum type="arabicPeriod"/>
            </a:pPr>
            <a:r>
              <a:rPr lang="en-GB" sz="2700" dirty="0"/>
              <a:t>These types of representations are </a:t>
            </a:r>
            <a:r>
              <a:rPr lang="en-GB" sz="2700" dirty="0">
                <a:solidFill>
                  <a:srgbClr val="C00000"/>
                </a:solidFill>
              </a:rPr>
              <a:t>inadequate as they do not have any equivalent quantifier</a:t>
            </a:r>
            <a:r>
              <a:rPr lang="en-GB" sz="2700" dirty="0"/>
              <a:t>, e.g., for all, for some, none, etc.</a:t>
            </a:r>
            <a:endParaRPr sz="2700"/>
          </a:p>
          <a:p>
            <a:pPr marL="457200" marR="25400" lvl="0" indent="-342900" algn="just" rtl="0">
              <a:lnSpc>
                <a:spcPct val="100000"/>
              </a:lnSpc>
              <a:spcBef>
                <a:spcPts val="0"/>
              </a:spcBef>
              <a:buClr>
                <a:schemeClr val="dk1"/>
              </a:buClr>
              <a:buSzPts val="1800"/>
              <a:buFont typeface="Calibri"/>
              <a:buAutoNum type="arabicPeriod"/>
            </a:pPr>
            <a:r>
              <a:rPr lang="en-GB" sz="2700" dirty="0"/>
              <a:t>Semantic networks </a:t>
            </a:r>
            <a:r>
              <a:rPr lang="en-GB" sz="2700" dirty="0">
                <a:solidFill>
                  <a:srgbClr val="C00000"/>
                </a:solidFill>
              </a:rPr>
              <a:t>do not have any standard definition </a:t>
            </a:r>
            <a:r>
              <a:rPr lang="en-GB" sz="2700" dirty="0"/>
              <a:t>for the link names.</a:t>
            </a:r>
            <a:endParaRPr sz="2700"/>
          </a:p>
          <a:p>
            <a:pPr marL="457200" marR="25400" lvl="0" indent="-342900" algn="just" rtl="0">
              <a:lnSpc>
                <a:spcPct val="100000"/>
              </a:lnSpc>
              <a:spcBef>
                <a:spcPts val="0"/>
              </a:spcBef>
              <a:buClr>
                <a:schemeClr val="dk1"/>
              </a:buClr>
              <a:buSzPts val="1800"/>
              <a:buFont typeface="Calibri"/>
              <a:buAutoNum type="arabicPeriod"/>
            </a:pPr>
            <a:r>
              <a:rPr lang="en-GB" sz="2700" dirty="0"/>
              <a:t>These networks are </a:t>
            </a:r>
            <a:r>
              <a:rPr lang="en-GB" sz="2700" dirty="0">
                <a:solidFill>
                  <a:srgbClr val="C00000"/>
                </a:solidFill>
              </a:rPr>
              <a:t>not intelligent and depend on </a:t>
            </a:r>
            <a:r>
              <a:rPr lang="en-GB" sz="2700" dirty="0"/>
              <a:t>the creator of the system.</a:t>
            </a:r>
            <a:endParaRPr sz="2700" b="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1227ed4b802_0_1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Frames / Frame Representation</a:t>
            </a:r>
            <a:endParaRPr b="1">
              <a:solidFill>
                <a:schemeClr val="lt1"/>
              </a:solidFill>
            </a:endParaRPr>
          </a:p>
        </p:txBody>
      </p:sp>
      <p:sp>
        <p:nvSpPr>
          <p:cNvPr id="353" name="Google Shape;353;g1227ed4b802_0_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354" name="Google Shape;354;g1227ed4b802_0_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28</a:t>
            </a:fld>
            <a:endParaRPr/>
          </a:p>
        </p:txBody>
      </p:sp>
      <p:pic>
        <p:nvPicPr>
          <p:cNvPr id="355" name="Google Shape;355;g1227ed4b802_0_1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56" name="Google Shape;356;g1227ed4b802_0_10"/>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Autofit/>
          </a:bodyPr>
          <a:lstStyle/>
          <a:p>
            <a:pPr marL="457200" marR="25400" lvl="0" indent="-330200" algn="just" rtl="0">
              <a:lnSpc>
                <a:spcPct val="100000"/>
              </a:lnSpc>
              <a:spcBef>
                <a:spcPts val="1500"/>
              </a:spcBef>
              <a:spcAft>
                <a:spcPts val="0"/>
              </a:spcAft>
              <a:buClr>
                <a:srgbClr val="333333"/>
              </a:buClr>
              <a:buSzPts val="1600"/>
              <a:buFont typeface="Roboto"/>
              <a:buChar char="●"/>
            </a:pPr>
            <a:r>
              <a:rPr lang="en-GB" dirty="0"/>
              <a:t>A </a:t>
            </a:r>
            <a:r>
              <a:rPr lang="en-GB" b="1" dirty="0">
                <a:solidFill>
                  <a:srgbClr val="FF0000"/>
                </a:solidFill>
              </a:rPr>
              <a:t>frame </a:t>
            </a:r>
            <a:r>
              <a:rPr lang="en-GB" dirty="0">
                <a:solidFill>
                  <a:srgbClr val="0000FF"/>
                </a:solidFill>
              </a:rPr>
              <a:t>is a record like structure </a:t>
            </a:r>
            <a:r>
              <a:rPr lang="en-GB" dirty="0"/>
              <a:t>which consists of a </a:t>
            </a:r>
            <a:r>
              <a:rPr lang="en-GB" dirty="0">
                <a:solidFill>
                  <a:srgbClr val="0000FF"/>
                </a:solidFill>
              </a:rPr>
              <a:t>collection of attributes and its values </a:t>
            </a:r>
            <a:r>
              <a:rPr lang="en-GB" dirty="0"/>
              <a:t>to describe an entity in the world. </a:t>
            </a:r>
            <a:endParaRPr/>
          </a:p>
          <a:p>
            <a:pPr marL="457200" marR="25400" lvl="0" indent="-330200" algn="just" rtl="0">
              <a:lnSpc>
                <a:spcPct val="100000"/>
              </a:lnSpc>
              <a:spcBef>
                <a:spcPts val="0"/>
              </a:spcBef>
              <a:spcAft>
                <a:spcPts val="0"/>
              </a:spcAft>
              <a:buClr>
                <a:srgbClr val="333333"/>
              </a:buClr>
              <a:buSzPts val="1600"/>
              <a:buFont typeface="Roboto"/>
              <a:buChar char="●"/>
            </a:pPr>
            <a:r>
              <a:rPr lang="en-GB" dirty="0"/>
              <a:t>Frames are the AI data structure which divides knowledge into substructures by representing stereotypes situations. </a:t>
            </a:r>
            <a:endParaRPr/>
          </a:p>
          <a:p>
            <a:pPr marL="457200" marR="25400" lvl="0" indent="-330200" algn="just" rtl="0">
              <a:lnSpc>
                <a:spcPct val="100000"/>
              </a:lnSpc>
              <a:spcBef>
                <a:spcPts val="0"/>
              </a:spcBef>
              <a:spcAft>
                <a:spcPts val="0"/>
              </a:spcAft>
              <a:buClr>
                <a:srgbClr val="333333"/>
              </a:buClr>
              <a:buSzPts val="1600"/>
              <a:buFont typeface="Roboto"/>
              <a:buChar char="●"/>
            </a:pPr>
            <a:r>
              <a:rPr lang="en-GB" dirty="0"/>
              <a:t>Frame  consists of a </a:t>
            </a:r>
            <a:r>
              <a:rPr lang="en-GB" b="1" dirty="0">
                <a:solidFill>
                  <a:srgbClr val="FF0000"/>
                </a:solidFill>
              </a:rPr>
              <a:t>collection of slots and slot values</a:t>
            </a:r>
            <a:r>
              <a:rPr lang="en-GB" dirty="0"/>
              <a:t>. </a:t>
            </a:r>
            <a:endParaRPr/>
          </a:p>
          <a:p>
            <a:pPr marL="457200" marR="25400" lvl="0" indent="-330200" algn="just" rtl="0">
              <a:lnSpc>
                <a:spcPct val="100000"/>
              </a:lnSpc>
              <a:spcBef>
                <a:spcPts val="0"/>
              </a:spcBef>
              <a:spcAft>
                <a:spcPts val="0"/>
              </a:spcAft>
              <a:buClr>
                <a:srgbClr val="333333"/>
              </a:buClr>
              <a:buSzPts val="1600"/>
              <a:buFont typeface="Roboto"/>
              <a:buChar char="●"/>
            </a:pPr>
            <a:r>
              <a:rPr lang="en-GB" dirty="0"/>
              <a:t>These slots may be of any </a:t>
            </a:r>
            <a:r>
              <a:rPr lang="en-GB" b="1" dirty="0">
                <a:solidFill>
                  <a:srgbClr val="FF0000"/>
                </a:solidFill>
              </a:rPr>
              <a:t>type</a:t>
            </a:r>
            <a:r>
              <a:rPr lang="en-GB" dirty="0"/>
              <a:t> and </a:t>
            </a:r>
            <a:r>
              <a:rPr lang="en-GB" b="1" dirty="0">
                <a:solidFill>
                  <a:srgbClr val="FF0000"/>
                </a:solidFill>
              </a:rPr>
              <a:t>sizes</a:t>
            </a:r>
            <a:r>
              <a:rPr lang="en-GB" dirty="0"/>
              <a:t>. </a:t>
            </a:r>
            <a:endParaRPr/>
          </a:p>
          <a:p>
            <a:pPr marL="457200" marR="25400" lvl="0" indent="-330200" algn="just" rtl="0">
              <a:lnSpc>
                <a:spcPct val="100000"/>
              </a:lnSpc>
              <a:spcBef>
                <a:spcPts val="0"/>
              </a:spcBef>
              <a:spcAft>
                <a:spcPts val="0"/>
              </a:spcAft>
              <a:buClr>
                <a:srgbClr val="333333"/>
              </a:buClr>
              <a:buSzPts val="1600"/>
              <a:buFont typeface="Roboto"/>
              <a:buChar char="●"/>
            </a:pPr>
            <a:r>
              <a:rPr lang="en-GB" dirty="0"/>
              <a:t>Slots have </a:t>
            </a:r>
            <a:r>
              <a:rPr lang="en-GB" b="1" dirty="0">
                <a:solidFill>
                  <a:srgbClr val="FF0000"/>
                </a:solidFill>
              </a:rPr>
              <a:t>names</a:t>
            </a:r>
            <a:r>
              <a:rPr lang="en-GB" dirty="0"/>
              <a:t> and </a:t>
            </a:r>
            <a:r>
              <a:rPr lang="en-GB" b="1" dirty="0">
                <a:solidFill>
                  <a:srgbClr val="FF0000"/>
                </a:solidFill>
              </a:rPr>
              <a:t>values</a:t>
            </a:r>
            <a:r>
              <a:rPr lang="en-GB" dirty="0"/>
              <a:t> which are called </a:t>
            </a:r>
            <a:r>
              <a:rPr lang="en-GB" b="1" dirty="0">
                <a:solidFill>
                  <a:srgbClr val="FF0000"/>
                </a:solidFill>
              </a:rPr>
              <a:t>facets</a:t>
            </a:r>
            <a:r>
              <a:rPr lang="en-GB" dirty="0"/>
              <a:t>.</a:t>
            </a:r>
            <a:endParaRPr/>
          </a:p>
          <a:p>
            <a:pPr marL="457200" marR="25400" lvl="0" indent="-330200" algn="just" rtl="0">
              <a:lnSpc>
                <a:spcPct val="100000"/>
              </a:lnSpc>
              <a:spcBef>
                <a:spcPts val="0"/>
              </a:spcBef>
              <a:spcAft>
                <a:spcPts val="0"/>
              </a:spcAft>
              <a:buClr>
                <a:srgbClr val="333333"/>
              </a:buClr>
              <a:buSzPts val="1600"/>
              <a:buFont typeface="Roboto"/>
              <a:buChar char="●"/>
            </a:pPr>
            <a:r>
              <a:rPr lang="en-GB" dirty="0"/>
              <a:t>A frame is also known as </a:t>
            </a:r>
            <a:r>
              <a:rPr lang="en-GB" b="1" dirty="0">
                <a:solidFill>
                  <a:srgbClr val="FF0000"/>
                </a:solidFill>
              </a:rPr>
              <a:t>slot-filter knowledge representation</a:t>
            </a:r>
            <a:r>
              <a:rPr lang="en-GB" dirty="0"/>
              <a:t> in artificial intelligence.</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1227ed4b802_0_5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Frames / Frame Representation</a:t>
            </a:r>
            <a:endParaRPr b="1">
              <a:solidFill>
                <a:schemeClr val="lt1"/>
              </a:solidFill>
            </a:endParaRPr>
          </a:p>
        </p:txBody>
      </p:sp>
      <p:sp>
        <p:nvSpPr>
          <p:cNvPr id="362" name="Google Shape;362;g1227ed4b802_0_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363" name="Google Shape;363;g1227ed4b802_0_5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29</a:t>
            </a:fld>
            <a:endParaRPr/>
          </a:p>
        </p:txBody>
      </p:sp>
      <p:pic>
        <p:nvPicPr>
          <p:cNvPr id="364" name="Google Shape;364;g1227ed4b802_0_5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65" name="Google Shape;365;g1227ed4b802_0_50"/>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457200" marR="25400" lvl="0" indent="-323850" algn="just" rtl="0">
              <a:lnSpc>
                <a:spcPct val="100000"/>
              </a:lnSpc>
              <a:spcBef>
                <a:spcPts val="600"/>
              </a:spcBef>
              <a:spcAft>
                <a:spcPts val="0"/>
              </a:spcAft>
              <a:buClr>
                <a:srgbClr val="333333"/>
              </a:buClr>
              <a:buSzPts val="1500"/>
              <a:buFont typeface="Roboto"/>
              <a:buChar char="●"/>
            </a:pPr>
            <a:r>
              <a:rPr lang="en-GB" sz="2170" dirty="0"/>
              <a:t>Example.1: Let's take an example of a frame for a book</a:t>
            </a:r>
            <a:endParaRPr sz="2170"/>
          </a:p>
          <a:p>
            <a:pPr marL="457200" marR="25400" lvl="0" indent="0" algn="l" rtl="0">
              <a:lnSpc>
                <a:spcPct val="100000"/>
              </a:lnSpc>
              <a:spcBef>
                <a:spcPts val="600"/>
              </a:spcBef>
              <a:spcAft>
                <a:spcPts val="1200"/>
              </a:spcAft>
              <a:buNone/>
            </a:pPr>
            <a:endParaRPr sz="2170"/>
          </a:p>
        </p:txBody>
      </p:sp>
      <p:graphicFrame>
        <p:nvGraphicFramePr>
          <p:cNvPr id="366" name="Google Shape;366;g1227ed4b802_0_50"/>
          <p:cNvGraphicFramePr/>
          <p:nvPr/>
        </p:nvGraphicFramePr>
        <p:xfrm>
          <a:off x="3517325" y="2020725"/>
          <a:ext cx="6106375" cy="4107100"/>
        </p:xfrm>
        <a:graphic>
          <a:graphicData uri="http://schemas.openxmlformats.org/drawingml/2006/table">
            <a:tbl>
              <a:tblPr>
                <a:noFill/>
                <a:tableStyleId>{457B11FF-E237-4C67-A8C3-8315AB0612E5}</a:tableStyleId>
              </a:tblPr>
              <a:tblGrid>
                <a:gridCol w="2156950"/>
                <a:gridCol w="3949425"/>
              </a:tblGrid>
              <a:tr h="664300">
                <a:tc>
                  <a:txBody>
                    <a:bodyPr/>
                    <a:lstStyle/>
                    <a:p>
                      <a:pPr marL="0" lvl="0" indent="0" algn="ctr" rtl="0">
                        <a:lnSpc>
                          <a:spcPct val="100000"/>
                        </a:lnSpc>
                        <a:spcBef>
                          <a:spcPts val="0"/>
                        </a:spcBef>
                        <a:spcAft>
                          <a:spcPts val="0"/>
                        </a:spcAft>
                        <a:buNone/>
                      </a:pPr>
                      <a:r>
                        <a:rPr lang="en-GB" sz="2170" b="1" dirty="0">
                          <a:solidFill>
                            <a:schemeClr val="dk1"/>
                          </a:solidFill>
                          <a:latin typeface="Calibri"/>
                          <a:ea typeface="Calibri"/>
                          <a:cs typeface="Calibri"/>
                          <a:sym typeface="Calibri"/>
                        </a:rPr>
                        <a:t>Slots</a:t>
                      </a:r>
                      <a:endParaRPr sz="2170" b="1">
                        <a:solidFill>
                          <a:schemeClr val="dk1"/>
                        </a:solidFill>
                        <a:latin typeface="Calibri"/>
                        <a:ea typeface="Calibri"/>
                        <a:cs typeface="Calibri"/>
                        <a:sym typeface="Calibri"/>
                      </a:endParaRPr>
                    </a:p>
                  </a:txBody>
                  <a:tcPr marL="114300" marR="114300" marT="114300" marB="114300" anchor="ctr">
                    <a:lnB w="9525" cap="flat" cmpd="sng">
                      <a:solidFill>
                        <a:srgbClr val="C7CCBE"/>
                      </a:solidFill>
                      <a:prstDash val="solid"/>
                      <a:round/>
                      <a:headEnd type="none" w="sm" len="sm"/>
                      <a:tailEnd type="none" w="sm" len="sm"/>
                    </a:lnB>
                    <a:solidFill>
                      <a:schemeClr val="lt1"/>
                    </a:solidFill>
                  </a:tcPr>
                </a:tc>
                <a:tc>
                  <a:txBody>
                    <a:bodyPr/>
                    <a:lstStyle/>
                    <a:p>
                      <a:pPr marL="0" lvl="0" indent="0" algn="ctr" rtl="0">
                        <a:lnSpc>
                          <a:spcPct val="100000"/>
                        </a:lnSpc>
                        <a:spcBef>
                          <a:spcPts val="0"/>
                        </a:spcBef>
                        <a:spcAft>
                          <a:spcPts val="0"/>
                        </a:spcAft>
                        <a:buNone/>
                      </a:pPr>
                      <a:r>
                        <a:rPr lang="en-GB" sz="2170" b="1">
                          <a:solidFill>
                            <a:schemeClr val="dk1"/>
                          </a:solidFill>
                          <a:latin typeface="Calibri"/>
                          <a:ea typeface="Calibri"/>
                          <a:cs typeface="Calibri"/>
                          <a:sym typeface="Calibri"/>
                        </a:rPr>
                        <a:t>Filters</a:t>
                      </a:r>
                      <a:endParaRPr sz="2170" b="1">
                        <a:solidFill>
                          <a:schemeClr val="dk1"/>
                        </a:solidFill>
                        <a:latin typeface="Calibri"/>
                        <a:ea typeface="Calibri"/>
                        <a:cs typeface="Calibri"/>
                        <a:sym typeface="Calibri"/>
                      </a:endParaRPr>
                    </a:p>
                  </a:txBody>
                  <a:tcPr marL="114300" marR="114300" marT="114300" marB="114300" anchor="ctr">
                    <a:lnB w="9525" cap="flat" cmpd="sng">
                      <a:solidFill>
                        <a:srgbClr val="C7CCBE"/>
                      </a:solidFill>
                      <a:prstDash val="solid"/>
                      <a:round/>
                      <a:headEnd type="none" w="sm" len="sm"/>
                      <a:tailEnd type="none" w="sm" len="sm"/>
                    </a:lnB>
                    <a:solidFill>
                      <a:schemeClr val="lt1"/>
                    </a:solidFill>
                  </a:tcPr>
                </a:tc>
              </a:tr>
              <a:tr h="573800">
                <a:tc>
                  <a:txBody>
                    <a:bodyPr/>
                    <a:lstStyle/>
                    <a:p>
                      <a:pPr marL="0" lvl="0" indent="0" algn="ctr" rtl="0">
                        <a:lnSpc>
                          <a:spcPct val="100000"/>
                        </a:lnSpc>
                        <a:spcBef>
                          <a:spcPts val="0"/>
                        </a:spcBef>
                        <a:spcAft>
                          <a:spcPts val="0"/>
                        </a:spcAft>
                        <a:buNone/>
                      </a:pPr>
                      <a:r>
                        <a:rPr lang="en-GB" sz="2170" b="1">
                          <a:solidFill>
                            <a:schemeClr val="dk1"/>
                          </a:solidFill>
                          <a:latin typeface="Calibri"/>
                          <a:ea typeface="Calibri"/>
                          <a:cs typeface="Calibri"/>
                          <a:sym typeface="Calibri"/>
                        </a:rPr>
                        <a:t>Title</a:t>
                      </a:r>
                      <a:endParaRPr sz="2170" b="1">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GB" sz="2170" dirty="0">
                          <a:solidFill>
                            <a:schemeClr val="dk1"/>
                          </a:solidFill>
                          <a:latin typeface="Calibri"/>
                          <a:ea typeface="Calibri"/>
                          <a:cs typeface="Calibri"/>
                          <a:sym typeface="Calibri"/>
                        </a:rPr>
                        <a:t>Artificial Intelligence</a:t>
                      </a:r>
                      <a:endParaRPr sz="2170">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r h="573800">
                <a:tc>
                  <a:txBody>
                    <a:bodyPr/>
                    <a:lstStyle/>
                    <a:p>
                      <a:pPr marL="0" lvl="0" indent="0" algn="ctr" rtl="0">
                        <a:lnSpc>
                          <a:spcPct val="100000"/>
                        </a:lnSpc>
                        <a:spcBef>
                          <a:spcPts val="0"/>
                        </a:spcBef>
                        <a:spcAft>
                          <a:spcPts val="0"/>
                        </a:spcAft>
                        <a:buNone/>
                      </a:pPr>
                      <a:r>
                        <a:rPr lang="en-GB" sz="2170" b="1">
                          <a:solidFill>
                            <a:schemeClr val="dk1"/>
                          </a:solidFill>
                          <a:latin typeface="Calibri"/>
                          <a:ea typeface="Calibri"/>
                          <a:cs typeface="Calibri"/>
                          <a:sym typeface="Calibri"/>
                        </a:rPr>
                        <a:t>Genre</a:t>
                      </a:r>
                      <a:endParaRPr sz="2170" b="1">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GB" sz="2170">
                          <a:solidFill>
                            <a:schemeClr val="dk1"/>
                          </a:solidFill>
                          <a:latin typeface="Calibri"/>
                          <a:ea typeface="Calibri"/>
                          <a:cs typeface="Calibri"/>
                          <a:sym typeface="Calibri"/>
                        </a:rPr>
                        <a:t>Computer Science</a:t>
                      </a:r>
                      <a:endParaRPr sz="2170">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r h="573800">
                <a:tc>
                  <a:txBody>
                    <a:bodyPr/>
                    <a:lstStyle/>
                    <a:p>
                      <a:pPr marL="0" lvl="0" indent="0" algn="ctr" rtl="0">
                        <a:lnSpc>
                          <a:spcPct val="100000"/>
                        </a:lnSpc>
                        <a:spcBef>
                          <a:spcPts val="0"/>
                        </a:spcBef>
                        <a:spcAft>
                          <a:spcPts val="0"/>
                        </a:spcAft>
                        <a:buNone/>
                      </a:pPr>
                      <a:r>
                        <a:rPr lang="en-GB" sz="2170" b="1">
                          <a:solidFill>
                            <a:schemeClr val="dk1"/>
                          </a:solidFill>
                          <a:latin typeface="Calibri"/>
                          <a:ea typeface="Calibri"/>
                          <a:cs typeface="Calibri"/>
                          <a:sym typeface="Calibri"/>
                        </a:rPr>
                        <a:t>Author</a:t>
                      </a:r>
                      <a:endParaRPr sz="2170" b="1">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GB" sz="2170">
                          <a:solidFill>
                            <a:schemeClr val="dk1"/>
                          </a:solidFill>
                          <a:latin typeface="Calibri"/>
                          <a:ea typeface="Calibri"/>
                          <a:cs typeface="Calibri"/>
                          <a:sym typeface="Calibri"/>
                        </a:rPr>
                        <a:t>Peter Norvig</a:t>
                      </a:r>
                      <a:endParaRPr sz="2170">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r h="573800">
                <a:tc>
                  <a:txBody>
                    <a:bodyPr/>
                    <a:lstStyle/>
                    <a:p>
                      <a:pPr marL="0" lvl="0" indent="0" algn="ctr" rtl="0">
                        <a:lnSpc>
                          <a:spcPct val="100000"/>
                        </a:lnSpc>
                        <a:spcBef>
                          <a:spcPts val="0"/>
                        </a:spcBef>
                        <a:spcAft>
                          <a:spcPts val="0"/>
                        </a:spcAft>
                        <a:buNone/>
                      </a:pPr>
                      <a:r>
                        <a:rPr lang="en-GB" sz="2170" b="1">
                          <a:solidFill>
                            <a:schemeClr val="dk1"/>
                          </a:solidFill>
                          <a:latin typeface="Calibri"/>
                          <a:ea typeface="Calibri"/>
                          <a:cs typeface="Calibri"/>
                          <a:sym typeface="Calibri"/>
                        </a:rPr>
                        <a:t>Edition</a:t>
                      </a:r>
                      <a:endParaRPr sz="2170" b="1">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GB" sz="2170">
                          <a:solidFill>
                            <a:schemeClr val="dk1"/>
                          </a:solidFill>
                          <a:latin typeface="Calibri"/>
                          <a:ea typeface="Calibri"/>
                          <a:cs typeface="Calibri"/>
                          <a:sym typeface="Calibri"/>
                        </a:rPr>
                        <a:t>Third Edition</a:t>
                      </a:r>
                      <a:endParaRPr sz="2170">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r h="573800">
                <a:tc>
                  <a:txBody>
                    <a:bodyPr/>
                    <a:lstStyle/>
                    <a:p>
                      <a:pPr marL="0" lvl="0" indent="0" algn="ctr" rtl="0">
                        <a:lnSpc>
                          <a:spcPct val="100000"/>
                        </a:lnSpc>
                        <a:spcBef>
                          <a:spcPts val="0"/>
                        </a:spcBef>
                        <a:spcAft>
                          <a:spcPts val="0"/>
                        </a:spcAft>
                        <a:buNone/>
                      </a:pPr>
                      <a:r>
                        <a:rPr lang="en-GB" sz="2170" b="1">
                          <a:solidFill>
                            <a:schemeClr val="dk1"/>
                          </a:solidFill>
                          <a:latin typeface="Calibri"/>
                          <a:ea typeface="Calibri"/>
                          <a:cs typeface="Calibri"/>
                          <a:sym typeface="Calibri"/>
                        </a:rPr>
                        <a:t>Year</a:t>
                      </a:r>
                      <a:endParaRPr sz="2170" b="1">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GB" sz="2170">
                          <a:solidFill>
                            <a:schemeClr val="dk1"/>
                          </a:solidFill>
                          <a:latin typeface="Calibri"/>
                          <a:ea typeface="Calibri"/>
                          <a:cs typeface="Calibri"/>
                          <a:sym typeface="Calibri"/>
                        </a:rPr>
                        <a:t>1996</a:t>
                      </a:r>
                      <a:endParaRPr sz="2170">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r h="573800">
                <a:tc>
                  <a:txBody>
                    <a:bodyPr/>
                    <a:lstStyle/>
                    <a:p>
                      <a:pPr marL="0" lvl="0" indent="0" algn="ctr" rtl="0">
                        <a:lnSpc>
                          <a:spcPct val="100000"/>
                        </a:lnSpc>
                        <a:spcBef>
                          <a:spcPts val="0"/>
                        </a:spcBef>
                        <a:spcAft>
                          <a:spcPts val="0"/>
                        </a:spcAft>
                        <a:buNone/>
                      </a:pPr>
                      <a:r>
                        <a:rPr lang="en-GB" sz="2170" b="1">
                          <a:solidFill>
                            <a:schemeClr val="dk1"/>
                          </a:solidFill>
                          <a:latin typeface="Calibri"/>
                          <a:ea typeface="Calibri"/>
                          <a:cs typeface="Calibri"/>
                          <a:sym typeface="Calibri"/>
                        </a:rPr>
                        <a:t>Page</a:t>
                      </a:r>
                      <a:endParaRPr sz="2170" b="1">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GB" sz="2170" dirty="0">
                          <a:solidFill>
                            <a:schemeClr val="dk1"/>
                          </a:solidFill>
                          <a:latin typeface="Calibri"/>
                          <a:ea typeface="Calibri"/>
                          <a:cs typeface="Calibri"/>
                          <a:sym typeface="Calibri"/>
                        </a:rPr>
                        <a:t>1152</a:t>
                      </a:r>
                      <a:endParaRPr sz="2170">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819dcbf54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Contents to be discussed</a:t>
            </a:r>
            <a:endParaRPr/>
          </a:p>
        </p:txBody>
      </p:sp>
      <p:sp>
        <p:nvSpPr>
          <p:cNvPr id="107" name="Google Shape;107;g12819dcbf54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108" name="Google Shape;108;g12819dcbf54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pPr marL="0" lvl="0" indent="0" algn="r" rtl="0">
                <a:spcBef>
                  <a:spcPts val="0"/>
                </a:spcBef>
                <a:spcAft>
                  <a:spcPts val="0"/>
                </a:spcAft>
                <a:buClr>
                  <a:srgbClr val="000000"/>
                </a:buClr>
                <a:buFont typeface="Arial"/>
                <a:buNone/>
              </a:pPr>
              <a:t>3</a:t>
            </a:fld>
            <a:endParaRPr/>
          </a:p>
        </p:txBody>
      </p:sp>
      <p:pic>
        <p:nvPicPr>
          <p:cNvPr id="109" name="Google Shape;109;g12819dcbf54_0_0"/>
          <p:cNvPicPr preferRelativeResize="0"/>
          <p:nvPr/>
        </p:nvPicPr>
        <p:blipFill>
          <a:blip r:embed="rId3">
            <a:alphaModFix/>
          </a:blip>
          <a:stretch>
            <a:fillRect/>
          </a:stretch>
        </p:blipFill>
        <p:spPr>
          <a:xfrm>
            <a:off x="838200" y="1825625"/>
            <a:ext cx="10515600" cy="2229675"/>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1227ed4b802_0_63"/>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Frames / Frame Representation</a:t>
            </a:r>
            <a:endParaRPr b="1">
              <a:solidFill>
                <a:schemeClr val="lt1"/>
              </a:solidFill>
            </a:endParaRPr>
          </a:p>
        </p:txBody>
      </p:sp>
      <p:sp>
        <p:nvSpPr>
          <p:cNvPr id="372" name="Google Shape;372;g1227ed4b802_0_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373" name="Google Shape;373;g1227ed4b802_0_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30</a:t>
            </a:fld>
            <a:endParaRPr/>
          </a:p>
        </p:txBody>
      </p:sp>
      <p:pic>
        <p:nvPicPr>
          <p:cNvPr id="374" name="Google Shape;374;g1227ed4b802_0_63"/>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75" name="Google Shape;375;g1227ed4b802_0_63"/>
          <p:cNvSpPr txBox="1">
            <a:spLocks noGrp="1"/>
          </p:cNvSpPr>
          <p:nvPr>
            <p:ph type="body" idx="1"/>
          </p:nvPr>
        </p:nvSpPr>
        <p:spPr>
          <a:xfrm>
            <a:off x="304800" y="990600"/>
            <a:ext cx="11568600" cy="4756200"/>
          </a:xfrm>
          <a:prstGeom prst="rect">
            <a:avLst/>
          </a:prstGeom>
          <a:noFill/>
          <a:ln>
            <a:noFill/>
          </a:ln>
        </p:spPr>
        <p:txBody>
          <a:bodyPr spcFirstLastPara="1" wrap="square" lIns="91425" tIns="45700" rIns="91425" bIns="45700" anchor="t" anchorCtr="0">
            <a:normAutofit/>
          </a:bodyPr>
          <a:lstStyle/>
          <a:p>
            <a:pPr marL="457200" marR="25400" lvl="0" indent="-323850" algn="just" rtl="0">
              <a:lnSpc>
                <a:spcPct val="100000"/>
              </a:lnSpc>
              <a:spcBef>
                <a:spcPts val="1500"/>
              </a:spcBef>
              <a:spcAft>
                <a:spcPts val="0"/>
              </a:spcAft>
              <a:buClr>
                <a:srgbClr val="333333"/>
              </a:buClr>
              <a:buSzPts val="1500"/>
              <a:buFont typeface="Roboto"/>
              <a:buChar char="●"/>
            </a:pPr>
            <a:r>
              <a:rPr lang="en-GB" sz="2170" dirty="0"/>
              <a:t>Example.2: Let's take an example of a frame for an entity, Peter. Peter is an engineer as a profession, and his age is 25, he lives in city London, and the country is England. So following is the frame representation for this: 	</a:t>
            </a:r>
            <a:endParaRPr sz="2170"/>
          </a:p>
        </p:txBody>
      </p:sp>
      <p:graphicFrame>
        <p:nvGraphicFramePr>
          <p:cNvPr id="376" name="Google Shape;376;g1227ed4b802_0_63"/>
          <p:cNvGraphicFramePr/>
          <p:nvPr/>
        </p:nvGraphicFramePr>
        <p:xfrm>
          <a:off x="3505200" y="2362200"/>
          <a:ext cx="5455225" cy="3119225"/>
        </p:xfrm>
        <a:graphic>
          <a:graphicData uri="http://schemas.openxmlformats.org/drawingml/2006/table">
            <a:tbl>
              <a:tblPr>
                <a:noFill/>
                <a:tableStyleId>{457B11FF-E237-4C67-A8C3-8315AB0612E5}</a:tableStyleId>
              </a:tblPr>
              <a:tblGrid>
                <a:gridCol w="2710475"/>
                <a:gridCol w="2744750"/>
              </a:tblGrid>
              <a:tr h="589250">
                <a:tc>
                  <a:txBody>
                    <a:bodyPr/>
                    <a:lstStyle/>
                    <a:p>
                      <a:pPr marL="0" lvl="0" indent="0" algn="ctr" rtl="0">
                        <a:lnSpc>
                          <a:spcPct val="100000"/>
                        </a:lnSpc>
                        <a:spcBef>
                          <a:spcPts val="0"/>
                        </a:spcBef>
                        <a:spcAft>
                          <a:spcPts val="0"/>
                        </a:spcAft>
                        <a:buNone/>
                      </a:pPr>
                      <a:r>
                        <a:rPr lang="en-GB" sz="2170" b="1" dirty="0">
                          <a:solidFill>
                            <a:schemeClr val="dk1"/>
                          </a:solidFill>
                          <a:latin typeface="Calibri"/>
                          <a:ea typeface="Calibri"/>
                          <a:cs typeface="Calibri"/>
                          <a:sym typeface="Calibri"/>
                        </a:rPr>
                        <a:t>Slots</a:t>
                      </a:r>
                      <a:endParaRPr sz="2170" b="1">
                        <a:solidFill>
                          <a:schemeClr val="dk1"/>
                        </a:solidFill>
                        <a:latin typeface="Calibri"/>
                        <a:ea typeface="Calibri"/>
                        <a:cs typeface="Calibri"/>
                        <a:sym typeface="Calibri"/>
                      </a:endParaRPr>
                    </a:p>
                  </a:txBody>
                  <a:tcPr marL="114300" marR="114300" marT="114300" marB="114300" anchor="ctr">
                    <a:lnB w="9525" cap="flat" cmpd="sng">
                      <a:solidFill>
                        <a:srgbClr val="C7CCBE"/>
                      </a:solidFill>
                      <a:prstDash val="solid"/>
                      <a:round/>
                      <a:headEnd type="none" w="sm" len="sm"/>
                      <a:tailEnd type="none" w="sm" len="sm"/>
                    </a:lnB>
                    <a:solidFill>
                      <a:schemeClr val="lt1"/>
                    </a:solidFill>
                  </a:tcPr>
                </a:tc>
                <a:tc>
                  <a:txBody>
                    <a:bodyPr/>
                    <a:lstStyle/>
                    <a:p>
                      <a:pPr marL="0" lvl="0" indent="0" algn="ctr" rtl="0">
                        <a:lnSpc>
                          <a:spcPct val="100000"/>
                        </a:lnSpc>
                        <a:spcBef>
                          <a:spcPts val="0"/>
                        </a:spcBef>
                        <a:spcAft>
                          <a:spcPts val="0"/>
                        </a:spcAft>
                        <a:buNone/>
                      </a:pPr>
                      <a:r>
                        <a:rPr lang="en-GB" sz="2170" b="1">
                          <a:solidFill>
                            <a:schemeClr val="dk1"/>
                          </a:solidFill>
                          <a:latin typeface="Calibri"/>
                          <a:ea typeface="Calibri"/>
                          <a:cs typeface="Calibri"/>
                          <a:sym typeface="Calibri"/>
                        </a:rPr>
                        <a:t>Filters</a:t>
                      </a:r>
                      <a:endParaRPr sz="2170" b="1">
                        <a:solidFill>
                          <a:schemeClr val="dk1"/>
                        </a:solidFill>
                        <a:latin typeface="Calibri"/>
                        <a:ea typeface="Calibri"/>
                        <a:cs typeface="Calibri"/>
                        <a:sym typeface="Calibri"/>
                      </a:endParaRPr>
                    </a:p>
                  </a:txBody>
                  <a:tcPr marL="114300" marR="114300" marT="114300" marB="114300" anchor="ctr">
                    <a:lnB w="9525" cap="flat" cmpd="sng">
                      <a:solidFill>
                        <a:srgbClr val="C7CCBE"/>
                      </a:solidFill>
                      <a:prstDash val="solid"/>
                      <a:round/>
                      <a:headEnd type="none" w="sm" len="sm"/>
                      <a:tailEnd type="none" w="sm" len="sm"/>
                    </a:lnB>
                    <a:solidFill>
                      <a:schemeClr val="lt1"/>
                    </a:solidFill>
                  </a:tcPr>
                </a:tc>
              </a:tr>
              <a:tr h="508950">
                <a:tc>
                  <a:txBody>
                    <a:bodyPr/>
                    <a:lstStyle/>
                    <a:p>
                      <a:pPr marL="0" marR="0" lvl="0" indent="0" algn="ctr" rtl="0">
                        <a:lnSpc>
                          <a:spcPct val="100000"/>
                        </a:lnSpc>
                        <a:spcBef>
                          <a:spcPts val="0"/>
                        </a:spcBef>
                        <a:spcAft>
                          <a:spcPts val="0"/>
                        </a:spcAft>
                        <a:buNone/>
                      </a:pPr>
                      <a:r>
                        <a:rPr lang="en-GB" sz="2170" b="1">
                          <a:solidFill>
                            <a:schemeClr val="dk1"/>
                          </a:solidFill>
                          <a:latin typeface="Calibri"/>
                          <a:ea typeface="Calibri"/>
                          <a:cs typeface="Calibri"/>
                          <a:sym typeface="Calibri"/>
                        </a:rPr>
                        <a:t>Name</a:t>
                      </a:r>
                      <a:endParaRPr sz="2170" b="1">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GB" sz="2170">
                          <a:solidFill>
                            <a:schemeClr val="dk1"/>
                          </a:solidFill>
                          <a:latin typeface="Calibri"/>
                          <a:ea typeface="Calibri"/>
                          <a:cs typeface="Calibri"/>
                          <a:sym typeface="Calibri"/>
                        </a:rPr>
                        <a:t>Peter</a:t>
                      </a:r>
                      <a:endParaRPr sz="2170">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r h="508950">
                <a:tc>
                  <a:txBody>
                    <a:bodyPr/>
                    <a:lstStyle/>
                    <a:p>
                      <a:pPr marL="0" marR="0" lvl="0" indent="0" algn="ctr" rtl="0">
                        <a:lnSpc>
                          <a:spcPct val="100000"/>
                        </a:lnSpc>
                        <a:spcBef>
                          <a:spcPts val="0"/>
                        </a:spcBef>
                        <a:spcAft>
                          <a:spcPts val="0"/>
                        </a:spcAft>
                        <a:buNone/>
                      </a:pPr>
                      <a:r>
                        <a:rPr lang="en-GB" sz="2170" b="1">
                          <a:solidFill>
                            <a:schemeClr val="dk1"/>
                          </a:solidFill>
                          <a:latin typeface="Calibri"/>
                          <a:ea typeface="Calibri"/>
                          <a:cs typeface="Calibri"/>
                          <a:sym typeface="Calibri"/>
                        </a:rPr>
                        <a:t>Profession</a:t>
                      </a:r>
                      <a:endParaRPr sz="2170" b="1">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GB" sz="2170">
                          <a:solidFill>
                            <a:schemeClr val="dk1"/>
                          </a:solidFill>
                          <a:latin typeface="Calibri"/>
                          <a:ea typeface="Calibri"/>
                          <a:cs typeface="Calibri"/>
                          <a:sym typeface="Calibri"/>
                        </a:rPr>
                        <a:t>Engineer</a:t>
                      </a:r>
                      <a:endParaRPr sz="2170">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r h="508950">
                <a:tc>
                  <a:txBody>
                    <a:bodyPr/>
                    <a:lstStyle/>
                    <a:p>
                      <a:pPr marL="0" marR="0" lvl="0" indent="0" algn="ctr" rtl="0">
                        <a:lnSpc>
                          <a:spcPct val="100000"/>
                        </a:lnSpc>
                        <a:spcBef>
                          <a:spcPts val="0"/>
                        </a:spcBef>
                        <a:spcAft>
                          <a:spcPts val="0"/>
                        </a:spcAft>
                        <a:buNone/>
                      </a:pPr>
                      <a:r>
                        <a:rPr lang="en-GB" sz="2170" b="1">
                          <a:solidFill>
                            <a:schemeClr val="dk1"/>
                          </a:solidFill>
                          <a:latin typeface="Calibri"/>
                          <a:ea typeface="Calibri"/>
                          <a:cs typeface="Calibri"/>
                          <a:sym typeface="Calibri"/>
                        </a:rPr>
                        <a:t>Age</a:t>
                      </a:r>
                      <a:endParaRPr sz="2170" b="1">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GB" sz="2170">
                          <a:solidFill>
                            <a:schemeClr val="dk1"/>
                          </a:solidFill>
                          <a:latin typeface="Calibri"/>
                          <a:ea typeface="Calibri"/>
                          <a:cs typeface="Calibri"/>
                          <a:sym typeface="Calibri"/>
                        </a:rPr>
                        <a:t>25</a:t>
                      </a:r>
                      <a:endParaRPr sz="2170">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r h="494175">
                <a:tc>
                  <a:txBody>
                    <a:bodyPr/>
                    <a:lstStyle/>
                    <a:p>
                      <a:pPr marL="0" marR="0" lvl="0" indent="0" algn="ctr" rtl="0">
                        <a:lnSpc>
                          <a:spcPct val="100000"/>
                        </a:lnSpc>
                        <a:spcBef>
                          <a:spcPts val="0"/>
                        </a:spcBef>
                        <a:spcAft>
                          <a:spcPts val="0"/>
                        </a:spcAft>
                        <a:buNone/>
                      </a:pPr>
                      <a:r>
                        <a:rPr lang="en-GB" sz="2170" b="1">
                          <a:solidFill>
                            <a:schemeClr val="dk1"/>
                          </a:solidFill>
                          <a:latin typeface="Calibri"/>
                          <a:ea typeface="Calibri"/>
                          <a:cs typeface="Calibri"/>
                          <a:sym typeface="Calibri"/>
                        </a:rPr>
                        <a:t>Marital status</a:t>
                      </a:r>
                      <a:endParaRPr sz="2170" b="1">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GB" sz="2170">
                          <a:solidFill>
                            <a:schemeClr val="dk1"/>
                          </a:solidFill>
                          <a:latin typeface="Calibri"/>
                          <a:ea typeface="Calibri"/>
                          <a:cs typeface="Calibri"/>
                          <a:sym typeface="Calibri"/>
                        </a:rPr>
                        <a:t>Single</a:t>
                      </a:r>
                      <a:endParaRPr sz="2170">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r h="508950">
                <a:tc>
                  <a:txBody>
                    <a:bodyPr/>
                    <a:lstStyle/>
                    <a:p>
                      <a:pPr marL="0" marR="0" lvl="0" indent="0" algn="ctr" rtl="0">
                        <a:lnSpc>
                          <a:spcPct val="100000"/>
                        </a:lnSpc>
                        <a:spcBef>
                          <a:spcPts val="0"/>
                        </a:spcBef>
                        <a:spcAft>
                          <a:spcPts val="0"/>
                        </a:spcAft>
                        <a:buNone/>
                      </a:pPr>
                      <a:r>
                        <a:rPr lang="en-GB" sz="2170" b="1">
                          <a:solidFill>
                            <a:schemeClr val="dk1"/>
                          </a:solidFill>
                          <a:latin typeface="Calibri"/>
                          <a:ea typeface="Calibri"/>
                          <a:cs typeface="Calibri"/>
                          <a:sym typeface="Calibri"/>
                        </a:rPr>
                        <a:t>Weight</a:t>
                      </a:r>
                      <a:endParaRPr sz="2170" b="1">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GB" sz="2170" dirty="0">
                          <a:solidFill>
                            <a:schemeClr val="dk1"/>
                          </a:solidFill>
                          <a:latin typeface="Calibri"/>
                          <a:ea typeface="Calibri"/>
                          <a:cs typeface="Calibri"/>
                          <a:sym typeface="Calibri"/>
                        </a:rPr>
                        <a:t>78</a:t>
                      </a:r>
                      <a:endParaRPr sz="2170">
                        <a:solidFill>
                          <a:schemeClr val="dk1"/>
                        </a:solidFill>
                        <a:latin typeface="Calibri"/>
                        <a:ea typeface="Calibri"/>
                        <a:cs typeface="Calibri"/>
                        <a:sym typeface="Calibri"/>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animEffect transition="in" filter="fade">
                                      <p:cBhvr>
                                        <p:cTn id="7" dur="1000"/>
                                        <p:tgtEl>
                                          <p:spTgt spid="3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1227ed4b802_0_7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GB" b="1">
                <a:solidFill>
                  <a:schemeClr val="lt1"/>
                </a:solidFill>
              </a:rPr>
              <a:t>Frames / Frame Representation</a:t>
            </a:r>
            <a:endParaRPr b="1">
              <a:solidFill>
                <a:schemeClr val="lt1"/>
              </a:solidFill>
            </a:endParaRPr>
          </a:p>
        </p:txBody>
      </p:sp>
      <p:sp>
        <p:nvSpPr>
          <p:cNvPr id="382" name="Google Shape;382;g1227ed4b802_0_7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383" name="Google Shape;383;g1227ed4b802_0_7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31</a:t>
            </a:fld>
            <a:endParaRPr/>
          </a:p>
        </p:txBody>
      </p:sp>
      <p:pic>
        <p:nvPicPr>
          <p:cNvPr id="384" name="Google Shape;384;g1227ed4b802_0_74"/>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85" name="Google Shape;385;g1227ed4b802_0_74"/>
          <p:cNvSpPr txBox="1">
            <a:spLocks noGrp="1"/>
          </p:cNvSpPr>
          <p:nvPr>
            <p:ph type="body" idx="1"/>
          </p:nvPr>
        </p:nvSpPr>
        <p:spPr>
          <a:xfrm>
            <a:off x="304800" y="1066800"/>
            <a:ext cx="11887200" cy="4756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buNone/>
            </a:pPr>
            <a:r>
              <a:rPr lang="en-GB" sz="3200" b="1" dirty="0"/>
              <a:t>Advantages of frame representation:</a:t>
            </a:r>
            <a:endParaRPr sz="2000">
              <a:solidFill>
                <a:srgbClr val="610B4B"/>
              </a:solidFill>
              <a:highlight>
                <a:srgbClr val="FFFFFF"/>
              </a:highlight>
              <a:latin typeface="Arial"/>
              <a:ea typeface="Arial"/>
              <a:cs typeface="Arial"/>
              <a:sym typeface="Arial"/>
            </a:endParaRPr>
          </a:p>
          <a:p>
            <a:pPr marL="630000" marR="25400" lvl="0" indent="-325909" algn="just" rtl="0">
              <a:lnSpc>
                <a:spcPct val="100000"/>
              </a:lnSpc>
              <a:spcBef>
                <a:spcPts val="0"/>
              </a:spcBef>
              <a:buClr>
                <a:schemeClr val="dk1"/>
              </a:buClr>
              <a:buSzPct val="108000"/>
              <a:buFont typeface="Roboto"/>
              <a:buAutoNum type="arabicPeriod"/>
            </a:pPr>
            <a:r>
              <a:rPr lang="en-GB" sz="3200" dirty="0"/>
              <a:t>The frame knowledge representation </a:t>
            </a:r>
            <a:r>
              <a:rPr lang="en-GB" sz="3200" dirty="0">
                <a:solidFill>
                  <a:srgbClr val="0000FF"/>
                </a:solidFill>
              </a:rPr>
              <a:t>makes the programming easier by grouping the related data</a:t>
            </a:r>
            <a:r>
              <a:rPr lang="en-GB" sz="3200" dirty="0"/>
              <a:t>.</a:t>
            </a:r>
            <a:endParaRPr sz="3200"/>
          </a:p>
          <a:p>
            <a:pPr marL="630000" marR="25400" lvl="0" indent="-325909" algn="just" rtl="0">
              <a:lnSpc>
                <a:spcPct val="100000"/>
              </a:lnSpc>
              <a:spcBef>
                <a:spcPts val="0"/>
              </a:spcBef>
              <a:buClr>
                <a:schemeClr val="dk1"/>
              </a:buClr>
              <a:buSzPct val="108000"/>
              <a:buFont typeface="Roboto"/>
              <a:buAutoNum type="arabicPeriod"/>
            </a:pPr>
            <a:r>
              <a:rPr lang="en-GB" sz="3200" dirty="0"/>
              <a:t>The frame representation is </a:t>
            </a:r>
            <a:r>
              <a:rPr lang="en-GB" sz="3200" dirty="0">
                <a:solidFill>
                  <a:srgbClr val="0000FF"/>
                </a:solidFill>
              </a:rPr>
              <a:t>comparably flexible and used by many applications in AI</a:t>
            </a:r>
            <a:r>
              <a:rPr lang="en-GB" sz="3200" dirty="0"/>
              <a:t>.</a:t>
            </a:r>
            <a:endParaRPr sz="3200"/>
          </a:p>
          <a:p>
            <a:pPr marL="630000" marR="25400" lvl="0" indent="-325909" algn="just" rtl="0">
              <a:lnSpc>
                <a:spcPct val="100000"/>
              </a:lnSpc>
              <a:spcBef>
                <a:spcPts val="0"/>
              </a:spcBef>
              <a:buClr>
                <a:schemeClr val="dk1"/>
              </a:buClr>
              <a:buSzPct val="108000"/>
              <a:buFont typeface="Roboto"/>
              <a:buAutoNum type="arabicPeriod"/>
            </a:pPr>
            <a:r>
              <a:rPr lang="en-GB" sz="3200" dirty="0"/>
              <a:t>It is very </a:t>
            </a:r>
            <a:r>
              <a:rPr lang="en-GB" sz="3200" dirty="0">
                <a:solidFill>
                  <a:srgbClr val="0000FF"/>
                </a:solidFill>
              </a:rPr>
              <a:t>easy to add slots </a:t>
            </a:r>
            <a:r>
              <a:rPr lang="en-GB" sz="3200" dirty="0"/>
              <a:t>for new attribute and relations.</a:t>
            </a:r>
            <a:endParaRPr sz="3200"/>
          </a:p>
          <a:p>
            <a:pPr marL="630000" marR="25400" lvl="0" indent="-325909" algn="just" rtl="0">
              <a:lnSpc>
                <a:spcPct val="100000"/>
              </a:lnSpc>
              <a:spcBef>
                <a:spcPts val="0"/>
              </a:spcBef>
              <a:buClr>
                <a:schemeClr val="dk1"/>
              </a:buClr>
              <a:buSzPct val="108000"/>
              <a:buFont typeface="Roboto"/>
              <a:buAutoNum type="arabicPeriod"/>
            </a:pPr>
            <a:r>
              <a:rPr lang="en-GB" sz="3200" dirty="0"/>
              <a:t>It is </a:t>
            </a:r>
            <a:r>
              <a:rPr lang="en-GB" sz="3200" dirty="0">
                <a:solidFill>
                  <a:srgbClr val="0000FF"/>
                </a:solidFill>
              </a:rPr>
              <a:t>easy to include default data </a:t>
            </a:r>
            <a:r>
              <a:rPr lang="en-GB" sz="3200" dirty="0"/>
              <a:t>and to search for missing values.</a:t>
            </a:r>
            <a:endParaRPr sz="3200"/>
          </a:p>
          <a:p>
            <a:pPr marL="630000" marR="25400" lvl="0" indent="-325909" algn="just" rtl="0">
              <a:lnSpc>
                <a:spcPct val="100000"/>
              </a:lnSpc>
              <a:spcBef>
                <a:spcPts val="0"/>
              </a:spcBef>
              <a:buClr>
                <a:schemeClr val="dk1"/>
              </a:buClr>
              <a:buSzPct val="108000"/>
              <a:buFont typeface="Roboto"/>
              <a:buAutoNum type="arabicPeriod"/>
            </a:pPr>
            <a:r>
              <a:rPr lang="en-GB" sz="3200" dirty="0"/>
              <a:t>Frame representation is </a:t>
            </a:r>
            <a:r>
              <a:rPr lang="en-GB" sz="3200" dirty="0">
                <a:solidFill>
                  <a:srgbClr val="0000FF"/>
                </a:solidFill>
              </a:rPr>
              <a:t>easy to understand </a:t>
            </a:r>
            <a:r>
              <a:rPr lang="en-GB" sz="3200" dirty="0"/>
              <a:t>and visualize</a:t>
            </a:r>
            <a:r>
              <a:rPr lang="en-GB" sz="3200" dirty="0" smtClean="0"/>
              <a:t>.</a:t>
            </a:r>
            <a:endParaRPr sz="1600">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1227ed4b802_0_7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GB" b="1">
                <a:solidFill>
                  <a:schemeClr val="lt1"/>
                </a:solidFill>
              </a:rPr>
              <a:t>Frames / Frame Representation</a:t>
            </a:r>
            <a:endParaRPr b="1">
              <a:solidFill>
                <a:schemeClr val="lt1"/>
              </a:solidFill>
            </a:endParaRPr>
          </a:p>
        </p:txBody>
      </p:sp>
      <p:sp>
        <p:nvSpPr>
          <p:cNvPr id="382" name="Google Shape;382;g1227ed4b802_0_7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383" name="Google Shape;383;g1227ed4b802_0_7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32</a:t>
            </a:fld>
            <a:endParaRPr/>
          </a:p>
        </p:txBody>
      </p:sp>
      <p:pic>
        <p:nvPicPr>
          <p:cNvPr id="384" name="Google Shape;384;g1227ed4b802_0_74"/>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85" name="Google Shape;385;g1227ed4b802_0_74"/>
          <p:cNvSpPr txBox="1">
            <a:spLocks noGrp="1"/>
          </p:cNvSpPr>
          <p:nvPr>
            <p:ph type="body" idx="1"/>
          </p:nvPr>
        </p:nvSpPr>
        <p:spPr>
          <a:xfrm>
            <a:off x="304800" y="1066800"/>
            <a:ext cx="11658600" cy="4756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buNone/>
            </a:pPr>
            <a:r>
              <a:rPr lang="en-GB" sz="3200" b="1" dirty="0" smtClean="0"/>
              <a:t>Disadvantages </a:t>
            </a:r>
            <a:r>
              <a:rPr lang="en-GB" sz="3200" b="1" dirty="0"/>
              <a:t>of frame representation:</a:t>
            </a:r>
            <a:endParaRPr sz="2000">
              <a:solidFill>
                <a:srgbClr val="610B4B"/>
              </a:solidFill>
              <a:highlight>
                <a:srgbClr val="FFFFFF"/>
              </a:highlight>
              <a:latin typeface="Arial"/>
              <a:ea typeface="Arial"/>
              <a:cs typeface="Arial"/>
              <a:sym typeface="Arial"/>
            </a:endParaRPr>
          </a:p>
          <a:p>
            <a:pPr marL="630000" marR="25400" lvl="0" indent="-325909" algn="just" rtl="0">
              <a:lnSpc>
                <a:spcPct val="100000"/>
              </a:lnSpc>
              <a:spcBef>
                <a:spcPts val="0"/>
              </a:spcBef>
              <a:buClr>
                <a:schemeClr val="dk1"/>
              </a:buClr>
              <a:buSzPts val="1532"/>
              <a:buFont typeface="Roboto"/>
              <a:buAutoNum type="arabicPeriod"/>
            </a:pPr>
            <a:r>
              <a:rPr lang="en-GB" sz="3200" dirty="0"/>
              <a:t>In frame system inference mechanism is not be easily processed.</a:t>
            </a:r>
            <a:endParaRPr sz="3200"/>
          </a:p>
          <a:p>
            <a:pPr marL="630000" marR="25400" lvl="0" indent="-325909" algn="just" rtl="0">
              <a:lnSpc>
                <a:spcPct val="100000"/>
              </a:lnSpc>
              <a:spcBef>
                <a:spcPts val="0"/>
              </a:spcBef>
              <a:buClr>
                <a:schemeClr val="dk1"/>
              </a:buClr>
              <a:buSzPts val="1532"/>
              <a:buFont typeface="Roboto"/>
              <a:buAutoNum type="arabicPeriod"/>
            </a:pPr>
            <a:r>
              <a:rPr lang="en-GB" sz="3200" dirty="0"/>
              <a:t>Inference mechanism cannot be smoothly proceeded by frame representation.</a:t>
            </a:r>
            <a:endParaRPr sz="3200"/>
          </a:p>
          <a:p>
            <a:pPr marL="630000" marR="25400" lvl="0" indent="-325909" algn="just" rtl="0">
              <a:lnSpc>
                <a:spcPct val="100000"/>
              </a:lnSpc>
              <a:spcBef>
                <a:spcPts val="0"/>
              </a:spcBef>
              <a:buClr>
                <a:schemeClr val="dk1"/>
              </a:buClr>
              <a:buSzPts val="1532"/>
              <a:buFont typeface="Roboto"/>
              <a:buAutoNum type="arabicPeriod"/>
            </a:pPr>
            <a:r>
              <a:rPr lang="en-GB" sz="3200" dirty="0"/>
              <a:t>Frame representation has a much generalized approach.</a:t>
            </a:r>
            <a:endParaRPr sz="32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1227ed4b802_0_39"/>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Script</a:t>
            </a:r>
            <a:endParaRPr b="1">
              <a:solidFill>
                <a:schemeClr val="lt1"/>
              </a:solidFill>
            </a:endParaRPr>
          </a:p>
        </p:txBody>
      </p:sp>
      <p:sp>
        <p:nvSpPr>
          <p:cNvPr id="391" name="Google Shape;391;g1227ed4b802_0_3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392" name="Google Shape;392;g1227ed4b802_0_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33</a:t>
            </a:fld>
            <a:endParaRPr/>
          </a:p>
        </p:txBody>
      </p:sp>
      <p:pic>
        <p:nvPicPr>
          <p:cNvPr id="393" name="Google Shape;393;g1227ed4b802_0_3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94" name="Google Shape;394;g1227ed4b802_0_39"/>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Autofit/>
          </a:bodyPr>
          <a:lstStyle/>
          <a:p>
            <a:pPr marL="360000" lvl="0" indent="-361950" algn="just" rtl="0">
              <a:lnSpc>
                <a:spcPct val="100000"/>
              </a:lnSpc>
              <a:spcBef>
                <a:spcPts val="0"/>
              </a:spcBef>
              <a:spcAft>
                <a:spcPts val="0"/>
              </a:spcAft>
              <a:buSzPts val="2100"/>
              <a:buChar char="●"/>
            </a:pPr>
            <a:r>
              <a:rPr lang="en-GB" sz="2100" b="1"/>
              <a:t>Script</a:t>
            </a:r>
            <a:r>
              <a:rPr lang="en-GB" sz="2100"/>
              <a:t>: A script is a structured representation describing a stereotyped sequence of events in a particular context.</a:t>
            </a:r>
            <a:endParaRPr sz="2100"/>
          </a:p>
          <a:p>
            <a:pPr marL="360000" lvl="0" indent="-361950" algn="just" rtl="0">
              <a:lnSpc>
                <a:spcPct val="100000"/>
              </a:lnSpc>
              <a:spcBef>
                <a:spcPts val="1000"/>
              </a:spcBef>
              <a:spcAft>
                <a:spcPts val="0"/>
              </a:spcAft>
              <a:buSzPts val="2100"/>
              <a:buChar char="●"/>
            </a:pPr>
            <a:r>
              <a:rPr lang="en-GB" sz="2100"/>
              <a:t>Scripts are used in natural language understanding systems to organize a knowledge base in terms of the situations that the system should understand. </a:t>
            </a:r>
            <a:endParaRPr sz="2100"/>
          </a:p>
          <a:p>
            <a:pPr marL="360000" lvl="0" indent="-361950" algn="just" rtl="0">
              <a:lnSpc>
                <a:spcPct val="100000"/>
              </a:lnSpc>
              <a:spcBef>
                <a:spcPts val="1000"/>
              </a:spcBef>
              <a:spcAft>
                <a:spcPts val="0"/>
              </a:spcAft>
              <a:buSzPts val="2100"/>
              <a:buChar char="●"/>
            </a:pPr>
            <a:r>
              <a:rPr lang="en-GB" sz="2100"/>
              <a:t>Scripts use a frame-like structure to represent the commonly occurring experience like going to the movies eating in a restaurant, shopping in a supermarket, or visiting an ophthalmologist.</a:t>
            </a:r>
            <a:endParaRPr sz="2100"/>
          </a:p>
          <a:p>
            <a:pPr marL="360000" lvl="0" indent="-361950" algn="just" rtl="0">
              <a:lnSpc>
                <a:spcPct val="100000"/>
              </a:lnSpc>
              <a:spcBef>
                <a:spcPts val="1000"/>
              </a:spcBef>
              <a:spcAft>
                <a:spcPts val="0"/>
              </a:spcAft>
              <a:buSzPts val="2100"/>
              <a:buChar char="●"/>
            </a:pPr>
            <a:r>
              <a:rPr lang="en-GB" sz="2100"/>
              <a:t>Thus, a script is a structure that prescribes a set of circumstances that could be expected to follow on from one another.</a:t>
            </a:r>
            <a:endParaRPr sz="2100"/>
          </a:p>
          <a:p>
            <a:pPr marL="360000" lvl="0" indent="-361950" algn="just" rtl="0">
              <a:lnSpc>
                <a:spcPct val="100000"/>
              </a:lnSpc>
              <a:spcBef>
                <a:spcPts val="1000"/>
              </a:spcBef>
              <a:spcAft>
                <a:spcPts val="0"/>
              </a:spcAft>
              <a:buSzPts val="2100"/>
              <a:buChar char="●"/>
            </a:pPr>
            <a:r>
              <a:rPr lang="en-GB" sz="2100"/>
              <a:t>Scripts are beneficial because:</a:t>
            </a:r>
            <a:endParaRPr sz="2100"/>
          </a:p>
          <a:p>
            <a:pPr marL="809999" lvl="0" indent="-349250" algn="just" rtl="0">
              <a:lnSpc>
                <a:spcPct val="100000"/>
              </a:lnSpc>
              <a:spcBef>
                <a:spcPts val="1000"/>
              </a:spcBef>
              <a:spcAft>
                <a:spcPts val="0"/>
              </a:spcAft>
              <a:buSzPts val="1900"/>
              <a:buFont typeface="Calibri"/>
              <a:buAutoNum type="arabicPeriod"/>
            </a:pPr>
            <a:r>
              <a:rPr lang="en-GB" sz="1900"/>
              <a:t>Events tend to occur in known runs or patterns.</a:t>
            </a:r>
            <a:endParaRPr sz="1900"/>
          </a:p>
          <a:p>
            <a:pPr marL="809999" lvl="0" indent="-349250" algn="just" rtl="0">
              <a:lnSpc>
                <a:spcPct val="100000"/>
              </a:lnSpc>
              <a:spcBef>
                <a:spcPts val="1000"/>
              </a:spcBef>
              <a:spcAft>
                <a:spcPts val="0"/>
              </a:spcAft>
              <a:buSzPts val="1900"/>
              <a:buFont typeface="Calibri"/>
              <a:buAutoNum type="arabicPeriod"/>
            </a:pPr>
            <a:r>
              <a:rPr lang="en-GB" sz="1900"/>
              <a:t>A casual relationship between events exist.</a:t>
            </a:r>
            <a:endParaRPr sz="1900"/>
          </a:p>
          <a:p>
            <a:pPr marL="809999" lvl="0" indent="-349250" algn="just" rtl="0">
              <a:lnSpc>
                <a:spcPct val="100000"/>
              </a:lnSpc>
              <a:spcBef>
                <a:spcPts val="1000"/>
              </a:spcBef>
              <a:spcAft>
                <a:spcPts val="0"/>
              </a:spcAft>
              <a:buSzPts val="1900"/>
              <a:buFont typeface="Calibri"/>
              <a:buAutoNum type="arabicPeriod"/>
            </a:pPr>
            <a:r>
              <a:rPr lang="en-GB" sz="1900"/>
              <a:t>An entry condition exists which allows an event to take place.</a:t>
            </a:r>
            <a:endParaRPr sz="1900"/>
          </a:p>
          <a:p>
            <a:pPr marL="809999" lvl="0" indent="-349250" algn="just" rtl="0">
              <a:lnSpc>
                <a:spcPct val="100000"/>
              </a:lnSpc>
              <a:spcBef>
                <a:spcPts val="1000"/>
              </a:spcBef>
              <a:spcAft>
                <a:spcPts val="1000"/>
              </a:spcAft>
              <a:buSzPts val="1900"/>
              <a:buFont typeface="Calibri"/>
              <a:buAutoNum type="arabicPeriod"/>
            </a:pPr>
            <a:r>
              <a:rPr lang="en-GB" sz="1900"/>
              <a:t>Prerequisites exist upon events taking place.</a:t>
            </a: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animEffect transition="in" filter="fade">
                                      <p:cBhvr>
                                        <p:cTn id="7" dur="1000"/>
                                        <p:tgtEl>
                                          <p:spTgt spid="3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4">
                                            <p:txEl>
                                              <p:pRg st="1" end="1"/>
                                            </p:txEl>
                                          </p:spTgt>
                                        </p:tgtEl>
                                        <p:attrNameLst>
                                          <p:attrName>style.visibility</p:attrName>
                                        </p:attrNameLst>
                                      </p:cBhvr>
                                      <p:to>
                                        <p:strVal val="visible"/>
                                      </p:to>
                                    </p:set>
                                    <p:animEffect transition="in" filter="fade">
                                      <p:cBhvr>
                                        <p:cTn id="12" dur="1000"/>
                                        <p:tgtEl>
                                          <p:spTgt spid="3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4">
                                            <p:txEl>
                                              <p:pRg st="2" end="2"/>
                                            </p:txEl>
                                          </p:spTgt>
                                        </p:tgtEl>
                                        <p:attrNameLst>
                                          <p:attrName>style.visibility</p:attrName>
                                        </p:attrNameLst>
                                      </p:cBhvr>
                                      <p:to>
                                        <p:strVal val="visible"/>
                                      </p:to>
                                    </p:set>
                                    <p:animEffect transition="in" filter="fade">
                                      <p:cBhvr>
                                        <p:cTn id="17" dur="1000"/>
                                        <p:tgtEl>
                                          <p:spTgt spid="3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4">
                                            <p:txEl>
                                              <p:pRg st="3" end="3"/>
                                            </p:txEl>
                                          </p:spTgt>
                                        </p:tgtEl>
                                        <p:attrNameLst>
                                          <p:attrName>style.visibility</p:attrName>
                                        </p:attrNameLst>
                                      </p:cBhvr>
                                      <p:to>
                                        <p:strVal val="visible"/>
                                      </p:to>
                                    </p:set>
                                    <p:animEffect transition="in" filter="fade">
                                      <p:cBhvr>
                                        <p:cTn id="22" dur="1000"/>
                                        <p:tgtEl>
                                          <p:spTgt spid="3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4">
                                            <p:txEl>
                                              <p:pRg st="4" end="4"/>
                                            </p:txEl>
                                          </p:spTgt>
                                        </p:tgtEl>
                                        <p:attrNameLst>
                                          <p:attrName>style.visibility</p:attrName>
                                        </p:attrNameLst>
                                      </p:cBhvr>
                                      <p:to>
                                        <p:strVal val="visible"/>
                                      </p:to>
                                    </p:set>
                                    <p:animEffect transition="in" filter="fade">
                                      <p:cBhvr>
                                        <p:cTn id="27" dur="1000"/>
                                        <p:tgtEl>
                                          <p:spTgt spid="3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4">
                                            <p:txEl>
                                              <p:pRg st="5" end="5"/>
                                            </p:txEl>
                                          </p:spTgt>
                                        </p:tgtEl>
                                        <p:attrNameLst>
                                          <p:attrName>style.visibility</p:attrName>
                                        </p:attrNameLst>
                                      </p:cBhvr>
                                      <p:to>
                                        <p:strVal val="visible"/>
                                      </p:to>
                                    </p:set>
                                    <p:animEffect transition="in" filter="fade">
                                      <p:cBhvr>
                                        <p:cTn id="32" dur="1000"/>
                                        <p:tgtEl>
                                          <p:spTgt spid="3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4">
                                            <p:txEl>
                                              <p:pRg st="6" end="6"/>
                                            </p:txEl>
                                          </p:spTgt>
                                        </p:tgtEl>
                                        <p:attrNameLst>
                                          <p:attrName>style.visibility</p:attrName>
                                        </p:attrNameLst>
                                      </p:cBhvr>
                                      <p:to>
                                        <p:strVal val="visible"/>
                                      </p:to>
                                    </p:set>
                                    <p:animEffect transition="in" filter="fade">
                                      <p:cBhvr>
                                        <p:cTn id="37" dur="1000"/>
                                        <p:tgtEl>
                                          <p:spTgt spid="39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4">
                                            <p:txEl>
                                              <p:pRg st="7" end="7"/>
                                            </p:txEl>
                                          </p:spTgt>
                                        </p:tgtEl>
                                        <p:attrNameLst>
                                          <p:attrName>style.visibility</p:attrName>
                                        </p:attrNameLst>
                                      </p:cBhvr>
                                      <p:to>
                                        <p:strVal val="visible"/>
                                      </p:to>
                                    </p:set>
                                    <p:animEffect transition="in" filter="fade">
                                      <p:cBhvr>
                                        <p:cTn id="42" dur="1000"/>
                                        <p:tgtEl>
                                          <p:spTgt spid="39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4">
                                            <p:txEl>
                                              <p:pRg st="8" end="8"/>
                                            </p:txEl>
                                          </p:spTgt>
                                        </p:tgtEl>
                                        <p:attrNameLst>
                                          <p:attrName>style.visibility</p:attrName>
                                        </p:attrNameLst>
                                      </p:cBhvr>
                                      <p:to>
                                        <p:strVal val="visible"/>
                                      </p:to>
                                    </p:set>
                                    <p:animEffect transition="in" filter="fade">
                                      <p:cBhvr>
                                        <p:cTn id="47" dur="1000"/>
                                        <p:tgtEl>
                                          <p:spTgt spid="3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1227ed4b802_0_8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Script</a:t>
            </a:r>
            <a:endParaRPr b="1">
              <a:solidFill>
                <a:schemeClr val="lt1"/>
              </a:solidFill>
            </a:endParaRPr>
          </a:p>
        </p:txBody>
      </p:sp>
      <p:sp>
        <p:nvSpPr>
          <p:cNvPr id="400" name="Google Shape;400;g1227ed4b802_0_8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401" name="Google Shape;401;g1227ed4b802_0_8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34</a:t>
            </a:fld>
            <a:endParaRPr/>
          </a:p>
        </p:txBody>
      </p:sp>
      <p:pic>
        <p:nvPicPr>
          <p:cNvPr id="402" name="Google Shape;402;g1227ed4b802_0_84"/>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03" name="Google Shape;403;g1227ed4b802_0_84"/>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360000" lvl="0" indent="-361950" algn="just" rtl="0">
              <a:lnSpc>
                <a:spcPct val="110000"/>
              </a:lnSpc>
              <a:spcBef>
                <a:spcPts val="1500"/>
              </a:spcBef>
              <a:spcAft>
                <a:spcPts val="0"/>
              </a:spcAft>
              <a:buSzPts val="2100"/>
              <a:buChar char="●"/>
            </a:pPr>
            <a:r>
              <a:rPr lang="en-GB" sz="2170" b="1"/>
              <a:t>Components of a script</a:t>
            </a:r>
            <a:endParaRPr sz="2170" b="1"/>
          </a:p>
          <a:p>
            <a:pPr marL="630000" lvl="0" indent="-342900" algn="just" rtl="0">
              <a:lnSpc>
                <a:spcPct val="115000"/>
              </a:lnSpc>
              <a:spcBef>
                <a:spcPts val="0"/>
              </a:spcBef>
              <a:spcAft>
                <a:spcPts val="0"/>
              </a:spcAft>
              <a:buSzPts val="1800"/>
              <a:buFont typeface="Calibri"/>
              <a:buAutoNum type="arabicPeriod"/>
            </a:pPr>
            <a:r>
              <a:rPr lang="en-GB" sz="2170" b="1">
                <a:solidFill>
                  <a:srgbClr val="FF0000"/>
                </a:solidFill>
              </a:rPr>
              <a:t>Entry condition</a:t>
            </a:r>
            <a:r>
              <a:rPr lang="en-GB" sz="2170"/>
              <a:t>: These are basic condition which must be fulfilled before events in the script can occur.</a:t>
            </a:r>
            <a:endParaRPr sz="2170"/>
          </a:p>
          <a:p>
            <a:pPr marL="630000" lvl="0" indent="-342900" algn="just" rtl="0">
              <a:lnSpc>
                <a:spcPct val="115000"/>
              </a:lnSpc>
              <a:spcBef>
                <a:spcPts val="1000"/>
              </a:spcBef>
              <a:spcAft>
                <a:spcPts val="0"/>
              </a:spcAft>
              <a:buSzPts val="1800"/>
              <a:buFont typeface="Calibri"/>
              <a:buAutoNum type="arabicPeriod"/>
            </a:pPr>
            <a:r>
              <a:rPr lang="en-GB" sz="2170" b="1">
                <a:solidFill>
                  <a:srgbClr val="FF0000"/>
                </a:solidFill>
              </a:rPr>
              <a:t>Results</a:t>
            </a:r>
            <a:r>
              <a:rPr lang="en-GB" sz="2170"/>
              <a:t>: Condition that will be true after events in script occurred.</a:t>
            </a:r>
            <a:endParaRPr sz="2170"/>
          </a:p>
          <a:p>
            <a:pPr marL="630000" lvl="0" indent="-342900" algn="just" rtl="0">
              <a:lnSpc>
                <a:spcPct val="115000"/>
              </a:lnSpc>
              <a:spcBef>
                <a:spcPts val="1000"/>
              </a:spcBef>
              <a:spcAft>
                <a:spcPts val="0"/>
              </a:spcAft>
              <a:buSzPts val="1800"/>
              <a:buFont typeface="Calibri"/>
              <a:buAutoNum type="arabicPeriod"/>
            </a:pPr>
            <a:r>
              <a:rPr lang="en-GB" sz="2170" b="1">
                <a:solidFill>
                  <a:srgbClr val="FF0000"/>
                </a:solidFill>
              </a:rPr>
              <a:t>Props</a:t>
            </a:r>
            <a:r>
              <a:rPr lang="en-GB" sz="2170"/>
              <a:t>: Slots representing objects involved in events</a:t>
            </a:r>
            <a:endParaRPr sz="2170"/>
          </a:p>
          <a:p>
            <a:pPr marL="630000" lvl="0" indent="-342900" algn="just" rtl="0">
              <a:lnSpc>
                <a:spcPct val="115000"/>
              </a:lnSpc>
              <a:spcBef>
                <a:spcPts val="1000"/>
              </a:spcBef>
              <a:spcAft>
                <a:spcPts val="0"/>
              </a:spcAft>
              <a:buSzPts val="1800"/>
              <a:buFont typeface="Calibri"/>
              <a:buAutoNum type="arabicPeriod"/>
            </a:pPr>
            <a:r>
              <a:rPr lang="en-GB" sz="2170" b="1">
                <a:solidFill>
                  <a:srgbClr val="FF0000"/>
                </a:solidFill>
              </a:rPr>
              <a:t>Roles</a:t>
            </a:r>
            <a:r>
              <a:rPr lang="en-GB" sz="2170"/>
              <a:t>: These are the actions that the individual participants perform.</a:t>
            </a:r>
            <a:endParaRPr sz="2170"/>
          </a:p>
          <a:p>
            <a:pPr marL="630000" lvl="0" indent="-342900" algn="just" rtl="0">
              <a:lnSpc>
                <a:spcPct val="115000"/>
              </a:lnSpc>
              <a:spcBef>
                <a:spcPts val="1000"/>
              </a:spcBef>
              <a:spcAft>
                <a:spcPts val="0"/>
              </a:spcAft>
              <a:buSzPts val="1800"/>
              <a:buFont typeface="Calibri"/>
              <a:buAutoNum type="arabicPeriod"/>
            </a:pPr>
            <a:r>
              <a:rPr lang="en-GB" sz="2170" b="1">
                <a:solidFill>
                  <a:srgbClr val="FF0000"/>
                </a:solidFill>
              </a:rPr>
              <a:t>Track</a:t>
            </a:r>
            <a:r>
              <a:rPr lang="en-GB" sz="2170"/>
              <a:t>: Variations on the script. Different tracks may share components of the same scripts.</a:t>
            </a:r>
            <a:endParaRPr sz="2170"/>
          </a:p>
          <a:p>
            <a:pPr marL="630000" lvl="0" indent="-342900" algn="just" rtl="0">
              <a:lnSpc>
                <a:spcPct val="115000"/>
              </a:lnSpc>
              <a:spcBef>
                <a:spcPts val="1000"/>
              </a:spcBef>
              <a:spcAft>
                <a:spcPts val="0"/>
              </a:spcAft>
              <a:buSzPts val="1800"/>
              <a:buFont typeface="Calibri"/>
              <a:buAutoNum type="arabicPeriod"/>
            </a:pPr>
            <a:r>
              <a:rPr lang="en-GB" sz="2170" b="1">
                <a:solidFill>
                  <a:srgbClr val="FF0000"/>
                </a:solidFill>
              </a:rPr>
              <a:t>Scenes</a:t>
            </a:r>
            <a:r>
              <a:rPr lang="en-GB" sz="2170"/>
              <a:t>: The sequence of events that occur.</a:t>
            </a:r>
            <a:endParaRPr sz="2170"/>
          </a:p>
          <a:p>
            <a:pPr marL="0" lvl="0" indent="0" algn="just" rtl="0">
              <a:lnSpc>
                <a:spcPct val="130000"/>
              </a:lnSpc>
              <a:spcBef>
                <a:spcPts val="1000"/>
              </a:spcBef>
              <a:spcAft>
                <a:spcPts val="0"/>
              </a:spcAft>
              <a:buNone/>
            </a:pPr>
            <a:endParaRPr sz="229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3">
                                            <p:txEl>
                                              <p:pRg st="0" end="0"/>
                                            </p:txEl>
                                          </p:spTgt>
                                        </p:tgtEl>
                                        <p:attrNameLst>
                                          <p:attrName>style.visibility</p:attrName>
                                        </p:attrNameLst>
                                      </p:cBhvr>
                                      <p:to>
                                        <p:strVal val="visible"/>
                                      </p:to>
                                    </p:set>
                                    <p:animEffect transition="in" filter="fade">
                                      <p:cBhvr>
                                        <p:cTn id="7" dur="1000"/>
                                        <p:tgtEl>
                                          <p:spTgt spid="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3">
                                            <p:txEl>
                                              <p:pRg st="1" end="1"/>
                                            </p:txEl>
                                          </p:spTgt>
                                        </p:tgtEl>
                                        <p:attrNameLst>
                                          <p:attrName>style.visibility</p:attrName>
                                        </p:attrNameLst>
                                      </p:cBhvr>
                                      <p:to>
                                        <p:strVal val="visible"/>
                                      </p:to>
                                    </p:set>
                                    <p:animEffect transition="in" filter="fade">
                                      <p:cBhvr>
                                        <p:cTn id="12" dur="1000"/>
                                        <p:tgtEl>
                                          <p:spTgt spid="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3">
                                            <p:txEl>
                                              <p:pRg st="2" end="2"/>
                                            </p:txEl>
                                          </p:spTgt>
                                        </p:tgtEl>
                                        <p:attrNameLst>
                                          <p:attrName>style.visibility</p:attrName>
                                        </p:attrNameLst>
                                      </p:cBhvr>
                                      <p:to>
                                        <p:strVal val="visible"/>
                                      </p:to>
                                    </p:set>
                                    <p:animEffect transition="in" filter="fade">
                                      <p:cBhvr>
                                        <p:cTn id="17" dur="1000"/>
                                        <p:tgtEl>
                                          <p:spTgt spid="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3">
                                            <p:txEl>
                                              <p:pRg st="3" end="3"/>
                                            </p:txEl>
                                          </p:spTgt>
                                        </p:tgtEl>
                                        <p:attrNameLst>
                                          <p:attrName>style.visibility</p:attrName>
                                        </p:attrNameLst>
                                      </p:cBhvr>
                                      <p:to>
                                        <p:strVal val="visible"/>
                                      </p:to>
                                    </p:set>
                                    <p:animEffect transition="in" filter="fade">
                                      <p:cBhvr>
                                        <p:cTn id="22" dur="1000"/>
                                        <p:tgtEl>
                                          <p:spTgt spid="4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3">
                                            <p:txEl>
                                              <p:pRg st="4" end="4"/>
                                            </p:txEl>
                                          </p:spTgt>
                                        </p:tgtEl>
                                        <p:attrNameLst>
                                          <p:attrName>style.visibility</p:attrName>
                                        </p:attrNameLst>
                                      </p:cBhvr>
                                      <p:to>
                                        <p:strVal val="visible"/>
                                      </p:to>
                                    </p:set>
                                    <p:animEffect transition="in" filter="fade">
                                      <p:cBhvr>
                                        <p:cTn id="27" dur="1000"/>
                                        <p:tgtEl>
                                          <p:spTgt spid="4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3">
                                            <p:txEl>
                                              <p:pRg st="5" end="5"/>
                                            </p:txEl>
                                          </p:spTgt>
                                        </p:tgtEl>
                                        <p:attrNameLst>
                                          <p:attrName>style.visibility</p:attrName>
                                        </p:attrNameLst>
                                      </p:cBhvr>
                                      <p:to>
                                        <p:strVal val="visible"/>
                                      </p:to>
                                    </p:set>
                                    <p:animEffect transition="in" filter="fade">
                                      <p:cBhvr>
                                        <p:cTn id="32" dur="1000"/>
                                        <p:tgtEl>
                                          <p:spTgt spid="4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3">
                                            <p:txEl>
                                              <p:pRg st="6" end="6"/>
                                            </p:txEl>
                                          </p:spTgt>
                                        </p:tgtEl>
                                        <p:attrNameLst>
                                          <p:attrName>style.visibility</p:attrName>
                                        </p:attrNameLst>
                                      </p:cBhvr>
                                      <p:to>
                                        <p:strVal val="visible"/>
                                      </p:to>
                                    </p:set>
                                    <p:animEffect transition="in" filter="fade">
                                      <p:cBhvr>
                                        <p:cTn id="37" dur="1000"/>
                                        <p:tgtEl>
                                          <p:spTgt spid="4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3">
                                            <p:txEl>
                                              <p:pRg st="7" end="7"/>
                                            </p:txEl>
                                          </p:spTgt>
                                        </p:tgtEl>
                                        <p:attrNameLst>
                                          <p:attrName>style.visibility</p:attrName>
                                        </p:attrNameLst>
                                      </p:cBhvr>
                                      <p:to>
                                        <p:strVal val="visible"/>
                                      </p:to>
                                    </p:set>
                                    <p:animEffect transition="in" filter="fade">
                                      <p:cBhvr>
                                        <p:cTn id="42" dur="1000"/>
                                        <p:tgtEl>
                                          <p:spTgt spid="4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1227ed4b802_0_92"/>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GB" b="1">
                <a:solidFill>
                  <a:schemeClr val="lt1"/>
                </a:solidFill>
              </a:rPr>
              <a:t>Propositional Logic</a:t>
            </a:r>
            <a:endParaRPr b="1">
              <a:solidFill>
                <a:schemeClr val="lt1"/>
              </a:solidFill>
            </a:endParaRPr>
          </a:p>
        </p:txBody>
      </p:sp>
      <p:sp>
        <p:nvSpPr>
          <p:cNvPr id="409" name="Google Shape;409;g1227ed4b802_0_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410" name="Google Shape;410;g1227ed4b802_0_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35</a:t>
            </a:fld>
            <a:endParaRPr/>
          </a:p>
        </p:txBody>
      </p:sp>
      <p:pic>
        <p:nvPicPr>
          <p:cNvPr id="411" name="Google Shape;411;g1227ed4b802_0_92"/>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12" name="Google Shape;412;g1227ed4b802_0_92"/>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lnSpcReduction="10000"/>
          </a:bodyPr>
          <a:lstStyle/>
          <a:p>
            <a:pPr marL="457200" lvl="0" indent="-393700" algn="just" rtl="0">
              <a:lnSpc>
                <a:spcPct val="100000"/>
              </a:lnSpc>
              <a:spcBef>
                <a:spcPts val="1200"/>
              </a:spcBef>
              <a:spcAft>
                <a:spcPts val="0"/>
              </a:spcAft>
              <a:buSzPts val="2600"/>
              <a:buChar char="●"/>
            </a:pPr>
            <a:r>
              <a:rPr lang="en-GB" sz="2600"/>
              <a:t>Propositional logic (PL) is the simplest form of logic where all the statements are made by propositions. </a:t>
            </a:r>
            <a:endParaRPr sz="2600"/>
          </a:p>
          <a:p>
            <a:pPr marL="457200" lvl="0" indent="-393700" algn="just" rtl="0">
              <a:lnSpc>
                <a:spcPct val="100000"/>
              </a:lnSpc>
              <a:spcBef>
                <a:spcPts val="1000"/>
              </a:spcBef>
              <a:spcAft>
                <a:spcPts val="0"/>
              </a:spcAft>
              <a:buSzPts val="2600"/>
              <a:buChar char="●"/>
            </a:pPr>
            <a:r>
              <a:rPr lang="en-GB" sz="2600"/>
              <a:t>A proposition is a declarative statement which is either true or false. </a:t>
            </a:r>
            <a:endParaRPr sz="2600"/>
          </a:p>
          <a:p>
            <a:pPr marL="457200" lvl="0" indent="-393700" algn="just" rtl="0">
              <a:lnSpc>
                <a:spcPct val="100000"/>
              </a:lnSpc>
              <a:spcBef>
                <a:spcPts val="1200"/>
              </a:spcBef>
              <a:spcAft>
                <a:spcPts val="0"/>
              </a:spcAft>
              <a:buSzPts val="2600"/>
              <a:buChar char="●"/>
            </a:pPr>
            <a:r>
              <a:rPr lang="en-GB" sz="2600"/>
              <a:t>It is a technique of knowledge representation in logical and mathematical form.</a:t>
            </a:r>
            <a:endParaRPr sz="2600"/>
          </a:p>
          <a:p>
            <a:pPr marL="457200" lvl="0" indent="-393700" algn="just" rtl="0">
              <a:lnSpc>
                <a:spcPct val="100000"/>
              </a:lnSpc>
              <a:spcBef>
                <a:spcPts val="1200"/>
              </a:spcBef>
              <a:spcAft>
                <a:spcPts val="0"/>
              </a:spcAft>
              <a:buSzPts val="2600"/>
              <a:buChar char="●"/>
            </a:pPr>
            <a:r>
              <a:rPr lang="en-GB" sz="2600"/>
              <a:t>Example:</a:t>
            </a:r>
            <a:endParaRPr sz="2600"/>
          </a:p>
          <a:p>
            <a:pPr marL="809999" lvl="0" indent="-355600" algn="l" rtl="0">
              <a:lnSpc>
                <a:spcPct val="100000"/>
              </a:lnSpc>
              <a:spcBef>
                <a:spcPts val="1000"/>
              </a:spcBef>
              <a:spcAft>
                <a:spcPts val="0"/>
              </a:spcAft>
              <a:buClr>
                <a:schemeClr val="dk1"/>
              </a:buClr>
              <a:buSzPts val="2000"/>
              <a:buFont typeface="Roboto"/>
              <a:buAutoNum type="arabicPeriod"/>
            </a:pPr>
            <a:r>
              <a:rPr lang="en-GB" sz="2600"/>
              <a:t>It is Sunday.  </a:t>
            </a:r>
            <a:endParaRPr sz="2600"/>
          </a:p>
          <a:p>
            <a:pPr marL="809999" lvl="0" indent="-355600" algn="l" rtl="0">
              <a:lnSpc>
                <a:spcPct val="100000"/>
              </a:lnSpc>
              <a:spcBef>
                <a:spcPts val="1000"/>
              </a:spcBef>
              <a:spcAft>
                <a:spcPts val="0"/>
              </a:spcAft>
              <a:buClr>
                <a:schemeClr val="dk1"/>
              </a:buClr>
              <a:buSzPts val="2000"/>
              <a:buFont typeface="Roboto"/>
              <a:buAutoNum type="arabicPeriod"/>
            </a:pPr>
            <a:r>
              <a:rPr lang="en-GB" sz="2600"/>
              <a:t>The Sun rises from West (False proposition)  </a:t>
            </a:r>
            <a:endParaRPr sz="2600"/>
          </a:p>
          <a:p>
            <a:pPr marL="809999" lvl="0" indent="-355600" algn="l" rtl="0">
              <a:lnSpc>
                <a:spcPct val="100000"/>
              </a:lnSpc>
              <a:spcBef>
                <a:spcPts val="1000"/>
              </a:spcBef>
              <a:spcAft>
                <a:spcPts val="0"/>
              </a:spcAft>
              <a:buClr>
                <a:schemeClr val="dk1"/>
              </a:buClr>
              <a:buSzPts val="2000"/>
              <a:buFont typeface="Roboto"/>
              <a:buAutoNum type="arabicPeriod"/>
            </a:pPr>
            <a:r>
              <a:rPr lang="en-GB" sz="2600"/>
              <a:t>3+3= 7(False proposition)  </a:t>
            </a:r>
            <a:endParaRPr sz="2600"/>
          </a:p>
          <a:p>
            <a:pPr marL="809999" lvl="0" indent="-323850" algn="l" rtl="0">
              <a:lnSpc>
                <a:spcPct val="100000"/>
              </a:lnSpc>
              <a:spcBef>
                <a:spcPts val="1000"/>
              </a:spcBef>
              <a:spcAft>
                <a:spcPts val="1000"/>
              </a:spcAft>
              <a:buClr>
                <a:schemeClr val="dk1"/>
              </a:buClr>
              <a:buSzPts val="1500"/>
              <a:buFont typeface="Roboto"/>
              <a:buAutoNum type="arabicPeriod"/>
            </a:pPr>
            <a:r>
              <a:rPr lang="en-GB" sz="2600"/>
              <a:t>5 is a prime number.</a:t>
            </a:r>
            <a:r>
              <a:rPr lang="en-GB" sz="2100"/>
              <a:t> </a:t>
            </a:r>
            <a:r>
              <a:rPr lang="en-GB" sz="2170"/>
              <a:t> </a:t>
            </a:r>
            <a:r>
              <a:rPr lang="en-GB" sz="1200">
                <a:latin typeface="Roboto"/>
                <a:ea typeface="Roboto"/>
                <a:cs typeface="Roboto"/>
                <a:sym typeface="Roboto"/>
              </a:rPr>
              <a:t> </a:t>
            </a:r>
            <a:endParaRPr sz="229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animEffect transition="in" filter="fade">
                                      <p:cBhvr>
                                        <p:cTn id="7" dur="1000"/>
                                        <p:tgtEl>
                                          <p:spTgt spid="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2">
                                            <p:txEl>
                                              <p:pRg st="1" end="1"/>
                                            </p:txEl>
                                          </p:spTgt>
                                        </p:tgtEl>
                                        <p:attrNameLst>
                                          <p:attrName>style.visibility</p:attrName>
                                        </p:attrNameLst>
                                      </p:cBhvr>
                                      <p:to>
                                        <p:strVal val="visible"/>
                                      </p:to>
                                    </p:set>
                                    <p:animEffect transition="in" filter="fade">
                                      <p:cBhvr>
                                        <p:cTn id="12" dur="1000"/>
                                        <p:tgtEl>
                                          <p:spTgt spid="4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2">
                                            <p:txEl>
                                              <p:pRg st="2" end="2"/>
                                            </p:txEl>
                                          </p:spTgt>
                                        </p:tgtEl>
                                        <p:attrNameLst>
                                          <p:attrName>style.visibility</p:attrName>
                                        </p:attrNameLst>
                                      </p:cBhvr>
                                      <p:to>
                                        <p:strVal val="visible"/>
                                      </p:to>
                                    </p:set>
                                    <p:animEffect transition="in" filter="fade">
                                      <p:cBhvr>
                                        <p:cTn id="17" dur="1000"/>
                                        <p:tgtEl>
                                          <p:spTgt spid="4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2">
                                            <p:txEl>
                                              <p:pRg st="3" end="3"/>
                                            </p:txEl>
                                          </p:spTgt>
                                        </p:tgtEl>
                                        <p:attrNameLst>
                                          <p:attrName>style.visibility</p:attrName>
                                        </p:attrNameLst>
                                      </p:cBhvr>
                                      <p:to>
                                        <p:strVal val="visible"/>
                                      </p:to>
                                    </p:set>
                                    <p:animEffect transition="in" filter="fade">
                                      <p:cBhvr>
                                        <p:cTn id="22" dur="1000"/>
                                        <p:tgtEl>
                                          <p:spTgt spid="4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2">
                                            <p:txEl>
                                              <p:pRg st="4" end="4"/>
                                            </p:txEl>
                                          </p:spTgt>
                                        </p:tgtEl>
                                        <p:attrNameLst>
                                          <p:attrName>style.visibility</p:attrName>
                                        </p:attrNameLst>
                                      </p:cBhvr>
                                      <p:to>
                                        <p:strVal val="visible"/>
                                      </p:to>
                                    </p:set>
                                    <p:animEffect transition="in" filter="fade">
                                      <p:cBhvr>
                                        <p:cTn id="27" dur="1000"/>
                                        <p:tgtEl>
                                          <p:spTgt spid="4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2">
                                            <p:txEl>
                                              <p:pRg st="5" end="5"/>
                                            </p:txEl>
                                          </p:spTgt>
                                        </p:tgtEl>
                                        <p:attrNameLst>
                                          <p:attrName>style.visibility</p:attrName>
                                        </p:attrNameLst>
                                      </p:cBhvr>
                                      <p:to>
                                        <p:strVal val="visible"/>
                                      </p:to>
                                    </p:set>
                                    <p:animEffect transition="in" filter="fade">
                                      <p:cBhvr>
                                        <p:cTn id="32" dur="1000"/>
                                        <p:tgtEl>
                                          <p:spTgt spid="4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2">
                                            <p:txEl>
                                              <p:pRg st="6" end="6"/>
                                            </p:txEl>
                                          </p:spTgt>
                                        </p:tgtEl>
                                        <p:attrNameLst>
                                          <p:attrName>style.visibility</p:attrName>
                                        </p:attrNameLst>
                                      </p:cBhvr>
                                      <p:to>
                                        <p:strVal val="visible"/>
                                      </p:to>
                                    </p:set>
                                    <p:animEffect transition="in" filter="fade">
                                      <p:cBhvr>
                                        <p:cTn id="37" dur="1000"/>
                                        <p:tgtEl>
                                          <p:spTgt spid="4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2">
                                            <p:txEl>
                                              <p:pRg st="7" end="7"/>
                                            </p:txEl>
                                          </p:spTgt>
                                        </p:tgtEl>
                                        <p:attrNameLst>
                                          <p:attrName>style.visibility</p:attrName>
                                        </p:attrNameLst>
                                      </p:cBhvr>
                                      <p:to>
                                        <p:strVal val="visible"/>
                                      </p:to>
                                    </p:set>
                                    <p:animEffect transition="in" filter="fade">
                                      <p:cBhvr>
                                        <p:cTn id="42" dur="1000"/>
                                        <p:tgtEl>
                                          <p:spTgt spid="4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1227ed4b802_0_101"/>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GB" b="1">
                <a:solidFill>
                  <a:schemeClr val="lt1"/>
                </a:solidFill>
              </a:rPr>
              <a:t>Facts about Propositional Logic</a:t>
            </a:r>
            <a:endParaRPr b="1">
              <a:solidFill>
                <a:schemeClr val="lt1"/>
              </a:solidFill>
            </a:endParaRPr>
          </a:p>
        </p:txBody>
      </p:sp>
      <p:sp>
        <p:nvSpPr>
          <p:cNvPr id="418" name="Google Shape;418;g1227ed4b802_0_10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419" name="Google Shape;419;g1227ed4b802_0_10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36</a:t>
            </a:fld>
            <a:endParaRPr/>
          </a:p>
        </p:txBody>
      </p:sp>
      <p:pic>
        <p:nvPicPr>
          <p:cNvPr id="420" name="Google Shape;420;g1227ed4b802_0_101"/>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21" name="Google Shape;421;g1227ed4b802_0_101"/>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15000"/>
              </a:lnSpc>
              <a:spcBef>
                <a:spcPts val="1200"/>
              </a:spcBef>
              <a:spcAft>
                <a:spcPts val="0"/>
              </a:spcAft>
              <a:buNone/>
            </a:pPr>
            <a:r>
              <a:rPr lang="en-GB" sz="2100"/>
              <a:t>Following are some basic facts about propositional logic:</a:t>
            </a:r>
            <a:endParaRPr sz="2100"/>
          </a:p>
          <a:p>
            <a:pPr marL="457200" marR="25400" lvl="0" indent="-304800" algn="l" rtl="0">
              <a:lnSpc>
                <a:spcPct val="156250"/>
              </a:lnSpc>
              <a:spcBef>
                <a:spcPts val="1500"/>
              </a:spcBef>
              <a:spcAft>
                <a:spcPts val="0"/>
              </a:spcAft>
              <a:buClr>
                <a:schemeClr val="dk1"/>
              </a:buClr>
              <a:buSzPts val="1200"/>
              <a:buFont typeface="Roboto"/>
              <a:buChar char="●"/>
            </a:pPr>
            <a:r>
              <a:rPr lang="en-GB" sz="2100"/>
              <a:t>Propositional logic is also called </a:t>
            </a:r>
            <a:r>
              <a:rPr lang="en-GB" sz="2100">
                <a:solidFill>
                  <a:srgbClr val="FF0000"/>
                </a:solidFill>
              </a:rPr>
              <a:t>Boolean logic</a:t>
            </a:r>
            <a:r>
              <a:rPr lang="en-GB" sz="2100"/>
              <a:t> as it works on 0 and 1.</a:t>
            </a:r>
            <a:endParaRPr sz="2100"/>
          </a:p>
          <a:p>
            <a:pPr marL="457200" marR="25400" lvl="0" indent="-304800" algn="l" rtl="0">
              <a:lnSpc>
                <a:spcPct val="156250"/>
              </a:lnSpc>
              <a:spcBef>
                <a:spcPts val="0"/>
              </a:spcBef>
              <a:spcAft>
                <a:spcPts val="0"/>
              </a:spcAft>
              <a:buClr>
                <a:schemeClr val="dk1"/>
              </a:buClr>
              <a:buSzPts val="1200"/>
              <a:buFont typeface="Roboto"/>
              <a:buChar char="●"/>
            </a:pPr>
            <a:r>
              <a:rPr lang="en-GB" sz="2100"/>
              <a:t>In propositional logic, we use symbolic variables to represent the logic, and we can use any symbol for a representing a proposition, such A, B, C, P, Q, R, etc.</a:t>
            </a:r>
            <a:endParaRPr sz="2100"/>
          </a:p>
          <a:p>
            <a:pPr marL="457200" marR="25400" lvl="0" indent="-304800" algn="l" rtl="0">
              <a:lnSpc>
                <a:spcPct val="156250"/>
              </a:lnSpc>
              <a:spcBef>
                <a:spcPts val="0"/>
              </a:spcBef>
              <a:spcAft>
                <a:spcPts val="0"/>
              </a:spcAft>
              <a:buClr>
                <a:schemeClr val="dk1"/>
              </a:buClr>
              <a:buSzPts val="1200"/>
              <a:buFont typeface="Roboto"/>
              <a:buChar char="●"/>
            </a:pPr>
            <a:r>
              <a:rPr lang="en-GB" sz="2100"/>
              <a:t>Propositions can be either </a:t>
            </a:r>
            <a:r>
              <a:rPr lang="en-GB" sz="2100">
                <a:solidFill>
                  <a:srgbClr val="FF0000"/>
                </a:solidFill>
              </a:rPr>
              <a:t>true or false, but it cannot be both</a:t>
            </a:r>
            <a:r>
              <a:rPr lang="en-GB" sz="2100"/>
              <a:t>.</a:t>
            </a:r>
            <a:endParaRPr sz="2100"/>
          </a:p>
          <a:p>
            <a:pPr marL="457200" marR="25400" lvl="0" indent="-304800" algn="l" rtl="0">
              <a:lnSpc>
                <a:spcPct val="156250"/>
              </a:lnSpc>
              <a:spcBef>
                <a:spcPts val="0"/>
              </a:spcBef>
              <a:spcAft>
                <a:spcPts val="0"/>
              </a:spcAft>
              <a:buClr>
                <a:schemeClr val="dk1"/>
              </a:buClr>
              <a:buSzPts val="1200"/>
              <a:buFont typeface="Roboto"/>
              <a:buChar char="●"/>
            </a:pPr>
            <a:r>
              <a:rPr lang="en-GB" sz="2100"/>
              <a:t>Propositional logic consists of an</a:t>
            </a:r>
            <a:r>
              <a:rPr lang="en-GB" sz="2100">
                <a:solidFill>
                  <a:srgbClr val="FF0000"/>
                </a:solidFill>
              </a:rPr>
              <a:t> object, relations or function, and logical connectives</a:t>
            </a:r>
            <a:r>
              <a:rPr lang="en-GB" sz="2100"/>
              <a:t>.</a:t>
            </a:r>
            <a:endParaRPr sz="2100"/>
          </a:p>
          <a:p>
            <a:pPr marL="457200" marR="25400" lvl="0" indent="-304800" algn="l" rtl="0">
              <a:lnSpc>
                <a:spcPct val="156250"/>
              </a:lnSpc>
              <a:spcBef>
                <a:spcPts val="0"/>
              </a:spcBef>
              <a:spcAft>
                <a:spcPts val="0"/>
              </a:spcAft>
              <a:buClr>
                <a:srgbClr val="333333"/>
              </a:buClr>
              <a:buSzPts val="1200"/>
              <a:buFont typeface="Roboto"/>
              <a:buChar char="●"/>
            </a:pPr>
            <a:r>
              <a:rPr lang="en-GB" sz="2100"/>
              <a:t>Connectives can be said as a logical operator which connects two sentences.</a:t>
            </a:r>
            <a:endParaRPr sz="2100"/>
          </a:p>
          <a:p>
            <a:pPr marL="457200" marR="25400" lvl="0" indent="-304800" algn="l" rtl="0">
              <a:lnSpc>
                <a:spcPct val="156250"/>
              </a:lnSpc>
              <a:spcBef>
                <a:spcPts val="0"/>
              </a:spcBef>
              <a:spcAft>
                <a:spcPts val="0"/>
              </a:spcAft>
              <a:buClr>
                <a:schemeClr val="dk1"/>
              </a:buClr>
              <a:buSzPts val="1200"/>
              <a:buFont typeface="Roboto"/>
              <a:buChar char="●"/>
            </a:pPr>
            <a:r>
              <a:rPr lang="en-GB" sz="2100"/>
              <a:t>These connectives are also called </a:t>
            </a:r>
            <a:r>
              <a:rPr lang="en-GB" sz="2100">
                <a:solidFill>
                  <a:srgbClr val="FF0000"/>
                </a:solidFill>
              </a:rPr>
              <a:t>logical operators</a:t>
            </a:r>
            <a:r>
              <a:rPr lang="en-GB" sz="2100"/>
              <a:t>.</a:t>
            </a:r>
            <a:endParaRPr sz="2100"/>
          </a:p>
          <a:p>
            <a:pPr marL="457200" marR="25400" lvl="0" indent="-304800" algn="l" rtl="0">
              <a:lnSpc>
                <a:spcPct val="156250"/>
              </a:lnSpc>
              <a:spcBef>
                <a:spcPts val="0"/>
              </a:spcBef>
              <a:spcAft>
                <a:spcPts val="0"/>
              </a:spcAft>
              <a:buClr>
                <a:schemeClr val="dk1"/>
              </a:buClr>
              <a:buSzPts val="1200"/>
              <a:buFont typeface="Roboto"/>
              <a:buChar char="●"/>
            </a:pPr>
            <a:r>
              <a:rPr lang="en-GB" sz="2100"/>
              <a:t>The propositions and connectives are the basic elements of the propositional logic.</a:t>
            </a:r>
            <a:endParaRPr sz="229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1">
                                            <p:txEl>
                                              <p:pRg st="0" end="0"/>
                                            </p:txEl>
                                          </p:spTgt>
                                        </p:tgtEl>
                                        <p:attrNameLst>
                                          <p:attrName>style.visibility</p:attrName>
                                        </p:attrNameLst>
                                      </p:cBhvr>
                                      <p:to>
                                        <p:strVal val="visible"/>
                                      </p:to>
                                    </p:set>
                                    <p:animEffect transition="in" filter="fade">
                                      <p:cBhvr>
                                        <p:cTn id="7" dur="1000"/>
                                        <p:tgtEl>
                                          <p:spTgt spid="4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1">
                                            <p:txEl>
                                              <p:pRg st="1" end="1"/>
                                            </p:txEl>
                                          </p:spTgt>
                                        </p:tgtEl>
                                        <p:attrNameLst>
                                          <p:attrName>style.visibility</p:attrName>
                                        </p:attrNameLst>
                                      </p:cBhvr>
                                      <p:to>
                                        <p:strVal val="visible"/>
                                      </p:to>
                                    </p:set>
                                    <p:animEffect transition="in" filter="fade">
                                      <p:cBhvr>
                                        <p:cTn id="12" dur="1000"/>
                                        <p:tgtEl>
                                          <p:spTgt spid="4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1">
                                            <p:txEl>
                                              <p:pRg st="2" end="2"/>
                                            </p:txEl>
                                          </p:spTgt>
                                        </p:tgtEl>
                                        <p:attrNameLst>
                                          <p:attrName>style.visibility</p:attrName>
                                        </p:attrNameLst>
                                      </p:cBhvr>
                                      <p:to>
                                        <p:strVal val="visible"/>
                                      </p:to>
                                    </p:set>
                                    <p:animEffect transition="in" filter="fade">
                                      <p:cBhvr>
                                        <p:cTn id="17" dur="1000"/>
                                        <p:tgtEl>
                                          <p:spTgt spid="4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1">
                                            <p:txEl>
                                              <p:pRg st="3" end="3"/>
                                            </p:txEl>
                                          </p:spTgt>
                                        </p:tgtEl>
                                        <p:attrNameLst>
                                          <p:attrName>style.visibility</p:attrName>
                                        </p:attrNameLst>
                                      </p:cBhvr>
                                      <p:to>
                                        <p:strVal val="visible"/>
                                      </p:to>
                                    </p:set>
                                    <p:animEffect transition="in" filter="fade">
                                      <p:cBhvr>
                                        <p:cTn id="22" dur="1000"/>
                                        <p:tgtEl>
                                          <p:spTgt spid="4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1">
                                            <p:txEl>
                                              <p:pRg st="4" end="4"/>
                                            </p:txEl>
                                          </p:spTgt>
                                        </p:tgtEl>
                                        <p:attrNameLst>
                                          <p:attrName>style.visibility</p:attrName>
                                        </p:attrNameLst>
                                      </p:cBhvr>
                                      <p:to>
                                        <p:strVal val="visible"/>
                                      </p:to>
                                    </p:set>
                                    <p:animEffect transition="in" filter="fade">
                                      <p:cBhvr>
                                        <p:cTn id="27" dur="1000"/>
                                        <p:tgtEl>
                                          <p:spTgt spid="4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1">
                                            <p:txEl>
                                              <p:pRg st="5" end="5"/>
                                            </p:txEl>
                                          </p:spTgt>
                                        </p:tgtEl>
                                        <p:attrNameLst>
                                          <p:attrName>style.visibility</p:attrName>
                                        </p:attrNameLst>
                                      </p:cBhvr>
                                      <p:to>
                                        <p:strVal val="visible"/>
                                      </p:to>
                                    </p:set>
                                    <p:animEffect transition="in" filter="fade">
                                      <p:cBhvr>
                                        <p:cTn id="32" dur="1000"/>
                                        <p:tgtEl>
                                          <p:spTgt spid="4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1">
                                            <p:txEl>
                                              <p:pRg st="6" end="6"/>
                                            </p:txEl>
                                          </p:spTgt>
                                        </p:tgtEl>
                                        <p:attrNameLst>
                                          <p:attrName>style.visibility</p:attrName>
                                        </p:attrNameLst>
                                      </p:cBhvr>
                                      <p:to>
                                        <p:strVal val="visible"/>
                                      </p:to>
                                    </p:set>
                                    <p:animEffect transition="in" filter="fade">
                                      <p:cBhvr>
                                        <p:cTn id="37" dur="1000"/>
                                        <p:tgtEl>
                                          <p:spTgt spid="4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1">
                                            <p:txEl>
                                              <p:pRg st="7" end="7"/>
                                            </p:txEl>
                                          </p:spTgt>
                                        </p:tgtEl>
                                        <p:attrNameLst>
                                          <p:attrName>style.visibility</p:attrName>
                                        </p:attrNameLst>
                                      </p:cBhvr>
                                      <p:to>
                                        <p:strVal val="visible"/>
                                      </p:to>
                                    </p:set>
                                    <p:animEffect transition="in" filter="fade">
                                      <p:cBhvr>
                                        <p:cTn id="42" dur="1000"/>
                                        <p:tgtEl>
                                          <p:spTgt spid="4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1227ed4b802_0_11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GB" b="1">
                <a:solidFill>
                  <a:schemeClr val="lt1"/>
                </a:solidFill>
              </a:rPr>
              <a:t>Facts about Propositional Logic Cntd…</a:t>
            </a:r>
            <a:endParaRPr b="1">
              <a:solidFill>
                <a:schemeClr val="lt1"/>
              </a:solidFill>
            </a:endParaRPr>
          </a:p>
        </p:txBody>
      </p:sp>
      <p:sp>
        <p:nvSpPr>
          <p:cNvPr id="427" name="Google Shape;427;g1227ed4b802_0_1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428" name="Google Shape;428;g1227ed4b802_0_1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37</a:t>
            </a:fld>
            <a:endParaRPr/>
          </a:p>
        </p:txBody>
      </p:sp>
      <p:pic>
        <p:nvPicPr>
          <p:cNvPr id="429" name="Google Shape;429;g1227ed4b802_0_11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30" name="Google Shape;430;g1227ed4b802_0_110"/>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457200" marR="25400" lvl="0" indent="-304800" algn="l" rtl="0">
              <a:lnSpc>
                <a:spcPct val="156250"/>
              </a:lnSpc>
              <a:spcBef>
                <a:spcPts val="1500"/>
              </a:spcBef>
              <a:spcAft>
                <a:spcPts val="0"/>
              </a:spcAft>
              <a:buClr>
                <a:schemeClr val="dk1"/>
              </a:buClr>
              <a:buSzPts val="1200"/>
              <a:buFont typeface="Roboto"/>
              <a:buChar char="●"/>
            </a:pPr>
            <a:r>
              <a:rPr lang="en-GB" sz="2100"/>
              <a:t>A proposition formula which is always true is called </a:t>
            </a:r>
            <a:r>
              <a:rPr lang="en-GB" sz="2100">
                <a:solidFill>
                  <a:srgbClr val="FF0000"/>
                </a:solidFill>
              </a:rPr>
              <a:t>tautology</a:t>
            </a:r>
            <a:r>
              <a:rPr lang="en-GB" sz="2100"/>
              <a:t>, and it is also called a valid sentence.</a:t>
            </a:r>
            <a:endParaRPr sz="2100"/>
          </a:p>
          <a:p>
            <a:pPr marL="457200" marR="25400" lvl="0" indent="-304800" algn="l" rtl="0">
              <a:lnSpc>
                <a:spcPct val="156250"/>
              </a:lnSpc>
              <a:spcBef>
                <a:spcPts val="0"/>
              </a:spcBef>
              <a:spcAft>
                <a:spcPts val="0"/>
              </a:spcAft>
              <a:buClr>
                <a:schemeClr val="dk1"/>
              </a:buClr>
              <a:buSzPts val="1200"/>
              <a:buFont typeface="Roboto"/>
              <a:buChar char="●"/>
            </a:pPr>
            <a:r>
              <a:rPr lang="en-GB" sz="2100"/>
              <a:t>A proposition formula which is always false is called </a:t>
            </a:r>
            <a:r>
              <a:rPr lang="en-GB" sz="2100">
                <a:solidFill>
                  <a:srgbClr val="FF0000"/>
                </a:solidFill>
              </a:rPr>
              <a:t>Contradiction</a:t>
            </a:r>
            <a:r>
              <a:rPr lang="en-GB" sz="2100"/>
              <a:t>.</a:t>
            </a:r>
            <a:endParaRPr sz="2100"/>
          </a:p>
          <a:p>
            <a:pPr marL="457200" marR="25400" lvl="0" indent="-304800" algn="l" rtl="0">
              <a:lnSpc>
                <a:spcPct val="156250"/>
              </a:lnSpc>
              <a:spcBef>
                <a:spcPts val="0"/>
              </a:spcBef>
              <a:spcAft>
                <a:spcPts val="0"/>
              </a:spcAft>
              <a:buClr>
                <a:schemeClr val="dk1"/>
              </a:buClr>
              <a:buSzPts val="1200"/>
              <a:buFont typeface="Roboto"/>
              <a:buChar char="●"/>
            </a:pPr>
            <a:r>
              <a:rPr lang="en-GB" sz="2100"/>
              <a:t>A proposition formula which has both true and false values is called </a:t>
            </a:r>
            <a:r>
              <a:rPr lang="en-GB" sz="2100">
                <a:solidFill>
                  <a:srgbClr val="FF0000"/>
                </a:solidFill>
              </a:rPr>
              <a:t>Contingency</a:t>
            </a:r>
            <a:r>
              <a:rPr lang="en-GB" sz="2100"/>
              <a:t>.</a:t>
            </a:r>
            <a:endParaRPr sz="2100"/>
          </a:p>
          <a:p>
            <a:pPr marL="457200" marR="25400" lvl="0" indent="-304800" algn="l" rtl="0">
              <a:lnSpc>
                <a:spcPct val="156250"/>
              </a:lnSpc>
              <a:spcBef>
                <a:spcPts val="0"/>
              </a:spcBef>
              <a:spcAft>
                <a:spcPts val="0"/>
              </a:spcAft>
              <a:buClr>
                <a:schemeClr val="dk1"/>
              </a:buClr>
              <a:buSzPts val="1200"/>
              <a:buFont typeface="Roboto"/>
              <a:buChar char="●"/>
            </a:pPr>
            <a:r>
              <a:rPr lang="en-GB" sz="2100"/>
              <a:t>Statements which are </a:t>
            </a:r>
            <a:r>
              <a:rPr lang="en-GB" sz="2100">
                <a:solidFill>
                  <a:srgbClr val="FF0000"/>
                </a:solidFill>
              </a:rPr>
              <a:t>questions, commands, or opinions are</a:t>
            </a:r>
            <a:r>
              <a:rPr lang="en-GB" sz="2100"/>
              <a:t> </a:t>
            </a:r>
            <a:r>
              <a:rPr lang="en-GB" sz="2100">
                <a:solidFill>
                  <a:srgbClr val="FF0000"/>
                </a:solidFill>
              </a:rPr>
              <a:t>not propositions</a:t>
            </a:r>
            <a:r>
              <a:rPr lang="en-GB" sz="2100"/>
              <a:t> such as "Where is Rohini", "How are you", "What is your name", are not propositions.</a:t>
            </a:r>
            <a:endParaRPr sz="229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
                                            <p:txEl>
                                              <p:pRg st="0" end="0"/>
                                            </p:txEl>
                                          </p:spTgt>
                                        </p:tgtEl>
                                        <p:attrNameLst>
                                          <p:attrName>style.visibility</p:attrName>
                                        </p:attrNameLst>
                                      </p:cBhvr>
                                      <p:to>
                                        <p:strVal val="visible"/>
                                      </p:to>
                                    </p:set>
                                    <p:animEffect transition="in" filter="fade">
                                      <p:cBhvr>
                                        <p:cTn id="7" dur="1100"/>
                                        <p:tgtEl>
                                          <p:spTgt spid="4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
                                            <p:txEl>
                                              <p:pRg st="1" end="1"/>
                                            </p:txEl>
                                          </p:spTgt>
                                        </p:tgtEl>
                                        <p:attrNameLst>
                                          <p:attrName>style.visibility</p:attrName>
                                        </p:attrNameLst>
                                      </p:cBhvr>
                                      <p:to>
                                        <p:strVal val="visible"/>
                                      </p:to>
                                    </p:set>
                                    <p:animEffect transition="in" filter="fade">
                                      <p:cBhvr>
                                        <p:cTn id="12" dur="1100"/>
                                        <p:tgtEl>
                                          <p:spTgt spid="4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0">
                                            <p:txEl>
                                              <p:pRg st="2" end="2"/>
                                            </p:txEl>
                                          </p:spTgt>
                                        </p:tgtEl>
                                        <p:attrNameLst>
                                          <p:attrName>style.visibility</p:attrName>
                                        </p:attrNameLst>
                                      </p:cBhvr>
                                      <p:to>
                                        <p:strVal val="visible"/>
                                      </p:to>
                                    </p:set>
                                    <p:animEffect transition="in" filter="fade">
                                      <p:cBhvr>
                                        <p:cTn id="17" dur="1100"/>
                                        <p:tgtEl>
                                          <p:spTgt spid="4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0">
                                            <p:txEl>
                                              <p:pRg st="3" end="3"/>
                                            </p:txEl>
                                          </p:spTgt>
                                        </p:tgtEl>
                                        <p:attrNameLst>
                                          <p:attrName>style.visibility</p:attrName>
                                        </p:attrNameLst>
                                      </p:cBhvr>
                                      <p:to>
                                        <p:strVal val="visible"/>
                                      </p:to>
                                    </p:set>
                                    <p:animEffect transition="in" filter="fade">
                                      <p:cBhvr>
                                        <p:cTn id="22" dur="1100"/>
                                        <p:tgtEl>
                                          <p:spTgt spid="4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1227ed4b802_0_119"/>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GB" b="1">
                <a:solidFill>
                  <a:schemeClr val="lt1"/>
                </a:solidFill>
              </a:rPr>
              <a:t>Syntax of propositional logic</a:t>
            </a:r>
            <a:endParaRPr b="1">
              <a:solidFill>
                <a:schemeClr val="lt1"/>
              </a:solidFill>
            </a:endParaRPr>
          </a:p>
        </p:txBody>
      </p:sp>
      <p:sp>
        <p:nvSpPr>
          <p:cNvPr id="436" name="Google Shape;436;g1227ed4b802_0_1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437" name="Google Shape;437;g1227ed4b802_0_1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38</a:t>
            </a:fld>
            <a:endParaRPr/>
          </a:p>
        </p:txBody>
      </p:sp>
      <p:pic>
        <p:nvPicPr>
          <p:cNvPr id="438" name="Google Shape;438;g1227ed4b802_0_11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39" name="Google Shape;439;g1227ed4b802_0_119"/>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lnSpcReduction="10000"/>
          </a:bodyPr>
          <a:lstStyle/>
          <a:p>
            <a:pPr marL="457200" marR="25400" lvl="0" indent="-304800" algn="l" rtl="0">
              <a:lnSpc>
                <a:spcPct val="156250"/>
              </a:lnSpc>
              <a:spcBef>
                <a:spcPts val="1500"/>
              </a:spcBef>
              <a:spcAft>
                <a:spcPts val="0"/>
              </a:spcAft>
              <a:buClr>
                <a:schemeClr val="dk1"/>
              </a:buClr>
              <a:buSzPts val="1200"/>
              <a:buFont typeface="Roboto"/>
              <a:buChar char="●"/>
            </a:pPr>
            <a:r>
              <a:rPr lang="en-GB" sz="2100"/>
              <a:t>The syntax of propositional logic defines the allowable sentences for the knowledge representation.</a:t>
            </a:r>
            <a:endParaRPr sz="2100"/>
          </a:p>
          <a:p>
            <a:pPr marL="457200" marR="25400" lvl="0" indent="-304800" algn="l" rtl="0">
              <a:lnSpc>
                <a:spcPct val="156250"/>
              </a:lnSpc>
              <a:spcBef>
                <a:spcPts val="0"/>
              </a:spcBef>
              <a:spcAft>
                <a:spcPts val="0"/>
              </a:spcAft>
              <a:buClr>
                <a:schemeClr val="dk1"/>
              </a:buClr>
              <a:buSzPts val="1200"/>
              <a:buFont typeface="Roboto"/>
              <a:buChar char="●"/>
            </a:pPr>
            <a:r>
              <a:rPr lang="en-GB" sz="2100"/>
              <a:t>There are two types of Propositions:</a:t>
            </a:r>
            <a:endParaRPr sz="2100"/>
          </a:p>
          <a:p>
            <a:pPr marL="809999" marR="25400" lvl="0" indent="-304800" algn="l" rtl="0">
              <a:lnSpc>
                <a:spcPct val="156250"/>
              </a:lnSpc>
              <a:spcBef>
                <a:spcPts val="0"/>
              </a:spcBef>
              <a:spcAft>
                <a:spcPts val="0"/>
              </a:spcAft>
              <a:buClr>
                <a:schemeClr val="dk1"/>
              </a:buClr>
              <a:buSzPts val="1200"/>
              <a:buFont typeface="Roboto"/>
              <a:buAutoNum type="alphaLcPeriod"/>
            </a:pPr>
            <a:r>
              <a:rPr lang="en-GB" sz="2100"/>
              <a:t>Atomic Propositions</a:t>
            </a:r>
            <a:endParaRPr sz="2100"/>
          </a:p>
          <a:p>
            <a:pPr marL="809999" marR="25400" lvl="0" indent="-304800" algn="l" rtl="0">
              <a:lnSpc>
                <a:spcPct val="156250"/>
              </a:lnSpc>
              <a:spcBef>
                <a:spcPts val="0"/>
              </a:spcBef>
              <a:spcAft>
                <a:spcPts val="0"/>
              </a:spcAft>
              <a:buClr>
                <a:schemeClr val="dk1"/>
              </a:buClr>
              <a:buSzPts val="1200"/>
              <a:buFont typeface="Roboto"/>
              <a:buAutoNum type="alphaLcPeriod"/>
            </a:pPr>
            <a:r>
              <a:rPr lang="en-GB" sz="2100"/>
              <a:t>Compound propositions</a:t>
            </a:r>
            <a:endParaRPr sz="2100"/>
          </a:p>
          <a:p>
            <a:pPr marL="457200" marR="25400" lvl="0" indent="-304800" algn="l" rtl="0">
              <a:lnSpc>
                <a:spcPct val="156250"/>
              </a:lnSpc>
              <a:spcBef>
                <a:spcPts val="0"/>
              </a:spcBef>
              <a:spcAft>
                <a:spcPts val="0"/>
              </a:spcAft>
              <a:buClr>
                <a:schemeClr val="dk1"/>
              </a:buClr>
              <a:buSzPts val="1200"/>
              <a:buFont typeface="Roboto"/>
              <a:buChar char="●"/>
            </a:pPr>
            <a:r>
              <a:rPr lang="en-GB" sz="2100" b="1">
                <a:solidFill>
                  <a:srgbClr val="FF0000"/>
                </a:solidFill>
              </a:rPr>
              <a:t>Atomic Proposition</a:t>
            </a:r>
            <a:r>
              <a:rPr lang="en-GB" sz="2100"/>
              <a:t>: Atomic propositions are the simple propositions. It consists of a single proposition symbol. These are the sentences which must be either true or false.</a:t>
            </a:r>
            <a:endParaRPr sz="2100"/>
          </a:p>
          <a:p>
            <a:pPr marL="457200" marR="25400" lvl="0" indent="-304800" algn="l" rtl="0">
              <a:lnSpc>
                <a:spcPct val="156250"/>
              </a:lnSpc>
              <a:spcBef>
                <a:spcPts val="0"/>
              </a:spcBef>
              <a:spcAft>
                <a:spcPts val="0"/>
              </a:spcAft>
              <a:buClr>
                <a:schemeClr val="dk1"/>
              </a:buClr>
              <a:buSzPts val="1200"/>
              <a:buFont typeface="Roboto"/>
              <a:buChar char="●"/>
            </a:pPr>
            <a:r>
              <a:rPr lang="en-GB" sz="2100"/>
              <a:t>Example:</a:t>
            </a:r>
            <a:endParaRPr sz="1200" b="1">
              <a:solidFill>
                <a:srgbClr val="333333"/>
              </a:solidFill>
              <a:highlight>
                <a:srgbClr val="FFFFFF"/>
              </a:highlight>
              <a:latin typeface="Roboto"/>
              <a:ea typeface="Roboto"/>
              <a:cs typeface="Roboto"/>
              <a:sym typeface="Roboto"/>
            </a:endParaRPr>
          </a:p>
          <a:p>
            <a:pPr marL="630000" lvl="0" indent="0" algn="l" rtl="0">
              <a:lnSpc>
                <a:spcPct val="156250"/>
              </a:lnSpc>
              <a:spcBef>
                <a:spcPts val="1200"/>
              </a:spcBef>
              <a:spcAft>
                <a:spcPts val="0"/>
              </a:spcAft>
              <a:buNone/>
            </a:pPr>
            <a:r>
              <a:rPr lang="en-GB" sz="2100"/>
              <a:t>a) </a:t>
            </a:r>
            <a:r>
              <a:rPr lang="en-GB" sz="2100">
                <a:solidFill>
                  <a:srgbClr val="C00000"/>
                </a:solidFill>
              </a:rPr>
              <a:t>2</a:t>
            </a:r>
            <a:r>
              <a:rPr lang="en-GB" sz="2100"/>
              <a:t>+</a:t>
            </a:r>
            <a:r>
              <a:rPr lang="en-GB" sz="2100">
                <a:solidFill>
                  <a:srgbClr val="C00000"/>
                </a:solidFill>
              </a:rPr>
              <a:t>2</a:t>
            </a:r>
            <a:r>
              <a:rPr lang="en-GB" sz="2100"/>
              <a:t> is </a:t>
            </a:r>
            <a:r>
              <a:rPr lang="en-GB" sz="2100">
                <a:solidFill>
                  <a:srgbClr val="C00000"/>
                </a:solidFill>
              </a:rPr>
              <a:t>4</a:t>
            </a:r>
            <a:r>
              <a:rPr lang="en-GB" sz="2100"/>
              <a:t>, it is an atomic proposition as it is a </a:t>
            </a:r>
            <a:r>
              <a:rPr lang="en-GB" sz="2100" b="1">
                <a:solidFill>
                  <a:srgbClr val="006699"/>
                </a:solidFill>
              </a:rPr>
              <a:t>true</a:t>
            </a:r>
            <a:r>
              <a:rPr lang="en-GB" sz="2100"/>
              <a:t> fact.  </a:t>
            </a:r>
            <a:endParaRPr sz="2100"/>
          </a:p>
          <a:p>
            <a:pPr marL="630000" lvl="0" indent="0" algn="l" rtl="0">
              <a:lnSpc>
                <a:spcPct val="156250"/>
              </a:lnSpc>
              <a:spcBef>
                <a:spcPts val="300"/>
              </a:spcBef>
              <a:spcAft>
                <a:spcPts val="0"/>
              </a:spcAft>
              <a:buNone/>
            </a:pPr>
            <a:r>
              <a:rPr lang="en-GB" sz="2100"/>
              <a:t>b) </a:t>
            </a:r>
            <a:r>
              <a:rPr lang="en-GB" sz="2100">
                <a:solidFill>
                  <a:srgbClr val="0000FF"/>
                </a:solidFill>
              </a:rPr>
              <a:t>"The Sun is cold"</a:t>
            </a:r>
            <a:r>
              <a:rPr lang="en-GB" sz="2100"/>
              <a:t> is also a proposition as it is a </a:t>
            </a:r>
            <a:r>
              <a:rPr lang="en-GB" sz="2100" b="1">
                <a:solidFill>
                  <a:srgbClr val="006699"/>
                </a:solidFill>
              </a:rPr>
              <a:t>false</a:t>
            </a:r>
            <a:r>
              <a:rPr lang="en-GB" sz="2100"/>
              <a:t> fact.   </a:t>
            </a:r>
            <a:endParaRPr sz="2100"/>
          </a:p>
          <a:p>
            <a:pPr marL="0" marR="25400" lvl="0" indent="0" algn="l" rtl="0">
              <a:lnSpc>
                <a:spcPct val="156250"/>
              </a:lnSpc>
              <a:spcBef>
                <a:spcPts val="1500"/>
              </a:spcBef>
              <a:spcAft>
                <a:spcPts val="1200"/>
              </a:spcAft>
              <a:buNone/>
            </a:pPr>
            <a:endParaRPr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9">
                                            <p:txEl>
                                              <p:pRg st="0" end="0"/>
                                            </p:txEl>
                                          </p:spTgt>
                                        </p:tgtEl>
                                        <p:attrNameLst>
                                          <p:attrName>style.visibility</p:attrName>
                                        </p:attrNameLst>
                                      </p:cBhvr>
                                      <p:to>
                                        <p:strVal val="visible"/>
                                      </p:to>
                                    </p:set>
                                    <p:animEffect transition="in" filter="fade">
                                      <p:cBhvr>
                                        <p:cTn id="7" dur="1000"/>
                                        <p:tgtEl>
                                          <p:spTgt spid="4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9">
                                            <p:txEl>
                                              <p:pRg st="1" end="1"/>
                                            </p:txEl>
                                          </p:spTgt>
                                        </p:tgtEl>
                                        <p:attrNameLst>
                                          <p:attrName>style.visibility</p:attrName>
                                        </p:attrNameLst>
                                      </p:cBhvr>
                                      <p:to>
                                        <p:strVal val="visible"/>
                                      </p:to>
                                    </p:set>
                                    <p:animEffect transition="in" filter="fade">
                                      <p:cBhvr>
                                        <p:cTn id="12" dur="1000"/>
                                        <p:tgtEl>
                                          <p:spTgt spid="4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9">
                                            <p:txEl>
                                              <p:pRg st="2" end="2"/>
                                            </p:txEl>
                                          </p:spTgt>
                                        </p:tgtEl>
                                        <p:attrNameLst>
                                          <p:attrName>style.visibility</p:attrName>
                                        </p:attrNameLst>
                                      </p:cBhvr>
                                      <p:to>
                                        <p:strVal val="visible"/>
                                      </p:to>
                                    </p:set>
                                    <p:animEffect transition="in" filter="fade">
                                      <p:cBhvr>
                                        <p:cTn id="17" dur="1000"/>
                                        <p:tgtEl>
                                          <p:spTgt spid="4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9">
                                            <p:txEl>
                                              <p:pRg st="3" end="3"/>
                                            </p:txEl>
                                          </p:spTgt>
                                        </p:tgtEl>
                                        <p:attrNameLst>
                                          <p:attrName>style.visibility</p:attrName>
                                        </p:attrNameLst>
                                      </p:cBhvr>
                                      <p:to>
                                        <p:strVal val="visible"/>
                                      </p:to>
                                    </p:set>
                                    <p:animEffect transition="in" filter="fade">
                                      <p:cBhvr>
                                        <p:cTn id="22" dur="1000"/>
                                        <p:tgtEl>
                                          <p:spTgt spid="4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9">
                                            <p:txEl>
                                              <p:pRg st="4" end="4"/>
                                            </p:txEl>
                                          </p:spTgt>
                                        </p:tgtEl>
                                        <p:attrNameLst>
                                          <p:attrName>style.visibility</p:attrName>
                                        </p:attrNameLst>
                                      </p:cBhvr>
                                      <p:to>
                                        <p:strVal val="visible"/>
                                      </p:to>
                                    </p:set>
                                    <p:animEffect transition="in" filter="fade">
                                      <p:cBhvr>
                                        <p:cTn id="27" dur="1000"/>
                                        <p:tgtEl>
                                          <p:spTgt spid="4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9">
                                            <p:txEl>
                                              <p:pRg st="5" end="5"/>
                                            </p:txEl>
                                          </p:spTgt>
                                        </p:tgtEl>
                                        <p:attrNameLst>
                                          <p:attrName>style.visibility</p:attrName>
                                        </p:attrNameLst>
                                      </p:cBhvr>
                                      <p:to>
                                        <p:strVal val="visible"/>
                                      </p:to>
                                    </p:set>
                                    <p:animEffect transition="in" filter="fade">
                                      <p:cBhvr>
                                        <p:cTn id="32" dur="1000"/>
                                        <p:tgtEl>
                                          <p:spTgt spid="4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9">
                                            <p:txEl>
                                              <p:pRg st="6" end="6"/>
                                            </p:txEl>
                                          </p:spTgt>
                                        </p:tgtEl>
                                        <p:attrNameLst>
                                          <p:attrName>style.visibility</p:attrName>
                                        </p:attrNameLst>
                                      </p:cBhvr>
                                      <p:to>
                                        <p:strVal val="visible"/>
                                      </p:to>
                                    </p:set>
                                    <p:animEffect transition="in" filter="fade">
                                      <p:cBhvr>
                                        <p:cTn id="37" dur="1000"/>
                                        <p:tgtEl>
                                          <p:spTgt spid="4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9">
                                            <p:txEl>
                                              <p:pRg st="7" end="7"/>
                                            </p:txEl>
                                          </p:spTgt>
                                        </p:tgtEl>
                                        <p:attrNameLst>
                                          <p:attrName>style.visibility</p:attrName>
                                        </p:attrNameLst>
                                      </p:cBhvr>
                                      <p:to>
                                        <p:strVal val="visible"/>
                                      </p:to>
                                    </p:set>
                                    <p:animEffect transition="in" filter="fade">
                                      <p:cBhvr>
                                        <p:cTn id="42" dur="1000"/>
                                        <p:tgtEl>
                                          <p:spTgt spid="4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39">
                                            <p:txEl>
                                              <p:pRg st="8" end="8"/>
                                            </p:txEl>
                                          </p:spTgt>
                                        </p:tgtEl>
                                        <p:attrNameLst>
                                          <p:attrName>style.visibility</p:attrName>
                                        </p:attrNameLst>
                                      </p:cBhvr>
                                      <p:to>
                                        <p:strVal val="visible"/>
                                      </p:to>
                                    </p:set>
                                    <p:animEffect transition="in" filter="fade">
                                      <p:cBhvr>
                                        <p:cTn id="47" dur="1000"/>
                                        <p:tgtEl>
                                          <p:spTgt spid="4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1227ed4b802_0_13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GB" b="1">
                <a:solidFill>
                  <a:schemeClr val="lt1"/>
                </a:solidFill>
              </a:rPr>
              <a:t>Syntax of propositional logic</a:t>
            </a:r>
            <a:endParaRPr b="1">
              <a:solidFill>
                <a:schemeClr val="lt1"/>
              </a:solidFill>
            </a:endParaRPr>
          </a:p>
        </p:txBody>
      </p:sp>
      <p:sp>
        <p:nvSpPr>
          <p:cNvPr id="445" name="Google Shape;445;g1227ed4b802_0_13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446" name="Google Shape;446;g1227ed4b802_0_1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39</a:t>
            </a:fld>
            <a:endParaRPr/>
          </a:p>
        </p:txBody>
      </p:sp>
      <p:pic>
        <p:nvPicPr>
          <p:cNvPr id="447" name="Google Shape;447;g1227ed4b802_0_137"/>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48" name="Google Shape;448;g1227ed4b802_0_137"/>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457200" marR="25400" lvl="0" indent="-304800" algn="l" rtl="0">
              <a:lnSpc>
                <a:spcPct val="156250"/>
              </a:lnSpc>
              <a:spcBef>
                <a:spcPts val="1500"/>
              </a:spcBef>
              <a:spcAft>
                <a:spcPts val="0"/>
              </a:spcAft>
              <a:buClr>
                <a:schemeClr val="dk1"/>
              </a:buClr>
              <a:buSzPts val="1200"/>
              <a:buFont typeface="Roboto"/>
              <a:buChar char="●"/>
            </a:pPr>
            <a:r>
              <a:rPr lang="en-GB" sz="2100" b="1">
                <a:solidFill>
                  <a:srgbClr val="FF0000"/>
                </a:solidFill>
              </a:rPr>
              <a:t>Compound proposition</a:t>
            </a:r>
            <a:r>
              <a:rPr lang="en-GB" sz="2100"/>
              <a:t>: Compound propositions are constructed by combining simpler or atomic propositions, using parentheses and logical connectives.</a:t>
            </a:r>
            <a:endParaRPr sz="2100"/>
          </a:p>
          <a:p>
            <a:pPr marL="457200" marR="25400" lvl="0" indent="-304800" algn="l" rtl="0">
              <a:lnSpc>
                <a:spcPct val="156250"/>
              </a:lnSpc>
              <a:spcBef>
                <a:spcPts val="0"/>
              </a:spcBef>
              <a:spcAft>
                <a:spcPts val="0"/>
              </a:spcAft>
              <a:buClr>
                <a:schemeClr val="dk1"/>
              </a:buClr>
              <a:buSzPts val="1200"/>
              <a:buFont typeface="Roboto"/>
              <a:buChar char="●"/>
            </a:pPr>
            <a:r>
              <a:rPr lang="en-GB" sz="2100"/>
              <a:t>Example:</a:t>
            </a:r>
            <a:endParaRPr sz="1200" b="1">
              <a:solidFill>
                <a:srgbClr val="333333"/>
              </a:solidFill>
              <a:highlight>
                <a:srgbClr val="FFFFFF"/>
              </a:highlight>
              <a:latin typeface="Roboto"/>
              <a:ea typeface="Roboto"/>
              <a:cs typeface="Roboto"/>
              <a:sym typeface="Roboto"/>
            </a:endParaRPr>
          </a:p>
          <a:p>
            <a:pPr marL="630000" lvl="0" indent="0" algn="l" rtl="0">
              <a:lnSpc>
                <a:spcPct val="156250"/>
              </a:lnSpc>
              <a:spcBef>
                <a:spcPts val="1200"/>
              </a:spcBef>
              <a:spcAft>
                <a:spcPts val="0"/>
              </a:spcAft>
              <a:buNone/>
            </a:pPr>
            <a:r>
              <a:rPr lang="en-GB" sz="2100"/>
              <a:t>a) </a:t>
            </a:r>
            <a:r>
              <a:rPr lang="en-GB" sz="2100">
                <a:solidFill>
                  <a:srgbClr val="0000FF"/>
                </a:solidFill>
              </a:rPr>
              <a:t>"It is raining today, and street is wet."</a:t>
            </a:r>
            <a:r>
              <a:rPr lang="en-GB" sz="2100"/>
              <a:t>  </a:t>
            </a:r>
            <a:endParaRPr sz="2100"/>
          </a:p>
          <a:p>
            <a:pPr marL="630000" lvl="0" indent="0" algn="l" rtl="0">
              <a:lnSpc>
                <a:spcPct val="156250"/>
              </a:lnSpc>
              <a:spcBef>
                <a:spcPts val="300"/>
              </a:spcBef>
              <a:spcAft>
                <a:spcPts val="0"/>
              </a:spcAft>
              <a:buNone/>
            </a:pPr>
            <a:r>
              <a:rPr lang="en-GB" sz="2100"/>
              <a:t>b) </a:t>
            </a:r>
            <a:r>
              <a:rPr lang="en-GB" sz="2100">
                <a:solidFill>
                  <a:srgbClr val="0000FF"/>
                </a:solidFill>
              </a:rPr>
              <a:t>"Ankit is a doctor, and his clinic is in Mumbai."</a:t>
            </a:r>
            <a:r>
              <a:rPr lang="en-GB" sz="2100"/>
              <a:t> </a:t>
            </a:r>
            <a:endParaRPr sz="2100"/>
          </a:p>
          <a:p>
            <a:pPr marL="630000" lvl="0" indent="0" algn="l" rtl="0">
              <a:lnSpc>
                <a:spcPct val="156250"/>
              </a:lnSpc>
              <a:spcBef>
                <a:spcPts val="300"/>
              </a:spcBef>
              <a:spcAft>
                <a:spcPts val="0"/>
              </a:spcAft>
              <a:buNone/>
            </a:pPr>
            <a:r>
              <a:rPr lang="en-GB" sz="2100"/>
              <a:t>  </a:t>
            </a:r>
            <a:endParaRPr sz="2100"/>
          </a:p>
          <a:p>
            <a:pPr marL="0" marR="25400" lvl="0" indent="0" algn="l" rtl="0">
              <a:lnSpc>
                <a:spcPct val="156250"/>
              </a:lnSpc>
              <a:spcBef>
                <a:spcPts val="1500"/>
              </a:spcBef>
              <a:spcAft>
                <a:spcPts val="1200"/>
              </a:spcAft>
              <a:buNone/>
            </a:pPr>
            <a:endParaRPr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
                                            <p:txEl>
                                              <p:pRg st="0" end="0"/>
                                            </p:txEl>
                                          </p:spTgt>
                                        </p:tgtEl>
                                        <p:attrNameLst>
                                          <p:attrName>style.visibility</p:attrName>
                                        </p:attrNameLst>
                                      </p:cBhvr>
                                      <p:to>
                                        <p:strVal val="visible"/>
                                      </p:to>
                                    </p:set>
                                    <p:animEffect transition="in" filter="fade">
                                      <p:cBhvr>
                                        <p:cTn id="7" dur="1000"/>
                                        <p:tgtEl>
                                          <p:spTgt spid="4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8">
                                            <p:txEl>
                                              <p:pRg st="1" end="1"/>
                                            </p:txEl>
                                          </p:spTgt>
                                        </p:tgtEl>
                                        <p:attrNameLst>
                                          <p:attrName>style.visibility</p:attrName>
                                        </p:attrNameLst>
                                      </p:cBhvr>
                                      <p:to>
                                        <p:strVal val="visible"/>
                                      </p:to>
                                    </p:set>
                                    <p:animEffect transition="in" filter="fade">
                                      <p:cBhvr>
                                        <p:cTn id="12" dur="1000"/>
                                        <p:tgtEl>
                                          <p:spTgt spid="4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8">
                                            <p:txEl>
                                              <p:pRg st="2" end="2"/>
                                            </p:txEl>
                                          </p:spTgt>
                                        </p:tgtEl>
                                        <p:attrNameLst>
                                          <p:attrName>style.visibility</p:attrName>
                                        </p:attrNameLst>
                                      </p:cBhvr>
                                      <p:to>
                                        <p:strVal val="visible"/>
                                      </p:to>
                                    </p:set>
                                    <p:animEffect transition="in" filter="fade">
                                      <p:cBhvr>
                                        <p:cTn id="17" dur="1000"/>
                                        <p:tgtEl>
                                          <p:spTgt spid="4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8">
                                            <p:txEl>
                                              <p:pRg st="3" end="3"/>
                                            </p:txEl>
                                          </p:spTgt>
                                        </p:tgtEl>
                                        <p:attrNameLst>
                                          <p:attrName>style.visibility</p:attrName>
                                        </p:attrNameLst>
                                      </p:cBhvr>
                                      <p:to>
                                        <p:strVal val="visible"/>
                                      </p:to>
                                    </p:set>
                                    <p:animEffect transition="in" filter="fade">
                                      <p:cBhvr>
                                        <p:cTn id="22" dur="1000"/>
                                        <p:tgtEl>
                                          <p:spTgt spid="4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8">
                                            <p:txEl>
                                              <p:pRg st="4" end="4"/>
                                            </p:txEl>
                                          </p:spTgt>
                                        </p:tgtEl>
                                        <p:attrNameLst>
                                          <p:attrName>style.visibility</p:attrName>
                                        </p:attrNameLst>
                                      </p:cBhvr>
                                      <p:to>
                                        <p:strVal val="visible"/>
                                      </p:to>
                                    </p:set>
                                    <p:animEffect transition="in" filter="fade">
                                      <p:cBhvr>
                                        <p:cTn id="27" dur="1000"/>
                                        <p:tgtEl>
                                          <p:spTgt spid="4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8">
                                            <p:txEl>
                                              <p:pRg st="5" end="5"/>
                                            </p:txEl>
                                          </p:spTgt>
                                        </p:tgtEl>
                                        <p:attrNameLst>
                                          <p:attrName>style.visibility</p:attrName>
                                        </p:attrNameLst>
                                      </p:cBhvr>
                                      <p:to>
                                        <p:strVal val="visible"/>
                                      </p:to>
                                    </p:set>
                                    <p:animEffect transition="in" filter="fade">
                                      <p:cBhvr>
                                        <p:cTn id="32" dur="1000"/>
                                        <p:tgtEl>
                                          <p:spTgt spid="4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What is Ontology?</a:t>
            </a:r>
            <a:endParaRPr b="1">
              <a:solidFill>
                <a:schemeClr val="lt1"/>
              </a:solidFill>
            </a:endParaRPr>
          </a:p>
        </p:txBody>
      </p:sp>
      <p:sp>
        <p:nvSpPr>
          <p:cNvPr id="115" name="Google Shape;115;p3"/>
          <p:cNvSpPr txBox="1">
            <a:spLocks noGrp="1"/>
          </p:cNvSpPr>
          <p:nvPr>
            <p:ph type="body" idx="1"/>
          </p:nvPr>
        </p:nvSpPr>
        <p:spPr>
          <a:xfrm>
            <a:off x="311728" y="1253331"/>
            <a:ext cx="11533908" cy="5078196"/>
          </a:xfrm>
          <a:prstGeom prst="rect">
            <a:avLst/>
          </a:prstGeom>
          <a:noFill/>
          <a:ln>
            <a:noFill/>
          </a:ln>
        </p:spPr>
        <p:txBody>
          <a:bodyPr spcFirstLastPara="1" wrap="square" lIns="91425" tIns="45700" rIns="91425" bIns="45700" anchor="t" anchorCtr="0">
            <a:normAutofit/>
          </a:bodyPr>
          <a:lstStyle/>
          <a:p>
            <a:pPr marL="228600" lvl="0" indent="-228600" algn="just" rtl="0">
              <a:lnSpc>
                <a:spcPct val="115000"/>
              </a:lnSpc>
              <a:spcBef>
                <a:spcPts val="1000"/>
              </a:spcBef>
              <a:spcAft>
                <a:spcPts val="0"/>
              </a:spcAft>
              <a:buClr>
                <a:schemeClr val="dk1"/>
              </a:buClr>
              <a:buSzPts val="2800"/>
              <a:buChar char="•"/>
            </a:pPr>
            <a:r>
              <a:rPr lang="en-GB" dirty="0"/>
              <a:t>It is a data model that represents knowledge as a set of concepts within a domain and the relationships between these concepts.</a:t>
            </a:r>
            <a:endParaRPr/>
          </a:p>
          <a:p>
            <a:pPr marL="228600" lvl="0" indent="-228600" algn="just" rtl="0">
              <a:lnSpc>
                <a:spcPct val="115000"/>
              </a:lnSpc>
              <a:spcBef>
                <a:spcPts val="1000"/>
              </a:spcBef>
              <a:spcAft>
                <a:spcPts val="0"/>
              </a:spcAft>
              <a:buClr>
                <a:schemeClr val="dk1"/>
              </a:buClr>
              <a:buSzPts val="2800"/>
              <a:buChar char="•"/>
            </a:pPr>
            <a:r>
              <a:rPr lang="en-GB" dirty="0"/>
              <a:t> </a:t>
            </a:r>
            <a:r>
              <a:rPr lang="en-GB" b="1" dirty="0"/>
              <a:t> </a:t>
            </a:r>
            <a:r>
              <a:rPr lang="en-GB" dirty="0"/>
              <a:t>It comes from two Greek Words.</a:t>
            </a:r>
            <a:endParaRPr/>
          </a:p>
          <a:p>
            <a:pPr marL="685800" lvl="1" indent="-266700" algn="just" rtl="0">
              <a:lnSpc>
                <a:spcPct val="115000"/>
              </a:lnSpc>
              <a:spcBef>
                <a:spcPts val="500"/>
              </a:spcBef>
              <a:spcAft>
                <a:spcPts val="0"/>
              </a:spcAft>
              <a:buSzPts val="2400"/>
              <a:buChar char="•"/>
            </a:pPr>
            <a:r>
              <a:rPr lang="en-GB" sz="2800" dirty="0">
                <a:solidFill>
                  <a:srgbClr val="0000FF"/>
                </a:solidFill>
              </a:rPr>
              <a:t>Onto: Existence or Being Real</a:t>
            </a:r>
            <a:endParaRPr sz="2800">
              <a:solidFill>
                <a:srgbClr val="0000FF"/>
              </a:solidFill>
            </a:endParaRPr>
          </a:p>
          <a:p>
            <a:pPr marL="685800" lvl="1" indent="-266700" algn="just" rtl="0">
              <a:lnSpc>
                <a:spcPct val="115000"/>
              </a:lnSpc>
              <a:spcBef>
                <a:spcPts val="500"/>
              </a:spcBef>
              <a:spcAft>
                <a:spcPts val="0"/>
              </a:spcAft>
              <a:buSzPts val="2400"/>
              <a:buChar char="•"/>
            </a:pPr>
            <a:r>
              <a:rPr lang="en-GB" sz="2800" dirty="0">
                <a:solidFill>
                  <a:srgbClr val="0000FF"/>
                </a:solidFill>
              </a:rPr>
              <a:t>Logia: Science or Study</a:t>
            </a:r>
            <a:endParaRPr sz="2800">
              <a:solidFill>
                <a:srgbClr val="0000FF"/>
              </a:solidFill>
            </a:endParaRPr>
          </a:p>
          <a:p>
            <a:pPr marL="228600" lvl="0" indent="-266700" algn="just" rtl="0">
              <a:lnSpc>
                <a:spcPct val="115000"/>
              </a:lnSpc>
              <a:spcBef>
                <a:spcPts val="1000"/>
              </a:spcBef>
              <a:spcAft>
                <a:spcPts val="0"/>
              </a:spcAft>
              <a:buSzPts val="2400"/>
              <a:buChar char="•"/>
            </a:pPr>
            <a:r>
              <a:rPr lang="en-GB" dirty="0"/>
              <a:t>The word is used in two settings:</a:t>
            </a:r>
            <a:endParaRPr/>
          </a:p>
          <a:p>
            <a:pPr marL="685800" lvl="1" indent="-266700" algn="just" rtl="0">
              <a:lnSpc>
                <a:spcPct val="115000"/>
              </a:lnSpc>
              <a:spcBef>
                <a:spcPts val="500"/>
              </a:spcBef>
              <a:spcAft>
                <a:spcPts val="0"/>
              </a:spcAft>
              <a:buSzPts val="2400"/>
              <a:buChar char="•"/>
            </a:pPr>
            <a:r>
              <a:rPr lang="en-GB" sz="2800" dirty="0">
                <a:solidFill>
                  <a:srgbClr val="0000FF"/>
                </a:solidFill>
              </a:rPr>
              <a:t>Philosophical</a:t>
            </a:r>
            <a:endParaRPr sz="2800">
              <a:solidFill>
                <a:srgbClr val="0000FF"/>
              </a:solidFill>
            </a:endParaRPr>
          </a:p>
          <a:p>
            <a:pPr marL="685800" lvl="1" indent="-266700" algn="just" rtl="0">
              <a:lnSpc>
                <a:spcPct val="115000"/>
              </a:lnSpc>
              <a:spcBef>
                <a:spcPts val="500"/>
              </a:spcBef>
              <a:spcAft>
                <a:spcPts val="0"/>
              </a:spcAft>
              <a:buSzPts val="2400"/>
              <a:buChar char="•"/>
            </a:pPr>
            <a:r>
              <a:rPr lang="en-GB" sz="2800" dirty="0">
                <a:solidFill>
                  <a:srgbClr val="0000FF"/>
                </a:solidFill>
              </a:rPr>
              <a:t>Non Philosophical</a:t>
            </a:r>
            <a:endParaRPr sz="2800">
              <a:solidFill>
                <a:srgbClr val="0000FF"/>
              </a:solidFill>
            </a:endParaRPr>
          </a:p>
        </p:txBody>
      </p:sp>
      <p:sp>
        <p:nvSpPr>
          <p:cNvPr id="116" name="Google Shape;11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17" name="Google Shape;11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a:t>
            </a:fld>
            <a:endParaRPr/>
          </a:p>
        </p:txBody>
      </p:sp>
      <p:pic>
        <p:nvPicPr>
          <p:cNvPr id="118" name="Google Shape;118;p3"/>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1227ed4b802_0_128"/>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1800"/>
              </a:spcBef>
              <a:spcAft>
                <a:spcPts val="400"/>
              </a:spcAft>
              <a:buClr>
                <a:schemeClr val="dk1"/>
              </a:buClr>
              <a:buSzPts val="1100"/>
              <a:buFont typeface="Arial"/>
              <a:buNone/>
            </a:pPr>
            <a:r>
              <a:rPr lang="en-GB" b="1">
                <a:solidFill>
                  <a:schemeClr val="lt1"/>
                </a:solidFill>
              </a:rPr>
              <a:t>Logical Connectives Cntd…</a:t>
            </a:r>
            <a:endParaRPr b="1">
              <a:solidFill>
                <a:schemeClr val="lt1"/>
              </a:solidFill>
            </a:endParaRPr>
          </a:p>
        </p:txBody>
      </p:sp>
      <p:sp>
        <p:nvSpPr>
          <p:cNvPr id="454" name="Google Shape;454;g1227ed4b802_0_1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455" name="Google Shape;455;g1227ed4b802_0_1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40</a:t>
            </a:fld>
            <a:endParaRPr/>
          </a:p>
        </p:txBody>
      </p:sp>
      <p:pic>
        <p:nvPicPr>
          <p:cNvPr id="456" name="Google Shape;456;g1227ed4b802_0_128"/>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57" name="Google Shape;457;g1227ed4b802_0_128"/>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fontScale="92500" lnSpcReduction="10000"/>
          </a:bodyPr>
          <a:lstStyle/>
          <a:p>
            <a:pPr marL="457200" marR="25400" lvl="0" indent="-304800" algn="l" rtl="0">
              <a:lnSpc>
                <a:spcPct val="156250"/>
              </a:lnSpc>
              <a:spcBef>
                <a:spcPts val="1500"/>
              </a:spcBef>
              <a:spcAft>
                <a:spcPts val="0"/>
              </a:spcAft>
              <a:buClr>
                <a:schemeClr val="dk1"/>
              </a:buClr>
              <a:buSzPts val="1200"/>
              <a:buFont typeface="Roboto"/>
              <a:buChar char="●"/>
            </a:pPr>
            <a:r>
              <a:rPr lang="en-GB" sz="2100"/>
              <a:t>Logical connectives are used to connect two simpler propositions or representing a sentence logically. We can create compound propositions with the help of logical connectives. </a:t>
            </a:r>
            <a:endParaRPr sz="2100"/>
          </a:p>
          <a:p>
            <a:pPr marL="457200" marR="25400" lvl="0" indent="-304800" algn="l" rtl="0">
              <a:lnSpc>
                <a:spcPct val="156250"/>
              </a:lnSpc>
              <a:spcBef>
                <a:spcPts val="0"/>
              </a:spcBef>
              <a:spcAft>
                <a:spcPts val="0"/>
              </a:spcAft>
              <a:buClr>
                <a:schemeClr val="dk1"/>
              </a:buClr>
              <a:buSzPts val="1200"/>
              <a:buFont typeface="Roboto"/>
              <a:buChar char="●"/>
            </a:pPr>
            <a:r>
              <a:rPr lang="en-GB" sz="2100"/>
              <a:t>There are mainly five connectives, which are given as follows:</a:t>
            </a:r>
            <a:endParaRPr sz="2100"/>
          </a:p>
          <a:p>
            <a:pPr marL="719999" marR="25400" lvl="0" indent="-342993" algn="l" rtl="0">
              <a:lnSpc>
                <a:spcPct val="156250"/>
              </a:lnSpc>
              <a:spcBef>
                <a:spcPts val="0"/>
              </a:spcBef>
              <a:spcAft>
                <a:spcPts val="0"/>
              </a:spcAft>
              <a:buClr>
                <a:schemeClr val="dk1"/>
              </a:buClr>
              <a:buSzPts val="1801"/>
              <a:buFont typeface="Roboto"/>
              <a:buAutoNum type="arabicPeriod"/>
            </a:pPr>
            <a:r>
              <a:rPr lang="en-GB" sz="1801" b="1">
                <a:solidFill>
                  <a:srgbClr val="FF0000"/>
                </a:solidFill>
                <a:highlight>
                  <a:srgbClr val="FFFFFF"/>
                </a:highlight>
              </a:rPr>
              <a:t>Negation</a:t>
            </a:r>
            <a:r>
              <a:rPr lang="en-GB" sz="1801" b="1">
                <a:highlight>
                  <a:srgbClr val="FFFFFF"/>
                </a:highlight>
              </a:rPr>
              <a:t>:</a:t>
            </a:r>
            <a:r>
              <a:rPr lang="en-GB" sz="1801">
                <a:highlight>
                  <a:srgbClr val="FFFFFF"/>
                </a:highlight>
              </a:rPr>
              <a:t> A sentence such as ¬ P is called negation of P. A literal can be either Positive literal or negative literal.</a:t>
            </a:r>
            <a:endParaRPr sz="1801">
              <a:highlight>
                <a:srgbClr val="FFFFFF"/>
              </a:highlight>
            </a:endParaRPr>
          </a:p>
          <a:p>
            <a:pPr marL="719999" marR="25400" lvl="0" indent="-342993" algn="l" rtl="0">
              <a:lnSpc>
                <a:spcPct val="156250"/>
              </a:lnSpc>
              <a:spcBef>
                <a:spcPts val="0"/>
              </a:spcBef>
              <a:spcAft>
                <a:spcPts val="0"/>
              </a:spcAft>
              <a:buClr>
                <a:schemeClr val="dk1"/>
              </a:buClr>
              <a:buSzPts val="1801"/>
              <a:buFont typeface="Roboto"/>
              <a:buAutoNum type="arabicPeriod"/>
            </a:pPr>
            <a:r>
              <a:rPr lang="en-GB" sz="1801" b="1">
                <a:solidFill>
                  <a:srgbClr val="FF0000"/>
                </a:solidFill>
                <a:highlight>
                  <a:srgbClr val="FFFFFF"/>
                </a:highlight>
              </a:rPr>
              <a:t>Conjunction</a:t>
            </a:r>
            <a:r>
              <a:rPr lang="en-GB" sz="1801" b="1">
                <a:highlight>
                  <a:srgbClr val="FFFFFF"/>
                </a:highlight>
              </a:rPr>
              <a:t>:</a:t>
            </a:r>
            <a:r>
              <a:rPr lang="en-GB" sz="1801">
                <a:highlight>
                  <a:srgbClr val="FFFFFF"/>
                </a:highlight>
              </a:rPr>
              <a:t> A sentence which has </a:t>
            </a:r>
            <a:r>
              <a:rPr lang="en-GB" sz="1801" b="1">
                <a:highlight>
                  <a:srgbClr val="FFFFFF"/>
                </a:highlight>
              </a:rPr>
              <a:t>∧ </a:t>
            </a:r>
            <a:r>
              <a:rPr lang="en-GB" sz="1801">
                <a:highlight>
                  <a:srgbClr val="FFFFFF"/>
                </a:highlight>
              </a:rPr>
              <a:t>connective such as, </a:t>
            </a:r>
            <a:r>
              <a:rPr lang="en-GB" sz="1801" b="1">
                <a:highlight>
                  <a:srgbClr val="FFFFFF"/>
                </a:highlight>
              </a:rPr>
              <a:t>P ∧ Q</a:t>
            </a:r>
            <a:r>
              <a:rPr lang="en-GB" sz="1801">
                <a:highlight>
                  <a:srgbClr val="FFFFFF"/>
                </a:highlight>
              </a:rPr>
              <a:t> is called a conjunction.</a:t>
            </a:r>
            <a:br>
              <a:rPr lang="en-GB" sz="1801">
                <a:highlight>
                  <a:srgbClr val="FFFFFF"/>
                </a:highlight>
              </a:rPr>
            </a:br>
            <a:r>
              <a:rPr lang="en-GB" sz="1801" b="1">
                <a:highlight>
                  <a:srgbClr val="FFFFFF"/>
                </a:highlight>
              </a:rPr>
              <a:t>Example:</a:t>
            </a:r>
            <a:r>
              <a:rPr lang="en-GB" sz="1801">
                <a:highlight>
                  <a:srgbClr val="FFFFFF"/>
                </a:highlight>
              </a:rPr>
              <a:t> Rohan is intelligent and hardworking. It can be written as,</a:t>
            </a:r>
            <a:br>
              <a:rPr lang="en-GB" sz="1801">
                <a:highlight>
                  <a:srgbClr val="FFFFFF"/>
                </a:highlight>
              </a:rPr>
            </a:br>
            <a:r>
              <a:rPr lang="en-GB" sz="1801" b="1">
                <a:highlight>
                  <a:srgbClr val="FFFFFF"/>
                </a:highlight>
              </a:rPr>
              <a:t>P= Rohan is intelligent</a:t>
            </a:r>
            <a:r>
              <a:rPr lang="en-GB" sz="1801">
                <a:highlight>
                  <a:srgbClr val="FFFFFF"/>
                </a:highlight>
              </a:rPr>
              <a:t>,</a:t>
            </a:r>
            <a:br>
              <a:rPr lang="en-GB" sz="1801">
                <a:highlight>
                  <a:srgbClr val="FFFFFF"/>
                </a:highlight>
              </a:rPr>
            </a:br>
            <a:r>
              <a:rPr lang="en-GB" sz="1801" b="1">
                <a:highlight>
                  <a:srgbClr val="FFFFFF"/>
                </a:highlight>
              </a:rPr>
              <a:t>Q= Rohan is hardworking. → P∧ Q</a:t>
            </a:r>
            <a:r>
              <a:rPr lang="en-GB" sz="1801">
                <a:highlight>
                  <a:srgbClr val="FFFFFF"/>
                </a:highlight>
              </a:rPr>
              <a:t>.</a:t>
            </a:r>
            <a:endParaRPr sz="1801">
              <a:highlight>
                <a:srgbClr val="FFFFFF"/>
              </a:highlight>
            </a:endParaRPr>
          </a:p>
          <a:p>
            <a:pPr marL="719999" marR="25400" lvl="0" indent="-342993" algn="l" rtl="0">
              <a:lnSpc>
                <a:spcPct val="156250"/>
              </a:lnSpc>
              <a:spcBef>
                <a:spcPts val="0"/>
              </a:spcBef>
              <a:spcAft>
                <a:spcPts val="0"/>
              </a:spcAft>
              <a:buClr>
                <a:schemeClr val="dk1"/>
              </a:buClr>
              <a:buSzPts val="1801"/>
              <a:buFont typeface="Roboto"/>
              <a:buAutoNum type="arabicPeriod"/>
            </a:pPr>
            <a:r>
              <a:rPr lang="en-GB" sz="1801" b="1">
                <a:solidFill>
                  <a:srgbClr val="FF0000"/>
                </a:solidFill>
                <a:highlight>
                  <a:srgbClr val="FFFFFF"/>
                </a:highlight>
              </a:rPr>
              <a:t>Disjunction</a:t>
            </a:r>
            <a:r>
              <a:rPr lang="en-GB" sz="1801" b="1">
                <a:highlight>
                  <a:srgbClr val="FFFFFF"/>
                </a:highlight>
              </a:rPr>
              <a:t>:</a:t>
            </a:r>
            <a:r>
              <a:rPr lang="en-GB" sz="1801">
                <a:highlight>
                  <a:srgbClr val="FFFFFF"/>
                </a:highlight>
              </a:rPr>
              <a:t> A sentence which has ∨ connective, such as </a:t>
            </a:r>
            <a:r>
              <a:rPr lang="en-GB" sz="1801" b="1">
                <a:highlight>
                  <a:srgbClr val="FFFFFF"/>
                </a:highlight>
              </a:rPr>
              <a:t>P ∨ Q</a:t>
            </a:r>
            <a:r>
              <a:rPr lang="en-GB" sz="1801">
                <a:highlight>
                  <a:srgbClr val="FFFFFF"/>
                </a:highlight>
              </a:rPr>
              <a:t>. is called disjunction, where P and Q are the propositions.</a:t>
            </a:r>
            <a:br>
              <a:rPr lang="en-GB" sz="1801">
                <a:highlight>
                  <a:srgbClr val="FFFFFF"/>
                </a:highlight>
              </a:rPr>
            </a:br>
            <a:r>
              <a:rPr lang="en-GB" sz="1801" b="1">
                <a:highlight>
                  <a:srgbClr val="FFFFFF"/>
                </a:highlight>
              </a:rPr>
              <a:t>Example: "Ritika is a doctor or Engineer"</a:t>
            </a:r>
            <a:r>
              <a:rPr lang="en-GB" sz="1801">
                <a:highlight>
                  <a:srgbClr val="FFFFFF"/>
                </a:highlight>
              </a:rPr>
              <a:t>,</a:t>
            </a:r>
            <a:br>
              <a:rPr lang="en-GB" sz="1801">
                <a:highlight>
                  <a:srgbClr val="FFFFFF"/>
                </a:highlight>
              </a:rPr>
            </a:br>
            <a:r>
              <a:rPr lang="en-GB" sz="1801">
                <a:highlight>
                  <a:srgbClr val="FFFFFF"/>
                </a:highlight>
              </a:rPr>
              <a:t>Here P= Ritika is Doctor. Q= Ritika is Doctor, so we can write it as </a:t>
            </a:r>
            <a:r>
              <a:rPr lang="en-GB" sz="1801" b="1">
                <a:highlight>
                  <a:srgbClr val="FFFFFF"/>
                </a:highlight>
              </a:rPr>
              <a:t>P ∨ Q</a:t>
            </a:r>
            <a:r>
              <a:rPr lang="en-GB" sz="1801">
                <a:highlight>
                  <a:srgbClr val="FFFFFF"/>
                </a:highlight>
              </a:rPr>
              <a:t>.</a:t>
            </a:r>
            <a:endParaRPr sz="2229"/>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7">
                                            <p:txEl>
                                              <p:pRg st="0" end="0"/>
                                            </p:txEl>
                                          </p:spTgt>
                                        </p:tgtEl>
                                        <p:attrNameLst>
                                          <p:attrName>style.visibility</p:attrName>
                                        </p:attrNameLst>
                                      </p:cBhvr>
                                      <p:to>
                                        <p:strVal val="visible"/>
                                      </p:to>
                                    </p:set>
                                    <p:animEffect transition="in" filter="fade">
                                      <p:cBhvr>
                                        <p:cTn id="7" dur="1000"/>
                                        <p:tgtEl>
                                          <p:spTgt spid="4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7">
                                            <p:txEl>
                                              <p:pRg st="1" end="1"/>
                                            </p:txEl>
                                          </p:spTgt>
                                        </p:tgtEl>
                                        <p:attrNameLst>
                                          <p:attrName>style.visibility</p:attrName>
                                        </p:attrNameLst>
                                      </p:cBhvr>
                                      <p:to>
                                        <p:strVal val="visible"/>
                                      </p:to>
                                    </p:set>
                                    <p:animEffect transition="in" filter="fade">
                                      <p:cBhvr>
                                        <p:cTn id="12" dur="1000"/>
                                        <p:tgtEl>
                                          <p:spTgt spid="4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7">
                                            <p:txEl>
                                              <p:pRg st="2" end="2"/>
                                            </p:txEl>
                                          </p:spTgt>
                                        </p:tgtEl>
                                        <p:attrNameLst>
                                          <p:attrName>style.visibility</p:attrName>
                                        </p:attrNameLst>
                                      </p:cBhvr>
                                      <p:to>
                                        <p:strVal val="visible"/>
                                      </p:to>
                                    </p:set>
                                    <p:animEffect transition="in" filter="fade">
                                      <p:cBhvr>
                                        <p:cTn id="17" dur="1000"/>
                                        <p:tgtEl>
                                          <p:spTgt spid="4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7">
                                            <p:txEl>
                                              <p:pRg st="3" end="3"/>
                                            </p:txEl>
                                          </p:spTgt>
                                        </p:tgtEl>
                                        <p:attrNameLst>
                                          <p:attrName>style.visibility</p:attrName>
                                        </p:attrNameLst>
                                      </p:cBhvr>
                                      <p:to>
                                        <p:strVal val="visible"/>
                                      </p:to>
                                    </p:set>
                                    <p:animEffect transition="in" filter="fade">
                                      <p:cBhvr>
                                        <p:cTn id="22" dur="1000"/>
                                        <p:tgtEl>
                                          <p:spTgt spid="4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7">
                                            <p:txEl>
                                              <p:pRg st="4" end="4"/>
                                            </p:txEl>
                                          </p:spTgt>
                                        </p:tgtEl>
                                        <p:attrNameLst>
                                          <p:attrName>style.visibility</p:attrName>
                                        </p:attrNameLst>
                                      </p:cBhvr>
                                      <p:to>
                                        <p:strVal val="visible"/>
                                      </p:to>
                                    </p:set>
                                    <p:animEffect transition="in" filter="fade">
                                      <p:cBhvr>
                                        <p:cTn id="27" dur="1000"/>
                                        <p:tgtEl>
                                          <p:spTgt spid="4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g1227ed4b802_0_151"/>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1800"/>
              </a:spcBef>
              <a:spcAft>
                <a:spcPts val="400"/>
              </a:spcAft>
              <a:buClr>
                <a:schemeClr val="dk1"/>
              </a:buClr>
              <a:buSzPts val="1100"/>
              <a:buFont typeface="Arial"/>
              <a:buNone/>
            </a:pPr>
            <a:r>
              <a:rPr lang="en-GB" b="1">
                <a:solidFill>
                  <a:schemeClr val="lt1"/>
                </a:solidFill>
              </a:rPr>
              <a:t>Logical Connectives Cntd…</a:t>
            </a:r>
            <a:endParaRPr b="1">
              <a:solidFill>
                <a:schemeClr val="lt1"/>
              </a:solidFill>
            </a:endParaRPr>
          </a:p>
        </p:txBody>
      </p:sp>
      <p:sp>
        <p:nvSpPr>
          <p:cNvPr id="463" name="Google Shape;463;g1227ed4b802_0_15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464" name="Google Shape;464;g1227ed4b802_0_15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41</a:t>
            </a:fld>
            <a:endParaRPr/>
          </a:p>
        </p:txBody>
      </p:sp>
      <p:pic>
        <p:nvPicPr>
          <p:cNvPr id="465" name="Google Shape;465;g1227ed4b802_0_151"/>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66" name="Google Shape;466;g1227ed4b802_0_151"/>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719999" marR="25400" lvl="0" indent="-342993" algn="l" rtl="0">
              <a:lnSpc>
                <a:spcPct val="156250"/>
              </a:lnSpc>
              <a:spcBef>
                <a:spcPts val="1500"/>
              </a:spcBef>
              <a:spcAft>
                <a:spcPts val="0"/>
              </a:spcAft>
              <a:buSzPts val="1801"/>
              <a:buAutoNum type="arabicPeriod" startAt="4"/>
            </a:pPr>
            <a:r>
              <a:rPr lang="en-GB" sz="1801" b="1">
                <a:solidFill>
                  <a:srgbClr val="FF0000"/>
                </a:solidFill>
                <a:highlight>
                  <a:srgbClr val="FFFFFF"/>
                </a:highlight>
              </a:rPr>
              <a:t>Implication</a:t>
            </a:r>
            <a:r>
              <a:rPr lang="en-GB" sz="1801" b="1">
                <a:highlight>
                  <a:srgbClr val="FFFFFF"/>
                </a:highlight>
              </a:rPr>
              <a:t>:</a:t>
            </a:r>
            <a:r>
              <a:rPr lang="en-GB" sz="1801">
                <a:highlight>
                  <a:srgbClr val="FFFFFF"/>
                </a:highlight>
              </a:rPr>
              <a:t> A sentence such as P → Q, is called an implication. Implications are also known as if-then rules. It can be represented as</a:t>
            </a:r>
            <a:br>
              <a:rPr lang="en-GB" sz="1801">
                <a:highlight>
                  <a:srgbClr val="FFFFFF"/>
                </a:highlight>
              </a:rPr>
            </a:br>
            <a:r>
              <a:rPr lang="en-GB" sz="1801">
                <a:highlight>
                  <a:srgbClr val="FFFFFF"/>
                </a:highlight>
              </a:rPr>
              <a:t>            </a:t>
            </a:r>
            <a:r>
              <a:rPr lang="en-GB" sz="1801" b="1">
                <a:highlight>
                  <a:srgbClr val="FFFFFF"/>
                </a:highlight>
              </a:rPr>
              <a:t>If</a:t>
            </a:r>
            <a:r>
              <a:rPr lang="en-GB" sz="1801">
                <a:highlight>
                  <a:srgbClr val="FFFFFF"/>
                </a:highlight>
              </a:rPr>
              <a:t> it is raining, then the street is wet.</a:t>
            </a:r>
            <a:br>
              <a:rPr lang="en-GB" sz="1801">
                <a:highlight>
                  <a:srgbClr val="FFFFFF"/>
                </a:highlight>
              </a:rPr>
            </a:br>
            <a:r>
              <a:rPr lang="en-GB" sz="1801">
                <a:highlight>
                  <a:srgbClr val="FFFFFF"/>
                </a:highlight>
              </a:rPr>
              <a:t>        Let P= It is raining, and Q= Street is wet, so it is represented as P → Q</a:t>
            </a:r>
            <a:endParaRPr sz="1801">
              <a:highlight>
                <a:srgbClr val="FFFFFF"/>
              </a:highlight>
            </a:endParaRPr>
          </a:p>
          <a:p>
            <a:pPr marL="719999" marR="25400" lvl="0" indent="-342993" algn="l" rtl="0">
              <a:lnSpc>
                <a:spcPct val="100000"/>
              </a:lnSpc>
              <a:spcBef>
                <a:spcPts val="0"/>
              </a:spcBef>
              <a:spcAft>
                <a:spcPts val="0"/>
              </a:spcAft>
              <a:buSzPts val="1801"/>
              <a:buAutoNum type="arabicPeriod" startAt="4"/>
            </a:pPr>
            <a:r>
              <a:rPr lang="en-GB" sz="1801" b="1">
                <a:solidFill>
                  <a:srgbClr val="FF0000"/>
                </a:solidFill>
                <a:highlight>
                  <a:srgbClr val="FFFFFF"/>
                </a:highlight>
              </a:rPr>
              <a:t>Biconditional</a:t>
            </a:r>
            <a:r>
              <a:rPr lang="en-GB" sz="1801" b="1">
                <a:highlight>
                  <a:srgbClr val="FFFFFF"/>
                </a:highlight>
              </a:rPr>
              <a:t>:</a:t>
            </a:r>
            <a:r>
              <a:rPr lang="en-GB" sz="1801">
                <a:highlight>
                  <a:srgbClr val="FFFFFF"/>
                </a:highlight>
              </a:rPr>
              <a:t> A sentence such as </a:t>
            </a:r>
            <a:r>
              <a:rPr lang="en-GB" sz="1801" b="1">
                <a:highlight>
                  <a:srgbClr val="FFFFFF"/>
                </a:highlight>
              </a:rPr>
              <a:t>P⇔ Q is a Biconditional sentence, </a:t>
            </a:r>
            <a:endParaRPr sz="1801" b="1">
              <a:highlight>
                <a:srgbClr val="FFFFFF"/>
              </a:highlight>
            </a:endParaRPr>
          </a:p>
          <a:p>
            <a:pPr marL="914400" marR="25400" lvl="0" indent="0" algn="l" rtl="0">
              <a:lnSpc>
                <a:spcPct val="100000"/>
              </a:lnSpc>
              <a:spcBef>
                <a:spcPts val="1500"/>
              </a:spcBef>
              <a:spcAft>
                <a:spcPts val="0"/>
              </a:spcAft>
              <a:buNone/>
            </a:pPr>
            <a:r>
              <a:rPr lang="en-GB" sz="1801" b="1">
                <a:highlight>
                  <a:srgbClr val="FFFFFF"/>
                </a:highlight>
              </a:rPr>
              <a:t>example If I am breathing, then I am alive</a:t>
            </a:r>
            <a:br>
              <a:rPr lang="en-GB" sz="1801" b="1">
                <a:highlight>
                  <a:srgbClr val="FFFFFF"/>
                </a:highlight>
              </a:rPr>
            </a:br>
            <a:r>
              <a:rPr lang="en-GB" sz="1801">
                <a:highlight>
                  <a:srgbClr val="FFFFFF"/>
                </a:highlight>
              </a:rPr>
              <a:t>            P= I am breathing, Q= I am alive, it can be represented as P ⇔ Q.</a:t>
            </a:r>
            <a:endParaRPr sz="1801">
              <a:highlight>
                <a:srgbClr val="FFFFFF"/>
              </a:highlight>
            </a:endParaRPr>
          </a:p>
          <a:p>
            <a:pPr marL="457200" lvl="0" indent="-361950" algn="just" rtl="0">
              <a:lnSpc>
                <a:spcPct val="130000"/>
              </a:lnSpc>
              <a:spcBef>
                <a:spcPts val="1400"/>
              </a:spcBef>
              <a:spcAft>
                <a:spcPts val="0"/>
              </a:spcAft>
              <a:buSzPts val="2100"/>
              <a:buChar char="●"/>
            </a:pPr>
            <a:r>
              <a:rPr lang="en-GB" sz="2100"/>
              <a:t>Following is the summarized table for Propositional Logic Connectives:</a:t>
            </a:r>
            <a:endParaRPr sz="2100"/>
          </a:p>
          <a:p>
            <a:pPr marL="457200" lvl="0" indent="0" algn="just" rtl="0">
              <a:lnSpc>
                <a:spcPct val="130000"/>
              </a:lnSpc>
              <a:spcBef>
                <a:spcPts val="1400"/>
              </a:spcBef>
              <a:spcAft>
                <a:spcPts val="0"/>
              </a:spcAft>
              <a:buNone/>
            </a:pPr>
            <a:endParaRPr sz="2100"/>
          </a:p>
          <a:p>
            <a:pPr marL="914400" marR="25400" lvl="0" indent="0" algn="l" rtl="0">
              <a:lnSpc>
                <a:spcPct val="100000"/>
              </a:lnSpc>
              <a:spcBef>
                <a:spcPts val="1500"/>
              </a:spcBef>
              <a:spcAft>
                <a:spcPts val="1200"/>
              </a:spcAft>
              <a:buNone/>
            </a:pPr>
            <a:endParaRPr sz="1801">
              <a:highlight>
                <a:srgbClr val="FFFFFF"/>
              </a:highlight>
            </a:endParaRPr>
          </a:p>
        </p:txBody>
      </p:sp>
      <p:pic>
        <p:nvPicPr>
          <p:cNvPr id="467" name="Google Shape;467;g1227ed4b802_0_151"/>
          <p:cNvPicPr preferRelativeResize="0"/>
          <p:nvPr/>
        </p:nvPicPr>
        <p:blipFill>
          <a:blip r:embed="rId4">
            <a:alphaModFix/>
          </a:blip>
          <a:stretch>
            <a:fillRect/>
          </a:stretch>
        </p:blipFill>
        <p:spPr>
          <a:xfrm>
            <a:off x="2473038" y="4792400"/>
            <a:ext cx="7245926" cy="1563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6">
                                            <p:txEl>
                                              <p:pRg st="0" end="0"/>
                                            </p:txEl>
                                          </p:spTgt>
                                        </p:tgtEl>
                                        <p:attrNameLst>
                                          <p:attrName>style.visibility</p:attrName>
                                        </p:attrNameLst>
                                      </p:cBhvr>
                                      <p:to>
                                        <p:strVal val="visible"/>
                                      </p:to>
                                    </p:set>
                                    <p:animEffect transition="in" filter="fade">
                                      <p:cBhvr>
                                        <p:cTn id="7" dur="1000"/>
                                        <p:tgtEl>
                                          <p:spTgt spid="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6">
                                            <p:txEl>
                                              <p:pRg st="1" end="1"/>
                                            </p:txEl>
                                          </p:spTgt>
                                        </p:tgtEl>
                                        <p:attrNameLst>
                                          <p:attrName>style.visibility</p:attrName>
                                        </p:attrNameLst>
                                      </p:cBhvr>
                                      <p:to>
                                        <p:strVal val="visible"/>
                                      </p:to>
                                    </p:set>
                                    <p:animEffect transition="in" filter="fade">
                                      <p:cBhvr>
                                        <p:cTn id="12" dur="1000"/>
                                        <p:tgtEl>
                                          <p:spTgt spid="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6">
                                            <p:txEl>
                                              <p:pRg st="2" end="2"/>
                                            </p:txEl>
                                          </p:spTgt>
                                        </p:tgtEl>
                                        <p:attrNameLst>
                                          <p:attrName>style.visibility</p:attrName>
                                        </p:attrNameLst>
                                      </p:cBhvr>
                                      <p:to>
                                        <p:strVal val="visible"/>
                                      </p:to>
                                    </p:set>
                                    <p:animEffect transition="in" filter="fade">
                                      <p:cBhvr>
                                        <p:cTn id="17" dur="1000"/>
                                        <p:tgtEl>
                                          <p:spTgt spid="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6">
                                            <p:txEl>
                                              <p:pRg st="3" end="3"/>
                                            </p:txEl>
                                          </p:spTgt>
                                        </p:tgtEl>
                                        <p:attrNameLst>
                                          <p:attrName>style.visibility</p:attrName>
                                        </p:attrNameLst>
                                      </p:cBhvr>
                                      <p:to>
                                        <p:strVal val="visible"/>
                                      </p:to>
                                    </p:set>
                                    <p:animEffect transition="in" filter="fade">
                                      <p:cBhvr>
                                        <p:cTn id="22" dur="1000"/>
                                        <p:tgtEl>
                                          <p:spTgt spid="4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6">
                                            <p:txEl>
                                              <p:pRg st="4" end="4"/>
                                            </p:txEl>
                                          </p:spTgt>
                                        </p:tgtEl>
                                        <p:attrNameLst>
                                          <p:attrName>style.visibility</p:attrName>
                                        </p:attrNameLst>
                                      </p:cBhvr>
                                      <p:to>
                                        <p:strVal val="visible"/>
                                      </p:to>
                                    </p:set>
                                    <p:animEffect transition="in" filter="fade">
                                      <p:cBhvr>
                                        <p:cTn id="27" dur="1000"/>
                                        <p:tgtEl>
                                          <p:spTgt spid="4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6">
                                            <p:txEl>
                                              <p:pRg st="5" end="5"/>
                                            </p:txEl>
                                          </p:spTgt>
                                        </p:tgtEl>
                                        <p:attrNameLst>
                                          <p:attrName>style.visibility</p:attrName>
                                        </p:attrNameLst>
                                      </p:cBhvr>
                                      <p:to>
                                        <p:strVal val="visible"/>
                                      </p:to>
                                    </p:set>
                                    <p:animEffect transition="in" filter="fade">
                                      <p:cBhvr>
                                        <p:cTn id="32" dur="1000"/>
                                        <p:tgtEl>
                                          <p:spTgt spid="4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g1227ed4b802_0_162"/>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1800"/>
              </a:spcBef>
              <a:spcAft>
                <a:spcPts val="400"/>
              </a:spcAft>
              <a:buClr>
                <a:schemeClr val="dk1"/>
              </a:buClr>
              <a:buSzPts val="1100"/>
              <a:buFont typeface="Arial"/>
              <a:buNone/>
            </a:pPr>
            <a:r>
              <a:rPr lang="en-GB" b="1">
                <a:solidFill>
                  <a:schemeClr val="lt1"/>
                </a:solidFill>
              </a:rPr>
              <a:t>Truth Table</a:t>
            </a:r>
            <a:endParaRPr b="1">
              <a:solidFill>
                <a:schemeClr val="lt1"/>
              </a:solidFill>
            </a:endParaRPr>
          </a:p>
        </p:txBody>
      </p:sp>
      <p:sp>
        <p:nvSpPr>
          <p:cNvPr id="473" name="Google Shape;473;g1227ed4b802_0_1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474" name="Google Shape;474;g1227ed4b802_0_1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42</a:t>
            </a:fld>
            <a:endParaRPr/>
          </a:p>
        </p:txBody>
      </p:sp>
      <p:pic>
        <p:nvPicPr>
          <p:cNvPr id="475" name="Google Shape;475;g1227ed4b802_0_162"/>
          <p:cNvPicPr preferRelativeResize="0"/>
          <p:nvPr/>
        </p:nvPicPr>
        <p:blipFill rotWithShape="1">
          <a:blip r:embed="rId3">
            <a:alphaModFix/>
          </a:blip>
          <a:srcRect/>
          <a:stretch/>
        </p:blipFill>
        <p:spPr>
          <a:xfrm>
            <a:off x="311728" y="5915891"/>
            <a:ext cx="408708" cy="805584"/>
          </a:xfrm>
          <a:prstGeom prst="rect">
            <a:avLst/>
          </a:prstGeom>
          <a:noFill/>
          <a:ln>
            <a:noFill/>
          </a:ln>
        </p:spPr>
      </p:pic>
      <p:pic>
        <p:nvPicPr>
          <p:cNvPr id="476" name="Google Shape;476;g1227ed4b802_0_162"/>
          <p:cNvPicPr preferRelativeResize="0"/>
          <p:nvPr/>
        </p:nvPicPr>
        <p:blipFill>
          <a:blip r:embed="rId4">
            <a:alphaModFix/>
          </a:blip>
          <a:stretch>
            <a:fillRect/>
          </a:stretch>
        </p:blipFill>
        <p:spPr>
          <a:xfrm>
            <a:off x="720415" y="928200"/>
            <a:ext cx="5355510" cy="5372675"/>
          </a:xfrm>
          <a:prstGeom prst="rect">
            <a:avLst/>
          </a:prstGeom>
          <a:noFill/>
          <a:ln>
            <a:noFill/>
          </a:ln>
        </p:spPr>
      </p:pic>
      <p:pic>
        <p:nvPicPr>
          <p:cNvPr id="477" name="Google Shape;477;g1227ed4b802_0_162"/>
          <p:cNvPicPr preferRelativeResize="0"/>
          <p:nvPr/>
        </p:nvPicPr>
        <p:blipFill>
          <a:blip r:embed="rId5">
            <a:alphaModFix/>
          </a:blip>
          <a:stretch>
            <a:fillRect/>
          </a:stretch>
        </p:blipFill>
        <p:spPr>
          <a:xfrm>
            <a:off x="6340049" y="1256000"/>
            <a:ext cx="5219124" cy="1381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1227ed4b802_0_17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400"/>
              </a:spcBef>
              <a:spcAft>
                <a:spcPts val="600"/>
              </a:spcAft>
              <a:buClr>
                <a:schemeClr val="dk1"/>
              </a:buClr>
              <a:buSzPts val="1100"/>
              <a:buFont typeface="Arial"/>
              <a:buNone/>
            </a:pPr>
            <a:r>
              <a:rPr lang="en-GB" b="1">
                <a:solidFill>
                  <a:schemeClr val="lt1"/>
                </a:solidFill>
              </a:rPr>
              <a:t>Rules of Inference in AI </a:t>
            </a:r>
            <a:endParaRPr b="1">
              <a:solidFill>
                <a:schemeClr val="lt1"/>
              </a:solidFill>
            </a:endParaRPr>
          </a:p>
        </p:txBody>
      </p:sp>
      <p:sp>
        <p:nvSpPr>
          <p:cNvPr id="483" name="Google Shape;483;g1227ed4b802_0_17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484" name="Google Shape;484;g1227ed4b802_0_17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43</a:t>
            </a:fld>
            <a:endParaRPr/>
          </a:p>
        </p:txBody>
      </p:sp>
      <p:pic>
        <p:nvPicPr>
          <p:cNvPr id="485" name="Google Shape;485;g1227ed4b802_0_174"/>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86" name="Google Shape;486;g1227ed4b802_0_174"/>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Autofit/>
          </a:bodyPr>
          <a:lstStyle/>
          <a:p>
            <a:pPr marL="0" marR="25400" lvl="0" indent="0" algn="l" rtl="0">
              <a:lnSpc>
                <a:spcPct val="100000"/>
              </a:lnSpc>
              <a:spcBef>
                <a:spcPts val="1000"/>
              </a:spcBef>
              <a:spcAft>
                <a:spcPts val="0"/>
              </a:spcAft>
              <a:buNone/>
            </a:pPr>
            <a:r>
              <a:rPr lang="en-GB" sz="1800" b="1">
                <a:solidFill>
                  <a:srgbClr val="FF0000"/>
                </a:solidFill>
              </a:rPr>
              <a:t>Inference</a:t>
            </a:r>
            <a:r>
              <a:rPr lang="en-GB" sz="1800"/>
              <a:t>:</a:t>
            </a:r>
            <a:endParaRPr sz="1800"/>
          </a:p>
          <a:p>
            <a:pPr marL="457200" lvl="0" indent="-342900" algn="just" rtl="0">
              <a:lnSpc>
                <a:spcPct val="100000"/>
              </a:lnSpc>
              <a:spcBef>
                <a:spcPts val="1200"/>
              </a:spcBef>
              <a:spcAft>
                <a:spcPts val="0"/>
              </a:spcAft>
              <a:buClr>
                <a:schemeClr val="dk1"/>
              </a:buClr>
              <a:buSzPts val="1800"/>
              <a:buFont typeface="Roboto"/>
              <a:buChar char="●"/>
            </a:pPr>
            <a:r>
              <a:rPr lang="en-GB" sz="1800"/>
              <a:t>In artificial intelligence, we need intelligent computers which can create new logic from old logic or by evidence, so generating the conclusions from evidence and facts is termed as </a:t>
            </a:r>
            <a:r>
              <a:rPr lang="en-GB" sz="1800" b="1">
                <a:solidFill>
                  <a:srgbClr val="FF0000"/>
                </a:solidFill>
              </a:rPr>
              <a:t>Inference</a:t>
            </a:r>
            <a:r>
              <a:rPr lang="en-GB" sz="1800"/>
              <a:t>.</a:t>
            </a:r>
            <a:endParaRPr sz="1800"/>
          </a:p>
          <a:p>
            <a:pPr marL="0" lvl="0" indent="0" algn="just" rtl="0">
              <a:lnSpc>
                <a:spcPct val="100000"/>
              </a:lnSpc>
              <a:spcBef>
                <a:spcPts val="1200"/>
              </a:spcBef>
              <a:spcAft>
                <a:spcPts val="0"/>
              </a:spcAft>
              <a:buNone/>
            </a:pPr>
            <a:r>
              <a:rPr lang="en-GB" sz="1800" b="1">
                <a:solidFill>
                  <a:srgbClr val="FF0000"/>
                </a:solidFill>
              </a:rPr>
              <a:t>Inference rules</a:t>
            </a:r>
            <a:r>
              <a:rPr lang="en-GB" sz="1800"/>
              <a:t>:</a:t>
            </a:r>
            <a:endParaRPr sz="1800"/>
          </a:p>
          <a:p>
            <a:pPr marL="457200" lvl="0" indent="-342900" algn="just" rtl="0">
              <a:lnSpc>
                <a:spcPct val="100000"/>
              </a:lnSpc>
              <a:spcBef>
                <a:spcPts val="1200"/>
              </a:spcBef>
              <a:spcAft>
                <a:spcPts val="0"/>
              </a:spcAft>
              <a:buClr>
                <a:schemeClr val="dk1"/>
              </a:buClr>
              <a:buSzPts val="1800"/>
              <a:buFont typeface="Calibri"/>
              <a:buChar char="●"/>
            </a:pPr>
            <a:r>
              <a:rPr lang="en-GB" sz="1800"/>
              <a:t>Inference rules are the templates for generating valid arguments. </a:t>
            </a:r>
            <a:endParaRPr sz="1800"/>
          </a:p>
          <a:p>
            <a:pPr marL="457200" lvl="0" indent="-342900" algn="just" rtl="0">
              <a:lnSpc>
                <a:spcPct val="100000"/>
              </a:lnSpc>
              <a:spcBef>
                <a:spcPts val="1200"/>
              </a:spcBef>
              <a:spcAft>
                <a:spcPts val="0"/>
              </a:spcAft>
              <a:buClr>
                <a:schemeClr val="dk1"/>
              </a:buClr>
              <a:buSzPts val="1800"/>
              <a:buFont typeface="Calibri"/>
              <a:buChar char="●"/>
            </a:pPr>
            <a:r>
              <a:rPr lang="en-GB" sz="1800"/>
              <a:t>Inference rules are applied to derive proofs in artificial intelligence, and the proof is a sequence of the conclusion that leads to the desired goal.</a:t>
            </a:r>
            <a:endParaRPr sz="1800">
              <a:solidFill>
                <a:srgbClr val="333333"/>
              </a:solidFill>
              <a:highlight>
                <a:srgbClr val="FFFFFF"/>
              </a:highlight>
            </a:endParaRPr>
          </a:p>
          <a:p>
            <a:pPr marL="457200" lvl="0" indent="-342900" algn="just" rtl="0">
              <a:lnSpc>
                <a:spcPct val="100000"/>
              </a:lnSpc>
              <a:spcBef>
                <a:spcPts val="1000"/>
              </a:spcBef>
              <a:spcAft>
                <a:spcPts val="0"/>
              </a:spcAft>
              <a:buClr>
                <a:schemeClr val="dk1"/>
              </a:buClr>
              <a:buSzPts val="1800"/>
              <a:buFont typeface="Calibri"/>
              <a:buChar char="●"/>
            </a:pPr>
            <a:r>
              <a:rPr lang="en-GB" sz="1800">
                <a:highlight>
                  <a:srgbClr val="FFFFFF"/>
                </a:highlight>
              </a:rPr>
              <a:t>Following are some terminologies related to inference rules:</a:t>
            </a:r>
            <a:endParaRPr sz="1800">
              <a:highlight>
                <a:srgbClr val="FFFFFF"/>
              </a:highlight>
            </a:endParaRPr>
          </a:p>
          <a:p>
            <a:pPr marL="809999" marR="25400" lvl="0" indent="-342900" algn="l" rtl="0">
              <a:lnSpc>
                <a:spcPct val="100000"/>
              </a:lnSpc>
              <a:spcBef>
                <a:spcPts val="1000"/>
              </a:spcBef>
              <a:spcAft>
                <a:spcPts val="0"/>
              </a:spcAft>
              <a:buClr>
                <a:schemeClr val="dk1"/>
              </a:buClr>
              <a:buSzPts val="1800"/>
              <a:buFont typeface="Roboto"/>
              <a:buChar char="➔"/>
            </a:pPr>
            <a:r>
              <a:rPr lang="en-GB" sz="1800" b="1">
                <a:highlight>
                  <a:srgbClr val="FFFFFF"/>
                </a:highlight>
              </a:rPr>
              <a:t>Implication:</a:t>
            </a:r>
            <a:r>
              <a:rPr lang="en-GB" sz="1800">
                <a:highlight>
                  <a:srgbClr val="FFFFFF"/>
                </a:highlight>
              </a:rPr>
              <a:t> It is one of the logical connectives which can be represented as P → Q. It is a Boolean expression.</a:t>
            </a:r>
            <a:endParaRPr sz="1800">
              <a:highlight>
                <a:srgbClr val="FFFFFF"/>
              </a:highlight>
            </a:endParaRPr>
          </a:p>
          <a:p>
            <a:pPr marL="809999" marR="25400" lvl="0" indent="-342900" algn="l" rtl="0">
              <a:lnSpc>
                <a:spcPct val="100000"/>
              </a:lnSpc>
              <a:spcBef>
                <a:spcPts val="1000"/>
              </a:spcBef>
              <a:spcAft>
                <a:spcPts val="0"/>
              </a:spcAft>
              <a:buClr>
                <a:schemeClr val="dk1"/>
              </a:buClr>
              <a:buSzPts val="1800"/>
              <a:buFont typeface="Roboto"/>
              <a:buChar char="➔"/>
            </a:pPr>
            <a:r>
              <a:rPr lang="en-GB" sz="1800" b="1">
                <a:highlight>
                  <a:srgbClr val="FFFFFF"/>
                </a:highlight>
              </a:rPr>
              <a:t>Converse:</a:t>
            </a:r>
            <a:r>
              <a:rPr lang="en-GB" sz="1800">
                <a:highlight>
                  <a:srgbClr val="FFFFFF"/>
                </a:highlight>
              </a:rPr>
              <a:t> The converse of implication, which means the right-hand side proposition goes to the left-hand side and vice-versa. It can be written as Q → P.</a:t>
            </a:r>
            <a:endParaRPr sz="1800">
              <a:highlight>
                <a:srgbClr val="FFFFFF"/>
              </a:highlight>
            </a:endParaRPr>
          </a:p>
          <a:p>
            <a:pPr marL="809999" marR="25400" lvl="0" indent="-342900" algn="l" rtl="0">
              <a:lnSpc>
                <a:spcPct val="100000"/>
              </a:lnSpc>
              <a:spcBef>
                <a:spcPts val="1000"/>
              </a:spcBef>
              <a:spcAft>
                <a:spcPts val="0"/>
              </a:spcAft>
              <a:buClr>
                <a:schemeClr val="dk1"/>
              </a:buClr>
              <a:buSzPts val="1800"/>
              <a:buFont typeface="Roboto"/>
              <a:buChar char="➔"/>
            </a:pPr>
            <a:r>
              <a:rPr lang="en-GB" sz="1800" b="1">
                <a:highlight>
                  <a:srgbClr val="FFFFFF"/>
                </a:highlight>
              </a:rPr>
              <a:t>Contrapositive:</a:t>
            </a:r>
            <a:r>
              <a:rPr lang="en-GB" sz="1800">
                <a:highlight>
                  <a:srgbClr val="FFFFFF"/>
                </a:highlight>
              </a:rPr>
              <a:t> The negation of converse is termed as contrapositive, and it can be represented as ¬ Q → ¬ P.</a:t>
            </a:r>
            <a:endParaRPr sz="1800">
              <a:highlight>
                <a:srgbClr val="FFFFFF"/>
              </a:highlight>
            </a:endParaRPr>
          </a:p>
          <a:p>
            <a:pPr marL="809999" marR="25400" lvl="0" indent="-342900" algn="l" rtl="0">
              <a:lnSpc>
                <a:spcPct val="100000"/>
              </a:lnSpc>
              <a:spcBef>
                <a:spcPts val="1000"/>
              </a:spcBef>
              <a:spcAft>
                <a:spcPts val="1200"/>
              </a:spcAft>
              <a:buClr>
                <a:schemeClr val="dk1"/>
              </a:buClr>
              <a:buSzPts val="1800"/>
              <a:buFont typeface="Roboto"/>
              <a:buChar char="➔"/>
            </a:pPr>
            <a:r>
              <a:rPr lang="en-GB" sz="1800" b="1">
                <a:highlight>
                  <a:srgbClr val="FFFFFF"/>
                </a:highlight>
              </a:rPr>
              <a:t>Inverse:</a:t>
            </a:r>
            <a:r>
              <a:rPr lang="en-GB" sz="1800">
                <a:highlight>
                  <a:srgbClr val="FFFFFF"/>
                </a:highlight>
              </a:rPr>
              <a:t> The negation of implication is called inverse. It can be represented as ¬ P → ¬ Q.</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6">
                                            <p:txEl>
                                              <p:pRg st="0" end="0"/>
                                            </p:txEl>
                                          </p:spTgt>
                                        </p:tgtEl>
                                        <p:attrNameLst>
                                          <p:attrName>style.visibility</p:attrName>
                                        </p:attrNameLst>
                                      </p:cBhvr>
                                      <p:to>
                                        <p:strVal val="visible"/>
                                      </p:to>
                                    </p:set>
                                    <p:animEffect transition="in" filter="fade">
                                      <p:cBhvr>
                                        <p:cTn id="7" dur="1000"/>
                                        <p:tgtEl>
                                          <p:spTgt spid="4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6">
                                            <p:txEl>
                                              <p:pRg st="1" end="1"/>
                                            </p:txEl>
                                          </p:spTgt>
                                        </p:tgtEl>
                                        <p:attrNameLst>
                                          <p:attrName>style.visibility</p:attrName>
                                        </p:attrNameLst>
                                      </p:cBhvr>
                                      <p:to>
                                        <p:strVal val="visible"/>
                                      </p:to>
                                    </p:set>
                                    <p:animEffect transition="in" filter="fade">
                                      <p:cBhvr>
                                        <p:cTn id="12" dur="1000"/>
                                        <p:tgtEl>
                                          <p:spTgt spid="4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6">
                                            <p:txEl>
                                              <p:pRg st="2" end="2"/>
                                            </p:txEl>
                                          </p:spTgt>
                                        </p:tgtEl>
                                        <p:attrNameLst>
                                          <p:attrName>style.visibility</p:attrName>
                                        </p:attrNameLst>
                                      </p:cBhvr>
                                      <p:to>
                                        <p:strVal val="visible"/>
                                      </p:to>
                                    </p:set>
                                    <p:animEffect transition="in" filter="fade">
                                      <p:cBhvr>
                                        <p:cTn id="17" dur="1000"/>
                                        <p:tgtEl>
                                          <p:spTgt spid="4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6">
                                            <p:txEl>
                                              <p:pRg st="3" end="3"/>
                                            </p:txEl>
                                          </p:spTgt>
                                        </p:tgtEl>
                                        <p:attrNameLst>
                                          <p:attrName>style.visibility</p:attrName>
                                        </p:attrNameLst>
                                      </p:cBhvr>
                                      <p:to>
                                        <p:strVal val="visible"/>
                                      </p:to>
                                    </p:set>
                                    <p:animEffect transition="in" filter="fade">
                                      <p:cBhvr>
                                        <p:cTn id="22" dur="1000"/>
                                        <p:tgtEl>
                                          <p:spTgt spid="4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6">
                                            <p:txEl>
                                              <p:pRg st="4" end="4"/>
                                            </p:txEl>
                                          </p:spTgt>
                                        </p:tgtEl>
                                        <p:attrNameLst>
                                          <p:attrName>style.visibility</p:attrName>
                                        </p:attrNameLst>
                                      </p:cBhvr>
                                      <p:to>
                                        <p:strVal val="visible"/>
                                      </p:to>
                                    </p:set>
                                    <p:animEffect transition="in" filter="fade">
                                      <p:cBhvr>
                                        <p:cTn id="27" dur="1000"/>
                                        <p:tgtEl>
                                          <p:spTgt spid="4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6">
                                            <p:txEl>
                                              <p:pRg st="5" end="5"/>
                                            </p:txEl>
                                          </p:spTgt>
                                        </p:tgtEl>
                                        <p:attrNameLst>
                                          <p:attrName>style.visibility</p:attrName>
                                        </p:attrNameLst>
                                      </p:cBhvr>
                                      <p:to>
                                        <p:strVal val="visible"/>
                                      </p:to>
                                    </p:set>
                                    <p:animEffect transition="in" filter="fade">
                                      <p:cBhvr>
                                        <p:cTn id="32" dur="1000"/>
                                        <p:tgtEl>
                                          <p:spTgt spid="4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6">
                                            <p:txEl>
                                              <p:pRg st="6" end="6"/>
                                            </p:txEl>
                                          </p:spTgt>
                                        </p:tgtEl>
                                        <p:attrNameLst>
                                          <p:attrName>style.visibility</p:attrName>
                                        </p:attrNameLst>
                                      </p:cBhvr>
                                      <p:to>
                                        <p:strVal val="visible"/>
                                      </p:to>
                                    </p:set>
                                    <p:animEffect transition="in" filter="fade">
                                      <p:cBhvr>
                                        <p:cTn id="37" dur="1000"/>
                                        <p:tgtEl>
                                          <p:spTgt spid="48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86">
                                            <p:txEl>
                                              <p:pRg st="7" end="7"/>
                                            </p:txEl>
                                          </p:spTgt>
                                        </p:tgtEl>
                                        <p:attrNameLst>
                                          <p:attrName>style.visibility</p:attrName>
                                        </p:attrNameLst>
                                      </p:cBhvr>
                                      <p:to>
                                        <p:strVal val="visible"/>
                                      </p:to>
                                    </p:set>
                                    <p:animEffect transition="in" filter="fade">
                                      <p:cBhvr>
                                        <p:cTn id="42" dur="1000"/>
                                        <p:tgtEl>
                                          <p:spTgt spid="48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86">
                                            <p:txEl>
                                              <p:pRg st="8" end="8"/>
                                            </p:txEl>
                                          </p:spTgt>
                                        </p:tgtEl>
                                        <p:attrNameLst>
                                          <p:attrName>style.visibility</p:attrName>
                                        </p:attrNameLst>
                                      </p:cBhvr>
                                      <p:to>
                                        <p:strVal val="visible"/>
                                      </p:to>
                                    </p:set>
                                    <p:animEffect transition="in" filter="fade">
                                      <p:cBhvr>
                                        <p:cTn id="47" dur="1000"/>
                                        <p:tgtEl>
                                          <p:spTgt spid="48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86">
                                            <p:txEl>
                                              <p:pRg st="9" end="9"/>
                                            </p:txEl>
                                          </p:spTgt>
                                        </p:tgtEl>
                                        <p:attrNameLst>
                                          <p:attrName>style.visibility</p:attrName>
                                        </p:attrNameLst>
                                      </p:cBhvr>
                                      <p:to>
                                        <p:strVal val="visible"/>
                                      </p:to>
                                    </p:set>
                                    <p:animEffect transition="in" filter="fade">
                                      <p:cBhvr>
                                        <p:cTn id="52" dur="1000"/>
                                        <p:tgtEl>
                                          <p:spTgt spid="48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g1227ed4b802_0_18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400"/>
              </a:spcBef>
              <a:spcAft>
                <a:spcPts val="600"/>
              </a:spcAft>
              <a:buClr>
                <a:schemeClr val="dk1"/>
              </a:buClr>
              <a:buSzPts val="1100"/>
              <a:buFont typeface="Arial"/>
              <a:buNone/>
            </a:pPr>
            <a:r>
              <a:rPr lang="en-GB" b="1">
                <a:solidFill>
                  <a:schemeClr val="lt1"/>
                </a:solidFill>
              </a:rPr>
              <a:t>Types of Inference rules</a:t>
            </a:r>
            <a:endParaRPr b="1">
              <a:solidFill>
                <a:schemeClr val="lt1"/>
              </a:solidFill>
            </a:endParaRPr>
          </a:p>
        </p:txBody>
      </p:sp>
      <p:sp>
        <p:nvSpPr>
          <p:cNvPr id="492" name="Google Shape;492;g1227ed4b802_0_18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493" name="Google Shape;493;g1227ed4b802_0_18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44</a:t>
            </a:fld>
            <a:endParaRPr/>
          </a:p>
        </p:txBody>
      </p:sp>
      <p:pic>
        <p:nvPicPr>
          <p:cNvPr id="494" name="Google Shape;494;g1227ed4b802_0_184"/>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95" name="Google Shape;495;g1227ed4b802_0_184"/>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0" lvl="0" indent="0" algn="just" rtl="0">
              <a:lnSpc>
                <a:spcPct val="130000"/>
              </a:lnSpc>
              <a:spcBef>
                <a:spcPts val="1400"/>
              </a:spcBef>
              <a:spcAft>
                <a:spcPts val="0"/>
              </a:spcAft>
              <a:buNone/>
            </a:pPr>
            <a:r>
              <a:rPr lang="en-GB" sz="2200" b="1">
                <a:solidFill>
                  <a:srgbClr val="FF0000"/>
                </a:solidFill>
                <a:highlight>
                  <a:srgbClr val="FFFFFF"/>
                </a:highlight>
                <a:latin typeface="Arial"/>
                <a:ea typeface="Arial"/>
                <a:cs typeface="Arial"/>
                <a:sym typeface="Arial"/>
              </a:rPr>
              <a:t>1. Modus Ponens</a:t>
            </a:r>
            <a:endParaRPr sz="2200" b="1">
              <a:solidFill>
                <a:srgbClr val="FF0000"/>
              </a:solidFill>
              <a:latin typeface="Arial"/>
              <a:ea typeface="Arial"/>
              <a:cs typeface="Arial"/>
              <a:sym typeface="Arial"/>
            </a:endParaRPr>
          </a:p>
          <a:p>
            <a:pPr marL="457200" marR="25400" lvl="0" indent="-323056" algn="l" rtl="0">
              <a:lnSpc>
                <a:spcPct val="156250"/>
              </a:lnSpc>
              <a:spcBef>
                <a:spcPts val="1500"/>
              </a:spcBef>
              <a:spcAft>
                <a:spcPts val="0"/>
              </a:spcAft>
              <a:buClr>
                <a:schemeClr val="dk1"/>
              </a:buClr>
              <a:buSzPct val="83333"/>
              <a:buFont typeface="Roboto"/>
              <a:buChar char="●"/>
            </a:pPr>
            <a:r>
              <a:rPr lang="en-GB" sz="2100"/>
              <a:t>The Modus Ponens rule is one of the most important rules of inference, and it states that if P and P → Q is true, then we can infer that Q will be true. It can be represented as</a:t>
            </a:r>
            <a:r>
              <a:rPr lang="en-GB" sz="1200">
                <a:solidFill>
                  <a:srgbClr val="333333"/>
                </a:solidFill>
                <a:highlight>
                  <a:srgbClr val="FFFFFF"/>
                </a:highlight>
              </a:rPr>
              <a:t>:</a:t>
            </a:r>
            <a:endParaRPr sz="1200">
              <a:solidFill>
                <a:srgbClr val="333333"/>
              </a:solidFill>
              <a:highlight>
                <a:srgbClr val="FFFFFF"/>
              </a:highlight>
            </a:endParaRPr>
          </a:p>
          <a:p>
            <a:pPr marL="457200" marR="25400" lvl="0" indent="0" algn="l" rtl="0">
              <a:lnSpc>
                <a:spcPct val="156250"/>
              </a:lnSpc>
              <a:spcBef>
                <a:spcPts val="1500"/>
              </a:spcBef>
              <a:spcAft>
                <a:spcPts val="0"/>
              </a:spcAft>
              <a:buNone/>
            </a:pPr>
            <a:endParaRPr sz="1200">
              <a:solidFill>
                <a:srgbClr val="333333"/>
              </a:solidFill>
              <a:highlight>
                <a:srgbClr val="FFFFFF"/>
              </a:highlight>
            </a:endParaRPr>
          </a:p>
          <a:p>
            <a:pPr marL="457200" lvl="0" indent="-323056" algn="just" rtl="0">
              <a:lnSpc>
                <a:spcPct val="115000"/>
              </a:lnSpc>
              <a:spcBef>
                <a:spcPts val="1200"/>
              </a:spcBef>
              <a:spcAft>
                <a:spcPts val="0"/>
              </a:spcAft>
              <a:buClr>
                <a:srgbClr val="333333"/>
              </a:buClr>
              <a:buSzPct val="83333"/>
              <a:buFont typeface="Calibri"/>
              <a:buChar char="●"/>
            </a:pPr>
            <a:r>
              <a:rPr lang="en-GB" sz="2100" b="1">
                <a:solidFill>
                  <a:srgbClr val="333333"/>
                </a:solidFill>
                <a:highlight>
                  <a:srgbClr val="FFFFFF"/>
                </a:highlight>
              </a:rPr>
              <a:t>Example:</a:t>
            </a:r>
            <a:endParaRPr sz="2100" b="1">
              <a:solidFill>
                <a:srgbClr val="333333"/>
              </a:solidFill>
              <a:highlight>
                <a:srgbClr val="FFFFFF"/>
              </a:highlight>
            </a:endParaRPr>
          </a:p>
          <a:p>
            <a:pPr marL="457200" lvl="0" indent="-323056" algn="just" rtl="0">
              <a:lnSpc>
                <a:spcPct val="115000"/>
              </a:lnSpc>
              <a:spcBef>
                <a:spcPts val="0"/>
              </a:spcBef>
              <a:spcAft>
                <a:spcPts val="0"/>
              </a:spcAft>
              <a:buClr>
                <a:srgbClr val="333333"/>
              </a:buClr>
              <a:buSzPct val="83333"/>
              <a:buFont typeface="Calibri"/>
              <a:buChar char="●"/>
            </a:pPr>
            <a:r>
              <a:rPr lang="en-GB" sz="2100" b="1">
                <a:solidFill>
                  <a:srgbClr val="333333"/>
                </a:solidFill>
                <a:highlight>
                  <a:srgbClr val="FFFFFF"/>
                </a:highlight>
              </a:rPr>
              <a:t>Statement-1</a:t>
            </a:r>
            <a:r>
              <a:rPr lang="en-GB" sz="2100">
                <a:solidFill>
                  <a:srgbClr val="333333"/>
                </a:solidFill>
                <a:highlight>
                  <a:srgbClr val="FFFFFF"/>
                </a:highlight>
              </a:rPr>
              <a:t>: "If I am sleepy then I go to bed" ==&gt; P→ Q</a:t>
            </a:r>
            <a:endParaRPr sz="2100">
              <a:solidFill>
                <a:srgbClr val="333333"/>
              </a:solidFill>
              <a:highlight>
                <a:srgbClr val="FFFFFF"/>
              </a:highlight>
            </a:endParaRPr>
          </a:p>
          <a:p>
            <a:pPr marL="457200" lvl="0" indent="-323056" algn="just" rtl="0">
              <a:lnSpc>
                <a:spcPct val="115000"/>
              </a:lnSpc>
              <a:spcBef>
                <a:spcPts val="0"/>
              </a:spcBef>
              <a:spcAft>
                <a:spcPts val="0"/>
              </a:spcAft>
              <a:buClr>
                <a:srgbClr val="333333"/>
              </a:buClr>
              <a:buSzPct val="83333"/>
              <a:buFont typeface="Calibri"/>
              <a:buChar char="●"/>
            </a:pPr>
            <a:r>
              <a:rPr lang="en-GB" sz="2100" b="1">
                <a:solidFill>
                  <a:srgbClr val="333333"/>
                </a:solidFill>
                <a:highlight>
                  <a:srgbClr val="FFFFFF"/>
                </a:highlight>
              </a:rPr>
              <a:t>Statement-2</a:t>
            </a:r>
            <a:r>
              <a:rPr lang="en-GB" sz="2100">
                <a:solidFill>
                  <a:srgbClr val="333333"/>
                </a:solidFill>
                <a:highlight>
                  <a:srgbClr val="FFFFFF"/>
                </a:highlight>
              </a:rPr>
              <a:t>: "I am sleepy" ==&gt; P</a:t>
            </a:r>
            <a:endParaRPr sz="2100">
              <a:solidFill>
                <a:srgbClr val="333333"/>
              </a:solidFill>
              <a:highlight>
                <a:srgbClr val="FFFFFF"/>
              </a:highlight>
            </a:endParaRPr>
          </a:p>
          <a:p>
            <a:pPr marL="457200" lvl="0" indent="-323056" algn="just" rtl="0">
              <a:lnSpc>
                <a:spcPct val="115000"/>
              </a:lnSpc>
              <a:spcBef>
                <a:spcPts val="0"/>
              </a:spcBef>
              <a:spcAft>
                <a:spcPts val="0"/>
              </a:spcAft>
              <a:buClr>
                <a:srgbClr val="333333"/>
              </a:buClr>
              <a:buSzPct val="83333"/>
              <a:buFont typeface="Calibri"/>
              <a:buChar char="●"/>
            </a:pPr>
            <a:r>
              <a:rPr lang="en-GB" sz="2100" b="1">
                <a:solidFill>
                  <a:srgbClr val="333333"/>
                </a:solidFill>
                <a:highlight>
                  <a:srgbClr val="FFFFFF"/>
                </a:highlight>
              </a:rPr>
              <a:t>Conclusion</a:t>
            </a:r>
            <a:r>
              <a:rPr lang="en-GB" sz="2100">
                <a:solidFill>
                  <a:srgbClr val="333333"/>
                </a:solidFill>
                <a:highlight>
                  <a:srgbClr val="FFFFFF"/>
                </a:highlight>
              </a:rPr>
              <a:t>: "I go to bed." ==&gt; Q.</a:t>
            </a:r>
            <a:endParaRPr sz="2100">
              <a:solidFill>
                <a:srgbClr val="333333"/>
              </a:solidFill>
              <a:highlight>
                <a:srgbClr val="FFFFFF"/>
              </a:highlight>
            </a:endParaRPr>
          </a:p>
          <a:p>
            <a:pPr marL="457200" lvl="0" indent="-323056" algn="just" rtl="0">
              <a:lnSpc>
                <a:spcPct val="115000"/>
              </a:lnSpc>
              <a:spcBef>
                <a:spcPts val="0"/>
              </a:spcBef>
              <a:spcAft>
                <a:spcPts val="0"/>
              </a:spcAft>
              <a:buClr>
                <a:srgbClr val="333333"/>
              </a:buClr>
              <a:buSzPct val="83333"/>
              <a:buFont typeface="Calibri"/>
              <a:buChar char="●"/>
            </a:pPr>
            <a:r>
              <a:rPr lang="en-GB" sz="2100">
                <a:solidFill>
                  <a:srgbClr val="333333"/>
                </a:solidFill>
                <a:highlight>
                  <a:srgbClr val="FFFFFF"/>
                </a:highlight>
              </a:rPr>
              <a:t>Hence, we can say that, if P→ Q is true and P is true then Q will be true.</a:t>
            </a:r>
            <a:endParaRPr sz="2100">
              <a:solidFill>
                <a:srgbClr val="333333"/>
              </a:solidFill>
              <a:highlight>
                <a:srgbClr val="FFFFFF"/>
              </a:highlight>
            </a:endParaRPr>
          </a:p>
          <a:p>
            <a:pPr marL="457200" lvl="0" indent="-323056" algn="just" rtl="0">
              <a:lnSpc>
                <a:spcPct val="115000"/>
              </a:lnSpc>
              <a:spcBef>
                <a:spcPts val="0"/>
              </a:spcBef>
              <a:spcAft>
                <a:spcPts val="0"/>
              </a:spcAft>
              <a:buClr>
                <a:srgbClr val="333333"/>
              </a:buClr>
              <a:buSzPct val="83333"/>
              <a:buFont typeface="Calibri"/>
              <a:buChar char="●"/>
            </a:pPr>
            <a:r>
              <a:rPr lang="en-GB" sz="2100">
                <a:solidFill>
                  <a:srgbClr val="333333"/>
                </a:solidFill>
                <a:highlight>
                  <a:srgbClr val="FFFFFF"/>
                </a:highlight>
              </a:rPr>
              <a:t>Proof by Truth table:</a:t>
            </a:r>
            <a:endParaRPr sz="2100">
              <a:solidFill>
                <a:srgbClr val="333333"/>
              </a:solidFill>
              <a:highlight>
                <a:srgbClr val="FFFFFF"/>
              </a:highlight>
            </a:endParaRPr>
          </a:p>
          <a:p>
            <a:pPr marL="457200" lvl="0" indent="0" algn="just" rtl="0">
              <a:lnSpc>
                <a:spcPct val="115000"/>
              </a:lnSpc>
              <a:spcBef>
                <a:spcPts val="1200"/>
              </a:spcBef>
              <a:spcAft>
                <a:spcPts val="0"/>
              </a:spcAft>
              <a:buNone/>
            </a:pPr>
            <a:endParaRPr sz="2100">
              <a:solidFill>
                <a:srgbClr val="333333"/>
              </a:solidFill>
              <a:highlight>
                <a:srgbClr val="FFFFFF"/>
              </a:highlight>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marR="25400" lvl="0" indent="0" algn="l" rtl="0">
              <a:lnSpc>
                <a:spcPct val="156250"/>
              </a:lnSpc>
              <a:spcBef>
                <a:spcPts val="1500"/>
              </a:spcBef>
              <a:spcAft>
                <a:spcPts val="1200"/>
              </a:spcAft>
              <a:buNone/>
            </a:pPr>
            <a:endParaRPr sz="2100"/>
          </a:p>
        </p:txBody>
      </p:sp>
      <p:pic>
        <p:nvPicPr>
          <p:cNvPr id="496" name="Google Shape;496;g1227ed4b802_0_184"/>
          <p:cNvPicPr preferRelativeResize="0"/>
          <p:nvPr/>
        </p:nvPicPr>
        <p:blipFill>
          <a:blip r:embed="rId4">
            <a:alphaModFix/>
          </a:blip>
          <a:stretch>
            <a:fillRect/>
          </a:stretch>
        </p:blipFill>
        <p:spPr>
          <a:xfrm>
            <a:off x="2458750" y="2806853"/>
            <a:ext cx="7274551" cy="629075"/>
          </a:xfrm>
          <a:prstGeom prst="rect">
            <a:avLst/>
          </a:prstGeom>
          <a:noFill/>
          <a:ln>
            <a:noFill/>
          </a:ln>
        </p:spPr>
      </p:pic>
      <p:pic>
        <p:nvPicPr>
          <p:cNvPr id="497" name="Google Shape;497;g1227ed4b802_0_184"/>
          <p:cNvPicPr preferRelativeResize="0"/>
          <p:nvPr/>
        </p:nvPicPr>
        <p:blipFill>
          <a:blip r:embed="rId5">
            <a:alphaModFix/>
          </a:blip>
          <a:stretch>
            <a:fillRect/>
          </a:stretch>
        </p:blipFill>
        <p:spPr>
          <a:xfrm>
            <a:off x="2987625" y="4985265"/>
            <a:ext cx="6216747" cy="14542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5">
                                            <p:txEl>
                                              <p:pRg st="0" end="0"/>
                                            </p:txEl>
                                          </p:spTgt>
                                        </p:tgtEl>
                                        <p:attrNameLst>
                                          <p:attrName>style.visibility</p:attrName>
                                        </p:attrNameLst>
                                      </p:cBhvr>
                                      <p:to>
                                        <p:strVal val="visible"/>
                                      </p:to>
                                    </p:set>
                                    <p:animEffect transition="in" filter="fade">
                                      <p:cBhvr>
                                        <p:cTn id="7" dur="1000"/>
                                        <p:tgtEl>
                                          <p:spTgt spid="4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5">
                                            <p:txEl>
                                              <p:pRg st="1" end="1"/>
                                            </p:txEl>
                                          </p:spTgt>
                                        </p:tgtEl>
                                        <p:attrNameLst>
                                          <p:attrName>style.visibility</p:attrName>
                                        </p:attrNameLst>
                                      </p:cBhvr>
                                      <p:to>
                                        <p:strVal val="visible"/>
                                      </p:to>
                                    </p:set>
                                    <p:animEffect transition="in" filter="fade">
                                      <p:cBhvr>
                                        <p:cTn id="12" dur="1000"/>
                                        <p:tgtEl>
                                          <p:spTgt spid="4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5">
                                            <p:txEl>
                                              <p:pRg st="2" end="2"/>
                                            </p:txEl>
                                          </p:spTgt>
                                        </p:tgtEl>
                                        <p:attrNameLst>
                                          <p:attrName>style.visibility</p:attrName>
                                        </p:attrNameLst>
                                      </p:cBhvr>
                                      <p:to>
                                        <p:strVal val="visible"/>
                                      </p:to>
                                    </p:set>
                                    <p:animEffect transition="in" filter="fade">
                                      <p:cBhvr>
                                        <p:cTn id="17" dur="1000"/>
                                        <p:tgtEl>
                                          <p:spTgt spid="4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5">
                                            <p:txEl>
                                              <p:pRg st="3" end="3"/>
                                            </p:txEl>
                                          </p:spTgt>
                                        </p:tgtEl>
                                        <p:attrNameLst>
                                          <p:attrName>style.visibility</p:attrName>
                                        </p:attrNameLst>
                                      </p:cBhvr>
                                      <p:to>
                                        <p:strVal val="visible"/>
                                      </p:to>
                                    </p:set>
                                    <p:animEffect transition="in" filter="fade">
                                      <p:cBhvr>
                                        <p:cTn id="22" dur="1000"/>
                                        <p:tgtEl>
                                          <p:spTgt spid="4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5">
                                            <p:txEl>
                                              <p:pRg st="4" end="4"/>
                                            </p:txEl>
                                          </p:spTgt>
                                        </p:tgtEl>
                                        <p:attrNameLst>
                                          <p:attrName>style.visibility</p:attrName>
                                        </p:attrNameLst>
                                      </p:cBhvr>
                                      <p:to>
                                        <p:strVal val="visible"/>
                                      </p:to>
                                    </p:set>
                                    <p:animEffect transition="in" filter="fade">
                                      <p:cBhvr>
                                        <p:cTn id="27" dur="1000"/>
                                        <p:tgtEl>
                                          <p:spTgt spid="4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5">
                                            <p:txEl>
                                              <p:pRg st="5" end="5"/>
                                            </p:txEl>
                                          </p:spTgt>
                                        </p:tgtEl>
                                        <p:attrNameLst>
                                          <p:attrName>style.visibility</p:attrName>
                                        </p:attrNameLst>
                                      </p:cBhvr>
                                      <p:to>
                                        <p:strVal val="visible"/>
                                      </p:to>
                                    </p:set>
                                    <p:animEffect transition="in" filter="fade">
                                      <p:cBhvr>
                                        <p:cTn id="32" dur="1000"/>
                                        <p:tgtEl>
                                          <p:spTgt spid="4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5">
                                            <p:txEl>
                                              <p:pRg st="6" end="6"/>
                                            </p:txEl>
                                          </p:spTgt>
                                        </p:tgtEl>
                                        <p:attrNameLst>
                                          <p:attrName>style.visibility</p:attrName>
                                        </p:attrNameLst>
                                      </p:cBhvr>
                                      <p:to>
                                        <p:strVal val="visible"/>
                                      </p:to>
                                    </p:set>
                                    <p:animEffect transition="in" filter="fade">
                                      <p:cBhvr>
                                        <p:cTn id="37" dur="1000"/>
                                        <p:tgtEl>
                                          <p:spTgt spid="4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95">
                                            <p:txEl>
                                              <p:pRg st="7" end="7"/>
                                            </p:txEl>
                                          </p:spTgt>
                                        </p:tgtEl>
                                        <p:attrNameLst>
                                          <p:attrName>style.visibility</p:attrName>
                                        </p:attrNameLst>
                                      </p:cBhvr>
                                      <p:to>
                                        <p:strVal val="visible"/>
                                      </p:to>
                                    </p:set>
                                    <p:animEffect transition="in" filter="fade">
                                      <p:cBhvr>
                                        <p:cTn id="42" dur="1000"/>
                                        <p:tgtEl>
                                          <p:spTgt spid="4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95">
                                            <p:txEl>
                                              <p:pRg st="8" end="8"/>
                                            </p:txEl>
                                          </p:spTgt>
                                        </p:tgtEl>
                                        <p:attrNameLst>
                                          <p:attrName>style.visibility</p:attrName>
                                        </p:attrNameLst>
                                      </p:cBhvr>
                                      <p:to>
                                        <p:strVal val="visible"/>
                                      </p:to>
                                    </p:set>
                                    <p:animEffect transition="in" filter="fade">
                                      <p:cBhvr>
                                        <p:cTn id="47" dur="1000"/>
                                        <p:tgtEl>
                                          <p:spTgt spid="4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5">
                                            <p:txEl>
                                              <p:pRg st="9" end="9"/>
                                            </p:txEl>
                                          </p:spTgt>
                                        </p:tgtEl>
                                        <p:attrNameLst>
                                          <p:attrName>style.visibility</p:attrName>
                                        </p:attrNameLst>
                                      </p:cBhvr>
                                      <p:to>
                                        <p:strVal val="visible"/>
                                      </p:to>
                                    </p:set>
                                    <p:animEffect transition="in" filter="fade">
                                      <p:cBhvr>
                                        <p:cTn id="52" dur="1000"/>
                                        <p:tgtEl>
                                          <p:spTgt spid="4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95">
                                            <p:txEl>
                                              <p:pRg st="10" end="10"/>
                                            </p:txEl>
                                          </p:spTgt>
                                        </p:tgtEl>
                                        <p:attrNameLst>
                                          <p:attrName>style.visibility</p:attrName>
                                        </p:attrNameLst>
                                      </p:cBhvr>
                                      <p:to>
                                        <p:strVal val="visible"/>
                                      </p:to>
                                    </p:set>
                                    <p:animEffect transition="in" filter="fade">
                                      <p:cBhvr>
                                        <p:cTn id="57" dur="1000"/>
                                        <p:tgtEl>
                                          <p:spTgt spid="49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95">
                                            <p:txEl>
                                              <p:pRg st="11" end="11"/>
                                            </p:txEl>
                                          </p:spTgt>
                                        </p:tgtEl>
                                        <p:attrNameLst>
                                          <p:attrName>style.visibility</p:attrName>
                                        </p:attrNameLst>
                                      </p:cBhvr>
                                      <p:to>
                                        <p:strVal val="visible"/>
                                      </p:to>
                                    </p:set>
                                    <p:animEffect transition="in" filter="fade">
                                      <p:cBhvr>
                                        <p:cTn id="62" dur="1000"/>
                                        <p:tgtEl>
                                          <p:spTgt spid="4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g11b713c09be_0_1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400"/>
              </a:spcBef>
              <a:spcAft>
                <a:spcPts val="600"/>
              </a:spcAft>
              <a:buClr>
                <a:schemeClr val="dk1"/>
              </a:buClr>
              <a:buSzPts val="1100"/>
              <a:buFont typeface="Arial"/>
              <a:buNone/>
            </a:pPr>
            <a:r>
              <a:rPr lang="en-GB" b="1">
                <a:solidFill>
                  <a:schemeClr val="lt1"/>
                </a:solidFill>
              </a:rPr>
              <a:t>Types of Inference rules</a:t>
            </a:r>
            <a:endParaRPr b="1">
              <a:solidFill>
                <a:schemeClr val="lt1"/>
              </a:solidFill>
            </a:endParaRPr>
          </a:p>
        </p:txBody>
      </p:sp>
      <p:sp>
        <p:nvSpPr>
          <p:cNvPr id="503" name="Google Shape;503;g11b713c09be_0_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504" name="Google Shape;504;g11b713c09be_0_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45</a:t>
            </a:fld>
            <a:endParaRPr/>
          </a:p>
        </p:txBody>
      </p:sp>
      <p:pic>
        <p:nvPicPr>
          <p:cNvPr id="505" name="Google Shape;505;g11b713c09be_0_1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06" name="Google Shape;506;g11b713c09be_0_10"/>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0" lvl="0" indent="0" algn="just" rtl="0">
              <a:lnSpc>
                <a:spcPct val="130000"/>
              </a:lnSpc>
              <a:spcBef>
                <a:spcPts val="1400"/>
              </a:spcBef>
              <a:spcAft>
                <a:spcPts val="0"/>
              </a:spcAft>
              <a:buNone/>
            </a:pPr>
            <a:r>
              <a:rPr lang="en-GB" sz="2050" b="1">
                <a:solidFill>
                  <a:srgbClr val="FF0000"/>
                </a:solidFill>
                <a:highlight>
                  <a:srgbClr val="FFFFFF"/>
                </a:highlight>
              </a:rPr>
              <a:t>2. Modus Tollens</a:t>
            </a:r>
            <a:endParaRPr sz="2050">
              <a:solidFill>
                <a:srgbClr val="610B4B"/>
              </a:solidFill>
              <a:highlight>
                <a:srgbClr val="FFFFFF"/>
              </a:highlight>
            </a:endParaRPr>
          </a:p>
          <a:p>
            <a:pPr marL="457200" marR="25400" lvl="0" indent="-322580" algn="l" rtl="0">
              <a:lnSpc>
                <a:spcPct val="156250"/>
              </a:lnSpc>
              <a:spcBef>
                <a:spcPts val="1500"/>
              </a:spcBef>
              <a:spcAft>
                <a:spcPts val="0"/>
              </a:spcAft>
              <a:buClr>
                <a:schemeClr val="dk1"/>
              </a:buClr>
              <a:buSzPct val="76190"/>
              <a:buFont typeface="Roboto"/>
              <a:buChar char="●"/>
            </a:pPr>
            <a:r>
              <a:rPr lang="en-GB" sz="2100"/>
              <a:t>The Modus Tollens rule state that if P→ Q is true and ¬ Q is true, then ¬ P will also true. It can be represented as:</a:t>
            </a:r>
            <a:endParaRPr sz="1200">
              <a:solidFill>
                <a:srgbClr val="333333"/>
              </a:solidFill>
              <a:highlight>
                <a:srgbClr val="FFFFFF"/>
              </a:highlight>
            </a:endParaRPr>
          </a:p>
          <a:p>
            <a:pPr marL="457200" marR="25400" lvl="0" indent="0" algn="l" rtl="0">
              <a:lnSpc>
                <a:spcPct val="156250"/>
              </a:lnSpc>
              <a:spcBef>
                <a:spcPts val="1500"/>
              </a:spcBef>
              <a:spcAft>
                <a:spcPts val="0"/>
              </a:spcAft>
              <a:buNone/>
            </a:pPr>
            <a:endParaRPr sz="1200">
              <a:solidFill>
                <a:srgbClr val="333333"/>
              </a:solidFill>
              <a:highlight>
                <a:srgbClr val="FFFFFF"/>
              </a:highlight>
            </a:endParaRPr>
          </a:p>
          <a:p>
            <a:pPr marL="457200" lvl="0" indent="-322580" algn="just" rtl="0">
              <a:lnSpc>
                <a:spcPct val="115000"/>
              </a:lnSpc>
              <a:spcBef>
                <a:spcPts val="1200"/>
              </a:spcBef>
              <a:spcAft>
                <a:spcPts val="0"/>
              </a:spcAft>
              <a:buClr>
                <a:srgbClr val="333333"/>
              </a:buClr>
              <a:buSzPct val="76190"/>
              <a:buFont typeface="Calibri"/>
              <a:buChar char="●"/>
            </a:pPr>
            <a:r>
              <a:rPr lang="en-GB" sz="2100" b="1">
                <a:solidFill>
                  <a:srgbClr val="333333"/>
                </a:solidFill>
                <a:highlight>
                  <a:srgbClr val="FFFFFF"/>
                </a:highlight>
              </a:rPr>
              <a:t>Example:</a:t>
            </a:r>
            <a:endParaRPr sz="2100" b="1">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6190"/>
              <a:buFont typeface="Calibri"/>
              <a:buChar char="●"/>
            </a:pPr>
            <a:r>
              <a:rPr lang="en-GB" sz="2100" b="1">
                <a:solidFill>
                  <a:srgbClr val="333333"/>
                </a:solidFill>
                <a:highlight>
                  <a:srgbClr val="FFFFFF"/>
                </a:highlight>
              </a:rPr>
              <a:t>Statement-1:</a:t>
            </a:r>
            <a:r>
              <a:rPr lang="en-GB" sz="2100">
                <a:solidFill>
                  <a:srgbClr val="333333"/>
                </a:solidFill>
                <a:highlight>
                  <a:srgbClr val="FFFFFF"/>
                </a:highlight>
              </a:rPr>
              <a:t> "If I am sleepy then I go to bed" ==&gt; P→ Q</a:t>
            </a:r>
            <a:endParaRPr sz="2100">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6190"/>
              <a:buFont typeface="Calibri"/>
              <a:buChar char="●"/>
            </a:pPr>
            <a:r>
              <a:rPr lang="en-GB" sz="2100" b="1">
                <a:solidFill>
                  <a:srgbClr val="333333"/>
                </a:solidFill>
                <a:highlight>
                  <a:srgbClr val="FFFFFF"/>
                </a:highlight>
              </a:rPr>
              <a:t>Statement-2:</a:t>
            </a:r>
            <a:r>
              <a:rPr lang="en-GB" sz="2100">
                <a:solidFill>
                  <a:srgbClr val="333333"/>
                </a:solidFill>
                <a:highlight>
                  <a:srgbClr val="FFFFFF"/>
                </a:highlight>
              </a:rPr>
              <a:t> "I do not go to the bed."==&gt; ~Q</a:t>
            </a:r>
            <a:endParaRPr sz="2100">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6190"/>
              <a:buFont typeface="Calibri"/>
              <a:buChar char="●"/>
            </a:pPr>
            <a:r>
              <a:rPr lang="en-GB" sz="2100" b="1">
                <a:solidFill>
                  <a:srgbClr val="333333"/>
                </a:solidFill>
                <a:highlight>
                  <a:srgbClr val="FFFFFF"/>
                </a:highlight>
              </a:rPr>
              <a:t>Statement-3:</a:t>
            </a:r>
            <a:r>
              <a:rPr lang="en-GB" sz="2100">
                <a:solidFill>
                  <a:srgbClr val="333333"/>
                </a:solidFill>
                <a:highlight>
                  <a:srgbClr val="FFFFFF"/>
                </a:highlight>
              </a:rPr>
              <a:t> Which infers that "</a:t>
            </a:r>
            <a:r>
              <a:rPr lang="en-GB" sz="2100" b="1">
                <a:solidFill>
                  <a:srgbClr val="333333"/>
                </a:solidFill>
                <a:highlight>
                  <a:srgbClr val="FFFFFF"/>
                </a:highlight>
              </a:rPr>
              <a:t>I am not sleepy</a:t>
            </a:r>
            <a:r>
              <a:rPr lang="en-GB" sz="2100">
                <a:solidFill>
                  <a:srgbClr val="333333"/>
                </a:solidFill>
                <a:highlight>
                  <a:srgbClr val="FFFFFF"/>
                </a:highlight>
              </a:rPr>
              <a:t>" =&gt; ~P</a:t>
            </a:r>
            <a:endParaRPr sz="2100" b="1">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6190"/>
              <a:buFont typeface="Calibri"/>
              <a:buChar char="●"/>
            </a:pPr>
            <a:r>
              <a:rPr lang="en-GB" sz="2100">
                <a:solidFill>
                  <a:srgbClr val="333333"/>
                </a:solidFill>
                <a:highlight>
                  <a:srgbClr val="FFFFFF"/>
                </a:highlight>
              </a:rPr>
              <a:t>Proof by Truth table:</a:t>
            </a:r>
            <a:endParaRPr sz="2100">
              <a:solidFill>
                <a:srgbClr val="333333"/>
              </a:solidFill>
              <a:highlight>
                <a:srgbClr val="FFFFFF"/>
              </a:highlight>
            </a:endParaRPr>
          </a:p>
          <a:p>
            <a:pPr marL="457200" lvl="0" indent="0" algn="just" rtl="0">
              <a:lnSpc>
                <a:spcPct val="115000"/>
              </a:lnSpc>
              <a:spcBef>
                <a:spcPts val="1200"/>
              </a:spcBef>
              <a:spcAft>
                <a:spcPts val="0"/>
              </a:spcAft>
              <a:buNone/>
            </a:pPr>
            <a:endParaRPr sz="2100">
              <a:solidFill>
                <a:srgbClr val="333333"/>
              </a:solidFill>
              <a:highlight>
                <a:srgbClr val="FFFFFF"/>
              </a:highlight>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marR="25400" lvl="0" indent="0" algn="l" rtl="0">
              <a:lnSpc>
                <a:spcPct val="156250"/>
              </a:lnSpc>
              <a:spcBef>
                <a:spcPts val="1500"/>
              </a:spcBef>
              <a:spcAft>
                <a:spcPts val="1200"/>
              </a:spcAft>
              <a:buNone/>
            </a:pPr>
            <a:endParaRPr sz="2100"/>
          </a:p>
        </p:txBody>
      </p:sp>
      <p:pic>
        <p:nvPicPr>
          <p:cNvPr id="507" name="Google Shape;507;g11b713c09be_0_10"/>
          <p:cNvPicPr preferRelativeResize="0"/>
          <p:nvPr/>
        </p:nvPicPr>
        <p:blipFill>
          <a:blip r:embed="rId4">
            <a:alphaModFix/>
          </a:blip>
          <a:stretch>
            <a:fillRect/>
          </a:stretch>
        </p:blipFill>
        <p:spPr>
          <a:xfrm>
            <a:off x="1724650" y="2318025"/>
            <a:ext cx="8742675" cy="688400"/>
          </a:xfrm>
          <a:prstGeom prst="rect">
            <a:avLst/>
          </a:prstGeom>
          <a:noFill/>
          <a:ln>
            <a:noFill/>
          </a:ln>
        </p:spPr>
      </p:pic>
      <p:pic>
        <p:nvPicPr>
          <p:cNvPr id="508" name="Google Shape;508;g11b713c09be_0_10"/>
          <p:cNvPicPr preferRelativeResize="0"/>
          <p:nvPr/>
        </p:nvPicPr>
        <p:blipFill>
          <a:blip r:embed="rId5">
            <a:alphaModFix/>
          </a:blip>
          <a:stretch>
            <a:fillRect/>
          </a:stretch>
        </p:blipFill>
        <p:spPr>
          <a:xfrm>
            <a:off x="2126788" y="4832627"/>
            <a:ext cx="7938473" cy="1364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6">
                                            <p:txEl>
                                              <p:pRg st="0" end="0"/>
                                            </p:txEl>
                                          </p:spTgt>
                                        </p:tgtEl>
                                        <p:attrNameLst>
                                          <p:attrName>style.visibility</p:attrName>
                                        </p:attrNameLst>
                                      </p:cBhvr>
                                      <p:to>
                                        <p:strVal val="visible"/>
                                      </p:to>
                                    </p:set>
                                    <p:animEffect transition="in" filter="fade">
                                      <p:cBhvr>
                                        <p:cTn id="7" dur="1000"/>
                                        <p:tgtEl>
                                          <p:spTgt spid="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6">
                                            <p:txEl>
                                              <p:pRg st="1" end="1"/>
                                            </p:txEl>
                                          </p:spTgt>
                                        </p:tgtEl>
                                        <p:attrNameLst>
                                          <p:attrName>style.visibility</p:attrName>
                                        </p:attrNameLst>
                                      </p:cBhvr>
                                      <p:to>
                                        <p:strVal val="visible"/>
                                      </p:to>
                                    </p:set>
                                    <p:animEffect transition="in" filter="fade">
                                      <p:cBhvr>
                                        <p:cTn id="12" dur="1000"/>
                                        <p:tgtEl>
                                          <p:spTgt spid="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6">
                                            <p:txEl>
                                              <p:pRg st="2" end="2"/>
                                            </p:txEl>
                                          </p:spTgt>
                                        </p:tgtEl>
                                        <p:attrNameLst>
                                          <p:attrName>style.visibility</p:attrName>
                                        </p:attrNameLst>
                                      </p:cBhvr>
                                      <p:to>
                                        <p:strVal val="visible"/>
                                      </p:to>
                                    </p:set>
                                    <p:animEffect transition="in" filter="fade">
                                      <p:cBhvr>
                                        <p:cTn id="17" dur="1000"/>
                                        <p:tgtEl>
                                          <p:spTgt spid="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6">
                                            <p:txEl>
                                              <p:pRg st="3" end="3"/>
                                            </p:txEl>
                                          </p:spTgt>
                                        </p:tgtEl>
                                        <p:attrNameLst>
                                          <p:attrName>style.visibility</p:attrName>
                                        </p:attrNameLst>
                                      </p:cBhvr>
                                      <p:to>
                                        <p:strVal val="visible"/>
                                      </p:to>
                                    </p:set>
                                    <p:animEffect transition="in" filter="fade">
                                      <p:cBhvr>
                                        <p:cTn id="22" dur="1000"/>
                                        <p:tgtEl>
                                          <p:spTgt spid="5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6">
                                            <p:txEl>
                                              <p:pRg st="4" end="4"/>
                                            </p:txEl>
                                          </p:spTgt>
                                        </p:tgtEl>
                                        <p:attrNameLst>
                                          <p:attrName>style.visibility</p:attrName>
                                        </p:attrNameLst>
                                      </p:cBhvr>
                                      <p:to>
                                        <p:strVal val="visible"/>
                                      </p:to>
                                    </p:set>
                                    <p:animEffect transition="in" filter="fade">
                                      <p:cBhvr>
                                        <p:cTn id="27" dur="1000"/>
                                        <p:tgtEl>
                                          <p:spTgt spid="5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06">
                                            <p:txEl>
                                              <p:pRg st="5" end="5"/>
                                            </p:txEl>
                                          </p:spTgt>
                                        </p:tgtEl>
                                        <p:attrNameLst>
                                          <p:attrName>style.visibility</p:attrName>
                                        </p:attrNameLst>
                                      </p:cBhvr>
                                      <p:to>
                                        <p:strVal val="visible"/>
                                      </p:to>
                                    </p:set>
                                    <p:animEffect transition="in" filter="fade">
                                      <p:cBhvr>
                                        <p:cTn id="32" dur="1000"/>
                                        <p:tgtEl>
                                          <p:spTgt spid="5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06">
                                            <p:txEl>
                                              <p:pRg st="6" end="6"/>
                                            </p:txEl>
                                          </p:spTgt>
                                        </p:tgtEl>
                                        <p:attrNameLst>
                                          <p:attrName>style.visibility</p:attrName>
                                        </p:attrNameLst>
                                      </p:cBhvr>
                                      <p:to>
                                        <p:strVal val="visible"/>
                                      </p:to>
                                    </p:set>
                                    <p:animEffect transition="in" filter="fade">
                                      <p:cBhvr>
                                        <p:cTn id="37" dur="1000"/>
                                        <p:tgtEl>
                                          <p:spTgt spid="5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06">
                                            <p:txEl>
                                              <p:pRg st="7" end="7"/>
                                            </p:txEl>
                                          </p:spTgt>
                                        </p:tgtEl>
                                        <p:attrNameLst>
                                          <p:attrName>style.visibility</p:attrName>
                                        </p:attrNameLst>
                                      </p:cBhvr>
                                      <p:to>
                                        <p:strVal val="visible"/>
                                      </p:to>
                                    </p:set>
                                    <p:animEffect transition="in" filter="fade">
                                      <p:cBhvr>
                                        <p:cTn id="42" dur="1000"/>
                                        <p:tgtEl>
                                          <p:spTgt spid="50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06">
                                            <p:txEl>
                                              <p:pRg st="8" end="8"/>
                                            </p:txEl>
                                          </p:spTgt>
                                        </p:tgtEl>
                                        <p:attrNameLst>
                                          <p:attrName>style.visibility</p:attrName>
                                        </p:attrNameLst>
                                      </p:cBhvr>
                                      <p:to>
                                        <p:strVal val="visible"/>
                                      </p:to>
                                    </p:set>
                                    <p:animEffect transition="in" filter="fade">
                                      <p:cBhvr>
                                        <p:cTn id="47" dur="1000"/>
                                        <p:tgtEl>
                                          <p:spTgt spid="50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06">
                                            <p:txEl>
                                              <p:pRg st="9" end="9"/>
                                            </p:txEl>
                                          </p:spTgt>
                                        </p:tgtEl>
                                        <p:attrNameLst>
                                          <p:attrName>style.visibility</p:attrName>
                                        </p:attrNameLst>
                                      </p:cBhvr>
                                      <p:to>
                                        <p:strVal val="visible"/>
                                      </p:to>
                                    </p:set>
                                    <p:animEffect transition="in" filter="fade">
                                      <p:cBhvr>
                                        <p:cTn id="52" dur="1000"/>
                                        <p:tgtEl>
                                          <p:spTgt spid="50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06">
                                            <p:txEl>
                                              <p:pRg st="10" end="10"/>
                                            </p:txEl>
                                          </p:spTgt>
                                        </p:tgtEl>
                                        <p:attrNameLst>
                                          <p:attrName>style.visibility</p:attrName>
                                        </p:attrNameLst>
                                      </p:cBhvr>
                                      <p:to>
                                        <p:strVal val="visible"/>
                                      </p:to>
                                    </p:set>
                                    <p:animEffect transition="in" filter="fade">
                                      <p:cBhvr>
                                        <p:cTn id="57" dur="1000"/>
                                        <p:tgtEl>
                                          <p:spTgt spid="50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g11b713c09be_0_2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400"/>
              </a:spcBef>
              <a:spcAft>
                <a:spcPts val="600"/>
              </a:spcAft>
              <a:buClr>
                <a:schemeClr val="dk1"/>
              </a:buClr>
              <a:buSzPts val="1100"/>
              <a:buFont typeface="Arial"/>
              <a:buNone/>
            </a:pPr>
            <a:r>
              <a:rPr lang="en-GB" b="1">
                <a:solidFill>
                  <a:schemeClr val="lt1"/>
                </a:solidFill>
              </a:rPr>
              <a:t>Types of Inference rules</a:t>
            </a:r>
            <a:endParaRPr b="1">
              <a:solidFill>
                <a:schemeClr val="lt1"/>
              </a:solidFill>
            </a:endParaRPr>
          </a:p>
        </p:txBody>
      </p:sp>
      <p:sp>
        <p:nvSpPr>
          <p:cNvPr id="514" name="Google Shape;514;g11b713c09be_0_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515" name="Google Shape;515;g11b713c09be_0_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46</a:t>
            </a:fld>
            <a:endParaRPr/>
          </a:p>
        </p:txBody>
      </p:sp>
      <p:pic>
        <p:nvPicPr>
          <p:cNvPr id="516" name="Google Shape;516;g11b713c09be_0_2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17" name="Google Shape;517;g11b713c09be_0_25"/>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0" lvl="0" indent="0" algn="just" rtl="0">
              <a:lnSpc>
                <a:spcPct val="130000"/>
              </a:lnSpc>
              <a:spcBef>
                <a:spcPts val="1400"/>
              </a:spcBef>
              <a:spcAft>
                <a:spcPts val="0"/>
              </a:spcAft>
              <a:buNone/>
            </a:pPr>
            <a:r>
              <a:rPr lang="en-GB" sz="2050" b="1">
                <a:solidFill>
                  <a:srgbClr val="FF0000"/>
                </a:solidFill>
                <a:highlight>
                  <a:srgbClr val="FFFFFF"/>
                </a:highlight>
              </a:rPr>
              <a:t>3. Hypothetical Syllogism</a:t>
            </a:r>
            <a:endParaRPr sz="2050" b="1">
              <a:solidFill>
                <a:srgbClr val="FF0000"/>
              </a:solidFill>
              <a:highlight>
                <a:srgbClr val="FFFFFF"/>
              </a:highlight>
            </a:endParaRPr>
          </a:p>
          <a:p>
            <a:pPr marL="457200" marR="25400" lvl="0" indent="-322580" algn="l" rtl="0">
              <a:lnSpc>
                <a:spcPct val="156250"/>
              </a:lnSpc>
              <a:spcBef>
                <a:spcPts val="1500"/>
              </a:spcBef>
              <a:spcAft>
                <a:spcPts val="0"/>
              </a:spcAft>
              <a:buClr>
                <a:schemeClr val="dk1"/>
              </a:buClr>
              <a:buSzPct val="76190"/>
              <a:buFont typeface="Roboto"/>
              <a:buChar char="●"/>
            </a:pPr>
            <a:r>
              <a:rPr lang="en-GB" sz="2100"/>
              <a:t>The Hypothetical Syllogism rule state that if P→R is true whenever P→Q is true, and Q→R is true. It can be represented as the following notation:</a:t>
            </a:r>
            <a:endParaRPr sz="1200">
              <a:solidFill>
                <a:srgbClr val="333333"/>
              </a:solidFill>
              <a:highlight>
                <a:srgbClr val="FFFFFF"/>
              </a:highlight>
            </a:endParaRPr>
          </a:p>
          <a:p>
            <a:pPr marL="457200" marR="25400" lvl="0" indent="0" algn="l" rtl="0">
              <a:lnSpc>
                <a:spcPct val="156250"/>
              </a:lnSpc>
              <a:spcBef>
                <a:spcPts val="1500"/>
              </a:spcBef>
              <a:spcAft>
                <a:spcPts val="0"/>
              </a:spcAft>
              <a:buNone/>
            </a:pPr>
            <a:endParaRPr sz="1200">
              <a:solidFill>
                <a:srgbClr val="333333"/>
              </a:solidFill>
              <a:highlight>
                <a:srgbClr val="FFFFFF"/>
              </a:highlight>
            </a:endParaRPr>
          </a:p>
          <a:p>
            <a:pPr marL="457200" lvl="0" indent="-322580" algn="just" rtl="0">
              <a:lnSpc>
                <a:spcPct val="115000"/>
              </a:lnSpc>
              <a:spcBef>
                <a:spcPts val="1200"/>
              </a:spcBef>
              <a:spcAft>
                <a:spcPts val="0"/>
              </a:spcAft>
              <a:buClr>
                <a:srgbClr val="333333"/>
              </a:buClr>
              <a:buSzPct val="76190"/>
              <a:buFont typeface="Calibri"/>
              <a:buChar char="●"/>
            </a:pPr>
            <a:r>
              <a:rPr lang="en-GB" sz="2100" b="1">
                <a:solidFill>
                  <a:srgbClr val="333333"/>
                </a:solidFill>
                <a:highlight>
                  <a:srgbClr val="FFFFFF"/>
                </a:highlight>
              </a:rPr>
              <a:t>Example:</a:t>
            </a:r>
            <a:endParaRPr sz="2100" b="1">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8048"/>
              <a:buFont typeface="Calibri"/>
              <a:buChar char="●"/>
            </a:pPr>
            <a:r>
              <a:rPr lang="en-GB" sz="2050" b="1">
                <a:solidFill>
                  <a:srgbClr val="333333"/>
                </a:solidFill>
                <a:highlight>
                  <a:srgbClr val="FFFFFF"/>
                </a:highlight>
              </a:rPr>
              <a:t>Statement-1:</a:t>
            </a:r>
            <a:r>
              <a:rPr lang="en-GB" sz="2050">
                <a:solidFill>
                  <a:srgbClr val="333333"/>
                </a:solidFill>
                <a:highlight>
                  <a:srgbClr val="FFFFFF"/>
                </a:highlight>
              </a:rPr>
              <a:t> If you have my home key then you can unlock my home. </a:t>
            </a:r>
            <a:r>
              <a:rPr lang="en-GB" sz="2050" b="1">
                <a:solidFill>
                  <a:srgbClr val="333333"/>
                </a:solidFill>
                <a:highlight>
                  <a:srgbClr val="FFFFFF"/>
                </a:highlight>
              </a:rPr>
              <a:t>P→Q</a:t>
            </a:r>
            <a:endParaRPr sz="2050" b="1">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8048"/>
              <a:buFont typeface="Calibri"/>
              <a:buChar char="●"/>
            </a:pPr>
            <a:r>
              <a:rPr lang="en-GB" sz="2050" b="1">
                <a:solidFill>
                  <a:srgbClr val="333333"/>
                </a:solidFill>
                <a:highlight>
                  <a:srgbClr val="FFFFFF"/>
                </a:highlight>
              </a:rPr>
              <a:t>Statement-2:</a:t>
            </a:r>
            <a:r>
              <a:rPr lang="en-GB" sz="2050">
                <a:solidFill>
                  <a:srgbClr val="333333"/>
                </a:solidFill>
                <a:highlight>
                  <a:srgbClr val="FFFFFF"/>
                </a:highlight>
              </a:rPr>
              <a:t> If you can unlock my home then you can take my money. </a:t>
            </a:r>
            <a:r>
              <a:rPr lang="en-GB" sz="2050" b="1">
                <a:solidFill>
                  <a:srgbClr val="333333"/>
                </a:solidFill>
                <a:highlight>
                  <a:srgbClr val="FFFFFF"/>
                </a:highlight>
              </a:rPr>
              <a:t>Q→R</a:t>
            </a:r>
            <a:endParaRPr sz="2050" b="1">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8048"/>
              <a:buFont typeface="Calibri"/>
              <a:buChar char="●"/>
            </a:pPr>
            <a:r>
              <a:rPr lang="en-GB" sz="2050" b="1">
                <a:solidFill>
                  <a:srgbClr val="333333"/>
                </a:solidFill>
                <a:highlight>
                  <a:srgbClr val="FFFFFF"/>
                </a:highlight>
              </a:rPr>
              <a:t>Conclusion:</a:t>
            </a:r>
            <a:r>
              <a:rPr lang="en-GB" sz="2050">
                <a:solidFill>
                  <a:srgbClr val="333333"/>
                </a:solidFill>
                <a:highlight>
                  <a:srgbClr val="FFFFFF"/>
                </a:highlight>
              </a:rPr>
              <a:t> If you have my home key then you can take my money. </a:t>
            </a:r>
            <a:r>
              <a:rPr lang="en-GB" sz="2050" b="1">
                <a:solidFill>
                  <a:srgbClr val="333333"/>
                </a:solidFill>
                <a:highlight>
                  <a:srgbClr val="FFFFFF"/>
                </a:highlight>
              </a:rPr>
              <a:t>P→R</a:t>
            </a:r>
            <a:endParaRPr sz="2050" b="1">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6190"/>
              <a:buFont typeface="Calibri"/>
              <a:buChar char="●"/>
            </a:pPr>
            <a:r>
              <a:rPr lang="en-GB" sz="2100">
                <a:solidFill>
                  <a:srgbClr val="333333"/>
                </a:solidFill>
                <a:highlight>
                  <a:srgbClr val="FFFFFF"/>
                </a:highlight>
              </a:rPr>
              <a:t>Proof by Truth table:</a:t>
            </a:r>
            <a:endParaRPr sz="2100">
              <a:solidFill>
                <a:srgbClr val="333333"/>
              </a:solidFill>
              <a:highlight>
                <a:srgbClr val="FFFFFF"/>
              </a:highlight>
            </a:endParaRPr>
          </a:p>
          <a:p>
            <a:pPr marL="457200" lvl="0" indent="0" algn="just" rtl="0">
              <a:lnSpc>
                <a:spcPct val="115000"/>
              </a:lnSpc>
              <a:spcBef>
                <a:spcPts val="1200"/>
              </a:spcBef>
              <a:spcAft>
                <a:spcPts val="0"/>
              </a:spcAft>
              <a:buNone/>
            </a:pPr>
            <a:endParaRPr sz="2100">
              <a:solidFill>
                <a:srgbClr val="333333"/>
              </a:solidFill>
              <a:highlight>
                <a:srgbClr val="FFFFFF"/>
              </a:highlight>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marR="25400" lvl="0" indent="0" algn="l" rtl="0">
              <a:lnSpc>
                <a:spcPct val="156250"/>
              </a:lnSpc>
              <a:spcBef>
                <a:spcPts val="1500"/>
              </a:spcBef>
              <a:spcAft>
                <a:spcPts val="1200"/>
              </a:spcAft>
              <a:buNone/>
            </a:pPr>
            <a:endParaRPr sz="2100"/>
          </a:p>
        </p:txBody>
      </p:sp>
      <p:pic>
        <p:nvPicPr>
          <p:cNvPr id="518" name="Google Shape;518;g11b713c09be_0_25"/>
          <p:cNvPicPr preferRelativeResize="0"/>
          <p:nvPr/>
        </p:nvPicPr>
        <p:blipFill>
          <a:blip r:embed="rId4">
            <a:alphaModFix/>
          </a:blip>
          <a:stretch>
            <a:fillRect/>
          </a:stretch>
        </p:blipFill>
        <p:spPr>
          <a:xfrm>
            <a:off x="5142650" y="2224500"/>
            <a:ext cx="1128259" cy="1301837"/>
          </a:xfrm>
          <a:prstGeom prst="rect">
            <a:avLst/>
          </a:prstGeom>
          <a:noFill/>
          <a:ln>
            <a:noFill/>
          </a:ln>
        </p:spPr>
      </p:pic>
      <p:pic>
        <p:nvPicPr>
          <p:cNvPr id="519" name="Google Shape;519;g11b713c09be_0_25"/>
          <p:cNvPicPr preferRelativeResize="0"/>
          <p:nvPr/>
        </p:nvPicPr>
        <p:blipFill>
          <a:blip r:embed="rId5">
            <a:alphaModFix/>
          </a:blip>
          <a:stretch>
            <a:fillRect/>
          </a:stretch>
        </p:blipFill>
        <p:spPr>
          <a:xfrm>
            <a:off x="3289976" y="4427951"/>
            <a:ext cx="7406225" cy="20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
                                            <p:txEl>
                                              <p:pRg st="0" end="0"/>
                                            </p:txEl>
                                          </p:spTgt>
                                        </p:tgtEl>
                                        <p:attrNameLst>
                                          <p:attrName>style.visibility</p:attrName>
                                        </p:attrNameLst>
                                      </p:cBhvr>
                                      <p:to>
                                        <p:strVal val="visible"/>
                                      </p:to>
                                    </p:set>
                                    <p:animEffect transition="in" filter="fade">
                                      <p:cBhvr>
                                        <p:cTn id="7" dur="1000"/>
                                        <p:tgtEl>
                                          <p:spTgt spid="5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7">
                                            <p:txEl>
                                              <p:pRg st="1" end="1"/>
                                            </p:txEl>
                                          </p:spTgt>
                                        </p:tgtEl>
                                        <p:attrNameLst>
                                          <p:attrName>style.visibility</p:attrName>
                                        </p:attrNameLst>
                                      </p:cBhvr>
                                      <p:to>
                                        <p:strVal val="visible"/>
                                      </p:to>
                                    </p:set>
                                    <p:animEffect transition="in" filter="fade">
                                      <p:cBhvr>
                                        <p:cTn id="12" dur="1000"/>
                                        <p:tgtEl>
                                          <p:spTgt spid="5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7">
                                            <p:txEl>
                                              <p:pRg st="2" end="2"/>
                                            </p:txEl>
                                          </p:spTgt>
                                        </p:tgtEl>
                                        <p:attrNameLst>
                                          <p:attrName>style.visibility</p:attrName>
                                        </p:attrNameLst>
                                      </p:cBhvr>
                                      <p:to>
                                        <p:strVal val="visible"/>
                                      </p:to>
                                    </p:set>
                                    <p:animEffect transition="in" filter="fade">
                                      <p:cBhvr>
                                        <p:cTn id="17" dur="1000"/>
                                        <p:tgtEl>
                                          <p:spTgt spid="5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7">
                                            <p:txEl>
                                              <p:pRg st="3" end="3"/>
                                            </p:txEl>
                                          </p:spTgt>
                                        </p:tgtEl>
                                        <p:attrNameLst>
                                          <p:attrName>style.visibility</p:attrName>
                                        </p:attrNameLst>
                                      </p:cBhvr>
                                      <p:to>
                                        <p:strVal val="visible"/>
                                      </p:to>
                                    </p:set>
                                    <p:animEffect transition="in" filter="fade">
                                      <p:cBhvr>
                                        <p:cTn id="22" dur="1000"/>
                                        <p:tgtEl>
                                          <p:spTgt spid="5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7">
                                            <p:txEl>
                                              <p:pRg st="4" end="4"/>
                                            </p:txEl>
                                          </p:spTgt>
                                        </p:tgtEl>
                                        <p:attrNameLst>
                                          <p:attrName>style.visibility</p:attrName>
                                        </p:attrNameLst>
                                      </p:cBhvr>
                                      <p:to>
                                        <p:strVal val="visible"/>
                                      </p:to>
                                    </p:set>
                                    <p:animEffect transition="in" filter="fade">
                                      <p:cBhvr>
                                        <p:cTn id="27" dur="1000"/>
                                        <p:tgtEl>
                                          <p:spTgt spid="5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7">
                                            <p:txEl>
                                              <p:pRg st="5" end="5"/>
                                            </p:txEl>
                                          </p:spTgt>
                                        </p:tgtEl>
                                        <p:attrNameLst>
                                          <p:attrName>style.visibility</p:attrName>
                                        </p:attrNameLst>
                                      </p:cBhvr>
                                      <p:to>
                                        <p:strVal val="visible"/>
                                      </p:to>
                                    </p:set>
                                    <p:animEffect transition="in" filter="fade">
                                      <p:cBhvr>
                                        <p:cTn id="32" dur="1000"/>
                                        <p:tgtEl>
                                          <p:spTgt spid="5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7">
                                            <p:txEl>
                                              <p:pRg st="6" end="6"/>
                                            </p:txEl>
                                          </p:spTgt>
                                        </p:tgtEl>
                                        <p:attrNameLst>
                                          <p:attrName>style.visibility</p:attrName>
                                        </p:attrNameLst>
                                      </p:cBhvr>
                                      <p:to>
                                        <p:strVal val="visible"/>
                                      </p:to>
                                    </p:set>
                                    <p:animEffect transition="in" filter="fade">
                                      <p:cBhvr>
                                        <p:cTn id="37" dur="1000"/>
                                        <p:tgtEl>
                                          <p:spTgt spid="5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7">
                                            <p:txEl>
                                              <p:pRg st="7" end="7"/>
                                            </p:txEl>
                                          </p:spTgt>
                                        </p:tgtEl>
                                        <p:attrNameLst>
                                          <p:attrName>style.visibility</p:attrName>
                                        </p:attrNameLst>
                                      </p:cBhvr>
                                      <p:to>
                                        <p:strVal val="visible"/>
                                      </p:to>
                                    </p:set>
                                    <p:animEffect transition="in" filter="fade">
                                      <p:cBhvr>
                                        <p:cTn id="42" dur="1000"/>
                                        <p:tgtEl>
                                          <p:spTgt spid="5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17">
                                            <p:txEl>
                                              <p:pRg st="8" end="8"/>
                                            </p:txEl>
                                          </p:spTgt>
                                        </p:tgtEl>
                                        <p:attrNameLst>
                                          <p:attrName>style.visibility</p:attrName>
                                        </p:attrNameLst>
                                      </p:cBhvr>
                                      <p:to>
                                        <p:strVal val="visible"/>
                                      </p:to>
                                    </p:set>
                                    <p:animEffect transition="in" filter="fade">
                                      <p:cBhvr>
                                        <p:cTn id="47" dur="1000"/>
                                        <p:tgtEl>
                                          <p:spTgt spid="5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17">
                                            <p:txEl>
                                              <p:pRg st="9" end="9"/>
                                            </p:txEl>
                                          </p:spTgt>
                                        </p:tgtEl>
                                        <p:attrNameLst>
                                          <p:attrName>style.visibility</p:attrName>
                                        </p:attrNameLst>
                                      </p:cBhvr>
                                      <p:to>
                                        <p:strVal val="visible"/>
                                      </p:to>
                                    </p:set>
                                    <p:animEffect transition="in" filter="fade">
                                      <p:cBhvr>
                                        <p:cTn id="52" dur="1000"/>
                                        <p:tgtEl>
                                          <p:spTgt spid="51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17">
                                            <p:txEl>
                                              <p:pRg st="10" end="10"/>
                                            </p:txEl>
                                          </p:spTgt>
                                        </p:tgtEl>
                                        <p:attrNameLst>
                                          <p:attrName>style.visibility</p:attrName>
                                        </p:attrNameLst>
                                      </p:cBhvr>
                                      <p:to>
                                        <p:strVal val="visible"/>
                                      </p:to>
                                    </p:set>
                                    <p:animEffect transition="in" filter="fade">
                                      <p:cBhvr>
                                        <p:cTn id="57" dur="1000"/>
                                        <p:tgtEl>
                                          <p:spTgt spid="51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g11b713c09be_0_72"/>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400"/>
              </a:spcBef>
              <a:spcAft>
                <a:spcPts val="600"/>
              </a:spcAft>
              <a:buClr>
                <a:schemeClr val="dk1"/>
              </a:buClr>
              <a:buSzPts val="1100"/>
              <a:buFont typeface="Arial"/>
              <a:buNone/>
            </a:pPr>
            <a:r>
              <a:rPr lang="en-GB" b="1">
                <a:solidFill>
                  <a:schemeClr val="lt1"/>
                </a:solidFill>
              </a:rPr>
              <a:t>Types of Inference rules</a:t>
            </a:r>
            <a:endParaRPr b="1">
              <a:solidFill>
                <a:schemeClr val="lt1"/>
              </a:solidFill>
            </a:endParaRPr>
          </a:p>
        </p:txBody>
      </p:sp>
      <p:sp>
        <p:nvSpPr>
          <p:cNvPr id="525" name="Google Shape;525;g11b713c09be_0_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526" name="Google Shape;526;g11b713c09be_0_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47</a:t>
            </a:fld>
            <a:endParaRPr/>
          </a:p>
        </p:txBody>
      </p:sp>
      <p:pic>
        <p:nvPicPr>
          <p:cNvPr id="527" name="Google Shape;527;g11b713c09be_0_72"/>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28" name="Google Shape;528;g11b713c09be_0_72"/>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0" lvl="0" indent="0" algn="just" rtl="0">
              <a:lnSpc>
                <a:spcPct val="130000"/>
              </a:lnSpc>
              <a:spcBef>
                <a:spcPts val="1400"/>
              </a:spcBef>
              <a:spcAft>
                <a:spcPts val="0"/>
              </a:spcAft>
              <a:buNone/>
            </a:pPr>
            <a:r>
              <a:rPr lang="en-GB" sz="2050" b="1">
                <a:solidFill>
                  <a:srgbClr val="FF0000"/>
                </a:solidFill>
                <a:highlight>
                  <a:srgbClr val="FFFFFF"/>
                </a:highlight>
              </a:rPr>
              <a:t>4. Disjunctive Syllogism</a:t>
            </a:r>
            <a:endParaRPr sz="2050" b="1">
              <a:solidFill>
                <a:srgbClr val="FF0000"/>
              </a:solidFill>
              <a:highlight>
                <a:srgbClr val="FFFFFF"/>
              </a:highlight>
            </a:endParaRPr>
          </a:p>
          <a:p>
            <a:pPr marL="457200" marR="25400" lvl="0" indent="-322580" algn="l" rtl="0">
              <a:lnSpc>
                <a:spcPct val="156250"/>
              </a:lnSpc>
              <a:spcBef>
                <a:spcPts val="1500"/>
              </a:spcBef>
              <a:spcAft>
                <a:spcPts val="0"/>
              </a:spcAft>
              <a:buClr>
                <a:schemeClr val="dk1"/>
              </a:buClr>
              <a:buSzPct val="76190"/>
              <a:buFont typeface="Roboto"/>
              <a:buChar char="●"/>
            </a:pPr>
            <a:r>
              <a:rPr lang="en-GB" sz="2100"/>
              <a:t>The Disjunctive syllogism rule state that if P∨Q is true, and ¬P is true, then Q will be true. It can be represented as:</a:t>
            </a:r>
            <a:endParaRPr sz="1200">
              <a:solidFill>
                <a:srgbClr val="333333"/>
              </a:solidFill>
              <a:highlight>
                <a:srgbClr val="FFFFFF"/>
              </a:highlight>
            </a:endParaRPr>
          </a:p>
          <a:p>
            <a:pPr marL="457200" marR="25400" lvl="0" indent="0" algn="l" rtl="0">
              <a:lnSpc>
                <a:spcPct val="156250"/>
              </a:lnSpc>
              <a:spcBef>
                <a:spcPts val="1500"/>
              </a:spcBef>
              <a:spcAft>
                <a:spcPts val="0"/>
              </a:spcAft>
              <a:buNone/>
            </a:pPr>
            <a:endParaRPr sz="1200">
              <a:solidFill>
                <a:srgbClr val="333333"/>
              </a:solidFill>
              <a:highlight>
                <a:srgbClr val="FFFFFF"/>
              </a:highlight>
            </a:endParaRPr>
          </a:p>
          <a:p>
            <a:pPr marL="457200" lvl="0" indent="-322580" algn="just" rtl="0">
              <a:lnSpc>
                <a:spcPct val="115000"/>
              </a:lnSpc>
              <a:spcBef>
                <a:spcPts val="1200"/>
              </a:spcBef>
              <a:spcAft>
                <a:spcPts val="0"/>
              </a:spcAft>
              <a:buClr>
                <a:srgbClr val="333333"/>
              </a:buClr>
              <a:buSzPct val="76190"/>
              <a:buFont typeface="Calibri"/>
              <a:buChar char="●"/>
            </a:pPr>
            <a:r>
              <a:rPr lang="en-GB" sz="2100" b="1">
                <a:solidFill>
                  <a:srgbClr val="333333"/>
                </a:solidFill>
                <a:highlight>
                  <a:srgbClr val="FFFFFF"/>
                </a:highlight>
              </a:rPr>
              <a:t>Example:</a:t>
            </a:r>
            <a:endParaRPr sz="2100" b="1">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8048"/>
              <a:buFont typeface="Calibri"/>
              <a:buChar char="●"/>
            </a:pPr>
            <a:r>
              <a:rPr lang="en-GB" sz="2050" b="1">
                <a:solidFill>
                  <a:srgbClr val="333333"/>
                </a:solidFill>
                <a:highlight>
                  <a:srgbClr val="FFFFFF"/>
                </a:highlight>
              </a:rPr>
              <a:t>Statement-1:</a:t>
            </a:r>
            <a:r>
              <a:rPr lang="en-GB" sz="2050">
                <a:solidFill>
                  <a:srgbClr val="333333"/>
                </a:solidFill>
                <a:highlight>
                  <a:srgbClr val="FFFFFF"/>
                </a:highlight>
              </a:rPr>
              <a:t> Today is Sunday or Monday. ==&gt;P∨Q</a:t>
            </a:r>
            <a:endParaRPr sz="2050">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8048"/>
              <a:buFont typeface="Calibri"/>
              <a:buChar char="●"/>
            </a:pPr>
            <a:r>
              <a:rPr lang="en-GB" sz="2050" b="1">
                <a:solidFill>
                  <a:srgbClr val="333333"/>
                </a:solidFill>
                <a:highlight>
                  <a:srgbClr val="FFFFFF"/>
                </a:highlight>
              </a:rPr>
              <a:t>Statement-2:</a:t>
            </a:r>
            <a:r>
              <a:rPr lang="en-GB" sz="2050">
                <a:solidFill>
                  <a:srgbClr val="333333"/>
                </a:solidFill>
                <a:highlight>
                  <a:srgbClr val="FFFFFF"/>
                </a:highlight>
              </a:rPr>
              <a:t> Today is not Sunday. ==&gt; ¬P</a:t>
            </a:r>
            <a:endParaRPr sz="2050">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8048"/>
              <a:buFont typeface="Calibri"/>
              <a:buChar char="●"/>
            </a:pPr>
            <a:r>
              <a:rPr lang="en-GB" sz="2050" b="1">
                <a:solidFill>
                  <a:srgbClr val="333333"/>
                </a:solidFill>
                <a:highlight>
                  <a:srgbClr val="FFFFFF"/>
                </a:highlight>
              </a:rPr>
              <a:t>Conclusion:</a:t>
            </a:r>
            <a:r>
              <a:rPr lang="en-GB" sz="2050">
                <a:solidFill>
                  <a:srgbClr val="333333"/>
                </a:solidFill>
                <a:highlight>
                  <a:srgbClr val="FFFFFF"/>
                </a:highlight>
              </a:rPr>
              <a:t> Today is Monday. ==&gt; Q</a:t>
            </a:r>
            <a:endParaRPr sz="2050" b="1">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6190"/>
              <a:buFont typeface="Calibri"/>
              <a:buChar char="●"/>
            </a:pPr>
            <a:r>
              <a:rPr lang="en-GB" sz="2100">
                <a:solidFill>
                  <a:srgbClr val="333333"/>
                </a:solidFill>
                <a:highlight>
                  <a:srgbClr val="FFFFFF"/>
                </a:highlight>
              </a:rPr>
              <a:t>Proof by Truth table:</a:t>
            </a:r>
            <a:endParaRPr sz="2100">
              <a:solidFill>
                <a:srgbClr val="333333"/>
              </a:solidFill>
              <a:highlight>
                <a:srgbClr val="FFFFFF"/>
              </a:highlight>
            </a:endParaRPr>
          </a:p>
          <a:p>
            <a:pPr marL="457200" lvl="0" indent="0" algn="just" rtl="0">
              <a:lnSpc>
                <a:spcPct val="115000"/>
              </a:lnSpc>
              <a:spcBef>
                <a:spcPts val="1200"/>
              </a:spcBef>
              <a:spcAft>
                <a:spcPts val="0"/>
              </a:spcAft>
              <a:buNone/>
            </a:pPr>
            <a:endParaRPr sz="2100">
              <a:solidFill>
                <a:srgbClr val="333333"/>
              </a:solidFill>
              <a:highlight>
                <a:srgbClr val="FFFFFF"/>
              </a:highlight>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marR="25400" lvl="0" indent="0" algn="l" rtl="0">
              <a:lnSpc>
                <a:spcPct val="156250"/>
              </a:lnSpc>
              <a:spcBef>
                <a:spcPts val="1500"/>
              </a:spcBef>
              <a:spcAft>
                <a:spcPts val="1200"/>
              </a:spcAft>
              <a:buNone/>
            </a:pPr>
            <a:endParaRPr sz="2100"/>
          </a:p>
        </p:txBody>
      </p:sp>
      <p:pic>
        <p:nvPicPr>
          <p:cNvPr id="529" name="Google Shape;529;g11b713c09be_0_72"/>
          <p:cNvPicPr preferRelativeResize="0"/>
          <p:nvPr/>
        </p:nvPicPr>
        <p:blipFill>
          <a:blip r:embed="rId4">
            <a:alphaModFix/>
          </a:blip>
          <a:stretch>
            <a:fillRect/>
          </a:stretch>
        </p:blipFill>
        <p:spPr>
          <a:xfrm>
            <a:off x="2576950" y="2326700"/>
            <a:ext cx="8115725" cy="928200"/>
          </a:xfrm>
          <a:prstGeom prst="rect">
            <a:avLst/>
          </a:prstGeom>
          <a:noFill/>
          <a:ln>
            <a:noFill/>
          </a:ln>
        </p:spPr>
      </p:pic>
      <p:pic>
        <p:nvPicPr>
          <p:cNvPr id="530" name="Google Shape;530;g11b713c09be_0_72"/>
          <p:cNvPicPr preferRelativeResize="0"/>
          <p:nvPr/>
        </p:nvPicPr>
        <p:blipFill>
          <a:blip r:embed="rId5">
            <a:alphaModFix/>
          </a:blip>
          <a:stretch>
            <a:fillRect/>
          </a:stretch>
        </p:blipFill>
        <p:spPr>
          <a:xfrm>
            <a:off x="3016825" y="4483675"/>
            <a:ext cx="7675850" cy="164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8">
                                            <p:txEl>
                                              <p:pRg st="0" end="0"/>
                                            </p:txEl>
                                          </p:spTgt>
                                        </p:tgtEl>
                                        <p:attrNameLst>
                                          <p:attrName>style.visibility</p:attrName>
                                        </p:attrNameLst>
                                      </p:cBhvr>
                                      <p:to>
                                        <p:strVal val="visible"/>
                                      </p:to>
                                    </p:set>
                                    <p:animEffect transition="in" filter="fade">
                                      <p:cBhvr>
                                        <p:cTn id="7" dur="1000"/>
                                        <p:tgtEl>
                                          <p:spTgt spid="5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8">
                                            <p:txEl>
                                              <p:pRg st="1" end="1"/>
                                            </p:txEl>
                                          </p:spTgt>
                                        </p:tgtEl>
                                        <p:attrNameLst>
                                          <p:attrName>style.visibility</p:attrName>
                                        </p:attrNameLst>
                                      </p:cBhvr>
                                      <p:to>
                                        <p:strVal val="visible"/>
                                      </p:to>
                                    </p:set>
                                    <p:animEffect transition="in" filter="fade">
                                      <p:cBhvr>
                                        <p:cTn id="12" dur="1000"/>
                                        <p:tgtEl>
                                          <p:spTgt spid="5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8">
                                            <p:txEl>
                                              <p:pRg st="2" end="2"/>
                                            </p:txEl>
                                          </p:spTgt>
                                        </p:tgtEl>
                                        <p:attrNameLst>
                                          <p:attrName>style.visibility</p:attrName>
                                        </p:attrNameLst>
                                      </p:cBhvr>
                                      <p:to>
                                        <p:strVal val="visible"/>
                                      </p:to>
                                    </p:set>
                                    <p:animEffect transition="in" filter="fade">
                                      <p:cBhvr>
                                        <p:cTn id="17" dur="1000"/>
                                        <p:tgtEl>
                                          <p:spTgt spid="5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8">
                                            <p:txEl>
                                              <p:pRg st="3" end="3"/>
                                            </p:txEl>
                                          </p:spTgt>
                                        </p:tgtEl>
                                        <p:attrNameLst>
                                          <p:attrName>style.visibility</p:attrName>
                                        </p:attrNameLst>
                                      </p:cBhvr>
                                      <p:to>
                                        <p:strVal val="visible"/>
                                      </p:to>
                                    </p:set>
                                    <p:animEffect transition="in" filter="fade">
                                      <p:cBhvr>
                                        <p:cTn id="22" dur="1000"/>
                                        <p:tgtEl>
                                          <p:spTgt spid="5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8">
                                            <p:txEl>
                                              <p:pRg st="4" end="4"/>
                                            </p:txEl>
                                          </p:spTgt>
                                        </p:tgtEl>
                                        <p:attrNameLst>
                                          <p:attrName>style.visibility</p:attrName>
                                        </p:attrNameLst>
                                      </p:cBhvr>
                                      <p:to>
                                        <p:strVal val="visible"/>
                                      </p:to>
                                    </p:set>
                                    <p:animEffect transition="in" filter="fade">
                                      <p:cBhvr>
                                        <p:cTn id="27" dur="1000"/>
                                        <p:tgtEl>
                                          <p:spTgt spid="5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8">
                                            <p:txEl>
                                              <p:pRg st="5" end="5"/>
                                            </p:txEl>
                                          </p:spTgt>
                                        </p:tgtEl>
                                        <p:attrNameLst>
                                          <p:attrName>style.visibility</p:attrName>
                                        </p:attrNameLst>
                                      </p:cBhvr>
                                      <p:to>
                                        <p:strVal val="visible"/>
                                      </p:to>
                                    </p:set>
                                    <p:animEffect transition="in" filter="fade">
                                      <p:cBhvr>
                                        <p:cTn id="32" dur="1000"/>
                                        <p:tgtEl>
                                          <p:spTgt spid="5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8">
                                            <p:txEl>
                                              <p:pRg st="6" end="6"/>
                                            </p:txEl>
                                          </p:spTgt>
                                        </p:tgtEl>
                                        <p:attrNameLst>
                                          <p:attrName>style.visibility</p:attrName>
                                        </p:attrNameLst>
                                      </p:cBhvr>
                                      <p:to>
                                        <p:strVal val="visible"/>
                                      </p:to>
                                    </p:set>
                                    <p:animEffect transition="in" filter="fade">
                                      <p:cBhvr>
                                        <p:cTn id="37" dur="1000"/>
                                        <p:tgtEl>
                                          <p:spTgt spid="52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8">
                                            <p:txEl>
                                              <p:pRg st="7" end="7"/>
                                            </p:txEl>
                                          </p:spTgt>
                                        </p:tgtEl>
                                        <p:attrNameLst>
                                          <p:attrName>style.visibility</p:attrName>
                                        </p:attrNameLst>
                                      </p:cBhvr>
                                      <p:to>
                                        <p:strVal val="visible"/>
                                      </p:to>
                                    </p:set>
                                    <p:animEffect transition="in" filter="fade">
                                      <p:cBhvr>
                                        <p:cTn id="42" dur="1000"/>
                                        <p:tgtEl>
                                          <p:spTgt spid="52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8">
                                            <p:txEl>
                                              <p:pRg st="8" end="8"/>
                                            </p:txEl>
                                          </p:spTgt>
                                        </p:tgtEl>
                                        <p:attrNameLst>
                                          <p:attrName>style.visibility</p:attrName>
                                        </p:attrNameLst>
                                      </p:cBhvr>
                                      <p:to>
                                        <p:strVal val="visible"/>
                                      </p:to>
                                    </p:set>
                                    <p:animEffect transition="in" filter="fade">
                                      <p:cBhvr>
                                        <p:cTn id="47" dur="1000"/>
                                        <p:tgtEl>
                                          <p:spTgt spid="52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28">
                                            <p:txEl>
                                              <p:pRg st="9" end="9"/>
                                            </p:txEl>
                                          </p:spTgt>
                                        </p:tgtEl>
                                        <p:attrNameLst>
                                          <p:attrName>style.visibility</p:attrName>
                                        </p:attrNameLst>
                                      </p:cBhvr>
                                      <p:to>
                                        <p:strVal val="visible"/>
                                      </p:to>
                                    </p:set>
                                    <p:animEffect transition="in" filter="fade">
                                      <p:cBhvr>
                                        <p:cTn id="52" dur="1000"/>
                                        <p:tgtEl>
                                          <p:spTgt spid="52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28">
                                            <p:txEl>
                                              <p:pRg st="10" end="10"/>
                                            </p:txEl>
                                          </p:spTgt>
                                        </p:tgtEl>
                                        <p:attrNameLst>
                                          <p:attrName>style.visibility</p:attrName>
                                        </p:attrNameLst>
                                      </p:cBhvr>
                                      <p:to>
                                        <p:strVal val="visible"/>
                                      </p:to>
                                    </p:set>
                                    <p:animEffect transition="in" filter="fade">
                                      <p:cBhvr>
                                        <p:cTn id="57" dur="1000"/>
                                        <p:tgtEl>
                                          <p:spTgt spid="52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g11b713c09be_0_4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400"/>
              </a:spcBef>
              <a:spcAft>
                <a:spcPts val="600"/>
              </a:spcAft>
              <a:buClr>
                <a:schemeClr val="dk1"/>
              </a:buClr>
              <a:buSzPts val="1100"/>
              <a:buFont typeface="Arial"/>
              <a:buNone/>
            </a:pPr>
            <a:r>
              <a:rPr lang="en-GB" b="1">
                <a:solidFill>
                  <a:schemeClr val="lt1"/>
                </a:solidFill>
              </a:rPr>
              <a:t>Types of Inference rules</a:t>
            </a:r>
            <a:endParaRPr b="1">
              <a:solidFill>
                <a:schemeClr val="lt1"/>
              </a:solidFill>
            </a:endParaRPr>
          </a:p>
        </p:txBody>
      </p:sp>
      <p:sp>
        <p:nvSpPr>
          <p:cNvPr id="536" name="Google Shape;536;g11b713c09be_0_4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537" name="Google Shape;537;g11b713c09be_0_4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48</a:t>
            </a:fld>
            <a:endParaRPr/>
          </a:p>
        </p:txBody>
      </p:sp>
      <p:pic>
        <p:nvPicPr>
          <p:cNvPr id="538" name="Google Shape;538;g11b713c09be_0_4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39" name="Google Shape;539;g11b713c09be_0_40"/>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0" lvl="0" indent="0" algn="just" rtl="0">
              <a:lnSpc>
                <a:spcPct val="130000"/>
              </a:lnSpc>
              <a:spcBef>
                <a:spcPts val="1400"/>
              </a:spcBef>
              <a:spcAft>
                <a:spcPts val="0"/>
              </a:spcAft>
              <a:buNone/>
            </a:pPr>
            <a:r>
              <a:rPr lang="en-GB" sz="2050" b="1">
                <a:solidFill>
                  <a:srgbClr val="FF0000"/>
                </a:solidFill>
                <a:highlight>
                  <a:srgbClr val="FFFFFF"/>
                </a:highlight>
              </a:rPr>
              <a:t>5. Addition</a:t>
            </a:r>
            <a:endParaRPr sz="2050" b="1">
              <a:solidFill>
                <a:srgbClr val="FF0000"/>
              </a:solidFill>
              <a:highlight>
                <a:srgbClr val="FFFFFF"/>
              </a:highlight>
            </a:endParaRPr>
          </a:p>
          <a:p>
            <a:pPr marL="457200" marR="25400" lvl="0" indent="-322580" algn="l" rtl="0">
              <a:lnSpc>
                <a:spcPct val="156250"/>
              </a:lnSpc>
              <a:spcBef>
                <a:spcPts val="1500"/>
              </a:spcBef>
              <a:spcAft>
                <a:spcPts val="0"/>
              </a:spcAft>
              <a:buClr>
                <a:schemeClr val="dk1"/>
              </a:buClr>
              <a:buSzPct val="76190"/>
              <a:buFont typeface="Roboto"/>
              <a:buChar char="●"/>
            </a:pPr>
            <a:r>
              <a:rPr lang="en-GB" sz="2100"/>
              <a:t>The Addition rule is one the common inference rule, and it states that If P is true, then P∨Q will be true. It can be represented as:</a:t>
            </a:r>
            <a:endParaRPr sz="1200">
              <a:solidFill>
                <a:srgbClr val="333333"/>
              </a:solidFill>
              <a:highlight>
                <a:srgbClr val="FFFFFF"/>
              </a:highlight>
            </a:endParaRPr>
          </a:p>
          <a:p>
            <a:pPr marL="457200" marR="25400" lvl="0" indent="0" algn="l" rtl="0">
              <a:lnSpc>
                <a:spcPct val="156250"/>
              </a:lnSpc>
              <a:spcBef>
                <a:spcPts val="1500"/>
              </a:spcBef>
              <a:spcAft>
                <a:spcPts val="0"/>
              </a:spcAft>
              <a:buNone/>
            </a:pPr>
            <a:endParaRPr sz="1200">
              <a:solidFill>
                <a:srgbClr val="333333"/>
              </a:solidFill>
              <a:highlight>
                <a:srgbClr val="FFFFFF"/>
              </a:highlight>
            </a:endParaRPr>
          </a:p>
          <a:p>
            <a:pPr marL="457200" lvl="0" indent="-322580" algn="just" rtl="0">
              <a:lnSpc>
                <a:spcPct val="115000"/>
              </a:lnSpc>
              <a:spcBef>
                <a:spcPts val="1200"/>
              </a:spcBef>
              <a:spcAft>
                <a:spcPts val="0"/>
              </a:spcAft>
              <a:buClr>
                <a:srgbClr val="333333"/>
              </a:buClr>
              <a:buSzPct val="76190"/>
              <a:buFont typeface="Calibri"/>
              <a:buChar char="●"/>
            </a:pPr>
            <a:r>
              <a:rPr lang="en-GB" sz="2100" b="1">
                <a:solidFill>
                  <a:srgbClr val="333333"/>
                </a:solidFill>
                <a:highlight>
                  <a:srgbClr val="FFFFFF"/>
                </a:highlight>
              </a:rPr>
              <a:t>Example:</a:t>
            </a:r>
            <a:endParaRPr sz="2100" b="1">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8048"/>
              <a:buFont typeface="Calibri"/>
              <a:buChar char="●"/>
            </a:pPr>
            <a:r>
              <a:rPr lang="en-GB" sz="2050" b="1">
                <a:solidFill>
                  <a:srgbClr val="333333"/>
                </a:solidFill>
                <a:highlight>
                  <a:srgbClr val="FFFFFF"/>
                </a:highlight>
              </a:rPr>
              <a:t>Statement:</a:t>
            </a:r>
            <a:r>
              <a:rPr lang="en-GB" sz="2050">
                <a:solidFill>
                  <a:srgbClr val="333333"/>
                </a:solidFill>
                <a:highlight>
                  <a:srgbClr val="FFFFFF"/>
                </a:highlight>
              </a:rPr>
              <a:t> I have a vanilla ice-cream. ==&gt; P</a:t>
            </a:r>
            <a:endParaRPr sz="2050">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8048"/>
              <a:buFont typeface="Calibri"/>
              <a:buChar char="●"/>
            </a:pPr>
            <a:r>
              <a:rPr lang="en-GB" sz="2050" b="1">
                <a:solidFill>
                  <a:srgbClr val="333333"/>
                </a:solidFill>
                <a:highlight>
                  <a:srgbClr val="FFFFFF"/>
                </a:highlight>
              </a:rPr>
              <a:t>Statement-2:</a:t>
            </a:r>
            <a:r>
              <a:rPr lang="en-GB" sz="2050">
                <a:solidFill>
                  <a:srgbClr val="333333"/>
                </a:solidFill>
                <a:highlight>
                  <a:srgbClr val="FFFFFF"/>
                </a:highlight>
              </a:rPr>
              <a:t> I have Chocolate ice-cream.</a:t>
            </a:r>
            <a:endParaRPr sz="2050">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8048"/>
              <a:buFont typeface="Calibri"/>
              <a:buChar char="●"/>
            </a:pPr>
            <a:r>
              <a:rPr lang="en-GB" sz="2050" b="1">
                <a:solidFill>
                  <a:srgbClr val="333333"/>
                </a:solidFill>
                <a:highlight>
                  <a:srgbClr val="FFFFFF"/>
                </a:highlight>
              </a:rPr>
              <a:t>Conclusion:</a:t>
            </a:r>
            <a:r>
              <a:rPr lang="en-GB" sz="2050">
                <a:solidFill>
                  <a:srgbClr val="333333"/>
                </a:solidFill>
                <a:highlight>
                  <a:srgbClr val="FFFFFF"/>
                </a:highlight>
              </a:rPr>
              <a:t> I have vanilla or chocolate ice-cream. ==&gt; (P∨Q)</a:t>
            </a:r>
            <a:endParaRPr sz="2050" b="1">
              <a:solidFill>
                <a:srgbClr val="333333"/>
              </a:solidFill>
              <a:highlight>
                <a:srgbClr val="FFFFFF"/>
              </a:highlight>
            </a:endParaRPr>
          </a:p>
          <a:p>
            <a:pPr marL="457200" lvl="0" indent="-322580" algn="just" rtl="0">
              <a:lnSpc>
                <a:spcPct val="115000"/>
              </a:lnSpc>
              <a:spcBef>
                <a:spcPts val="0"/>
              </a:spcBef>
              <a:spcAft>
                <a:spcPts val="0"/>
              </a:spcAft>
              <a:buClr>
                <a:srgbClr val="333333"/>
              </a:buClr>
              <a:buSzPct val="76190"/>
              <a:buFont typeface="Calibri"/>
              <a:buChar char="●"/>
            </a:pPr>
            <a:r>
              <a:rPr lang="en-GB" sz="2100">
                <a:solidFill>
                  <a:srgbClr val="333333"/>
                </a:solidFill>
                <a:highlight>
                  <a:srgbClr val="FFFFFF"/>
                </a:highlight>
              </a:rPr>
              <a:t>Proof by Truth table:</a:t>
            </a:r>
            <a:endParaRPr sz="2100">
              <a:solidFill>
                <a:srgbClr val="333333"/>
              </a:solidFill>
              <a:highlight>
                <a:srgbClr val="FFFFFF"/>
              </a:highlight>
            </a:endParaRPr>
          </a:p>
          <a:p>
            <a:pPr marL="457200" lvl="0" indent="0" algn="just" rtl="0">
              <a:lnSpc>
                <a:spcPct val="115000"/>
              </a:lnSpc>
              <a:spcBef>
                <a:spcPts val="1200"/>
              </a:spcBef>
              <a:spcAft>
                <a:spcPts val="0"/>
              </a:spcAft>
              <a:buNone/>
            </a:pPr>
            <a:endParaRPr sz="2100">
              <a:solidFill>
                <a:srgbClr val="333333"/>
              </a:solidFill>
              <a:highlight>
                <a:srgbClr val="FFFFFF"/>
              </a:highlight>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marR="25400" lvl="0" indent="0" algn="l" rtl="0">
              <a:lnSpc>
                <a:spcPct val="156250"/>
              </a:lnSpc>
              <a:spcBef>
                <a:spcPts val="1500"/>
              </a:spcBef>
              <a:spcAft>
                <a:spcPts val="1200"/>
              </a:spcAft>
              <a:buNone/>
            </a:pPr>
            <a:endParaRPr sz="2100"/>
          </a:p>
        </p:txBody>
      </p:sp>
      <p:pic>
        <p:nvPicPr>
          <p:cNvPr id="540" name="Google Shape;540;g11b713c09be_0_40"/>
          <p:cNvPicPr preferRelativeResize="0"/>
          <p:nvPr/>
        </p:nvPicPr>
        <p:blipFill>
          <a:blip r:embed="rId4">
            <a:alphaModFix/>
          </a:blip>
          <a:stretch>
            <a:fillRect/>
          </a:stretch>
        </p:blipFill>
        <p:spPr>
          <a:xfrm>
            <a:off x="3157550" y="2363075"/>
            <a:ext cx="8393000" cy="989725"/>
          </a:xfrm>
          <a:prstGeom prst="rect">
            <a:avLst/>
          </a:prstGeom>
          <a:noFill/>
          <a:ln>
            <a:noFill/>
          </a:ln>
        </p:spPr>
      </p:pic>
      <p:pic>
        <p:nvPicPr>
          <p:cNvPr id="541" name="Google Shape;541;g11b713c09be_0_40"/>
          <p:cNvPicPr preferRelativeResize="0"/>
          <p:nvPr/>
        </p:nvPicPr>
        <p:blipFill>
          <a:blip r:embed="rId5">
            <a:alphaModFix/>
          </a:blip>
          <a:stretch>
            <a:fillRect/>
          </a:stretch>
        </p:blipFill>
        <p:spPr>
          <a:xfrm>
            <a:off x="3000825" y="4465075"/>
            <a:ext cx="7999676" cy="1802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9">
                                            <p:txEl>
                                              <p:pRg st="0" end="0"/>
                                            </p:txEl>
                                          </p:spTgt>
                                        </p:tgtEl>
                                        <p:attrNameLst>
                                          <p:attrName>style.visibility</p:attrName>
                                        </p:attrNameLst>
                                      </p:cBhvr>
                                      <p:to>
                                        <p:strVal val="visible"/>
                                      </p:to>
                                    </p:set>
                                    <p:animEffect transition="in" filter="fade">
                                      <p:cBhvr>
                                        <p:cTn id="7" dur="1000"/>
                                        <p:tgtEl>
                                          <p:spTgt spid="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9">
                                            <p:txEl>
                                              <p:pRg st="1" end="1"/>
                                            </p:txEl>
                                          </p:spTgt>
                                        </p:tgtEl>
                                        <p:attrNameLst>
                                          <p:attrName>style.visibility</p:attrName>
                                        </p:attrNameLst>
                                      </p:cBhvr>
                                      <p:to>
                                        <p:strVal val="visible"/>
                                      </p:to>
                                    </p:set>
                                    <p:animEffect transition="in" filter="fade">
                                      <p:cBhvr>
                                        <p:cTn id="12" dur="1000"/>
                                        <p:tgtEl>
                                          <p:spTgt spid="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9">
                                            <p:txEl>
                                              <p:pRg st="2" end="2"/>
                                            </p:txEl>
                                          </p:spTgt>
                                        </p:tgtEl>
                                        <p:attrNameLst>
                                          <p:attrName>style.visibility</p:attrName>
                                        </p:attrNameLst>
                                      </p:cBhvr>
                                      <p:to>
                                        <p:strVal val="visible"/>
                                      </p:to>
                                    </p:set>
                                    <p:animEffect transition="in" filter="fade">
                                      <p:cBhvr>
                                        <p:cTn id="17" dur="1000"/>
                                        <p:tgtEl>
                                          <p:spTgt spid="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9">
                                            <p:txEl>
                                              <p:pRg st="3" end="3"/>
                                            </p:txEl>
                                          </p:spTgt>
                                        </p:tgtEl>
                                        <p:attrNameLst>
                                          <p:attrName>style.visibility</p:attrName>
                                        </p:attrNameLst>
                                      </p:cBhvr>
                                      <p:to>
                                        <p:strVal val="visible"/>
                                      </p:to>
                                    </p:set>
                                    <p:animEffect transition="in" filter="fade">
                                      <p:cBhvr>
                                        <p:cTn id="22" dur="1000"/>
                                        <p:tgtEl>
                                          <p:spTgt spid="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9">
                                            <p:txEl>
                                              <p:pRg st="4" end="4"/>
                                            </p:txEl>
                                          </p:spTgt>
                                        </p:tgtEl>
                                        <p:attrNameLst>
                                          <p:attrName>style.visibility</p:attrName>
                                        </p:attrNameLst>
                                      </p:cBhvr>
                                      <p:to>
                                        <p:strVal val="visible"/>
                                      </p:to>
                                    </p:set>
                                    <p:animEffect transition="in" filter="fade">
                                      <p:cBhvr>
                                        <p:cTn id="27" dur="1000"/>
                                        <p:tgtEl>
                                          <p:spTgt spid="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9">
                                            <p:txEl>
                                              <p:pRg st="5" end="5"/>
                                            </p:txEl>
                                          </p:spTgt>
                                        </p:tgtEl>
                                        <p:attrNameLst>
                                          <p:attrName>style.visibility</p:attrName>
                                        </p:attrNameLst>
                                      </p:cBhvr>
                                      <p:to>
                                        <p:strVal val="visible"/>
                                      </p:to>
                                    </p:set>
                                    <p:animEffect transition="in" filter="fade">
                                      <p:cBhvr>
                                        <p:cTn id="32" dur="1000"/>
                                        <p:tgtEl>
                                          <p:spTgt spid="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9">
                                            <p:txEl>
                                              <p:pRg st="6" end="6"/>
                                            </p:txEl>
                                          </p:spTgt>
                                        </p:tgtEl>
                                        <p:attrNameLst>
                                          <p:attrName>style.visibility</p:attrName>
                                        </p:attrNameLst>
                                      </p:cBhvr>
                                      <p:to>
                                        <p:strVal val="visible"/>
                                      </p:to>
                                    </p:set>
                                    <p:animEffect transition="in" filter="fade">
                                      <p:cBhvr>
                                        <p:cTn id="37" dur="1000"/>
                                        <p:tgtEl>
                                          <p:spTgt spid="5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9">
                                            <p:txEl>
                                              <p:pRg st="7" end="7"/>
                                            </p:txEl>
                                          </p:spTgt>
                                        </p:tgtEl>
                                        <p:attrNameLst>
                                          <p:attrName>style.visibility</p:attrName>
                                        </p:attrNameLst>
                                      </p:cBhvr>
                                      <p:to>
                                        <p:strVal val="visible"/>
                                      </p:to>
                                    </p:set>
                                    <p:animEffect transition="in" filter="fade">
                                      <p:cBhvr>
                                        <p:cTn id="42" dur="1000"/>
                                        <p:tgtEl>
                                          <p:spTgt spid="5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9">
                                            <p:txEl>
                                              <p:pRg st="8" end="8"/>
                                            </p:txEl>
                                          </p:spTgt>
                                        </p:tgtEl>
                                        <p:attrNameLst>
                                          <p:attrName>style.visibility</p:attrName>
                                        </p:attrNameLst>
                                      </p:cBhvr>
                                      <p:to>
                                        <p:strVal val="visible"/>
                                      </p:to>
                                    </p:set>
                                    <p:animEffect transition="in" filter="fade">
                                      <p:cBhvr>
                                        <p:cTn id="47" dur="1000"/>
                                        <p:tgtEl>
                                          <p:spTgt spid="5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39">
                                            <p:txEl>
                                              <p:pRg st="9" end="9"/>
                                            </p:txEl>
                                          </p:spTgt>
                                        </p:tgtEl>
                                        <p:attrNameLst>
                                          <p:attrName>style.visibility</p:attrName>
                                        </p:attrNameLst>
                                      </p:cBhvr>
                                      <p:to>
                                        <p:strVal val="visible"/>
                                      </p:to>
                                    </p:set>
                                    <p:animEffect transition="in" filter="fade">
                                      <p:cBhvr>
                                        <p:cTn id="52" dur="1000"/>
                                        <p:tgtEl>
                                          <p:spTgt spid="53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9">
                                            <p:txEl>
                                              <p:pRg st="10" end="10"/>
                                            </p:txEl>
                                          </p:spTgt>
                                        </p:tgtEl>
                                        <p:attrNameLst>
                                          <p:attrName>style.visibility</p:attrName>
                                        </p:attrNameLst>
                                      </p:cBhvr>
                                      <p:to>
                                        <p:strVal val="visible"/>
                                      </p:to>
                                    </p:set>
                                    <p:animEffect transition="in" filter="fade">
                                      <p:cBhvr>
                                        <p:cTn id="57" dur="1000"/>
                                        <p:tgtEl>
                                          <p:spTgt spid="5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g11b713c09be_0_61"/>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400"/>
              </a:spcBef>
              <a:spcAft>
                <a:spcPts val="600"/>
              </a:spcAft>
              <a:buClr>
                <a:schemeClr val="dk1"/>
              </a:buClr>
              <a:buSzPts val="1100"/>
              <a:buFont typeface="Arial"/>
              <a:buNone/>
            </a:pPr>
            <a:r>
              <a:rPr lang="en-GB" b="1">
                <a:solidFill>
                  <a:schemeClr val="lt1"/>
                </a:solidFill>
              </a:rPr>
              <a:t>Types of Inference rules</a:t>
            </a:r>
            <a:endParaRPr b="1">
              <a:solidFill>
                <a:schemeClr val="lt1"/>
              </a:solidFill>
            </a:endParaRPr>
          </a:p>
        </p:txBody>
      </p:sp>
      <p:sp>
        <p:nvSpPr>
          <p:cNvPr id="547" name="Google Shape;547;g11b713c09be_0_6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548" name="Google Shape;548;g11b713c09be_0_6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49</a:t>
            </a:fld>
            <a:endParaRPr/>
          </a:p>
        </p:txBody>
      </p:sp>
      <p:pic>
        <p:nvPicPr>
          <p:cNvPr id="549" name="Google Shape;549;g11b713c09be_0_61"/>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50" name="Google Shape;550;g11b713c09be_0_61"/>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0" lvl="0" indent="0" algn="just" rtl="0">
              <a:lnSpc>
                <a:spcPct val="130000"/>
              </a:lnSpc>
              <a:spcBef>
                <a:spcPts val="1400"/>
              </a:spcBef>
              <a:spcAft>
                <a:spcPts val="0"/>
              </a:spcAft>
              <a:buNone/>
            </a:pPr>
            <a:r>
              <a:rPr lang="en-GB" sz="1900" b="1">
                <a:solidFill>
                  <a:srgbClr val="FF0000"/>
                </a:solidFill>
                <a:highlight>
                  <a:srgbClr val="FFFFFF"/>
                </a:highlight>
              </a:rPr>
              <a:t>6. Simplification</a:t>
            </a:r>
            <a:endParaRPr sz="1900" b="1">
              <a:solidFill>
                <a:srgbClr val="FF0000"/>
              </a:solidFill>
              <a:highlight>
                <a:srgbClr val="FFFFFF"/>
              </a:highlight>
            </a:endParaRPr>
          </a:p>
          <a:p>
            <a:pPr marL="457200" marR="25400" lvl="0" indent="-349250" algn="l" rtl="0">
              <a:lnSpc>
                <a:spcPct val="156250"/>
              </a:lnSpc>
              <a:spcBef>
                <a:spcPts val="1500"/>
              </a:spcBef>
              <a:spcAft>
                <a:spcPts val="0"/>
              </a:spcAft>
              <a:buClr>
                <a:schemeClr val="dk1"/>
              </a:buClr>
              <a:buSzPts val="1900"/>
              <a:buFont typeface="Roboto"/>
              <a:buChar char="●"/>
            </a:pPr>
            <a:r>
              <a:rPr lang="en-GB" sz="1900">
                <a:solidFill>
                  <a:srgbClr val="333333"/>
                </a:solidFill>
                <a:highlight>
                  <a:srgbClr val="FFFFFF"/>
                </a:highlight>
              </a:rPr>
              <a:t>The simplification rule state that if </a:t>
            </a:r>
            <a:r>
              <a:rPr lang="en-GB" sz="1900" b="1">
                <a:solidFill>
                  <a:srgbClr val="333333"/>
                </a:solidFill>
                <a:highlight>
                  <a:srgbClr val="FFFFFF"/>
                </a:highlight>
              </a:rPr>
              <a:t>P∧ Q</a:t>
            </a:r>
            <a:r>
              <a:rPr lang="en-GB" sz="1900">
                <a:solidFill>
                  <a:srgbClr val="333333"/>
                </a:solidFill>
                <a:highlight>
                  <a:srgbClr val="FFFFFF"/>
                </a:highlight>
              </a:rPr>
              <a:t> is true, then </a:t>
            </a:r>
            <a:r>
              <a:rPr lang="en-GB" sz="1900" b="1">
                <a:solidFill>
                  <a:srgbClr val="333333"/>
                </a:solidFill>
                <a:highlight>
                  <a:srgbClr val="FFFFFF"/>
                </a:highlight>
              </a:rPr>
              <a:t>Q or P</a:t>
            </a:r>
            <a:r>
              <a:rPr lang="en-GB" sz="1900">
                <a:solidFill>
                  <a:srgbClr val="333333"/>
                </a:solidFill>
                <a:highlight>
                  <a:srgbClr val="FFFFFF"/>
                </a:highlight>
              </a:rPr>
              <a:t> will also be true. It can be represented as</a:t>
            </a:r>
            <a:r>
              <a:rPr lang="en-GB" sz="1900"/>
              <a:t>:</a:t>
            </a:r>
            <a:endParaRPr sz="1900">
              <a:solidFill>
                <a:srgbClr val="333333"/>
              </a:solidFill>
              <a:highlight>
                <a:srgbClr val="FFFFFF"/>
              </a:highlight>
            </a:endParaRPr>
          </a:p>
          <a:p>
            <a:pPr marL="457200" marR="25400" lvl="0" indent="0" algn="l" rtl="0">
              <a:lnSpc>
                <a:spcPct val="156250"/>
              </a:lnSpc>
              <a:spcBef>
                <a:spcPts val="1500"/>
              </a:spcBef>
              <a:spcAft>
                <a:spcPts val="0"/>
              </a:spcAft>
              <a:buNone/>
            </a:pPr>
            <a:endParaRPr sz="1200">
              <a:solidFill>
                <a:srgbClr val="333333"/>
              </a:solidFill>
              <a:highlight>
                <a:srgbClr val="FFFFFF"/>
              </a:highlight>
            </a:endParaRPr>
          </a:p>
          <a:p>
            <a:pPr marL="457200" marR="25400" lvl="0" indent="0" algn="l" rtl="0">
              <a:lnSpc>
                <a:spcPct val="156250"/>
              </a:lnSpc>
              <a:spcBef>
                <a:spcPts val="1500"/>
              </a:spcBef>
              <a:spcAft>
                <a:spcPts val="0"/>
              </a:spcAft>
              <a:buNone/>
            </a:pPr>
            <a:endParaRPr sz="1200">
              <a:solidFill>
                <a:srgbClr val="333333"/>
              </a:solidFill>
              <a:highlight>
                <a:srgbClr val="FFFFFF"/>
              </a:highlight>
            </a:endParaRPr>
          </a:p>
          <a:p>
            <a:pPr marL="457200" lvl="0" indent="-330200" algn="just" rtl="0">
              <a:lnSpc>
                <a:spcPct val="115000"/>
              </a:lnSpc>
              <a:spcBef>
                <a:spcPts val="1200"/>
              </a:spcBef>
              <a:spcAft>
                <a:spcPts val="0"/>
              </a:spcAft>
              <a:buClr>
                <a:srgbClr val="333333"/>
              </a:buClr>
              <a:buSzPts val="1600"/>
              <a:buFont typeface="Calibri"/>
              <a:buChar char="●"/>
            </a:pPr>
            <a:r>
              <a:rPr lang="en-GB" sz="2100">
                <a:solidFill>
                  <a:srgbClr val="333333"/>
                </a:solidFill>
                <a:highlight>
                  <a:srgbClr val="FFFFFF"/>
                </a:highlight>
              </a:rPr>
              <a:t>Proof by Truth table:</a:t>
            </a:r>
            <a:endParaRPr sz="2100">
              <a:solidFill>
                <a:srgbClr val="333333"/>
              </a:solidFill>
              <a:highlight>
                <a:srgbClr val="FFFFFF"/>
              </a:highlight>
            </a:endParaRPr>
          </a:p>
          <a:p>
            <a:pPr marL="457200" lvl="0" indent="0" algn="just" rtl="0">
              <a:lnSpc>
                <a:spcPct val="115000"/>
              </a:lnSpc>
              <a:spcBef>
                <a:spcPts val="1200"/>
              </a:spcBef>
              <a:spcAft>
                <a:spcPts val="0"/>
              </a:spcAft>
              <a:buNone/>
            </a:pPr>
            <a:endParaRPr sz="2100">
              <a:solidFill>
                <a:srgbClr val="333333"/>
              </a:solidFill>
              <a:highlight>
                <a:srgbClr val="FFFFFF"/>
              </a:highlight>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marR="25400" lvl="0" indent="0" algn="l" rtl="0">
              <a:lnSpc>
                <a:spcPct val="156250"/>
              </a:lnSpc>
              <a:spcBef>
                <a:spcPts val="1500"/>
              </a:spcBef>
              <a:spcAft>
                <a:spcPts val="1200"/>
              </a:spcAft>
              <a:buNone/>
            </a:pPr>
            <a:endParaRPr sz="2100"/>
          </a:p>
        </p:txBody>
      </p:sp>
      <p:pic>
        <p:nvPicPr>
          <p:cNvPr id="551" name="Google Shape;551;g11b713c09be_0_61"/>
          <p:cNvPicPr preferRelativeResize="0"/>
          <p:nvPr/>
        </p:nvPicPr>
        <p:blipFill>
          <a:blip r:embed="rId4">
            <a:alphaModFix/>
          </a:blip>
          <a:stretch>
            <a:fillRect/>
          </a:stretch>
        </p:blipFill>
        <p:spPr>
          <a:xfrm>
            <a:off x="3067075" y="2293800"/>
            <a:ext cx="6730775" cy="1031300"/>
          </a:xfrm>
          <a:prstGeom prst="rect">
            <a:avLst/>
          </a:prstGeom>
          <a:noFill/>
          <a:ln>
            <a:noFill/>
          </a:ln>
        </p:spPr>
      </p:pic>
      <p:pic>
        <p:nvPicPr>
          <p:cNvPr id="552" name="Google Shape;552;g11b713c09be_0_61"/>
          <p:cNvPicPr preferRelativeResize="0"/>
          <p:nvPr/>
        </p:nvPicPr>
        <p:blipFill>
          <a:blip r:embed="rId5">
            <a:alphaModFix/>
          </a:blip>
          <a:stretch>
            <a:fillRect/>
          </a:stretch>
        </p:blipFill>
        <p:spPr>
          <a:xfrm>
            <a:off x="2852600" y="3882725"/>
            <a:ext cx="7159726" cy="1575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0">
                                            <p:txEl>
                                              <p:pRg st="0" end="0"/>
                                            </p:txEl>
                                          </p:spTgt>
                                        </p:tgtEl>
                                        <p:attrNameLst>
                                          <p:attrName>style.visibility</p:attrName>
                                        </p:attrNameLst>
                                      </p:cBhvr>
                                      <p:to>
                                        <p:strVal val="visible"/>
                                      </p:to>
                                    </p:set>
                                    <p:animEffect transition="in" filter="fade">
                                      <p:cBhvr>
                                        <p:cTn id="7" dur="1000"/>
                                        <p:tgtEl>
                                          <p:spTgt spid="5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0">
                                            <p:txEl>
                                              <p:pRg st="1" end="1"/>
                                            </p:txEl>
                                          </p:spTgt>
                                        </p:tgtEl>
                                        <p:attrNameLst>
                                          <p:attrName>style.visibility</p:attrName>
                                        </p:attrNameLst>
                                      </p:cBhvr>
                                      <p:to>
                                        <p:strVal val="visible"/>
                                      </p:to>
                                    </p:set>
                                    <p:animEffect transition="in" filter="fade">
                                      <p:cBhvr>
                                        <p:cTn id="12" dur="1000"/>
                                        <p:tgtEl>
                                          <p:spTgt spid="5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0">
                                            <p:txEl>
                                              <p:pRg st="2" end="2"/>
                                            </p:txEl>
                                          </p:spTgt>
                                        </p:tgtEl>
                                        <p:attrNameLst>
                                          <p:attrName>style.visibility</p:attrName>
                                        </p:attrNameLst>
                                      </p:cBhvr>
                                      <p:to>
                                        <p:strVal val="visible"/>
                                      </p:to>
                                    </p:set>
                                    <p:animEffect transition="in" filter="fade">
                                      <p:cBhvr>
                                        <p:cTn id="17" dur="1000"/>
                                        <p:tgtEl>
                                          <p:spTgt spid="5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0">
                                            <p:txEl>
                                              <p:pRg st="3" end="3"/>
                                            </p:txEl>
                                          </p:spTgt>
                                        </p:tgtEl>
                                        <p:attrNameLst>
                                          <p:attrName>style.visibility</p:attrName>
                                        </p:attrNameLst>
                                      </p:cBhvr>
                                      <p:to>
                                        <p:strVal val="visible"/>
                                      </p:to>
                                    </p:set>
                                    <p:animEffect transition="in" filter="fade">
                                      <p:cBhvr>
                                        <p:cTn id="22" dur="1000"/>
                                        <p:tgtEl>
                                          <p:spTgt spid="5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0">
                                            <p:txEl>
                                              <p:pRg st="4" end="4"/>
                                            </p:txEl>
                                          </p:spTgt>
                                        </p:tgtEl>
                                        <p:attrNameLst>
                                          <p:attrName>style.visibility</p:attrName>
                                        </p:attrNameLst>
                                      </p:cBhvr>
                                      <p:to>
                                        <p:strVal val="visible"/>
                                      </p:to>
                                    </p:set>
                                    <p:animEffect transition="in" filter="fade">
                                      <p:cBhvr>
                                        <p:cTn id="27" dur="1000"/>
                                        <p:tgtEl>
                                          <p:spTgt spid="5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0">
                                            <p:txEl>
                                              <p:pRg st="5" end="5"/>
                                            </p:txEl>
                                          </p:spTgt>
                                        </p:tgtEl>
                                        <p:attrNameLst>
                                          <p:attrName>style.visibility</p:attrName>
                                        </p:attrNameLst>
                                      </p:cBhvr>
                                      <p:to>
                                        <p:strVal val="visible"/>
                                      </p:to>
                                    </p:set>
                                    <p:animEffect transition="in" filter="fade">
                                      <p:cBhvr>
                                        <p:cTn id="32" dur="1000"/>
                                        <p:tgtEl>
                                          <p:spTgt spid="5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0">
                                            <p:txEl>
                                              <p:pRg st="6" end="6"/>
                                            </p:txEl>
                                          </p:spTgt>
                                        </p:tgtEl>
                                        <p:attrNameLst>
                                          <p:attrName>style.visibility</p:attrName>
                                        </p:attrNameLst>
                                      </p:cBhvr>
                                      <p:to>
                                        <p:strVal val="visible"/>
                                      </p:to>
                                    </p:set>
                                    <p:animEffect transition="in" filter="fade">
                                      <p:cBhvr>
                                        <p:cTn id="37" dur="1000"/>
                                        <p:tgtEl>
                                          <p:spTgt spid="5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50">
                                            <p:txEl>
                                              <p:pRg st="7" end="7"/>
                                            </p:txEl>
                                          </p:spTgt>
                                        </p:tgtEl>
                                        <p:attrNameLst>
                                          <p:attrName>style.visibility</p:attrName>
                                        </p:attrNameLst>
                                      </p:cBhvr>
                                      <p:to>
                                        <p:strVal val="visible"/>
                                      </p:to>
                                    </p:set>
                                    <p:animEffect transition="in" filter="fade">
                                      <p:cBhvr>
                                        <p:cTn id="42" dur="1000"/>
                                        <p:tgtEl>
                                          <p:spTgt spid="5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1e6691aade_0_1"/>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GB" b="1">
                <a:solidFill>
                  <a:schemeClr val="lt1"/>
                </a:solidFill>
              </a:rPr>
              <a:t>What is Ontology?</a:t>
            </a:r>
            <a:endParaRPr b="1">
              <a:solidFill>
                <a:schemeClr val="lt1"/>
              </a:solidFill>
            </a:endParaRPr>
          </a:p>
        </p:txBody>
      </p:sp>
      <p:sp>
        <p:nvSpPr>
          <p:cNvPr id="124" name="Google Shape;124;g11e6691aade_0_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25" name="Google Shape;125;g11e6691aade_0_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a:t>
            </a:fld>
            <a:endParaRPr/>
          </a:p>
        </p:txBody>
      </p:sp>
      <p:pic>
        <p:nvPicPr>
          <p:cNvPr id="126" name="Google Shape;126;g11e6691aade_0_1"/>
          <p:cNvPicPr preferRelativeResize="0"/>
          <p:nvPr/>
        </p:nvPicPr>
        <p:blipFill rotWithShape="1">
          <a:blip r:embed="rId3">
            <a:alphaModFix/>
          </a:blip>
          <a:srcRect/>
          <a:stretch/>
        </p:blipFill>
        <p:spPr>
          <a:xfrm>
            <a:off x="311728" y="5915891"/>
            <a:ext cx="408708" cy="805584"/>
          </a:xfrm>
          <a:prstGeom prst="rect">
            <a:avLst/>
          </a:prstGeom>
          <a:noFill/>
          <a:ln>
            <a:noFill/>
          </a:ln>
        </p:spPr>
      </p:pic>
      <p:pic>
        <p:nvPicPr>
          <p:cNvPr id="127" name="Google Shape;127;g11e6691aade_0_1"/>
          <p:cNvPicPr preferRelativeResize="0"/>
          <p:nvPr/>
        </p:nvPicPr>
        <p:blipFill>
          <a:blip r:embed="rId4">
            <a:alphaModFix/>
          </a:blip>
          <a:stretch>
            <a:fillRect/>
          </a:stretch>
        </p:blipFill>
        <p:spPr>
          <a:xfrm>
            <a:off x="872825" y="1080600"/>
            <a:ext cx="10654150" cy="5123350"/>
          </a:xfrm>
          <a:prstGeom prst="rect">
            <a:avLst/>
          </a:prstGeom>
          <a:noFill/>
          <a:ln>
            <a:noFill/>
          </a:ln>
        </p:spPr>
      </p:pic>
      <p:sp>
        <p:nvSpPr>
          <p:cNvPr id="128" name="Google Shape;128;g11e6691aade_0_1"/>
          <p:cNvSpPr txBox="1"/>
          <p:nvPr/>
        </p:nvSpPr>
        <p:spPr>
          <a:xfrm>
            <a:off x="1122225" y="1122225"/>
            <a:ext cx="1510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a:solidFill>
                  <a:srgbClr val="980000"/>
                </a:solidFill>
                <a:latin typeface="Calibri"/>
                <a:ea typeface="Calibri"/>
                <a:cs typeface="Calibri"/>
                <a:sym typeface="Calibri"/>
              </a:rPr>
              <a:t>Class</a:t>
            </a:r>
            <a:endParaRPr sz="2300">
              <a:solidFill>
                <a:srgbClr val="980000"/>
              </a:solidFill>
              <a:latin typeface="Calibri"/>
              <a:ea typeface="Calibri"/>
              <a:cs typeface="Calibri"/>
              <a:sym typeface="Calibri"/>
            </a:endParaRPr>
          </a:p>
        </p:txBody>
      </p:sp>
      <p:cxnSp>
        <p:nvCxnSpPr>
          <p:cNvPr id="129" name="Google Shape;129;g11e6691aade_0_1"/>
          <p:cNvCxnSpPr/>
          <p:nvPr/>
        </p:nvCxnSpPr>
        <p:spPr>
          <a:xfrm>
            <a:off x="1849600" y="1467200"/>
            <a:ext cx="1877400" cy="63000"/>
          </a:xfrm>
          <a:prstGeom prst="straightConnector1">
            <a:avLst/>
          </a:prstGeom>
          <a:noFill/>
          <a:ln w="9525" cap="flat" cmpd="sng">
            <a:solidFill>
              <a:schemeClr val="dk2"/>
            </a:solidFill>
            <a:prstDash val="solid"/>
            <a:round/>
            <a:headEnd type="none" w="med" len="med"/>
            <a:tailEnd type="triangle" w="med" len="med"/>
          </a:ln>
        </p:spPr>
      </p:cxnSp>
      <p:cxnSp>
        <p:nvCxnSpPr>
          <p:cNvPr id="130" name="Google Shape;130;g11e6691aade_0_1"/>
          <p:cNvCxnSpPr/>
          <p:nvPr/>
        </p:nvCxnSpPr>
        <p:spPr>
          <a:xfrm>
            <a:off x="1669500" y="1530200"/>
            <a:ext cx="672000" cy="728100"/>
          </a:xfrm>
          <a:prstGeom prst="straightConnector1">
            <a:avLst/>
          </a:prstGeom>
          <a:noFill/>
          <a:ln w="9525" cap="flat" cmpd="sng">
            <a:solidFill>
              <a:schemeClr val="dk2"/>
            </a:solidFill>
            <a:prstDash val="solid"/>
            <a:round/>
            <a:headEnd type="none" w="med" len="med"/>
            <a:tailEnd type="triangle" w="med" len="med"/>
          </a:ln>
        </p:spPr>
      </p:cxnSp>
      <p:sp>
        <p:nvSpPr>
          <p:cNvPr id="131" name="Google Shape;131;g11e6691aade_0_1"/>
          <p:cNvSpPr txBox="1"/>
          <p:nvPr/>
        </p:nvSpPr>
        <p:spPr>
          <a:xfrm>
            <a:off x="9850575" y="1219200"/>
            <a:ext cx="15933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a:solidFill>
                  <a:srgbClr val="980000"/>
                </a:solidFill>
                <a:latin typeface="Calibri"/>
                <a:ea typeface="Calibri"/>
                <a:cs typeface="Calibri"/>
                <a:sym typeface="Calibri"/>
              </a:rPr>
              <a:t>relationship</a:t>
            </a:r>
            <a:endParaRPr>
              <a:latin typeface="Calibri"/>
              <a:ea typeface="Calibri"/>
              <a:cs typeface="Calibri"/>
              <a:sym typeface="Calibri"/>
            </a:endParaRPr>
          </a:p>
        </p:txBody>
      </p:sp>
      <p:cxnSp>
        <p:nvCxnSpPr>
          <p:cNvPr id="132" name="Google Shape;132;g11e6691aade_0_1"/>
          <p:cNvCxnSpPr/>
          <p:nvPr/>
        </p:nvCxnSpPr>
        <p:spPr>
          <a:xfrm flipH="1">
            <a:off x="7924900" y="1565575"/>
            <a:ext cx="2313600" cy="956100"/>
          </a:xfrm>
          <a:prstGeom prst="straightConnector1">
            <a:avLst/>
          </a:prstGeom>
          <a:noFill/>
          <a:ln w="9525" cap="flat" cmpd="sng">
            <a:solidFill>
              <a:schemeClr val="dk2"/>
            </a:solidFill>
            <a:prstDash val="solid"/>
            <a:round/>
            <a:headEnd type="none" w="med" len="med"/>
            <a:tailEnd type="triangle" w="med" len="med"/>
          </a:ln>
        </p:spPr>
      </p:cxnSp>
      <p:cxnSp>
        <p:nvCxnSpPr>
          <p:cNvPr id="133" name="Google Shape;133;g11e6691aade_0_1"/>
          <p:cNvCxnSpPr/>
          <p:nvPr/>
        </p:nvCxnSpPr>
        <p:spPr>
          <a:xfrm flipH="1">
            <a:off x="8783825" y="1607125"/>
            <a:ext cx="1385400" cy="1593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11b713c09be_0_9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360000" lvl="0" indent="0" algn="just" rtl="0">
              <a:lnSpc>
                <a:spcPct val="130000"/>
              </a:lnSpc>
              <a:spcBef>
                <a:spcPts val="400"/>
              </a:spcBef>
              <a:spcAft>
                <a:spcPts val="600"/>
              </a:spcAft>
              <a:buClr>
                <a:schemeClr val="dk1"/>
              </a:buClr>
              <a:buSzPts val="1100"/>
              <a:buFont typeface="Arial"/>
              <a:buNone/>
            </a:pPr>
            <a:r>
              <a:rPr lang="en-GB" b="1">
                <a:solidFill>
                  <a:schemeClr val="lt1"/>
                </a:solidFill>
              </a:rPr>
              <a:t>Types of Inference rules</a:t>
            </a:r>
            <a:endParaRPr b="1">
              <a:solidFill>
                <a:schemeClr val="lt1"/>
              </a:solidFill>
            </a:endParaRPr>
          </a:p>
        </p:txBody>
      </p:sp>
      <p:sp>
        <p:nvSpPr>
          <p:cNvPr id="558" name="Google Shape;558;g11b713c09be_0_9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559" name="Google Shape;559;g11b713c09be_0_9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50</a:t>
            </a:fld>
            <a:endParaRPr/>
          </a:p>
        </p:txBody>
      </p:sp>
      <p:pic>
        <p:nvPicPr>
          <p:cNvPr id="560" name="Google Shape;560;g11b713c09be_0_9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61" name="Google Shape;561;g11b713c09be_0_90"/>
          <p:cNvSpPr txBox="1">
            <a:spLocks noGrp="1"/>
          </p:cNvSpPr>
          <p:nvPr>
            <p:ph type="body" idx="1"/>
          </p:nvPr>
        </p:nvSpPr>
        <p:spPr>
          <a:xfrm>
            <a:off x="311728" y="1371599"/>
            <a:ext cx="11568600" cy="4756200"/>
          </a:xfrm>
          <a:prstGeom prst="rect">
            <a:avLst/>
          </a:prstGeom>
          <a:noFill/>
          <a:ln>
            <a:noFill/>
          </a:ln>
        </p:spPr>
        <p:txBody>
          <a:bodyPr spcFirstLastPara="1" wrap="square" lIns="91425" tIns="45700" rIns="91425" bIns="45700" anchor="t" anchorCtr="0">
            <a:normAutofit/>
          </a:bodyPr>
          <a:lstStyle/>
          <a:p>
            <a:pPr marL="0" lvl="0" indent="0" algn="just" rtl="0">
              <a:lnSpc>
                <a:spcPct val="130000"/>
              </a:lnSpc>
              <a:spcBef>
                <a:spcPts val="1400"/>
              </a:spcBef>
              <a:spcAft>
                <a:spcPts val="0"/>
              </a:spcAft>
              <a:buNone/>
            </a:pPr>
            <a:r>
              <a:rPr lang="en-GB" sz="1900" b="1">
                <a:solidFill>
                  <a:srgbClr val="FF0000"/>
                </a:solidFill>
                <a:highlight>
                  <a:srgbClr val="FFFFFF"/>
                </a:highlight>
              </a:rPr>
              <a:t>7. Resolution</a:t>
            </a:r>
            <a:endParaRPr sz="1900" b="1">
              <a:solidFill>
                <a:srgbClr val="FF0000"/>
              </a:solidFill>
              <a:highlight>
                <a:srgbClr val="FFFFFF"/>
              </a:highlight>
            </a:endParaRPr>
          </a:p>
          <a:p>
            <a:pPr marL="457200" marR="25400" lvl="0" indent="-349250" algn="l" rtl="0">
              <a:lnSpc>
                <a:spcPct val="156250"/>
              </a:lnSpc>
              <a:spcBef>
                <a:spcPts val="1500"/>
              </a:spcBef>
              <a:spcAft>
                <a:spcPts val="0"/>
              </a:spcAft>
              <a:buClr>
                <a:schemeClr val="dk1"/>
              </a:buClr>
              <a:buSzPts val="1900"/>
              <a:buFont typeface="Roboto"/>
              <a:buChar char="●"/>
            </a:pPr>
            <a:r>
              <a:rPr lang="en-GB" sz="1900"/>
              <a:t>The Resolution rule state that if P∨Q and ¬ P∧R is true, then Q∨R will also be true. It can be represented as:</a:t>
            </a:r>
            <a:endParaRPr sz="1900"/>
          </a:p>
          <a:p>
            <a:pPr marL="457200" marR="25400" lvl="0" indent="0" algn="l" rtl="0">
              <a:lnSpc>
                <a:spcPct val="156250"/>
              </a:lnSpc>
              <a:spcBef>
                <a:spcPts val="1500"/>
              </a:spcBef>
              <a:spcAft>
                <a:spcPts val="0"/>
              </a:spcAft>
              <a:buNone/>
            </a:pPr>
            <a:endParaRPr sz="1200">
              <a:solidFill>
                <a:srgbClr val="333333"/>
              </a:solidFill>
              <a:highlight>
                <a:srgbClr val="FFFFFF"/>
              </a:highlight>
            </a:endParaRPr>
          </a:p>
          <a:p>
            <a:pPr marL="457200" marR="25400" lvl="0" indent="0" algn="l" rtl="0">
              <a:lnSpc>
                <a:spcPct val="156250"/>
              </a:lnSpc>
              <a:spcBef>
                <a:spcPts val="1500"/>
              </a:spcBef>
              <a:spcAft>
                <a:spcPts val="0"/>
              </a:spcAft>
              <a:buNone/>
            </a:pPr>
            <a:endParaRPr sz="1200">
              <a:solidFill>
                <a:srgbClr val="333333"/>
              </a:solidFill>
              <a:highlight>
                <a:srgbClr val="FFFFFF"/>
              </a:highlight>
            </a:endParaRPr>
          </a:p>
          <a:p>
            <a:pPr marL="457200" lvl="0" indent="-330200" algn="just" rtl="0">
              <a:lnSpc>
                <a:spcPct val="115000"/>
              </a:lnSpc>
              <a:spcBef>
                <a:spcPts val="1200"/>
              </a:spcBef>
              <a:spcAft>
                <a:spcPts val="0"/>
              </a:spcAft>
              <a:buClr>
                <a:srgbClr val="333333"/>
              </a:buClr>
              <a:buSzPts val="1600"/>
              <a:buFont typeface="Calibri"/>
              <a:buChar char="●"/>
            </a:pPr>
            <a:r>
              <a:rPr lang="en-GB" sz="2100">
                <a:solidFill>
                  <a:srgbClr val="333333"/>
                </a:solidFill>
                <a:highlight>
                  <a:srgbClr val="FFFFFF"/>
                </a:highlight>
              </a:rPr>
              <a:t>Proof by Truth table:</a:t>
            </a:r>
            <a:endParaRPr sz="2100">
              <a:solidFill>
                <a:srgbClr val="333333"/>
              </a:solidFill>
              <a:highlight>
                <a:srgbClr val="FFFFFF"/>
              </a:highlight>
            </a:endParaRPr>
          </a:p>
          <a:p>
            <a:pPr marL="457200" lvl="0" indent="0" algn="just" rtl="0">
              <a:lnSpc>
                <a:spcPct val="115000"/>
              </a:lnSpc>
              <a:spcBef>
                <a:spcPts val="1200"/>
              </a:spcBef>
              <a:spcAft>
                <a:spcPts val="0"/>
              </a:spcAft>
              <a:buNone/>
            </a:pPr>
            <a:endParaRPr sz="2100">
              <a:solidFill>
                <a:srgbClr val="333333"/>
              </a:solidFill>
              <a:highlight>
                <a:srgbClr val="FFFFFF"/>
              </a:highlight>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marR="25400" lvl="0" indent="0" algn="l" rtl="0">
              <a:lnSpc>
                <a:spcPct val="156250"/>
              </a:lnSpc>
              <a:spcBef>
                <a:spcPts val="1500"/>
              </a:spcBef>
              <a:spcAft>
                <a:spcPts val="1200"/>
              </a:spcAft>
              <a:buNone/>
            </a:pPr>
            <a:endParaRPr sz="2100"/>
          </a:p>
        </p:txBody>
      </p:sp>
      <p:pic>
        <p:nvPicPr>
          <p:cNvPr id="562" name="Google Shape;562;g11b713c09be_0_90"/>
          <p:cNvPicPr preferRelativeResize="0"/>
          <p:nvPr/>
        </p:nvPicPr>
        <p:blipFill>
          <a:blip r:embed="rId4">
            <a:alphaModFix/>
          </a:blip>
          <a:stretch>
            <a:fillRect/>
          </a:stretch>
        </p:blipFill>
        <p:spPr>
          <a:xfrm>
            <a:off x="1952288" y="2331472"/>
            <a:ext cx="8287475" cy="1076750"/>
          </a:xfrm>
          <a:prstGeom prst="rect">
            <a:avLst/>
          </a:prstGeom>
          <a:noFill/>
          <a:ln>
            <a:noFill/>
          </a:ln>
        </p:spPr>
      </p:pic>
      <p:pic>
        <p:nvPicPr>
          <p:cNvPr id="563" name="Google Shape;563;g11b713c09be_0_90"/>
          <p:cNvPicPr preferRelativeResize="0"/>
          <p:nvPr/>
        </p:nvPicPr>
        <p:blipFill>
          <a:blip r:embed="rId5">
            <a:alphaModFix/>
          </a:blip>
          <a:stretch>
            <a:fillRect/>
          </a:stretch>
        </p:blipFill>
        <p:spPr>
          <a:xfrm>
            <a:off x="1952300" y="3939325"/>
            <a:ext cx="8190201" cy="2417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1">
                                            <p:txEl>
                                              <p:pRg st="0" end="0"/>
                                            </p:txEl>
                                          </p:spTgt>
                                        </p:tgtEl>
                                        <p:attrNameLst>
                                          <p:attrName>style.visibility</p:attrName>
                                        </p:attrNameLst>
                                      </p:cBhvr>
                                      <p:to>
                                        <p:strVal val="visible"/>
                                      </p:to>
                                    </p:set>
                                    <p:animEffect transition="in" filter="fade">
                                      <p:cBhvr>
                                        <p:cTn id="7" dur="1000"/>
                                        <p:tgtEl>
                                          <p:spTgt spid="5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1">
                                            <p:txEl>
                                              <p:pRg st="1" end="1"/>
                                            </p:txEl>
                                          </p:spTgt>
                                        </p:tgtEl>
                                        <p:attrNameLst>
                                          <p:attrName>style.visibility</p:attrName>
                                        </p:attrNameLst>
                                      </p:cBhvr>
                                      <p:to>
                                        <p:strVal val="visible"/>
                                      </p:to>
                                    </p:set>
                                    <p:animEffect transition="in" filter="fade">
                                      <p:cBhvr>
                                        <p:cTn id="12" dur="1000"/>
                                        <p:tgtEl>
                                          <p:spTgt spid="5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1">
                                            <p:txEl>
                                              <p:pRg st="2" end="2"/>
                                            </p:txEl>
                                          </p:spTgt>
                                        </p:tgtEl>
                                        <p:attrNameLst>
                                          <p:attrName>style.visibility</p:attrName>
                                        </p:attrNameLst>
                                      </p:cBhvr>
                                      <p:to>
                                        <p:strVal val="visible"/>
                                      </p:to>
                                    </p:set>
                                    <p:animEffect transition="in" filter="fade">
                                      <p:cBhvr>
                                        <p:cTn id="17" dur="1000"/>
                                        <p:tgtEl>
                                          <p:spTgt spid="5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1">
                                            <p:txEl>
                                              <p:pRg st="3" end="3"/>
                                            </p:txEl>
                                          </p:spTgt>
                                        </p:tgtEl>
                                        <p:attrNameLst>
                                          <p:attrName>style.visibility</p:attrName>
                                        </p:attrNameLst>
                                      </p:cBhvr>
                                      <p:to>
                                        <p:strVal val="visible"/>
                                      </p:to>
                                    </p:set>
                                    <p:animEffect transition="in" filter="fade">
                                      <p:cBhvr>
                                        <p:cTn id="22" dur="1000"/>
                                        <p:tgtEl>
                                          <p:spTgt spid="5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1">
                                            <p:txEl>
                                              <p:pRg st="4" end="4"/>
                                            </p:txEl>
                                          </p:spTgt>
                                        </p:tgtEl>
                                        <p:attrNameLst>
                                          <p:attrName>style.visibility</p:attrName>
                                        </p:attrNameLst>
                                      </p:cBhvr>
                                      <p:to>
                                        <p:strVal val="visible"/>
                                      </p:to>
                                    </p:set>
                                    <p:animEffect transition="in" filter="fade">
                                      <p:cBhvr>
                                        <p:cTn id="27" dur="1000"/>
                                        <p:tgtEl>
                                          <p:spTgt spid="5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1">
                                            <p:txEl>
                                              <p:pRg st="5" end="5"/>
                                            </p:txEl>
                                          </p:spTgt>
                                        </p:tgtEl>
                                        <p:attrNameLst>
                                          <p:attrName>style.visibility</p:attrName>
                                        </p:attrNameLst>
                                      </p:cBhvr>
                                      <p:to>
                                        <p:strVal val="visible"/>
                                      </p:to>
                                    </p:set>
                                    <p:animEffect transition="in" filter="fade">
                                      <p:cBhvr>
                                        <p:cTn id="32" dur="1000"/>
                                        <p:tgtEl>
                                          <p:spTgt spid="56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61">
                                            <p:txEl>
                                              <p:pRg st="6" end="6"/>
                                            </p:txEl>
                                          </p:spTgt>
                                        </p:tgtEl>
                                        <p:attrNameLst>
                                          <p:attrName>style.visibility</p:attrName>
                                        </p:attrNameLst>
                                      </p:cBhvr>
                                      <p:to>
                                        <p:strVal val="visible"/>
                                      </p:to>
                                    </p:set>
                                    <p:animEffect transition="in" filter="fade">
                                      <p:cBhvr>
                                        <p:cTn id="37" dur="1000"/>
                                        <p:tgtEl>
                                          <p:spTgt spid="56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61">
                                            <p:txEl>
                                              <p:pRg st="7" end="7"/>
                                            </p:txEl>
                                          </p:spTgt>
                                        </p:tgtEl>
                                        <p:attrNameLst>
                                          <p:attrName>style.visibility</p:attrName>
                                        </p:attrNameLst>
                                      </p:cBhvr>
                                      <p:to>
                                        <p:strVal val="visible"/>
                                      </p:to>
                                    </p:set>
                                    <p:animEffect transition="in" filter="fade">
                                      <p:cBhvr>
                                        <p:cTn id="42" dur="1000"/>
                                        <p:tgtEl>
                                          <p:spTgt spid="56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19"/>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Propositional Logic: The Wumpus World Problem</a:t>
            </a:r>
            <a:endParaRPr b="1">
              <a:solidFill>
                <a:schemeClr val="lt1"/>
              </a:solidFill>
            </a:endParaRPr>
          </a:p>
        </p:txBody>
      </p:sp>
      <p:sp>
        <p:nvSpPr>
          <p:cNvPr id="569" name="Google Shape;56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570" name="Google Shape;57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51</a:t>
            </a:fld>
            <a:endParaRPr/>
          </a:p>
        </p:txBody>
      </p:sp>
      <p:pic>
        <p:nvPicPr>
          <p:cNvPr id="571" name="Google Shape;571;p19"/>
          <p:cNvPicPr preferRelativeResize="0"/>
          <p:nvPr/>
        </p:nvPicPr>
        <p:blipFill rotWithShape="1">
          <a:blip r:embed="rId3">
            <a:alphaModFix/>
          </a:blip>
          <a:srcRect/>
          <a:stretch/>
        </p:blipFill>
        <p:spPr>
          <a:xfrm>
            <a:off x="311728" y="5915891"/>
            <a:ext cx="408708" cy="805584"/>
          </a:xfrm>
          <a:prstGeom prst="rect">
            <a:avLst/>
          </a:prstGeom>
          <a:noFill/>
          <a:ln>
            <a:noFill/>
          </a:ln>
        </p:spPr>
      </p:pic>
      <p:graphicFrame>
        <p:nvGraphicFramePr>
          <p:cNvPr id="572" name="Google Shape;572;p19"/>
          <p:cNvGraphicFramePr/>
          <p:nvPr/>
        </p:nvGraphicFramePr>
        <p:xfrm>
          <a:off x="843992" y="982429"/>
          <a:ext cx="5653700" cy="4879305"/>
        </p:xfrm>
        <a:graphic>
          <a:graphicData uri="http://schemas.openxmlformats.org/drawingml/2006/table">
            <a:tbl>
              <a:tblPr firstRow="1" bandRow="1">
                <a:noFill/>
                <a:tableStyleId>{1ED40855-9B29-4F49-8635-A964BDC5652F}</a:tableStyleId>
              </a:tblPr>
              <a:tblGrid>
                <a:gridCol w="1413425"/>
                <a:gridCol w="1413425"/>
                <a:gridCol w="1413425"/>
                <a:gridCol w="1413425"/>
              </a:tblGrid>
              <a:tr h="1169225">
                <a:tc>
                  <a:txBody>
                    <a:bodyPr/>
                    <a:lstStyle/>
                    <a:p>
                      <a:pPr marL="0" marR="0" lvl="0" indent="0" algn="ctr" rtl="0">
                        <a:spcBef>
                          <a:spcPts val="0"/>
                        </a:spcBef>
                        <a:spcAft>
                          <a:spcPts val="0"/>
                        </a:spcAft>
                        <a:buNone/>
                      </a:pPr>
                      <a:r>
                        <a:rPr lang="en-GB" sz="2800" b="1" u="none" strike="noStrike" cap="none"/>
                        <a:t>Stench</a:t>
                      </a:r>
                      <a:endParaRPr sz="28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385623"/>
                    </a:solidFill>
                  </a:tcPr>
                </a:tc>
                <a:tc>
                  <a:txBody>
                    <a:bodyPr/>
                    <a:lstStyle/>
                    <a:p>
                      <a:pPr marL="0" marR="0" lvl="0" indent="0" algn="ctr" rtl="0">
                        <a:spcBef>
                          <a:spcPts val="0"/>
                        </a:spcBef>
                        <a:spcAft>
                          <a:spcPts val="0"/>
                        </a:spcAft>
                        <a:buNone/>
                      </a:pPr>
                      <a:endParaRPr sz="18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Calibri"/>
                        <a:buNone/>
                      </a:pPr>
                      <a:r>
                        <a:rPr lang="en-GB" sz="2800" b="1" u="none" strike="noStrike" cap="none">
                          <a:solidFill>
                            <a:schemeClr val="dk1"/>
                          </a:solidFill>
                        </a:rPr>
                        <a:t>Breeze</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spcBef>
                          <a:spcPts val="0"/>
                        </a:spcBef>
                        <a:spcAft>
                          <a:spcPts val="0"/>
                        </a:spcAft>
                        <a:buNone/>
                      </a:pPr>
                      <a:r>
                        <a:rPr lang="en-GB" sz="4400" b="1" u="none" strike="noStrike" cap="none">
                          <a:solidFill>
                            <a:schemeClr val="dk1"/>
                          </a:solidFill>
                          <a:latin typeface="Calibri"/>
                          <a:ea typeface="Calibri"/>
                          <a:cs typeface="Calibri"/>
                          <a:sym typeface="Calibri"/>
                        </a:rPr>
                        <a:t>PIT</a:t>
                      </a:r>
                      <a:endParaRPr sz="4400" b="1" u="none" strike="noStrike" cap="none">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833C0B"/>
                    </a:solidFill>
                  </a:tcPr>
                </a:tc>
              </a:tr>
              <a:tr h="421625">
                <a:tc rowSpan="3">
                  <a:txBody>
                    <a:bodyPr/>
                    <a:lstStyle/>
                    <a:p>
                      <a:pPr marL="0" marR="0" lvl="0" indent="0" algn="ctr" rtl="0">
                        <a:spcBef>
                          <a:spcPts val="0"/>
                        </a:spcBef>
                        <a:spcAft>
                          <a:spcPts val="0"/>
                        </a:spcAft>
                        <a:buNone/>
                      </a:pPr>
                      <a:endParaRPr sz="18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GB" sz="2400" b="1" u="none" strike="noStrike" cap="none">
                          <a:solidFill>
                            <a:schemeClr val="lt1"/>
                          </a:solidFill>
                          <a:latin typeface="Calibri"/>
                          <a:ea typeface="Calibri"/>
                          <a:cs typeface="Calibri"/>
                          <a:sym typeface="Calibri"/>
                        </a:rPr>
                        <a:t>Stench</a:t>
                      </a:r>
                      <a:endParaRPr sz="2400" b="1"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385623"/>
                    </a:solidFill>
                  </a:tcPr>
                </a:tc>
                <a:tc rowSpan="3">
                  <a:txBody>
                    <a:bodyPr/>
                    <a:lstStyle/>
                    <a:p>
                      <a:pPr marL="0" marR="0" lvl="0" indent="0" algn="ctr" rtl="0">
                        <a:spcBef>
                          <a:spcPts val="0"/>
                        </a:spcBef>
                        <a:spcAft>
                          <a:spcPts val="0"/>
                        </a:spcAft>
                        <a:buNone/>
                      </a:pPr>
                      <a:r>
                        <a:rPr lang="en-GB" sz="4400" b="1" u="none" strike="noStrike" cap="none">
                          <a:solidFill>
                            <a:schemeClr val="dk1"/>
                          </a:solidFill>
                          <a:latin typeface="Calibri"/>
                          <a:ea typeface="Calibri"/>
                          <a:cs typeface="Calibri"/>
                          <a:sym typeface="Calibri"/>
                        </a:rPr>
                        <a:t>PIT</a:t>
                      </a:r>
                      <a:endParaRPr sz="4400" b="1" u="none" strike="noStrike" cap="none">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833C0B"/>
                    </a:solidFill>
                  </a:tcPr>
                </a:tc>
                <a:tc rowSpan="3">
                  <a:txBody>
                    <a:bodyPr/>
                    <a:lstStyle/>
                    <a:p>
                      <a:pPr marL="0" marR="0" lvl="0" indent="0" algn="ctr" rtl="0">
                        <a:lnSpc>
                          <a:spcPct val="100000"/>
                        </a:lnSpc>
                        <a:spcBef>
                          <a:spcPts val="0"/>
                        </a:spcBef>
                        <a:spcAft>
                          <a:spcPts val="0"/>
                        </a:spcAft>
                        <a:buClr>
                          <a:schemeClr val="dk1"/>
                        </a:buClr>
                        <a:buSzPts val="2800"/>
                        <a:buFont typeface="Calibri"/>
                        <a:buNone/>
                      </a:pPr>
                      <a:r>
                        <a:rPr lang="en-GB" sz="2800" b="1" u="none" strike="noStrike" cap="none">
                          <a:solidFill>
                            <a:schemeClr val="dk1"/>
                          </a:solidFill>
                          <a:latin typeface="Calibri"/>
                          <a:ea typeface="Calibri"/>
                          <a:cs typeface="Calibri"/>
                          <a:sym typeface="Calibri"/>
                        </a:rPr>
                        <a:t>Breeze</a:t>
                      </a:r>
                      <a:endParaRPr sz="2800" b="1" u="none" strike="noStrike" cap="none">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r>
              <a:tr h="421625">
                <a:tc vMerge="1">
                  <a:txBody>
                    <a:bodyPr/>
                    <a:lstStyle/>
                    <a:p>
                      <a:endParaRPr lang="en-US"/>
                    </a:p>
                  </a:txBody>
                  <a:tcPr/>
                </a:tc>
                <a:tc>
                  <a:txBody>
                    <a:bodyPr/>
                    <a:lstStyle/>
                    <a:p>
                      <a:pPr marL="0" marR="0" lvl="0" indent="0" algn="ctr" rtl="0">
                        <a:spcBef>
                          <a:spcPts val="0"/>
                        </a:spcBef>
                        <a:spcAft>
                          <a:spcPts val="0"/>
                        </a:spcAft>
                        <a:buNone/>
                      </a:pPr>
                      <a:r>
                        <a:rPr lang="en-GB" sz="2400" b="1" u="none" strike="noStrike" cap="none">
                          <a:solidFill>
                            <a:schemeClr val="dk1"/>
                          </a:solidFill>
                          <a:latin typeface="Calibri"/>
                          <a:ea typeface="Calibri"/>
                          <a:cs typeface="Calibri"/>
                          <a:sym typeface="Calibri"/>
                        </a:rPr>
                        <a:t>Breeze</a:t>
                      </a:r>
                      <a:endParaRPr sz="2400" b="1" u="none" strike="noStrike" cap="none">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vMerge="1">
                  <a:txBody>
                    <a:bodyPr/>
                    <a:lstStyle/>
                    <a:p>
                      <a:endParaRPr lang="en-US"/>
                    </a:p>
                  </a:txBody>
                  <a:tcPr/>
                </a:tc>
                <a:tc vMerge="1">
                  <a:txBody>
                    <a:bodyPr/>
                    <a:lstStyle/>
                    <a:p>
                      <a:endParaRPr lang="en-US"/>
                    </a:p>
                  </a:txBody>
                  <a:tcPr/>
                </a:tc>
              </a:tr>
              <a:tr h="421625">
                <a:tc vMerge="1">
                  <a:txBody>
                    <a:bodyPr/>
                    <a:lstStyle/>
                    <a:p>
                      <a:endParaRPr lang="en-US"/>
                    </a:p>
                  </a:txBody>
                  <a:tcPr/>
                </a:tc>
                <a:tc>
                  <a:txBody>
                    <a:bodyPr/>
                    <a:lstStyle/>
                    <a:p>
                      <a:pPr marL="0" marR="0" lvl="0" indent="0" algn="ctr" rtl="0">
                        <a:spcBef>
                          <a:spcPts val="0"/>
                        </a:spcBef>
                        <a:spcAft>
                          <a:spcPts val="0"/>
                        </a:spcAft>
                        <a:buNone/>
                      </a:pPr>
                      <a:r>
                        <a:rPr lang="en-GB" sz="2400" b="1" u="none" strike="noStrike" cap="none">
                          <a:solidFill>
                            <a:schemeClr val="dk1"/>
                          </a:solidFill>
                          <a:latin typeface="Calibri"/>
                          <a:ea typeface="Calibri"/>
                          <a:cs typeface="Calibri"/>
                          <a:sym typeface="Calibri"/>
                        </a:rPr>
                        <a:t>Gold</a:t>
                      </a:r>
                      <a:endParaRPr sz="2400" b="1" u="none" strike="noStrike" cap="none">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vMerge="1">
                  <a:txBody>
                    <a:bodyPr/>
                    <a:lstStyle/>
                    <a:p>
                      <a:endParaRPr lang="en-US"/>
                    </a:p>
                  </a:txBody>
                  <a:tcPr/>
                </a:tc>
                <a:tc vMerge="1">
                  <a:txBody>
                    <a:bodyPr/>
                    <a:lstStyle/>
                    <a:p>
                      <a:endParaRPr lang="en-US"/>
                    </a:p>
                  </a:txBody>
                  <a:tcPr/>
                </a:tc>
              </a:tr>
              <a:tr h="1169225">
                <a:tc>
                  <a:txBody>
                    <a:bodyPr/>
                    <a:lstStyle/>
                    <a:p>
                      <a:pPr marL="0" marR="0" lvl="0" indent="0" algn="ctr" rtl="0">
                        <a:spcBef>
                          <a:spcPts val="0"/>
                        </a:spcBef>
                        <a:spcAft>
                          <a:spcPts val="0"/>
                        </a:spcAft>
                        <a:buNone/>
                      </a:pPr>
                      <a:r>
                        <a:rPr lang="en-GB" sz="2800" b="1" u="none" strike="noStrike" cap="none">
                          <a:solidFill>
                            <a:schemeClr val="lt1"/>
                          </a:solidFill>
                          <a:latin typeface="Calibri"/>
                          <a:ea typeface="Calibri"/>
                          <a:cs typeface="Calibri"/>
                          <a:sym typeface="Calibri"/>
                        </a:rPr>
                        <a:t>Stench</a:t>
                      </a:r>
                      <a:endParaRPr sz="2800" b="1"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385623"/>
                    </a:solidFill>
                  </a:tcPr>
                </a:tc>
                <a:tc>
                  <a:txBody>
                    <a:bodyPr/>
                    <a:lstStyle/>
                    <a:p>
                      <a:pPr marL="0" marR="0" lvl="0" indent="0" algn="ctr" rtl="0">
                        <a:spcBef>
                          <a:spcPts val="0"/>
                        </a:spcBef>
                        <a:spcAft>
                          <a:spcPts val="0"/>
                        </a:spcAft>
                        <a:buNone/>
                      </a:pPr>
                      <a:endParaRPr sz="18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Calibri"/>
                        <a:buNone/>
                      </a:pPr>
                      <a:r>
                        <a:rPr lang="en-GB" sz="2800" b="1" u="none" strike="noStrike" cap="none">
                          <a:solidFill>
                            <a:schemeClr val="dk1"/>
                          </a:solidFill>
                          <a:latin typeface="Calibri"/>
                          <a:ea typeface="Calibri"/>
                          <a:cs typeface="Calibri"/>
                          <a:sym typeface="Calibri"/>
                        </a:rPr>
                        <a:t>Breeze</a:t>
                      </a:r>
                      <a:endParaRPr sz="2800" b="1" u="none" strike="noStrike" cap="none">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spcBef>
                          <a:spcPts val="0"/>
                        </a:spcBef>
                        <a:spcAft>
                          <a:spcPts val="0"/>
                        </a:spcAft>
                        <a:buNone/>
                      </a:pPr>
                      <a:endParaRPr sz="18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169225">
                <a:tc>
                  <a:txBody>
                    <a:bodyPr/>
                    <a:lstStyle/>
                    <a:p>
                      <a:pPr marL="0" marR="0" lvl="0" indent="0" algn="ctr" rtl="0">
                        <a:spcBef>
                          <a:spcPts val="0"/>
                        </a:spcBef>
                        <a:spcAft>
                          <a:spcPts val="0"/>
                        </a:spcAft>
                        <a:buNone/>
                      </a:pPr>
                      <a:r>
                        <a:rPr lang="en-GB" sz="2400" b="1" u="none" strike="noStrike" cap="none">
                          <a:solidFill>
                            <a:schemeClr val="dk1"/>
                          </a:solidFill>
                        </a:rPr>
                        <a:t>Start</a:t>
                      </a:r>
                      <a:endParaRPr sz="2400" b="1" u="none" strike="noStrike" cap="none">
                        <a:solidFill>
                          <a:schemeClr val="dk1"/>
                        </a:solidFill>
                      </a:endParaRPr>
                    </a:p>
                  </a:txBody>
                  <a:tcPr marL="91450" marR="91450" marT="45725" marB="4572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800"/>
                        <a:buFont typeface="Calibri"/>
                        <a:buNone/>
                      </a:pPr>
                      <a:r>
                        <a:rPr lang="en-GB" sz="2800" b="1" u="none" strike="noStrike" cap="none">
                          <a:solidFill>
                            <a:schemeClr val="dk1"/>
                          </a:solidFill>
                          <a:latin typeface="Calibri"/>
                          <a:ea typeface="Calibri"/>
                          <a:cs typeface="Calibri"/>
                          <a:sym typeface="Calibri"/>
                        </a:rPr>
                        <a:t>Breeze</a:t>
                      </a:r>
                      <a:endParaRPr sz="2800" b="1" u="none" strike="noStrike" cap="none">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spcBef>
                          <a:spcPts val="0"/>
                        </a:spcBef>
                        <a:spcAft>
                          <a:spcPts val="0"/>
                        </a:spcAft>
                        <a:buNone/>
                      </a:pPr>
                      <a:r>
                        <a:rPr lang="en-GB" sz="4400" b="1" u="none" strike="noStrike" cap="none">
                          <a:solidFill>
                            <a:schemeClr val="dk1"/>
                          </a:solidFill>
                          <a:latin typeface="Calibri"/>
                          <a:ea typeface="Calibri"/>
                          <a:cs typeface="Calibri"/>
                          <a:sym typeface="Calibri"/>
                        </a:rPr>
                        <a:t>PIT</a:t>
                      </a:r>
                      <a:endParaRPr sz="4400" b="1" u="none" strike="noStrike" cap="none">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833C0B"/>
                    </a:solidFill>
                  </a:tcPr>
                </a:tc>
                <a:tc>
                  <a:txBody>
                    <a:bodyPr/>
                    <a:lstStyle/>
                    <a:p>
                      <a:pPr marL="0" marR="0" lvl="0" indent="0" algn="ctr" rtl="0">
                        <a:lnSpc>
                          <a:spcPct val="100000"/>
                        </a:lnSpc>
                        <a:spcBef>
                          <a:spcPts val="0"/>
                        </a:spcBef>
                        <a:spcAft>
                          <a:spcPts val="0"/>
                        </a:spcAft>
                        <a:buClr>
                          <a:schemeClr val="dk1"/>
                        </a:buClr>
                        <a:buSzPts val="2800"/>
                        <a:buFont typeface="Calibri"/>
                        <a:buNone/>
                      </a:pPr>
                      <a:r>
                        <a:rPr lang="en-GB" sz="2800" b="1" u="none" strike="noStrike" cap="none">
                          <a:solidFill>
                            <a:schemeClr val="dk1"/>
                          </a:solidFill>
                          <a:latin typeface="Calibri"/>
                          <a:ea typeface="Calibri"/>
                          <a:cs typeface="Calibri"/>
                          <a:sym typeface="Calibri"/>
                        </a:rPr>
                        <a:t>Breeze</a:t>
                      </a:r>
                      <a:endParaRPr sz="2800" b="1" u="none" strike="noStrike" cap="none">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r>
            </a:tbl>
          </a:graphicData>
        </a:graphic>
      </p:graphicFrame>
      <p:pic>
        <p:nvPicPr>
          <p:cNvPr id="573" name="Google Shape;573;p19"/>
          <p:cNvPicPr preferRelativeResize="0"/>
          <p:nvPr/>
        </p:nvPicPr>
        <p:blipFill rotWithShape="1">
          <a:blip r:embed="rId4">
            <a:alphaModFix/>
          </a:blip>
          <a:srcRect/>
          <a:stretch/>
        </p:blipFill>
        <p:spPr>
          <a:xfrm>
            <a:off x="993754" y="2286643"/>
            <a:ext cx="1189526" cy="1101413"/>
          </a:xfrm>
          <a:prstGeom prst="rect">
            <a:avLst/>
          </a:prstGeom>
          <a:noFill/>
          <a:ln>
            <a:noFill/>
          </a:ln>
        </p:spPr>
      </p:pic>
      <p:sp>
        <p:nvSpPr>
          <p:cNvPr id="574" name="Google Shape;574;p19"/>
          <p:cNvSpPr txBox="1"/>
          <p:nvPr/>
        </p:nvSpPr>
        <p:spPr>
          <a:xfrm>
            <a:off x="6810233" y="1023146"/>
            <a:ext cx="5032200" cy="3370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2600" b="1">
                <a:solidFill>
                  <a:schemeClr val="dk1"/>
                </a:solidFill>
                <a:latin typeface="Calibri"/>
                <a:ea typeface="Calibri"/>
                <a:cs typeface="Calibri"/>
                <a:sym typeface="Calibri"/>
              </a:rPr>
              <a:t>Rules:</a:t>
            </a:r>
            <a:endParaRPr/>
          </a:p>
          <a:p>
            <a:pPr marL="342900" marR="0" lvl="0" indent="-292100" algn="just" rtl="0">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The rooms adjacent to </a:t>
            </a:r>
            <a:r>
              <a:rPr lang="en-GB" sz="1800" b="1">
                <a:solidFill>
                  <a:schemeClr val="dk1"/>
                </a:solidFill>
                <a:latin typeface="Calibri"/>
                <a:ea typeface="Calibri"/>
                <a:cs typeface="Calibri"/>
                <a:sym typeface="Calibri"/>
              </a:rPr>
              <a:t>WUMPUS </a:t>
            </a:r>
            <a:r>
              <a:rPr lang="en-GB" sz="1800">
                <a:solidFill>
                  <a:schemeClr val="dk1"/>
                </a:solidFill>
                <a:latin typeface="Calibri"/>
                <a:ea typeface="Calibri"/>
                <a:cs typeface="Calibri"/>
                <a:sym typeface="Calibri"/>
              </a:rPr>
              <a:t>are SMELLY (</a:t>
            </a:r>
            <a:r>
              <a:rPr lang="en-GB" sz="1800" b="1">
                <a:solidFill>
                  <a:schemeClr val="dk1"/>
                </a:solidFill>
                <a:latin typeface="Calibri"/>
                <a:ea typeface="Calibri"/>
                <a:cs typeface="Calibri"/>
                <a:sym typeface="Calibri"/>
              </a:rPr>
              <a:t>STENCH</a:t>
            </a:r>
            <a:r>
              <a:rPr lang="en-GB" sz="1800">
                <a:solidFill>
                  <a:schemeClr val="dk1"/>
                </a:solidFill>
                <a:latin typeface="Calibri"/>
                <a:ea typeface="Calibri"/>
                <a:cs typeface="Calibri"/>
                <a:sym typeface="Calibri"/>
              </a:rPr>
              <a:t>)</a:t>
            </a:r>
            <a:endParaRPr sz="1800">
              <a:latin typeface="Calibri"/>
              <a:ea typeface="Calibri"/>
              <a:cs typeface="Calibri"/>
              <a:sym typeface="Calibri"/>
            </a:endParaRPr>
          </a:p>
          <a:p>
            <a:pPr marL="342900" marR="0" lvl="0" indent="-292100" algn="just" rtl="0">
              <a:spcBef>
                <a:spcPts val="100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The rooms adjacent to </a:t>
            </a:r>
            <a:r>
              <a:rPr lang="en-GB" sz="1800" b="1">
                <a:solidFill>
                  <a:schemeClr val="dk1"/>
                </a:solidFill>
                <a:latin typeface="Calibri"/>
                <a:ea typeface="Calibri"/>
                <a:cs typeface="Calibri"/>
                <a:sym typeface="Calibri"/>
              </a:rPr>
              <a:t>PIT</a:t>
            </a:r>
            <a:r>
              <a:rPr lang="en-GB" sz="1800">
                <a:solidFill>
                  <a:schemeClr val="dk1"/>
                </a:solidFill>
                <a:latin typeface="Calibri"/>
                <a:ea typeface="Calibri"/>
                <a:cs typeface="Calibri"/>
                <a:sym typeface="Calibri"/>
              </a:rPr>
              <a:t> has </a:t>
            </a:r>
            <a:r>
              <a:rPr lang="en-GB" sz="1800" b="1">
                <a:solidFill>
                  <a:schemeClr val="dk1"/>
                </a:solidFill>
                <a:latin typeface="Calibri"/>
                <a:ea typeface="Calibri"/>
                <a:cs typeface="Calibri"/>
                <a:sym typeface="Calibri"/>
              </a:rPr>
              <a:t>BREEZE.</a:t>
            </a:r>
            <a:endParaRPr sz="1800">
              <a:latin typeface="Calibri"/>
              <a:ea typeface="Calibri"/>
              <a:cs typeface="Calibri"/>
              <a:sym typeface="Calibri"/>
            </a:endParaRPr>
          </a:p>
          <a:p>
            <a:pPr marL="342900" marR="0" lvl="0" indent="-292100" algn="just" rtl="0">
              <a:spcBef>
                <a:spcPts val="100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There will be a </a:t>
            </a:r>
            <a:r>
              <a:rPr lang="en-GB" sz="1800" b="1">
                <a:solidFill>
                  <a:schemeClr val="dk1"/>
                </a:solidFill>
                <a:latin typeface="Calibri"/>
                <a:ea typeface="Calibri"/>
                <a:cs typeface="Calibri"/>
                <a:sym typeface="Calibri"/>
              </a:rPr>
              <a:t>GLITTER</a:t>
            </a:r>
            <a:r>
              <a:rPr lang="en-GB" sz="1800">
                <a:solidFill>
                  <a:schemeClr val="dk1"/>
                </a:solidFill>
                <a:latin typeface="Calibri"/>
                <a:ea typeface="Calibri"/>
                <a:cs typeface="Calibri"/>
                <a:sym typeface="Calibri"/>
              </a:rPr>
              <a:t> in the room iff there is </a:t>
            </a:r>
            <a:r>
              <a:rPr lang="en-GB" sz="1800" b="1">
                <a:solidFill>
                  <a:schemeClr val="dk1"/>
                </a:solidFill>
                <a:latin typeface="Calibri"/>
                <a:ea typeface="Calibri"/>
                <a:cs typeface="Calibri"/>
                <a:sym typeface="Calibri"/>
              </a:rPr>
              <a:t>GOLD</a:t>
            </a:r>
            <a:r>
              <a:rPr lang="en-GB" sz="1800">
                <a:solidFill>
                  <a:schemeClr val="dk1"/>
                </a:solidFill>
                <a:latin typeface="Calibri"/>
                <a:ea typeface="Calibri"/>
                <a:cs typeface="Calibri"/>
                <a:sym typeface="Calibri"/>
              </a:rPr>
              <a:t> present.</a:t>
            </a:r>
            <a:endParaRPr sz="1800">
              <a:solidFill>
                <a:schemeClr val="dk1"/>
              </a:solidFill>
              <a:latin typeface="Calibri"/>
              <a:ea typeface="Calibri"/>
              <a:cs typeface="Calibri"/>
              <a:sym typeface="Calibri"/>
            </a:endParaRPr>
          </a:p>
          <a:p>
            <a:pPr marL="342900" marR="0" lvl="0" indent="-292100" algn="just" rtl="0">
              <a:spcBef>
                <a:spcPts val="1000"/>
              </a:spcBef>
              <a:spcAft>
                <a:spcPts val="1000"/>
              </a:spcAft>
              <a:buClr>
                <a:schemeClr val="dk1"/>
              </a:buClr>
              <a:buSzPts val="1800"/>
              <a:buFont typeface="Calibri"/>
              <a:buAutoNum type="arabicPeriod"/>
            </a:pPr>
            <a:r>
              <a:rPr lang="en-GB" sz="1800">
                <a:solidFill>
                  <a:schemeClr val="dk1"/>
                </a:solidFill>
                <a:latin typeface="Calibri"/>
                <a:ea typeface="Calibri"/>
                <a:cs typeface="Calibri"/>
                <a:sym typeface="Calibri"/>
              </a:rPr>
              <a:t>The Wumpus can be killed by the agent if the agent is facing to it, and Wumpus will emit a horrible scream which can be heard anywhere in the cave.</a:t>
            </a:r>
            <a:endParaRPr sz="1800">
              <a:solidFill>
                <a:schemeClr val="dk1"/>
              </a:solidFill>
              <a:latin typeface="Calibri"/>
              <a:ea typeface="Calibri"/>
              <a:cs typeface="Calibri"/>
              <a:sym typeface="Calibri"/>
            </a:endParaRPr>
          </a:p>
        </p:txBody>
      </p:sp>
      <p:pic>
        <p:nvPicPr>
          <p:cNvPr id="575" name="Google Shape;575;p19"/>
          <p:cNvPicPr preferRelativeResize="0"/>
          <p:nvPr/>
        </p:nvPicPr>
        <p:blipFill rotWithShape="1">
          <a:blip r:embed="rId5">
            <a:alphaModFix/>
          </a:blip>
          <a:srcRect l="15224" t="18491" r="43694" b="9910"/>
          <a:stretch/>
        </p:blipFill>
        <p:spPr>
          <a:xfrm>
            <a:off x="1198472" y="4840570"/>
            <a:ext cx="630331" cy="61762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g11b713c09be_0_10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PEAS description of Wumpus world</a:t>
            </a:r>
            <a:endParaRPr b="1">
              <a:solidFill>
                <a:schemeClr val="lt1"/>
              </a:solidFill>
            </a:endParaRPr>
          </a:p>
        </p:txBody>
      </p:sp>
      <p:sp>
        <p:nvSpPr>
          <p:cNvPr id="581" name="Google Shape;581;g11b713c09be_0_10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582" name="Google Shape;582;g11b713c09be_0_10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52</a:t>
            </a:fld>
            <a:endParaRPr/>
          </a:p>
        </p:txBody>
      </p:sp>
      <p:pic>
        <p:nvPicPr>
          <p:cNvPr id="583" name="Google Shape;583;g11b713c09be_0_10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84" name="Google Shape;584;g11b713c09be_0_105"/>
          <p:cNvSpPr txBox="1"/>
          <p:nvPr/>
        </p:nvSpPr>
        <p:spPr>
          <a:xfrm>
            <a:off x="311725" y="1023150"/>
            <a:ext cx="11530800" cy="4908300"/>
          </a:xfrm>
          <a:prstGeom prst="rect">
            <a:avLst/>
          </a:prstGeom>
          <a:noFill/>
          <a:ln>
            <a:noFill/>
          </a:ln>
        </p:spPr>
        <p:txBody>
          <a:bodyPr spcFirstLastPara="1" wrap="square" lIns="91425" tIns="45700" rIns="91425" bIns="45700" anchor="t" anchorCtr="0">
            <a:spAutoFit/>
          </a:bodyPr>
          <a:lstStyle/>
          <a:p>
            <a:pPr marL="0" lvl="0" indent="0" algn="just" rtl="0">
              <a:lnSpc>
                <a:spcPct val="130000"/>
              </a:lnSpc>
              <a:spcBef>
                <a:spcPts val="1400"/>
              </a:spcBef>
              <a:spcAft>
                <a:spcPts val="0"/>
              </a:spcAft>
              <a:buNone/>
            </a:pPr>
            <a:r>
              <a:rPr lang="en-GB" sz="1900" b="1">
                <a:solidFill>
                  <a:srgbClr val="FF0000"/>
                </a:solidFill>
                <a:highlight>
                  <a:srgbClr val="FFFFFF"/>
                </a:highlight>
                <a:latin typeface="Calibri"/>
                <a:ea typeface="Calibri"/>
                <a:cs typeface="Calibri"/>
                <a:sym typeface="Calibri"/>
              </a:rPr>
              <a:t>Performance measure:</a:t>
            </a:r>
            <a:endParaRPr sz="1900">
              <a:solidFill>
                <a:srgbClr val="610B4B"/>
              </a:solidFill>
              <a:highlight>
                <a:srgbClr val="FFFFFF"/>
              </a:highlight>
              <a:latin typeface="Calibri"/>
              <a:ea typeface="Calibri"/>
              <a:cs typeface="Calibri"/>
              <a:sym typeface="Calibri"/>
            </a:endParaRPr>
          </a:p>
          <a:p>
            <a:pPr marL="457200" marR="25400" lvl="0" indent="-349250" algn="l" rtl="0">
              <a:lnSpc>
                <a:spcPct val="156250"/>
              </a:lnSpc>
              <a:spcBef>
                <a:spcPts val="150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+1000 reward points if the agent comes out of the cave with the gold.</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-1000 points penalty for being eaten by the Wumpus or falling into the pit.</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-1 for each action, and -10 for using an arrow.</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The game ends if either agent dies or came out of the cave.</a:t>
            </a:r>
            <a:endParaRPr sz="1900">
              <a:solidFill>
                <a:schemeClr val="dk1"/>
              </a:solidFill>
              <a:highlight>
                <a:srgbClr val="FFFFFF"/>
              </a:highlight>
              <a:latin typeface="Calibri"/>
              <a:ea typeface="Calibri"/>
              <a:cs typeface="Calibri"/>
              <a:sym typeface="Calibri"/>
            </a:endParaRPr>
          </a:p>
          <a:p>
            <a:pPr marL="0" lvl="0" indent="0" algn="just" rtl="0">
              <a:lnSpc>
                <a:spcPct val="130000"/>
              </a:lnSpc>
              <a:spcBef>
                <a:spcPts val="1400"/>
              </a:spcBef>
              <a:spcAft>
                <a:spcPts val="0"/>
              </a:spcAft>
              <a:buNone/>
            </a:pPr>
            <a:r>
              <a:rPr lang="en-GB" sz="1900" b="1">
                <a:solidFill>
                  <a:srgbClr val="FF0000"/>
                </a:solidFill>
                <a:highlight>
                  <a:srgbClr val="FFFFFF"/>
                </a:highlight>
                <a:latin typeface="Calibri"/>
                <a:ea typeface="Calibri"/>
                <a:cs typeface="Calibri"/>
                <a:sym typeface="Calibri"/>
              </a:rPr>
              <a:t>Environment:</a:t>
            </a:r>
            <a:endParaRPr sz="1900">
              <a:solidFill>
                <a:srgbClr val="610B4B"/>
              </a:solidFill>
              <a:highlight>
                <a:srgbClr val="FFFFFF"/>
              </a:highlight>
              <a:latin typeface="Calibri"/>
              <a:ea typeface="Calibri"/>
              <a:cs typeface="Calibri"/>
              <a:sym typeface="Calibri"/>
            </a:endParaRPr>
          </a:p>
          <a:p>
            <a:pPr marL="457200" marR="25400" lvl="0" indent="-349250" algn="l" rtl="0">
              <a:lnSpc>
                <a:spcPct val="156250"/>
              </a:lnSpc>
              <a:spcBef>
                <a:spcPts val="150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A 4*4 grid of rooms.</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The agent initially in room square [1, 1], facing toward the right.</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Location of Wumpus and gold are chosen randomly except the first square [1,1].</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Each square of the cave can be a pit with probability 0.2 except the first square.</a:t>
            </a:r>
            <a:endParaRPr sz="19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4">
                                            <p:txEl>
                                              <p:pRg st="0" end="0"/>
                                            </p:txEl>
                                          </p:spTgt>
                                        </p:tgtEl>
                                        <p:attrNameLst>
                                          <p:attrName>style.visibility</p:attrName>
                                        </p:attrNameLst>
                                      </p:cBhvr>
                                      <p:to>
                                        <p:strVal val="visible"/>
                                      </p:to>
                                    </p:set>
                                    <p:animEffect transition="in" filter="fade">
                                      <p:cBhvr>
                                        <p:cTn id="7" dur="1000"/>
                                        <p:tgtEl>
                                          <p:spTgt spid="5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4">
                                            <p:txEl>
                                              <p:pRg st="1" end="1"/>
                                            </p:txEl>
                                          </p:spTgt>
                                        </p:tgtEl>
                                        <p:attrNameLst>
                                          <p:attrName>style.visibility</p:attrName>
                                        </p:attrNameLst>
                                      </p:cBhvr>
                                      <p:to>
                                        <p:strVal val="visible"/>
                                      </p:to>
                                    </p:set>
                                    <p:animEffect transition="in" filter="fade">
                                      <p:cBhvr>
                                        <p:cTn id="12" dur="1000"/>
                                        <p:tgtEl>
                                          <p:spTgt spid="5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4">
                                            <p:txEl>
                                              <p:pRg st="2" end="2"/>
                                            </p:txEl>
                                          </p:spTgt>
                                        </p:tgtEl>
                                        <p:attrNameLst>
                                          <p:attrName>style.visibility</p:attrName>
                                        </p:attrNameLst>
                                      </p:cBhvr>
                                      <p:to>
                                        <p:strVal val="visible"/>
                                      </p:to>
                                    </p:set>
                                    <p:animEffect transition="in" filter="fade">
                                      <p:cBhvr>
                                        <p:cTn id="17" dur="1000"/>
                                        <p:tgtEl>
                                          <p:spTgt spid="5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4">
                                            <p:txEl>
                                              <p:pRg st="3" end="3"/>
                                            </p:txEl>
                                          </p:spTgt>
                                        </p:tgtEl>
                                        <p:attrNameLst>
                                          <p:attrName>style.visibility</p:attrName>
                                        </p:attrNameLst>
                                      </p:cBhvr>
                                      <p:to>
                                        <p:strVal val="visible"/>
                                      </p:to>
                                    </p:set>
                                    <p:animEffect transition="in" filter="fade">
                                      <p:cBhvr>
                                        <p:cTn id="22" dur="1000"/>
                                        <p:tgtEl>
                                          <p:spTgt spid="5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4">
                                            <p:txEl>
                                              <p:pRg st="4" end="4"/>
                                            </p:txEl>
                                          </p:spTgt>
                                        </p:tgtEl>
                                        <p:attrNameLst>
                                          <p:attrName>style.visibility</p:attrName>
                                        </p:attrNameLst>
                                      </p:cBhvr>
                                      <p:to>
                                        <p:strVal val="visible"/>
                                      </p:to>
                                    </p:set>
                                    <p:animEffect transition="in" filter="fade">
                                      <p:cBhvr>
                                        <p:cTn id="27" dur="1000"/>
                                        <p:tgtEl>
                                          <p:spTgt spid="5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4">
                                            <p:txEl>
                                              <p:pRg st="5" end="5"/>
                                            </p:txEl>
                                          </p:spTgt>
                                        </p:tgtEl>
                                        <p:attrNameLst>
                                          <p:attrName>style.visibility</p:attrName>
                                        </p:attrNameLst>
                                      </p:cBhvr>
                                      <p:to>
                                        <p:strVal val="visible"/>
                                      </p:to>
                                    </p:set>
                                    <p:animEffect transition="in" filter="fade">
                                      <p:cBhvr>
                                        <p:cTn id="32" dur="1000"/>
                                        <p:tgtEl>
                                          <p:spTgt spid="5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4">
                                            <p:txEl>
                                              <p:pRg st="6" end="6"/>
                                            </p:txEl>
                                          </p:spTgt>
                                        </p:tgtEl>
                                        <p:attrNameLst>
                                          <p:attrName>style.visibility</p:attrName>
                                        </p:attrNameLst>
                                      </p:cBhvr>
                                      <p:to>
                                        <p:strVal val="visible"/>
                                      </p:to>
                                    </p:set>
                                    <p:animEffect transition="in" filter="fade">
                                      <p:cBhvr>
                                        <p:cTn id="37" dur="1000"/>
                                        <p:tgtEl>
                                          <p:spTgt spid="5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4">
                                            <p:txEl>
                                              <p:pRg st="7" end="7"/>
                                            </p:txEl>
                                          </p:spTgt>
                                        </p:tgtEl>
                                        <p:attrNameLst>
                                          <p:attrName>style.visibility</p:attrName>
                                        </p:attrNameLst>
                                      </p:cBhvr>
                                      <p:to>
                                        <p:strVal val="visible"/>
                                      </p:to>
                                    </p:set>
                                    <p:animEffect transition="in" filter="fade">
                                      <p:cBhvr>
                                        <p:cTn id="42" dur="1000"/>
                                        <p:tgtEl>
                                          <p:spTgt spid="5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84">
                                            <p:txEl>
                                              <p:pRg st="8" end="8"/>
                                            </p:txEl>
                                          </p:spTgt>
                                        </p:tgtEl>
                                        <p:attrNameLst>
                                          <p:attrName>style.visibility</p:attrName>
                                        </p:attrNameLst>
                                      </p:cBhvr>
                                      <p:to>
                                        <p:strVal val="visible"/>
                                      </p:to>
                                    </p:set>
                                    <p:animEffect transition="in" filter="fade">
                                      <p:cBhvr>
                                        <p:cTn id="47" dur="1000"/>
                                        <p:tgtEl>
                                          <p:spTgt spid="5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84">
                                            <p:txEl>
                                              <p:pRg st="9" end="9"/>
                                            </p:txEl>
                                          </p:spTgt>
                                        </p:tgtEl>
                                        <p:attrNameLst>
                                          <p:attrName>style.visibility</p:attrName>
                                        </p:attrNameLst>
                                      </p:cBhvr>
                                      <p:to>
                                        <p:strVal val="visible"/>
                                      </p:to>
                                    </p:set>
                                    <p:animEffect transition="in" filter="fade">
                                      <p:cBhvr>
                                        <p:cTn id="52" dur="1000"/>
                                        <p:tgtEl>
                                          <p:spTgt spid="58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g11b713c09be_0_118"/>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PEAS description of Wumpus world</a:t>
            </a:r>
            <a:endParaRPr b="1">
              <a:solidFill>
                <a:schemeClr val="lt1"/>
              </a:solidFill>
            </a:endParaRPr>
          </a:p>
        </p:txBody>
      </p:sp>
      <p:sp>
        <p:nvSpPr>
          <p:cNvPr id="590" name="Google Shape;590;g11b713c09be_0_1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591" name="Google Shape;591;g11b713c09be_0_1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53</a:t>
            </a:fld>
            <a:endParaRPr/>
          </a:p>
        </p:txBody>
      </p:sp>
      <p:pic>
        <p:nvPicPr>
          <p:cNvPr id="592" name="Google Shape;592;g11b713c09be_0_118"/>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93" name="Google Shape;593;g11b713c09be_0_118"/>
          <p:cNvSpPr txBox="1"/>
          <p:nvPr/>
        </p:nvSpPr>
        <p:spPr>
          <a:xfrm>
            <a:off x="311725" y="1023150"/>
            <a:ext cx="11530800" cy="3891600"/>
          </a:xfrm>
          <a:prstGeom prst="rect">
            <a:avLst/>
          </a:prstGeom>
          <a:noFill/>
          <a:ln>
            <a:noFill/>
          </a:ln>
        </p:spPr>
        <p:txBody>
          <a:bodyPr spcFirstLastPara="1" wrap="square" lIns="91425" tIns="45700" rIns="91425" bIns="45700" anchor="t" anchorCtr="0">
            <a:spAutoFit/>
          </a:bodyPr>
          <a:lstStyle/>
          <a:p>
            <a:pPr marL="0" lvl="0" indent="0" algn="just" rtl="0">
              <a:lnSpc>
                <a:spcPct val="130000"/>
              </a:lnSpc>
              <a:spcBef>
                <a:spcPts val="1400"/>
              </a:spcBef>
              <a:spcAft>
                <a:spcPts val="0"/>
              </a:spcAft>
              <a:buNone/>
            </a:pPr>
            <a:r>
              <a:rPr lang="en-GB" sz="1900" b="1">
                <a:solidFill>
                  <a:srgbClr val="FF0000"/>
                </a:solidFill>
                <a:highlight>
                  <a:srgbClr val="FFFFFF"/>
                </a:highlight>
                <a:latin typeface="Calibri"/>
                <a:ea typeface="Calibri"/>
                <a:cs typeface="Calibri"/>
                <a:sym typeface="Calibri"/>
              </a:rPr>
              <a:t>Actuators:</a:t>
            </a:r>
            <a:endParaRPr sz="1900">
              <a:solidFill>
                <a:srgbClr val="610B4B"/>
              </a:solidFill>
              <a:highlight>
                <a:srgbClr val="FFFFFF"/>
              </a:highlight>
              <a:latin typeface="Calibri"/>
              <a:ea typeface="Calibri"/>
              <a:cs typeface="Calibri"/>
              <a:sym typeface="Calibri"/>
            </a:endParaRPr>
          </a:p>
          <a:p>
            <a:pPr marL="457200" marR="25400" lvl="0" indent="-349250" algn="l" rtl="0">
              <a:lnSpc>
                <a:spcPct val="156250"/>
              </a:lnSpc>
              <a:spcBef>
                <a:spcPts val="150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Left turn,</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Right turn</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Move forward</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Grab</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Release</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Shoot.</a:t>
            </a:r>
            <a:endParaRPr sz="1900">
              <a:solidFill>
                <a:schemeClr val="dk1"/>
              </a:solidFill>
              <a:highlight>
                <a:srgbClr val="FFFFFF"/>
              </a:highlight>
              <a:latin typeface="Calibri"/>
              <a:ea typeface="Calibri"/>
              <a:cs typeface="Calibri"/>
              <a:sym typeface="Calibri"/>
            </a:endParaRPr>
          </a:p>
          <a:p>
            <a:pPr marL="0" marR="25400" lvl="0" indent="0" algn="l" rtl="0">
              <a:lnSpc>
                <a:spcPct val="156250"/>
              </a:lnSpc>
              <a:spcBef>
                <a:spcPts val="1500"/>
              </a:spcBef>
              <a:spcAft>
                <a:spcPts val="1200"/>
              </a:spcAft>
              <a:buNone/>
            </a:pPr>
            <a:endParaRPr sz="19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3">
                                            <p:txEl>
                                              <p:pRg st="0" end="0"/>
                                            </p:txEl>
                                          </p:spTgt>
                                        </p:tgtEl>
                                        <p:attrNameLst>
                                          <p:attrName>style.visibility</p:attrName>
                                        </p:attrNameLst>
                                      </p:cBhvr>
                                      <p:to>
                                        <p:strVal val="visible"/>
                                      </p:to>
                                    </p:set>
                                    <p:animEffect transition="in" filter="fade">
                                      <p:cBhvr>
                                        <p:cTn id="7" dur="1000"/>
                                        <p:tgtEl>
                                          <p:spTgt spid="5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3">
                                            <p:txEl>
                                              <p:pRg st="1" end="1"/>
                                            </p:txEl>
                                          </p:spTgt>
                                        </p:tgtEl>
                                        <p:attrNameLst>
                                          <p:attrName>style.visibility</p:attrName>
                                        </p:attrNameLst>
                                      </p:cBhvr>
                                      <p:to>
                                        <p:strVal val="visible"/>
                                      </p:to>
                                    </p:set>
                                    <p:animEffect transition="in" filter="fade">
                                      <p:cBhvr>
                                        <p:cTn id="12" dur="1000"/>
                                        <p:tgtEl>
                                          <p:spTgt spid="5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3">
                                            <p:txEl>
                                              <p:pRg st="2" end="2"/>
                                            </p:txEl>
                                          </p:spTgt>
                                        </p:tgtEl>
                                        <p:attrNameLst>
                                          <p:attrName>style.visibility</p:attrName>
                                        </p:attrNameLst>
                                      </p:cBhvr>
                                      <p:to>
                                        <p:strVal val="visible"/>
                                      </p:to>
                                    </p:set>
                                    <p:animEffect transition="in" filter="fade">
                                      <p:cBhvr>
                                        <p:cTn id="17" dur="1000"/>
                                        <p:tgtEl>
                                          <p:spTgt spid="5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3">
                                            <p:txEl>
                                              <p:pRg st="3" end="3"/>
                                            </p:txEl>
                                          </p:spTgt>
                                        </p:tgtEl>
                                        <p:attrNameLst>
                                          <p:attrName>style.visibility</p:attrName>
                                        </p:attrNameLst>
                                      </p:cBhvr>
                                      <p:to>
                                        <p:strVal val="visible"/>
                                      </p:to>
                                    </p:set>
                                    <p:animEffect transition="in" filter="fade">
                                      <p:cBhvr>
                                        <p:cTn id="22" dur="1000"/>
                                        <p:tgtEl>
                                          <p:spTgt spid="5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3">
                                            <p:txEl>
                                              <p:pRg st="4" end="4"/>
                                            </p:txEl>
                                          </p:spTgt>
                                        </p:tgtEl>
                                        <p:attrNameLst>
                                          <p:attrName>style.visibility</p:attrName>
                                        </p:attrNameLst>
                                      </p:cBhvr>
                                      <p:to>
                                        <p:strVal val="visible"/>
                                      </p:to>
                                    </p:set>
                                    <p:animEffect transition="in" filter="fade">
                                      <p:cBhvr>
                                        <p:cTn id="27" dur="1000"/>
                                        <p:tgtEl>
                                          <p:spTgt spid="5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93">
                                            <p:txEl>
                                              <p:pRg st="5" end="5"/>
                                            </p:txEl>
                                          </p:spTgt>
                                        </p:tgtEl>
                                        <p:attrNameLst>
                                          <p:attrName>style.visibility</p:attrName>
                                        </p:attrNameLst>
                                      </p:cBhvr>
                                      <p:to>
                                        <p:strVal val="visible"/>
                                      </p:to>
                                    </p:set>
                                    <p:animEffect transition="in" filter="fade">
                                      <p:cBhvr>
                                        <p:cTn id="32" dur="1000"/>
                                        <p:tgtEl>
                                          <p:spTgt spid="59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93">
                                            <p:txEl>
                                              <p:pRg st="6" end="6"/>
                                            </p:txEl>
                                          </p:spTgt>
                                        </p:tgtEl>
                                        <p:attrNameLst>
                                          <p:attrName>style.visibility</p:attrName>
                                        </p:attrNameLst>
                                      </p:cBhvr>
                                      <p:to>
                                        <p:strVal val="visible"/>
                                      </p:to>
                                    </p:set>
                                    <p:animEffect transition="in" filter="fade">
                                      <p:cBhvr>
                                        <p:cTn id="37" dur="1000"/>
                                        <p:tgtEl>
                                          <p:spTgt spid="59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93">
                                            <p:txEl>
                                              <p:pRg st="7" end="7"/>
                                            </p:txEl>
                                          </p:spTgt>
                                        </p:tgtEl>
                                        <p:attrNameLst>
                                          <p:attrName>style.visibility</p:attrName>
                                        </p:attrNameLst>
                                      </p:cBhvr>
                                      <p:to>
                                        <p:strVal val="visible"/>
                                      </p:to>
                                    </p:set>
                                    <p:animEffect transition="in" filter="fade">
                                      <p:cBhvr>
                                        <p:cTn id="42" dur="1000"/>
                                        <p:tgtEl>
                                          <p:spTgt spid="59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g11b713c09be_0_126"/>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PEAS description of Wumpus world</a:t>
            </a:r>
            <a:endParaRPr b="1">
              <a:solidFill>
                <a:schemeClr val="lt1"/>
              </a:solidFill>
            </a:endParaRPr>
          </a:p>
        </p:txBody>
      </p:sp>
      <p:sp>
        <p:nvSpPr>
          <p:cNvPr id="599" name="Google Shape;599;g11b713c09be_0_1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600" name="Google Shape;600;g11b713c09be_0_1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54</a:t>
            </a:fld>
            <a:endParaRPr/>
          </a:p>
        </p:txBody>
      </p:sp>
      <p:pic>
        <p:nvPicPr>
          <p:cNvPr id="601" name="Google Shape;601;g11b713c09be_0_126"/>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02" name="Google Shape;602;g11b713c09be_0_126"/>
          <p:cNvSpPr txBox="1"/>
          <p:nvPr/>
        </p:nvSpPr>
        <p:spPr>
          <a:xfrm>
            <a:off x="311725" y="1023150"/>
            <a:ext cx="11530800" cy="5070000"/>
          </a:xfrm>
          <a:prstGeom prst="rect">
            <a:avLst/>
          </a:prstGeom>
          <a:noFill/>
          <a:ln>
            <a:noFill/>
          </a:ln>
        </p:spPr>
        <p:txBody>
          <a:bodyPr spcFirstLastPara="1" wrap="square" lIns="91425" tIns="45700" rIns="91425" bIns="45700" anchor="t" anchorCtr="0">
            <a:spAutoFit/>
          </a:bodyPr>
          <a:lstStyle/>
          <a:p>
            <a:pPr marL="0" lvl="0" indent="0" algn="just" rtl="0">
              <a:lnSpc>
                <a:spcPct val="130000"/>
              </a:lnSpc>
              <a:spcBef>
                <a:spcPts val="1400"/>
              </a:spcBef>
              <a:spcAft>
                <a:spcPts val="0"/>
              </a:spcAft>
              <a:buNone/>
            </a:pPr>
            <a:r>
              <a:rPr lang="en-GB" sz="1900" b="1">
                <a:solidFill>
                  <a:srgbClr val="FF0000"/>
                </a:solidFill>
                <a:highlight>
                  <a:srgbClr val="FFFFFF"/>
                </a:highlight>
                <a:latin typeface="Calibri"/>
                <a:ea typeface="Calibri"/>
                <a:cs typeface="Calibri"/>
                <a:sym typeface="Calibri"/>
              </a:rPr>
              <a:t>Sensors:</a:t>
            </a:r>
            <a:endParaRPr sz="1900" b="1">
              <a:solidFill>
                <a:srgbClr val="FF0000"/>
              </a:solidFill>
              <a:highlight>
                <a:srgbClr val="FFFFFF"/>
              </a:highlight>
              <a:latin typeface="Calibri"/>
              <a:ea typeface="Calibri"/>
              <a:cs typeface="Calibri"/>
              <a:sym typeface="Calibri"/>
            </a:endParaRPr>
          </a:p>
          <a:p>
            <a:pPr marL="457200" marR="25400" lvl="0" indent="-349250" algn="l" rtl="0">
              <a:lnSpc>
                <a:spcPct val="156250"/>
              </a:lnSpc>
              <a:spcBef>
                <a:spcPts val="1500"/>
              </a:spcBef>
              <a:spcAft>
                <a:spcPts val="0"/>
              </a:spcAft>
              <a:buClr>
                <a:schemeClr val="dk1"/>
              </a:buClr>
              <a:buSzPts val="1900"/>
              <a:buFont typeface="Roboto"/>
              <a:buChar char="●"/>
            </a:pPr>
            <a:r>
              <a:rPr lang="en-GB" sz="1900">
                <a:solidFill>
                  <a:schemeClr val="dk1"/>
                </a:solidFill>
                <a:highlight>
                  <a:srgbClr val="FFFFFF"/>
                </a:highlight>
                <a:latin typeface="Calibri"/>
                <a:ea typeface="Calibri"/>
                <a:cs typeface="Calibri"/>
                <a:sym typeface="Calibri"/>
              </a:rPr>
              <a:t>The agent will perceive the </a:t>
            </a:r>
            <a:r>
              <a:rPr lang="en-GB" sz="1900" b="1">
                <a:solidFill>
                  <a:schemeClr val="dk1"/>
                </a:solidFill>
                <a:highlight>
                  <a:srgbClr val="FFFFFF"/>
                </a:highlight>
                <a:latin typeface="Calibri"/>
                <a:ea typeface="Calibri"/>
                <a:cs typeface="Calibri"/>
                <a:sym typeface="Calibri"/>
              </a:rPr>
              <a:t>stench</a:t>
            </a:r>
            <a:r>
              <a:rPr lang="en-GB" sz="1900">
                <a:solidFill>
                  <a:schemeClr val="dk1"/>
                </a:solidFill>
                <a:highlight>
                  <a:srgbClr val="FFFFFF"/>
                </a:highlight>
                <a:latin typeface="Calibri"/>
                <a:ea typeface="Calibri"/>
                <a:cs typeface="Calibri"/>
                <a:sym typeface="Calibri"/>
              </a:rPr>
              <a:t> if he is in the room adjacent to the Wumpus. (Not diagonally).</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Roboto"/>
              <a:buChar char="●"/>
            </a:pPr>
            <a:r>
              <a:rPr lang="en-GB" sz="1900">
                <a:solidFill>
                  <a:schemeClr val="dk1"/>
                </a:solidFill>
                <a:highlight>
                  <a:srgbClr val="FFFFFF"/>
                </a:highlight>
                <a:latin typeface="Calibri"/>
                <a:ea typeface="Calibri"/>
                <a:cs typeface="Calibri"/>
                <a:sym typeface="Calibri"/>
              </a:rPr>
              <a:t>The agent will perceive </a:t>
            </a:r>
            <a:r>
              <a:rPr lang="en-GB" sz="1900" b="1">
                <a:solidFill>
                  <a:schemeClr val="dk1"/>
                </a:solidFill>
                <a:highlight>
                  <a:srgbClr val="FFFFFF"/>
                </a:highlight>
                <a:latin typeface="Calibri"/>
                <a:ea typeface="Calibri"/>
                <a:cs typeface="Calibri"/>
                <a:sym typeface="Calibri"/>
              </a:rPr>
              <a:t>breeze</a:t>
            </a:r>
            <a:r>
              <a:rPr lang="en-GB" sz="1900">
                <a:solidFill>
                  <a:schemeClr val="dk1"/>
                </a:solidFill>
                <a:highlight>
                  <a:srgbClr val="FFFFFF"/>
                </a:highlight>
                <a:latin typeface="Calibri"/>
                <a:ea typeface="Calibri"/>
                <a:cs typeface="Calibri"/>
                <a:sym typeface="Calibri"/>
              </a:rPr>
              <a:t> if he is in the room directly adjacent to the Pit.</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Roboto"/>
              <a:buChar char="●"/>
            </a:pPr>
            <a:r>
              <a:rPr lang="en-GB" sz="1900">
                <a:solidFill>
                  <a:schemeClr val="dk1"/>
                </a:solidFill>
                <a:highlight>
                  <a:srgbClr val="FFFFFF"/>
                </a:highlight>
                <a:latin typeface="Calibri"/>
                <a:ea typeface="Calibri"/>
                <a:cs typeface="Calibri"/>
                <a:sym typeface="Calibri"/>
              </a:rPr>
              <a:t>The agent will perceive the </a:t>
            </a:r>
            <a:r>
              <a:rPr lang="en-GB" sz="1900" b="1">
                <a:solidFill>
                  <a:schemeClr val="dk1"/>
                </a:solidFill>
                <a:highlight>
                  <a:srgbClr val="FFFFFF"/>
                </a:highlight>
                <a:latin typeface="Calibri"/>
                <a:ea typeface="Calibri"/>
                <a:cs typeface="Calibri"/>
                <a:sym typeface="Calibri"/>
              </a:rPr>
              <a:t>glitter</a:t>
            </a:r>
            <a:r>
              <a:rPr lang="en-GB" sz="1900">
                <a:solidFill>
                  <a:schemeClr val="dk1"/>
                </a:solidFill>
                <a:highlight>
                  <a:srgbClr val="FFFFFF"/>
                </a:highlight>
                <a:latin typeface="Calibri"/>
                <a:ea typeface="Calibri"/>
                <a:cs typeface="Calibri"/>
                <a:sym typeface="Calibri"/>
              </a:rPr>
              <a:t> in the room where the gold is present.</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Roboto"/>
              <a:buChar char="●"/>
            </a:pPr>
            <a:r>
              <a:rPr lang="en-GB" sz="1900">
                <a:solidFill>
                  <a:schemeClr val="dk1"/>
                </a:solidFill>
                <a:highlight>
                  <a:srgbClr val="FFFFFF"/>
                </a:highlight>
                <a:latin typeface="Calibri"/>
                <a:ea typeface="Calibri"/>
                <a:cs typeface="Calibri"/>
                <a:sym typeface="Calibri"/>
              </a:rPr>
              <a:t>The agent will perceive the </a:t>
            </a:r>
            <a:r>
              <a:rPr lang="en-GB" sz="1900" b="1">
                <a:solidFill>
                  <a:schemeClr val="dk1"/>
                </a:solidFill>
                <a:highlight>
                  <a:srgbClr val="FFFFFF"/>
                </a:highlight>
                <a:latin typeface="Calibri"/>
                <a:ea typeface="Calibri"/>
                <a:cs typeface="Calibri"/>
                <a:sym typeface="Calibri"/>
              </a:rPr>
              <a:t>bump</a:t>
            </a:r>
            <a:r>
              <a:rPr lang="en-GB" sz="1900">
                <a:solidFill>
                  <a:schemeClr val="dk1"/>
                </a:solidFill>
                <a:highlight>
                  <a:srgbClr val="FFFFFF"/>
                </a:highlight>
                <a:latin typeface="Calibri"/>
                <a:ea typeface="Calibri"/>
                <a:cs typeface="Calibri"/>
                <a:sym typeface="Calibri"/>
              </a:rPr>
              <a:t> if he walks into a wall.</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Roboto"/>
              <a:buChar char="●"/>
            </a:pPr>
            <a:r>
              <a:rPr lang="en-GB" sz="1900">
                <a:solidFill>
                  <a:schemeClr val="dk1"/>
                </a:solidFill>
                <a:highlight>
                  <a:srgbClr val="FFFFFF"/>
                </a:highlight>
                <a:latin typeface="Calibri"/>
                <a:ea typeface="Calibri"/>
                <a:cs typeface="Calibri"/>
                <a:sym typeface="Calibri"/>
              </a:rPr>
              <a:t>When the Wumpus is shot, it emits a horrible </a:t>
            </a:r>
            <a:r>
              <a:rPr lang="en-GB" sz="1900" b="1">
                <a:solidFill>
                  <a:schemeClr val="dk1"/>
                </a:solidFill>
                <a:highlight>
                  <a:srgbClr val="FFFFFF"/>
                </a:highlight>
                <a:latin typeface="Calibri"/>
                <a:ea typeface="Calibri"/>
                <a:cs typeface="Calibri"/>
                <a:sym typeface="Calibri"/>
              </a:rPr>
              <a:t>scream</a:t>
            </a:r>
            <a:r>
              <a:rPr lang="en-GB" sz="1900">
                <a:solidFill>
                  <a:schemeClr val="dk1"/>
                </a:solidFill>
                <a:highlight>
                  <a:srgbClr val="FFFFFF"/>
                </a:highlight>
                <a:latin typeface="Calibri"/>
                <a:ea typeface="Calibri"/>
                <a:cs typeface="Calibri"/>
                <a:sym typeface="Calibri"/>
              </a:rPr>
              <a:t> which can be perceived anywhere in the cave.</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Calibri"/>
              <a:buChar char="●"/>
            </a:pPr>
            <a:r>
              <a:rPr lang="en-GB" sz="1900">
                <a:solidFill>
                  <a:schemeClr val="dk1"/>
                </a:solidFill>
                <a:highlight>
                  <a:srgbClr val="FFFFFF"/>
                </a:highlight>
                <a:latin typeface="Calibri"/>
                <a:ea typeface="Calibri"/>
                <a:cs typeface="Calibri"/>
                <a:sym typeface="Calibri"/>
              </a:rPr>
              <a:t>These percepts can be represented as five element list, in which we will have different indicators for each sensor.</a:t>
            </a:r>
            <a:endParaRPr sz="1900">
              <a:solidFill>
                <a:schemeClr val="dk1"/>
              </a:solidFill>
              <a:highlight>
                <a:srgbClr val="FFFFFF"/>
              </a:highlight>
              <a:latin typeface="Calibri"/>
              <a:ea typeface="Calibri"/>
              <a:cs typeface="Calibri"/>
              <a:sym typeface="Calibri"/>
            </a:endParaRPr>
          </a:p>
          <a:p>
            <a:pPr marL="457200" marR="25400" lvl="0" indent="-349250" algn="l" rtl="0">
              <a:lnSpc>
                <a:spcPct val="156250"/>
              </a:lnSpc>
              <a:spcBef>
                <a:spcPts val="0"/>
              </a:spcBef>
              <a:spcAft>
                <a:spcPts val="0"/>
              </a:spcAft>
              <a:buClr>
                <a:schemeClr val="dk1"/>
              </a:buClr>
              <a:buSzPts val="1900"/>
              <a:buFont typeface="Roboto"/>
              <a:buChar char="●"/>
            </a:pPr>
            <a:r>
              <a:rPr lang="en-GB" sz="1900">
                <a:solidFill>
                  <a:schemeClr val="dk1"/>
                </a:solidFill>
                <a:highlight>
                  <a:srgbClr val="FFFFFF"/>
                </a:highlight>
                <a:latin typeface="Calibri"/>
                <a:ea typeface="Calibri"/>
                <a:cs typeface="Calibri"/>
                <a:sym typeface="Calibri"/>
              </a:rPr>
              <a:t>Example if agent perceives stench, breeze, but no glitter, no bump, and no scream then it can be represented as:</a:t>
            </a:r>
            <a:br>
              <a:rPr lang="en-GB" sz="1900">
                <a:solidFill>
                  <a:schemeClr val="dk1"/>
                </a:solidFill>
                <a:highlight>
                  <a:srgbClr val="FFFFFF"/>
                </a:highlight>
                <a:latin typeface="Calibri"/>
                <a:ea typeface="Calibri"/>
                <a:cs typeface="Calibri"/>
                <a:sym typeface="Calibri"/>
              </a:rPr>
            </a:br>
            <a:r>
              <a:rPr lang="en-GB" sz="1900" b="1">
                <a:solidFill>
                  <a:schemeClr val="dk1"/>
                </a:solidFill>
                <a:highlight>
                  <a:srgbClr val="FFFFFF"/>
                </a:highlight>
                <a:latin typeface="Calibri"/>
                <a:ea typeface="Calibri"/>
                <a:cs typeface="Calibri"/>
                <a:sym typeface="Calibri"/>
              </a:rPr>
              <a:t>[Stench, Breeze, None, None, None]</a:t>
            </a:r>
            <a:r>
              <a:rPr lang="en-GB" sz="1900">
                <a:solidFill>
                  <a:schemeClr val="dk1"/>
                </a:solidFill>
                <a:highlight>
                  <a:srgbClr val="FFFFFF"/>
                </a:highlight>
                <a:latin typeface="Calibri"/>
                <a:ea typeface="Calibri"/>
                <a:cs typeface="Calibri"/>
                <a:sym typeface="Calibri"/>
              </a:rPr>
              <a:t>.</a:t>
            </a:r>
            <a:endParaRPr sz="19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2">
                                            <p:txEl>
                                              <p:pRg st="0" end="0"/>
                                            </p:txEl>
                                          </p:spTgt>
                                        </p:tgtEl>
                                        <p:attrNameLst>
                                          <p:attrName>style.visibility</p:attrName>
                                        </p:attrNameLst>
                                      </p:cBhvr>
                                      <p:to>
                                        <p:strVal val="visible"/>
                                      </p:to>
                                    </p:set>
                                    <p:animEffect transition="in" filter="fade">
                                      <p:cBhvr>
                                        <p:cTn id="7" dur="1000"/>
                                        <p:tgtEl>
                                          <p:spTgt spid="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2">
                                            <p:txEl>
                                              <p:pRg st="1" end="1"/>
                                            </p:txEl>
                                          </p:spTgt>
                                        </p:tgtEl>
                                        <p:attrNameLst>
                                          <p:attrName>style.visibility</p:attrName>
                                        </p:attrNameLst>
                                      </p:cBhvr>
                                      <p:to>
                                        <p:strVal val="visible"/>
                                      </p:to>
                                    </p:set>
                                    <p:animEffect transition="in" filter="fade">
                                      <p:cBhvr>
                                        <p:cTn id="12" dur="1000"/>
                                        <p:tgtEl>
                                          <p:spTgt spid="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2">
                                            <p:txEl>
                                              <p:pRg st="2" end="2"/>
                                            </p:txEl>
                                          </p:spTgt>
                                        </p:tgtEl>
                                        <p:attrNameLst>
                                          <p:attrName>style.visibility</p:attrName>
                                        </p:attrNameLst>
                                      </p:cBhvr>
                                      <p:to>
                                        <p:strVal val="visible"/>
                                      </p:to>
                                    </p:set>
                                    <p:animEffect transition="in" filter="fade">
                                      <p:cBhvr>
                                        <p:cTn id="17" dur="1000"/>
                                        <p:tgtEl>
                                          <p:spTgt spid="6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2">
                                            <p:txEl>
                                              <p:pRg st="3" end="3"/>
                                            </p:txEl>
                                          </p:spTgt>
                                        </p:tgtEl>
                                        <p:attrNameLst>
                                          <p:attrName>style.visibility</p:attrName>
                                        </p:attrNameLst>
                                      </p:cBhvr>
                                      <p:to>
                                        <p:strVal val="visible"/>
                                      </p:to>
                                    </p:set>
                                    <p:animEffect transition="in" filter="fade">
                                      <p:cBhvr>
                                        <p:cTn id="22" dur="1000"/>
                                        <p:tgtEl>
                                          <p:spTgt spid="6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2">
                                            <p:txEl>
                                              <p:pRg st="4" end="4"/>
                                            </p:txEl>
                                          </p:spTgt>
                                        </p:tgtEl>
                                        <p:attrNameLst>
                                          <p:attrName>style.visibility</p:attrName>
                                        </p:attrNameLst>
                                      </p:cBhvr>
                                      <p:to>
                                        <p:strVal val="visible"/>
                                      </p:to>
                                    </p:set>
                                    <p:animEffect transition="in" filter="fade">
                                      <p:cBhvr>
                                        <p:cTn id="27" dur="1000"/>
                                        <p:tgtEl>
                                          <p:spTgt spid="6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2">
                                            <p:txEl>
                                              <p:pRg st="5" end="5"/>
                                            </p:txEl>
                                          </p:spTgt>
                                        </p:tgtEl>
                                        <p:attrNameLst>
                                          <p:attrName>style.visibility</p:attrName>
                                        </p:attrNameLst>
                                      </p:cBhvr>
                                      <p:to>
                                        <p:strVal val="visible"/>
                                      </p:to>
                                    </p:set>
                                    <p:animEffect transition="in" filter="fade">
                                      <p:cBhvr>
                                        <p:cTn id="32" dur="1000"/>
                                        <p:tgtEl>
                                          <p:spTgt spid="6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02">
                                            <p:txEl>
                                              <p:pRg st="6" end="6"/>
                                            </p:txEl>
                                          </p:spTgt>
                                        </p:tgtEl>
                                        <p:attrNameLst>
                                          <p:attrName>style.visibility</p:attrName>
                                        </p:attrNameLst>
                                      </p:cBhvr>
                                      <p:to>
                                        <p:strVal val="visible"/>
                                      </p:to>
                                    </p:set>
                                    <p:animEffect transition="in" filter="fade">
                                      <p:cBhvr>
                                        <p:cTn id="37" dur="1000"/>
                                        <p:tgtEl>
                                          <p:spTgt spid="6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02">
                                            <p:txEl>
                                              <p:pRg st="7" end="7"/>
                                            </p:txEl>
                                          </p:spTgt>
                                        </p:tgtEl>
                                        <p:attrNameLst>
                                          <p:attrName>style.visibility</p:attrName>
                                        </p:attrNameLst>
                                      </p:cBhvr>
                                      <p:to>
                                        <p:strVal val="visible"/>
                                      </p:to>
                                    </p:set>
                                    <p:animEffect transition="in" filter="fade">
                                      <p:cBhvr>
                                        <p:cTn id="42" dur="1000"/>
                                        <p:tgtEl>
                                          <p:spTgt spid="6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g11b713c09be_0_13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Properties of Wumpus world</a:t>
            </a:r>
            <a:endParaRPr b="1">
              <a:solidFill>
                <a:schemeClr val="lt1"/>
              </a:solidFill>
            </a:endParaRPr>
          </a:p>
        </p:txBody>
      </p:sp>
      <p:sp>
        <p:nvSpPr>
          <p:cNvPr id="608" name="Google Shape;608;g11b713c09be_0_13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609" name="Google Shape;609;g11b713c09be_0_1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55</a:t>
            </a:fld>
            <a:endParaRPr/>
          </a:p>
        </p:txBody>
      </p:sp>
      <p:pic>
        <p:nvPicPr>
          <p:cNvPr id="610" name="Google Shape;610;g11b713c09be_0_134"/>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11" name="Google Shape;611;g11b713c09be_0_134"/>
          <p:cNvSpPr txBox="1"/>
          <p:nvPr/>
        </p:nvSpPr>
        <p:spPr>
          <a:xfrm>
            <a:off x="311725" y="1023150"/>
            <a:ext cx="11530800" cy="3583500"/>
          </a:xfrm>
          <a:prstGeom prst="rect">
            <a:avLst/>
          </a:prstGeom>
          <a:noFill/>
          <a:ln>
            <a:noFill/>
          </a:ln>
        </p:spPr>
        <p:txBody>
          <a:bodyPr spcFirstLastPara="1" wrap="square" lIns="91425" tIns="45700" rIns="91425" bIns="45700" anchor="t" anchorCtr="0">
            <a:spAutoFit/>
          </a:bodyPr>
          <a:lstStyle/>
          <a:p>
            <a:pPr marL="457200" marR="25400" lvl="0" indent="-349250" algn="just" rtl="0">
              <a:lnSpc>
                <a:spcPct val="156250"/>
              </a:lnSpc>
              <a:spcBef>
                <a:spcPts val="1500"/>
              </a:spcBef>
              <a:spcAft>
                <a:spcPts val="0"/>
              </a:spcAft>
              <a:buClr>
                <a:schemeClr val="dk1"/>
              </a:buClr>
              <a:buSzPts val="1900"/>
              <a:buFont typeface="Roboto"/>
              <a:buChar char="●"/>
            </a:pPr>
            <a:r>
              <a:rPr lang="en-GB" sz="1900" b="1">
                <a:solidFill>
                  <a:schemeClr val="dk1"/>
                </a:solidFill>
                <a:highlight>
                  <a:srgbClr val="FFFFFF"/>
                </a:highlight>
                <a:latin typeface="Calibri"/>
                <a:ea typeface="Calibri"/>
                <a:cs typeface="Calibri"/>
                <a:sym typeface="Calibri"/>
              </a:rPr>
              <a:t>Partially observable:</a:t>
            </a:r>
            <a:r>
              <a:rPr lang="en-GB" sz="1900">
                <a:solidFill>
                  <a:schemeClr val="dk1"/>
                </a:solidFill>
                <a:highlight>
                  <a:srgbClr val="FFFFFF"/>
                </a:highlight>
                <a:latin typeface="Calibri"/>
                <a:ea typeface="Calibri"/>
                <a:cs typeface="Calibri"/>
                <a:sym typeface="Calibri"/>
              </a:rPr>
              <a:t> The Wumpus world is partially observable because the agent can only perceive the close environment such as an adjacent room.</a:t>
            </a:r>
            <a:endParaRPr sz="1900">
              <a:solidFill>
                <a:schemeClr val="dk1"/>
              </a:solidFill>
              <a:highlight>
                <a:srgbClr val="FFFFFF"/>
              </a:highlight>
              <a:latin typeface="Calibri"/>
              <a:ea typeface="Calibri"/>
              <a:cs typeface="Calibri"/>
              <a:sym typeface="Calibri"/>
            </a:endParaRPr>
          </a:p>
          <a:p>
            <a:pPr marL="457200" marR="25400" lvl="0" indent="-349250" algn="just" rtl="0">
              <a:lnSpc>
                <a:spcPct val="156250"/>
              </a:lnSpc>
              <a:spcBef>
                <a:spcPts val="0"/>
              </a:spcBef>
              <a:spcAft>
                <a:spcPts val="0"/>
              </a:spcAft>
              <a:buClr>
                <a:schemeClr val="dk1"/>
              </a:buClr>
              <a:buSzPts val="1900"/>
              <a:buFont typeface="Roboto"/>
              <a:buChar char="●"/>
            </a:pPr>
            <a:r>
              <a:rPr lang="en-GB" sz="1900" b="1">
                <a:solidFill>
                  <a:schemeClr val="dk1"/>
                </a:solidFill>
                <a:highlight>
                  <a:srgbClr val="FFFFFF"/>
                </a:highlight>
                <a:latin typeface="Calibri"/>
                <a:ea typeface="Calibri"/>
                <a:cs typeface="Calibri"/>
                <a:sym typeface="Calibri"/>
              </a:rPr>
              <a:t>Deterministic:</a:t>
            </a:r>
            <a:r>
              <a:rPr lang="en-GB" sz="1900">
                <a:solidFill>
                  <a:schemeClr val="dk1"/>
                </a:solidFill>
                <a:highlight>
                  <a:srgbClr val="FFFFFF"/>
                </a:highlight>
                <a:latin typeface="Calibri"/>
                <a:ea typeface="Calibri"/>
                <a:cs typeface="Calibri"/>
                <a:sym typeface="Calibri"/>
              </a:rPr>
              <a:t> It is deterministic, as the result and outcome of the world are already known.</a:t>
            </a:r>
            <a:endParaRPr sz="1900">
              <a:solidFill>
                <a:schemeClr val="dk1"/>
              </a:solidFill>
              <a:highlight>
                <a:srgbClr val="FFFFFF"/>
              </a:highlight>
              <a:latin typeface="Calibri"/>
              <a:ea typeface="Calibri"/>
              <a:cs typeface="Calibri"/>
              <a:sym typeface="Calibri"/>
            </a:endParaRPr>
          </a:p>
          <a:p>
            <a:pPr marL="457200" marR="25400" lvl="0" indent="-349250" algn="just" rtl="0">
              <a:lnSpc>
                <a:spcPct val="156250"/>
              </a:lnSpc>
              <a:spcBef>
                <a:spcPts val="0"/>
              </a:spcBef>
              <a:spcAft>
                <a:spcPts val="0"/>
              </a:spcAft>
              <a:buClr>
                <a:schemeClr val="dk1"/>
              </a:buClr>
              <a:buSzPts val="1900"/>
              <a:buFont typeface="Roboto"/>
              <a:buChar char="●"/>
            </a:pPr>
            <a:r>
              <a:rPr lang="en-GB" sz="1900" b="1">
                <a:solidFill>
                  <a:schemeClr val="dk1"/>
                </a:solidFill>
                <a:highlight>
                  <a:srgbClr val="FFFFFF"/>
                </a:highlight>
                <a:latin typeface="Calibri"/>
                <a:ea typeface="Calibri"/>
                <a:cs typeface="Calibri"/>
                <a:sym typeface="Calibri"/>
              </a:rPr>
              <a:t>Sequential:</a:t>
            </a:r>
            <a:r>
              <a:rPr lang="en-GB" sz="1900">
                <a:solidFill>
                  <a:schemeClr val="dk1"/>
                </a:solidFill>
                <a:highlight>
                  <a:srgbClr val="FFFFFF"/>
                </a:highlight>
                <a:latin typeface="Calibri"/>
                <a:ea typeface="Calibri"/>
                <a:cs typeface="Calibri"/>
                <a:sym typeface="Calibri"/>
              </a:rPr>
              <a:t> The order is important, so it is sequential.</a:t>
            </a:r>
            <a:endParaRPr sz="1900">
              <a:solidFill>
                <a:schemeClr val="dk1"/>
              </a:solidFill>
              <a:highlight>
                <a:srgbClr val="FFFFFF"/>
              </a:highlight>
              <a:latin typeface="Calibri"/>
              <a:ea typeface="Calibri"/>
              <a:cs typeface="Calibri"/>
              <a:sym typeface="Calibri"/>
            </a:endParaRPr>
          </a:p>
          <a:p>
            <a:pPr marL="457200" marR="25400" lvl="0" indent="-349250" algn="just" rtl="0">
              <a:lnSpc>
                <a:spcPct val="156250"/>
              </a:lnSpc>
              <a:spcBef>
                <a:spcPts val="0"/>
              </a:spcBef>
              <a:spcAft>
                <a:spcPts val="0"/>
              </a:spcAft>
              <a:buClr>
                <a:schemeClr val="dk1"/>
              </a:buClr>
              <a:buSzPts val="1900"/>
              <a:buFont typeface="Roboto"/>
              <a:buChar char="●"/>
            </a:pPr>
            <a:r>
              <a:rPr lang="en-GB" sz="1900" b="1">
                <a:solidFill>
                  <a:schemeClr val="dk1"/>
                </a:solidFill>
                <a:highlight>
                  <a:srgbClr val="FFFFFF"/>
                </a:highlight>
                <a:latin typeface="Calibri"/>
                <a:ea typeface="Calibri"/>
                <a:cs typeface="Calibri"/>
                <a:sym typeface="Calibri"/>
              </a:rPr>
              <a:t>Static:</a:t>
            </a:r>
            <a:r>
              <a:rPr lang="en-GB" sz="1900">
                <a:solidFill>
                  <a:schemeClr val="dk1"/>
                </a:solidFill>
                <a:highlight>
                  <a:srgbClr val="FFFFFF"/>
                </a:highlight>
                <a:latin typeface="Calibri"/>
                <a:ea typeface="Calibri"/>
                <a:cs typeface="Calibri"/>
                <a:sym typeface="Calibri"/>
              </a:rPr>
              <a:t> It is static as Wumpus and Pits are not moving.</a:t>
            </a:r>
            <a:endParaRPr sz="1900">
              <a:solidFill>
                <a:schemeClr val="dk1"/>
              </a:solidFill>
              <a:highlight>
                <a:srgbClr val="FFFFFF"/>
              </a:highlight>
              <a:latin typeface="Calibri"/>
              <a:ea typeface="Calibri"/>
              <a:cs typeface="Calibri"/>
              <a:sym typeface="Calibri"/>
            </a:endParaRPr>
          </a:p>
          <a:p>
            <a:pPr marL="457200" marR="25400" lvl="0" indent="-349250" algn="just" rtl="0">
              <a:lnSpc>
                <a:spcPct val="156250"/>
              </a:lnSpc>
              <a:spcBef>
                <a:spcPts val="0"/>
              </a:spcBef>
              <a:spcAft>
                <a:spcPts val="0"/>
              </a:spcAft>
              <a:buClr>
                <a:schemeClr val="dk1"/>
              </a:buClr>
              <a:buSzPts val="1900"/>
              <a:buFont typeface="Roboto"/>
              <a:buChar char="●"/>
            </a:pPr>
            <a:r>
              <a:rPr lang="en-GB" sz="1900" b="1">
                <a:solidFill>
                  <a:schemeClr val="dk1"/>
                </a:solidFill>
                <a:highlight>
                  <a:srgbClr val="FFFFFF"/>
                </a:highlight>
                <a:latin typeface="Calibri"/>
                <a:ea typeface="Calibri"/>
                <a:cs typeface="Calibri"/>
                <a:sym typeface="Calibri"/>
              </a:rPr>
              <a:t>Discrete:</a:t>
            </a:r>
            <a:r>
              <a:rPr lang="en-GB" sz="1900">
                <a:solidFill>
                  <a:schemeClr val="dk1"/>
                </a:solidFill>
                <a:highlight>
                  <a:srgbClr val="FFFFFF"/>
                </a:highlight>
                <a:latin typeface="Calibri"/>
                <a:ea typeface="Calibri"/>
                <a:cs typeface="Calibri"/>
                <a:sym typeface="Calibri"/>
              </a:rPr>
              <a:t> The environment is discrete.</a:t>
            </a:r>
            <a:endParaRPr sz="1900">
              <a:solidFill>
                <a:schemeClr val="dk1"/>
              </a:solidFill>
              <a:highlight>
                <a:srgbClr val="FFFFFF"/>
              </a:highlight>
              <a:latin typeface="Calibri"/>
              <a:ea typeface="Calibri"/>
              <a:cs typeface="Calibri"/>
              <a:sym typeface="Calibri"/>
            </a:endParaRPr>
          </a:p>
          <a:p>
            <a:pPr marL="457200" marR="25400" lvl="0" indent="-349250" algn="just" rtl="0">
              <a:lnSpc>
                <a:spcPct val="156250"/>
              </a:lnSpc>
              <a:spcBef>
                <a:spcPts val="0"/>
              </a:spcBef>
              <a:spcAft>
                <a:spcPts val="0"/>
              </a:spcAft>
              <a:buClr>
                <a:schemeClr val="dk1"/>
              </a:buClr>
              <a:buSzPts val="1900"/>
              <a:buFont typeface="Roboto"/>
              <a:buChar char="●"/>
            </a:pPr>
            <a:r>
              <a:rPr lang="en-GB" sz="1900" b="1">
                <a:solidFill>
                  <a:schemeClr val="dk1"/>
                </a:solidFill>
                <a:highlight>
                  <a:srgbClr val="FFFFFF"/>
                </a:highlight>
                <a:latin typeface="Calibri"/>
                <a:ea typeface="Calibri"/>
                <a:cs typeface="Calibri"/>
                <a:sym typeface="Calibri"/>
              </a:rPr>
              <a:t>One agent:</a:t>
            </a:r>
            <a:r>
              <a:rPr lang="en-GB" sz="1900">
                <a:solidFill>
                  <a:schemeClr val="dk1"/>
                </a:solidFill>
                <a:highlight>
                  <a:srgbClr val="FFFFFF"/>
                </a:highlight>
                <a:latin typeface="Calibri"/>
                <a:ea typeface="Calibri"/>
                <a:cs typeface="Calibri"/>
                <a:sym typeface="Calibri"/>
              </a:rPr>
              <a:t> The environment is a single agent as we have one agent only and Wumpus is not considered as an agent.</a:t>
            </a:r>
            <a:endParaRPr sz="2600" b="1">
              <a:solidFill>
                <a:srgbClr val="FF0000"/>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1">
                                            <p:txEl>
                                              <p:pRg st="0" end="0"/>
                                            </p:txEl>
                                          </p:spTgt>
                                        </p:tgtEl>
                                        <p:attrNameLst>
                                          <p:attrName>style.visibility</p:attrName>
                                        </p:attrNameLst>
                                      </p:cBhvr>
                                      <p:to>
                                        <p:strVal val="visible"/>
                                      </p:to>
                                    </p:set>
                                    <p:animEffect transition="in" filter="fade">
                                      <p:cBhvr>
                                        <p:cTn id="7" dur="1000"/>
                                        <p:tgtEl>
                                          <p:spTgt spid="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1">
                                            <p:txEl>
                                              <p:pRg st="1" end="1"/>
                                            </p:txEl>
                                          </p:spTgt>
                                        </p:tgtEl>
                                        <p:attrNameLst>
                                          <p:attrName>style.visibility</p:attrName>
                                        </p:attrNameLst>
                                      </p:cBhvr>
                                      <p:to>
                                        <p:strVal val="visible"/>
                                      </p:to>
                                    </p:set>
                                    <p:animEffect transition="in" filter="fade">
                                      <p:cBhvr>
                                        <p:cTn id="12" dur="1000"/>
                                        <p:tgtEl>
                                          <p:spTgt spid="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1">
                                            <p:txEl>
                                              <p:pRg st="2" end="2"/>
                                            </p:txEl>
                                          </p:spTgt>
                                        </p:tgtEl>
                                        <p:attrNameLst>
                                          <p:attrName>style.visibility</p:attrName>
                                        </p:attrNameLst>
                                      </p:cBhvr>
                                      <p:to>
                                        <p:strVal val="visible"/>
                                      </p:to>
                                    </p:set>
                                    <p:animEffect transition="in" filter="fade">
                                      <p:cBhvr>
                                        <p:cTn id="17" dur="1000"/>
                                        <p:tgtEl>
                                          <p:spTgt spid="6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1">
                                            <p:txEl>
                                              <p:pRg st="3" end="3"/>
                                            </p:txEl>
                                          </p:spTgt>
                                        </p:tgtEl>
                                        <p:attrNameLst>
                                          <p:attrName>style.visibility</p:attrName>
                                        </p:attrNameLst>
                                      </p:cBhvr>
                                      <p:to>
                                        <p:strVal val="visible"/>
                                      </p:to>
                                    </p:set>
                                    <p:animEffect transition="in" filter="fade">
                                      <p:cBhvr>
                                        <p:cTn id="22" dur="1000"/>
                                        <p:tgtEl>
                                          <p:spTgt spid="6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1">
                                            <p:txEl>
                                              <p:pRg st="4" end="4"/>
                                            </p:txEl>
                                          </p:spTgt>
                                        </p:tgtEl>
                                        <p:attrNameLst>
                                          <p:attrName>style.visibility</p:attrName>
                                        </p:attrNameLst>
                                      </p:cBhvr>
                                      <p:to>
                                        <p:strVal val="visible"/>
                                      </p:to>
                                    </p:set>
                                    <p:animEffect transition="in" filter="fade">
                                      <p:cBhvr>
                                        <p:cTn id="27" dur="1000"/>
                                        <p:tgtEl>
                                          <p:spTgt spid="6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1">
                                            <p:txEl>
                                              <p:pRg st="5" end="5"/>
                                            </p:txEl>
                                          </p:spTgt>
                                        </p:tgtEl>
                                        <p:attrNameLst>
                                          <p:attrName>style.visibility</p:attrName>
                                        </p:attrNameLst>
                                      </p:cBhvr>
                                      <p:to>
                                        <p:strVal val="visible"/>
                                      </p:to>
                                    </p:set>
                                    <p:animEffect transition="in" filter="fade">
                                      <p:cBhvr>
                                        <p:cTn id="32" dur="1000"/>
                                        <p:tgtEl>
                                          <p:spTgt spid="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The Agents Steps</a:t>
            </a:r>
            <a:endParaRPr b="1">
              <a:solidFill>
                <a:schemeClr val="lt1"/>
              </a:solidFill>
            </a:endParaRPr>
          </a:p>
        </p:txBody>
      </p:sp>
      <p:sp>
        <p:nvSpPr>
          <p:cNvPr id="617" name="Google Shape;61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618" name="Google Shape;61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56</a:t>
            </a:fld>
            <a:endParaRPr/>
          </a:p>
        </p:txBody>
      </p:sp>
      <p:pic>
        <p:nvPicPr>
          <p:cNvPr id="619" name="Google Shape;619;p20"/>
          <p:cNvPicPr preferRelativeResize="0"/>
          <p:nvPr/>
        </p:nvPicPr>
        <p:blipFill rotWithShape="1">
          <a:blip r:embed="rId3">
            <a:alphaModFix/>
          </a:blip>
          <a:srcRect/>
          <a:stretch/>
        </p:blipFill>
        <p:spPr>
          <a:xfrm>
            <a:off x="311728" y="5915891"/>
            <a:ext cx="408708" cy="805584"/>
          </a:xfrm>
          <a:prstGeom prst="rect">
            <a:avLst/>
          </a:prstGeom>
          <a:noFill/>
          <a:ln>
            <a:noFill/>
          </a:ln>
        </p:spPr>
      </p:pic>
      <p:pic>
        <p:nvPicPr>
          <p:cNvPr id="620" name="Google Shape;620;p20"/>
          <p:cNvPicPr preferRelativeResize="0"/>
          <p:nvPr/>
        </p:nvPicPr>
        <p:blipFill>
          <a:blip r:embed="rId4">
            <a:alphaModFix/>
          </a:blip>
          <a:stretch>
            <a:fillRect/>
          </a:stretch>
        </p:blipFill>
        <p:spPr>
          <a:xfrm>
            <a:off x="720425" y="1336075"/>
            <a:ext cx="10633375" cy="4579825"/>
          </a:xfrm>
          <a:prstGeom prst="rect">
            <a:avLst/>
          </a:prstGeom>
          <a:noFill/>
          <a:ln>
            <a:noFill/>
          </a:ln>
        </p:spPr>
      </p:pic>
      <p:sp>
        <p:nvSpPr>
          <p:cNvPr id="621" name="Google Shape;621;p20"/>
          <p:cNvSpPr txBox="1"/>
          <p:nvPr/>
        </p:nvSpPr>
        <p:spPr>
          <a:xfrm>
            <a:off x="4999800" y="928250"/>
            <a:ext cx="21924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3000" b="1">
                <a:solidFill>
                  <a:schemeClr val="dk1"/>
                </a:solidFill>
                <a:latin typeface="Calibri"/>
                <a:ea typeface="Calibri"/>
                <a:cs typeface="Calibri"/>
                <a:sym typeface="Calibri"/>
              </a:rPr>
              <a:t>Step 1 &amp; 2</a:t>
            </a:r>
            <a:endParaRPr sz="3000" b="1">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g127208e747c_0_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The Agents Steps</a:t>
            </a:r>
            <a:endParaRPr b="1">
              <a:solidFill>
                <a:schemeClr val="lt1"/>
              </a:solidFill>
            </a:endParaRPr>
          </a:p>
        </p:txBody>
      </p:sp>
      <p:sp>
        <p:nvSpPr>
          <p:cNvPr id="627" name="Google Shape;627;g127208e747c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628" name="Google Shape;628;g127208e747c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57</a:t>
            </a:fld>
            <a:endParaRPr/>
          </a:p>
        </p:txBody>
      </p:sp>
      <p:pic>
        <p:nvPicPr>
          <p:cNvPr id="629" name="Google Shape;629;g127208e747c_0_0"/>
          <p:cNvPicPr preferRelativeResize="0"/>
          <p:nvPr/>
        </p:nvPicPr>
        <p:blipFill rotWithShape="1">
          <a:blip r:embed="rId3">
            <a:alphaModFix/>
          </a:blip>
          <a:srcRect/>
          <a:stretch/>
        </p:blipFill>
        <p:spPr>
          <a:xfrm>
            <a:off x="311728" y="5915891"/>
            <a:ext cx="408708" cy="805584"/>
          </a:xfrm>
          <a:prstGeom prst="rect">
            <a:avLst/>
          </a:prstGeom>
          <a:noFill/>
          <a:ln>
            <a:noFill/>
          </a:ln>
        </p:spPr>
      </p:pic>
      <p:pic>
        <p:nvPicPr>
          <p:cNvPr id="630" name="Google Shape;630;g127208e747c_0_0"/>
          <p:cNvPicPr preferRelativeResize="0"/>
          <p:nvPr/>
        </p:nvPicPr>
        <p:blipFill>
          <a:blip r:embed="rId4">
            <a:alphaModFix/>
          </a:blip>
          <a:stretch>
            <a:fillRect/>
          </a:stretch>
        </p:blipFill>
        <p:spPr>
          <a:xfrm>
            <a:off x="720425" y="1358275"/>
            <a:ext cx="10633375" cy="4557625"/>
          </a:xfrm>
          <a:prstGeom prst="rect">
            <a:avLst/>
          </a:prstGeom>
          <a:noFill/>
          <a:ln>
            <a:noFill/>
          </a:ln>
        </p:spPr>
      </p:pic>
      <p:sp>
        <p:nvSpPr>
          <p:cNvPr id="631" name="Google Shape;631;g127208e747c_0_0"/>
          <p:cNvSpPr txBox="1"/>
          <p:nvPr/>
        </p:nvSpPr>
        <p:spPr>
          <a:xfrm>
            <a:off x="4999800" y="928250"/>
            <a:ext cx="21924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3000" b="1">
                <a:solidFill>
                  <a:schemeClr val="dk1"/>
                </a:solidFill>
                <a:latin typeface="Calibri"/>
                <a:ea typeface="Calibri"/>
                <a:cs typeface="Calibri"/>
                <a:sym typeface="Calibri"/>
              </a:rPr>
              <a:t>Step 3 &amp; 4</a:t>
            </a:r>
            <a:endParaRPr sz="3000" b="1">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22"/>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lnSpc>
                <a:spcPct val="130000"/>
              </a:lnSpc>
              <a:spcBef>
                <a:spcPts val="400"/>
              </a:spcBef>
              <a:spcAft>
                <a:spcPts val="600"/>
              </a:spcAft>
              <a:buClr>
                <a:schemeClr val="dk1"/>
              </a:buClr>
              <a:buSzPts val="1100"/>
              <a:buFont typeface="Arial"/>
              <a:buNone/>
            </a:pPr>
            <a:r>
              <a:rPr lang="en-GB" b="1">
                <a:solidFill>
                  <a:schemeClr val="lt1"/>
                </a:solidFill>
              </a:rPr>
              <a:t>Knowledge-base for Wumpus world</a:t>
            </a:r>
            <a:endParaRPr b="1">
              <a:solidFill>
                <a:schemeClr val="lt1"/>
              </a:solidFill>
            </a:endParaRPr>
          </a:p>
        </p:txBody>
      </p:sp>
      <p:sp>
        <p:nvSpPr>
          <p:cNvPr id="637" name="Google Shape;63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638" name="Google Shape;63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58</a:t>
            </a:fld>
            <a:endParaRPr/>
          </a:p>
        </p:txBody>
      </p:sp>
      <p:pic>
        <p:nvPicPr>
          <p:cNvPr id="639" name="Google Shape;639;p22"/>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40" name="Google Shape;640;p22"/>
          <p:cNvSpPr txBox="1"/>
          <p:nvPr/>
        </p:nvSpPr>
        <p:spPr>
          <a:xfrm>
            <a:off x="311728" y="1028439"/>
            <a:ext cx="11561700" cy="5399700"/>
          </a:xfrm>
          <a:prstGeom prst="rect">
            <a:avLst/>
          </a:prstGeom>
          <a:noFill/>
          <a:ln>
            <a:noFill/>
          </a:ln>
        </p:spPr>
        <p:txBody>
          <a:bodyPr spcFirstLastPara="1" wrap="square" lIns="91425" tIns="45700" rIns="91425" bIns="45700" anchor="t" anchorCtr="0">
            <a:spAutoFit/>
          </a:bodyPr>
          <a:lstStyle/>
          <a:p>
            <a:pPr marL="0" lvl="0" indent="0" algn="just" rtl="0">
              <a:lnSpc>
                <a:spcPct val="130000"/>
              </a:lnSpc>
              <a:spcBef>
                <a:spcPts val="1400"/>
              </a:spcBef>
              <a:spcAft>
                <a:spcPts val="0"/>
              </a:spcAft>
              <a:buSzPts val="1100"/>
              <a:buNone/>
            </a:pPr>
            <a:r>
              <a:rPr lang="en-GB" sz="2600">
                <a:solidFill>
                  <a:schemeClr val="dk1"/>
                </a:solidFill>
                <a:latin typeface="Times New Roman"/>
                <a:ea typeface="Times New Roman"/>
                <a:cs typeface="Times New Roman"/>
                <a:sym typeface="Times New Roman"/>
              </a:rPr>
              <a:t>Atomic proposition variable for Wumpus world:</a:t>
            </a:r>
            <a:endParaRPr>
              <a:latin typeface="Times New Roman"/>
              <a:ea typeface="Times New Roman"/>
              <a:cs typeface="Times New Roman"/>
              <a:sym typeface="Times New Roman"/>
            </a:endParaRPr>
          </a:p>
          <a:p>
            <a:pPr marL="360000" marR="25400" lvl="0" indent="-152400" algn="l" rtl="0">
              <a:lnSpc>
                <a:spcPct val="156250"/>
              </a:lnSpc>
              <a:spcBef>
                <a:spcPts val="1500"/>
              </a:spcBef>
              <a:spcAft>
                <a:spcPts val="0"/>
              </a:spcAft>
              <a:buClr>
                <a:schemeClr val="dk1"/>
              </a:buClr>
              <a:buSzPts val="2400"/>
              <a:buFont typeface="Roboto"/>
              <a:buAutoNum type="arabicPeriod"/>
            </a:pPr>
            <a:r>
              <a:rPr lang="en-GB" sz="2400">
                <a:solidFill>
                  <a:schemeClr val="dk1"/>
                </a:solidFill>
                <a:highlight>
                  <a:srgbClr val="FFFFFF"/>
                </a:highlight>
                <a:latin typeface="Times New Roman"/>
                <a:ea typeface="Times New Roman"/>
                <a:cs typeface="Times New Roman"/>
                <a:sym typeface="Times New Roman"/>
              </a:rPr>
              <a:t>Let </a:t>
            </a:r>
            <a:r>
              <a:rPr lang="en-GB" sz="2400" b="1">
                <a:solidFill>
                  <a:schemeClr val="dk1"/>
                </a:solidFill>
                <a:highlight>
                  <a:srgbClr val="FFFFFF"/>
                </a:highlight>
                <a:latin typeface="Times New Roman"/>
                <a:ea typeface="Times New Roman"/>
                <a:cs typeface="Times New Roman"/>
                <a:sym typeface="Times New Roman"/>
              </a:rPr>
              <a:t>P</a:t>
            </a:r>
            <a:r>
              <a:rPr lang="en-GB" sz="2400" b="1" baseline="-25000">
                <a:solidFill>
                  <a:schemeClr val="dk1"/>
                </a:solidFill>
                <a:highlight>
                  <a:srgbClr val="FFFFFF"/>
                </a:highlight>
                <a:latin typeface="Times New Roman"/>
                <a:ea typeface="Times New Roman"/>
                <a:cs typeface="Times New Roman"/>
                <a:sym typeface="Times New Roman"/>
              </a:rPr>
              <a:t>i,j</a:t>
            </a:r>
            <a:r>
              <a:rPr lang="en-GB" sz="2400">
                <a:solidFill>
                  <a:schemeClr val="dk1"/>
                </a:solidFill>
                <a:highlight>
                  <a:srgbClr val="FFFFFF"/>
                </a:highlight>
                <a:latin typeface="Times New Roman"/>
                <a:ea typeface="Times New Roman"/>
                <a:cs typeface="Times New Roman"/>
                <a:sym typeface="Times New Roman"/>
              </a:rPr>
              <a:t> be true if there is a Pit in the room [i, j].</a:t>
            </a:r>
            <a:endParaRPr sz="2400">
              <a:solidFill>
                <a:schemeClr val="dk1"/>
              </a:solidFill>
              <a:highlight>
                <a:srgbClr val="FFFFFF"/>
              </a:highlight>
              <a:latin typeface="Times New Roman"/>
              <a:ea typeface="Times New Roman"/>
              <a:cs typeface="Times New Roman"/>
              <a:sym typeface="Times New Roman"/>
            </a:endParaRPr>
          </a:p>
          <a:p>
            <a:pPr marL="360000" marR="25400" lvl="0" indent="-152400" algn="l" rtl="0">
              <a:lnSpc>
                <a:spcPct val="156250"/>
              </a:lnSpc>
              <a:spcBef>
                <a:spcPts val="0"/>
              </a:spcBef>
              <a:spcAft>
                <a:spcPts val="0"/>
              </a:spcAft>
              <a:buClr>
                <a:schemeClr val="dk1"/>
              </a:buClr>
              <a:buSzPts val="2400"/>
              <a:buFont typeface="Roboto"/>
              <a:buAutoNum type="arabicPeriod"/>
            </a:pPr>
            <a:r>
              <a:rPr lang="en-GB" sz="2400">
                <a:solidFill>
                  <a:schemeClr val="dk1"/>
                </a:solidFill>
                <a:highlight>
                  <a:srgbClr val="FFFFFF"/>
                </a:highlight>
                <a:latin typeface="Times New Roman"/>
                <a:ea typeface="Times New Roman"/>
                <a:cs typeface="Times New Roman"/>
                <a:sym typeface="Times New Roman"/>
              </a:rPr>
              <a:t>Let </a:t>
            </a:r>
            <a:r>
              <a:rPr lang="en-GB" sz="2400" b="1">
                <a:solidFill>
                  <a:schemeClr val="dk1"/>
                </a:solidFill>
                <a:highlight>
                  <a:srgbClr val="FFFFFF"/>
                </a:highlight>
                <a:latin typeface="Times New Roman"/>
                <a:ea typeface="Times New Roman"/>
                <a:cs typeface="Times New Roman"/>
                <a:sym typeface="Times New Roman"/>
              </a:rPr>
              <a:t>B</a:t>
            </a:r>
            <a:r>
              <a:rPr lang="en-GB" sz="2400" b="1" baseline="-25000">
                <a:solidFill>
                  <a:schemeClr val="dk1"/>
                </a:solidFill>
                <a:highlight>
                  <a:srgbClr val="FFFFFF"/>
                </a:highlight>
                <a:latin typeface="Times New Roman"/>
                <a:ea typeface="Times New Roman"/>
                <a:cs typeface="Times New Roman"/>
                <a:sym typeface="Times New Roman"/>
              </a:rPr>
              <a:t>i,j</a:t>
            </a:r>
            <a:r>
              <a:rPr lang="en-GB" sz="2400">
                <a:solidFill>
                  <a:schemeClr val="dk1"/>
                </a:solidFill>
                <a:highlight>
                  <a:srgbClr val="FFFFFF"/>
                </a:highlight>
                <a:latin typeface="Times New Roman"/>
                <a:ea typeface="Times New Roman"/>
                <a:cs typeface="Times New Roman"/>
                <a:sym typeface="Times New Roman"/>
              </a:rPr>
              <a:t> be true if agent perceives breeze in [i, j], (dead or alive).</a:t>
            </a:r>
            <a:endParaRPr sz="2400">
              <a:solidFill>
                <a:schemeClr val="dk1"/>
              </a:solidFill>
              <a:highlight>
                <a:srgbClr val="FFFFFF"/>
              </a:highlight>
              <a:latin typeface="Times New Roman"/>
              <a:ea typeface="Times New Roman"/>
              <a:cs typeface="Times New Roman"/>
              <a:sym typeface="Times New Roman"/>
            </a:endParaRPr>
          </a:p>
          <a:p>
            <a:pPr marL="360000" marR="25400" lvl="0" indent="-152400" algn="l" rtl="0">
              <a:lnSpc>
                <a:spcPct val="156250"/>
              </a:lnSpc>
              <a:spcBef>
                <a:spcPts val="0"/>
              </a:spcBef>
              <a:spcAft>
                <a:spcPts val="0"/>
              </a:spcAft>
              <a:buClr>
                <a:schemeClr val="dk1"/>
              </a:buClr>
              <a:buSzPts val="2400"/>
              <a:buFont typeface="Roboto"/>
              <a:buAutoNum type="arabicPeriod"/>
            </a:pPr>
            <a:r>
              <a:rPr lang="en-GB" sz="2400">
                <a:solidFill>
                  <a:schemeClr val="dk1"/>
                </a:solidFill>
                <a:highlight>
                  <a:srgbClr val="FFFFFF"/>
                </a:highlight>
                <a:latin typeface="Times New Roman"/>
                <a:ea typeface="Times New Roman"/>
                <a:cs typeface="Times New Roman"/>
                <a:sym typeface="Times New Roman"/>
              </a:rPr>
              <a:t>Let </a:t>
            </a:r>
            <a:r>
              <a:rPr lang="en-GB" sz="2400" b="1">
                <a:solidFill>
                  <a:schemeClr val="dk1"/>
                </a:solidFill>
                <a:highlight>
                  <a:srgbClr val="FFFFFF"/>
                </a:highlight>
                <a:latin typeface="Times New Roman"/>
                <a:ea typeface="Times New Roman"/>
                <a:cs typeface="Times New Roman"/>
                <a:sym typeface="Times New Roman"/>
              </a:rPr>
              <a:t>W</a:t>
            </a:r>
            <a:r>
              <a:rPr lang="en-GB" sz="2400" b="1" baseline="-25000">
                <a:solidFill>
                  <a:schemeClr val="dk1"/>
                </a:solidFill>
                <a:highlight>
                  <a:srgbClr val="FFFFFF"/>
                </a:highlight>
                <a:latin typeface="Times New Roman"/>
                <a:ea typeface="Times New Roman"/>
                <a:cs typeface="Times New Roman"/>
                <a:sym typeface="Times New Roman"/>
              </a:rPr>
              <a:t>i,j</a:t>
            </a:r>
            <a:r>
              <a:rPr lang="en-GB" sz="2400">
                <a:solidFill>
                  <a:schemeClr val="dk1"/>
                </a:solidFill>
                <a:highlight>
                  <a:srgbClr val="FFFFFF"/>
                </a:highlight>
                <a:latin typeface="Times New Roman"/>
                <a:ea typeface="Times New Roman"/>
                <a:cs typeface="Times New Roman"/>
                <a:sym typeface="Times New Roman"/>
              </a:rPr>
              <a:t> be true if there is wumpus in the square[i, j].</a:t>
            </a:r>
            <a:endParaRPr sz="2400">
              <a:solidFill>
                <a:schemeClr val="dk1"/>
              </a:solidFill>
              <a:highlight>
                <a:srgbClr val="FFFFFF"/>
              </a:highlight>
              <a:latin typeface="Times New Roman"/>
              <a:ea typeface="Times New Roman"/>
              <a:cs typeface="Times New Roman"/>
              <a:sym typeface="Times New Roman"/>
            </a:endParaRPr>
          </a:p>
          <a:p>
            <a:pPr marL="360000" marR="25400" lvl="0" indent="-152400" algn="l" rtl="0">
              <a:lnSpc>
                <a:spcPct val="156250"/>
              </a:lnSpc>
              <a:spcBef>
                <a:spcPts val="0"/>
              </a:spcBef>
              <a:spcAft>
                <a:spcPts val="0"/>
              </a:spcAft>
              <a:buClr>
                <a:schemeClr val="dk1"/>
              </a:buClr>
              <a:buSzPts val="2400"/>
              <a:buFont typeface="Roboto"/>
              <a:buAutoNum type="arabicPeriod"/>
            </a:pPr>
            <a:r>
              <a:rPr lang="en-GB" sz="2400">
                <a:solidFill>
                  <a:schemeClr val="dk1"/>
                </a:solidFill>
                <a:highlight>
                  <a:srgbClr val="FFFFFF"/>
                </a:highlight>
                <a:latin typeface="Times New Roman"/>
                <a:ea typeface="Times New Roman"/>
                <a:cs typeface="Times New Roman"/>
                <a:sym typeface="Times New Roman"/>
              </a:rPr>
              <a:t>Let </a:t>
            </a:r>
            <a:r>
              <a:rPr lang="en-GB" sz="2400" b="1">
                <a:solidFill>
                  <a:schemeClr val="dk1"/>
                </a:solidFill>
                <a:highlight>
                  <a:srgbClr val="FFFFFF"/>
                </a:highlight>
                <a:latin typeface="Times New Roman"/>
                <a:ea typeface="Times New Roman"/>
                <a:cs typeface="Times New Roman"/>
                <a:sym typeface="Times New Roman"/>
              </a:rPr>
              <a:t>S</a:t>
            </a:r>
            <a:r>
              <a:rPr lang="en-GB" sz="2400" b="1" baseline="-25000">
                <a:solidFill>
                  <a:schemeClr val="dk1"/>
                </a:solidFill>
                <a:highlight>
                  <a:srgbClr val="FFFFFF"/>
                </a:highlight>
                <a:latin typeface="Times New Roman"/>
                <a:ea typeface="Times New Roman"/>
                <a:cs typeface="Times New Roman"/>
                <a:sym typeface="Times New Roman"/>
              </a:rPr>
              <a:t>i,j</a:t>
            </a:r>
            <a:r>
              <a:rPr lang="en-GB" sz="2400">
                <a:solidFill>
                  <a:schemeClr val="dk1"/>
                </a:solidFill>
                <a:highlight>
                  <a:srgbClr val="FFFFFF"/>
                </a:highlight>
                <a:latin typeface="Times New Roman"/>
                <a:ea typeface="Times New Roman"/>
                <a:cs typeface="Times New Roman"/>
                <a:sym typeface="Times New Roman"/>
              </a:rPr>
              <a:t> be true if agent perceives stench in the square [i, j].</a:t>
            </a:r>
            <a:endParaRPr sz="2400">
              <a:solidFill>
                <a:schemeClr val="dk1"/>
              </a:solidFill>
              <a:highlight>
                <a:srgbClr val="FFFFFF"/>
              </a:highlight>
              <a:latin typeface="Times New Roman"/>
              <a:ea typeface="Times New Roman"/>
              <a:cs typeface="Times New Roman"/>
              <a:sym typeface="Times New Roman"/>
            </a:endParaRPr>
          </a:p>
          <a:p>
            <a:pPr marL="360000" marR="25400" lvl="0" indent="-152400" algn="l" rtl="0">
              <a:lnSpc>
                <a:spcPct val="156250"/>
              </a:lnSpc>
              <a:spcBef>
                <a:spcPts val="0"/>
              </a:spcBef>
              <a:spcAft>
                <a:spcPts val="0"/>
              </a:spcAft>
              <a:buClr>
                <a:schemeClr val="dk1"/>
              </a:buClr>
              <a:buSzPts val="2400"/>
              <a:buFont typeface="Roboto"/>
              <a:buAutoNum type="arabicPeriod"/>
            </a:pPr>
            <a:r>
              <a:rPr lang="en-GB" sz="2400">
                <a:solidFill>
                  <a:schemeClr val="dk1"/>
                </a:solidFill>
                <a:highlight>
                  <a:srgbClr val="FFFFFF"/>
                </a:highlight>
                <a:latin typeface="Times New Roman"/>
                <a:ea typeface="Times New Roman"/>
                <a:cs typeface="Times New Roman"/>
                <a:sym typeface="Times New Roman"/>
              </a:rPr>
              <a:t>Let </a:t>
            </a:r>
            <a:r>
              <a:rPr lang="en-GB" sz="2400" b="1">
                <a:solidFill>
                  <a:schemeClr val="dk1"/>
                </a:solidFill>
                <a:highlight>
                  <a:srgbClr val="FFFFFF"/>
                </a:highlight>
                <a:latin typeface="Times New Roman"/>
                <a:ea typeface="Times New Roman"/>
                <a:cs typeface="Times New Roman"/>
                <a:sym typeface="Times New Roman"/>
              </a:rPr>
              <a:t>V</a:t>
            </a:r>
            <a:r>
              <a:rPr lang="en-GB" sz="2400" b="1" baseline="-25000">
                <a:solidFill>
                  <a:schemeClr val="dk1"/>
                </a:solidFill>
                <a:highlight>
                  <a:srgbClr val="FFFFFF"/>
                </a:highlight>
                <a:latin typeface="Times New Roman"/>
                <a:ea typeface="Times New Roman"/>
                <a:cs typeface="Times New Roman"/>
                <a:sym typeface="Times New Roman"/>
              </a:rPr>
              <a:t>i,j</a:t>
            </a:r>
            <a:r>
              <a:rPr lang="en-GB" sz="2400">
                <a:solidFill>
                  <a:schemeClr val="dk1"/>
                </a:solidFill>
                <a:highlight>
                  <a:srgbClr val="FFFFFF"/>
                </a:highlight>
                <a:latin typeface="Times New Roman"/>
                <a:ea typeface="Times New Roman"/>
                <a:cs typeface="Times New Roman"/>
                <a:sym typeface="Times New Roman"/>
              </a:rPr>
              <a:t> be true if that square[i, j] is visited.</a:t>
            </a:r>
            <a:endParaRPr sz="2400">
              <a:solidFill>
                <a:schemeClr val="dk1"/>
              </a:solidFill>
              <a:highlight>
                <a:srgbClr val="FFFFFF"/>
              </a:highlight>
              <a:latin typeface="Times New Roman"/>
              <a:ea typeface="Times New Roman"/>
              <a:cs typeface="Times New Roman"/>
              <a:sym typeface="Times New Roman"/>
            </a:endParaRPr>
          </a:p>
          <a:p>
            <a:pPr marL="360000" marR="25400" lvl="0" indent="-152400" algn="l" rtl="0">
              <a:lnSpc>
                <a:spcPct val="156250"/>
              </a:lnSpc>
              <a:spcBef>
                <a:spcPts val="0"/>
              </a:spcBef>
              <a:spcAft>
                <a:spcPts val="0"/>
              </a:spcAft>
              <a:buClr>
                <a:schemeClr val="dk1"/>
              </a:buClr>
              <a:buSzPts val="2400"/>
              <a:buFont typeface="Roboto"/>
              <a:buAutoNum type="arabicPeriod"/>
            </a:pPr>
            <a:r>
              <a:rPr lang="en-GB" sz="2400">
                <a:solidFill>
                  <a:schemeClr val="dk1"/>
                </a:solidFill>
                <a:highlight>
                  <a:srgbClr val="FFFFFF"/>
                </a:highlight>
                <a:latin typeface="Times New Roman"/>
                <a:ea typeface="Times New Roman"/>
                <a:cs typeface="Times New Roman"/>
                <a:sym typeface="Times New Roman"/>
              </a:rPr>
              <a:t>Let </a:t>
            </a:r>
            <a:r>
              <a:rPr lang="en-GB" sz="2400" b="1">
                <a:solidFill>
                  <a:schemeClr val="dk1"/>
                </a:solidFill>
                <a:highlight>
                  <a:srgbClr val="FFFFFF"/>
                </a:highlight>
                <a:latin typeface="Times New Roman"/>
                <a:ea typeface="Times New Roman"/>
                <a:cs typeface="Times New Roman"/>
                <a:sym typeface="Times New Roman"/>
              </a:rPr>
              <a:t>G</a:t>
            </a:r>
            <a:r>
              <a:rPr lang="en-GB" sz="2400" b="1" baseline="-25000">
                <a:solidFill>
                  <a:schemeClr val="dk1"/>
                </a:solidFill>
                <a:highlight>
                  <a:srgbClr val="FFFFFF"/>
                </a:highlight>
                <a:latin typeface="Times New Roman"/>
                <a:ea typeface="Times New Roman"/>
                <a:cs typeface="Times New Roman"/>
                <a:sym typeface="Times New Roman"/>
              </a:rPr>
              <a:t>i,j</a:t>
            </a:r>
            <a:r>
              <a:rPr lang="en-GB" sz="2400">
                <a:solidFill>
                  <a:schemeClr val="dk1"/>
                </a:solidFill>
                <a:highlight>
                  <a:srgbClr val="FFFFFF"/>
                </a:highlight>
                <a:latin typeface="Times New Roman"/>
                <a:ea typeface="Times New Roman"/>
                <a:cs typeface="Times New Roman"/>
                <a:sym typeface="Times New Roman"/>
              </a:rPr>
              <a:t> be true if there is gold (and glitter) in the square [i, j].</a:t>
            </a:r>
            <a:endParaRPr sz="2400">
              <a:solidFill>
                <a:schemeClr val="dk1"/>
              </a:solidFill>
              <a:highlight>
                <a:srgbClr val="FFFFFF"/>
              </a:highlight>
              <a:latin typeface="Times New Roman"/>
              <a:ea typeface="Times New Roman"/>
              <a:cs typeface="Times New Roman"/>
              <a:sym typeface="Times New Roman"/>
            </a:endParaRPr>
          </a:p>
          <a:p>
            <a:pPr marL="360000" marR="25400" lvl="0" indent="-152400" algn="l" rtl="0">
              <a:lnSpc>
                <a:spcPct val="156250"/>
              </a:lnSpc>
              <a:spcBef>
                <a:spcPts val="0"/>
              </a:spcBef>
              <a:spcAft>
                <a:spcPts val="0"/>
              </a:spcAft>
              <a:buClr>
                <a:schemeClr val="dk1"/>
              </a:buClr>
              <a:buSzPts val="2400"/>
              <a:buFont typeface="Roboto"/>
              <a:buAutoNum type="arabicPeriod"/>
            </a:pPr>
            <a:r>
              <a:rPr lang="en-GB" sz="2400">
                <a:solidFill>
                  <a:schemeClr val="dk1"/>
                </a:solidFill>
                <a:highlight>
                  <a:srgbClr val="FFFFFF"/>
                </a:highlight>
                <a:latin typeface="Times New Roman"/>
                <a:ea typeface="Times New Roman"/>
                <a:cs typeface="Times New Roman"/>
                <a:sym typeface="Times New Roman"/>
              </a:rPr>
              <a:t>Let </a:t>
            </a:r>
            <a:r>
              <a:rPr lang="en-GB" sz="2400" b="1">
                <a:solidFill>
                  <a:schemeClr val="dk1"/>
                </a:solidFill>
                <a:highlight>
                  <a:srgbClr val="FFFFFF"/>
                </a:highlight>
                <a:latin typeface="Times New Roman"/>
                <a:ea typeface="Times New Roman"/>
                <a:cs typeface="Times New Roman"/>
                <a:sym typeface="Times New Roman"/>
              </a:rPr>
              <a:t>OK</a:t>
            </a:r>
            <a:r>
              <a:rPr lang="en-GB" sz="2400" b="1" baseline="-25000">
                <a:solidFill>
                  <a:schemeClr val="dk1"/>
                </a:solidFill>
                <a:highlight>
                  <a:srgbClr val="FFFFFF"/>
                </a:highlight>
                <a:latin typeface="Times New Roman"/>
                <a:ea typeface="Times New Roman"/>
                <a:cs typeface="Times New Roman"/>
                <a:sym typeface="Times New Roman"/>
              </a:rPr>
              <a:t>i,j</a:t>
            </a:r>
            <a:r>
              <a:rPr lang="en-GB" sz="2400">
                <a:solidFill>
                  <a:schemeClr val="dk1"/>
                </a:solidFill>
                <a:highlight>
                  <a:srgbClr val="FFFFFF"/>
                </a:highlight>
                <a:latin typeface="Times New Roman"/>
                <a:ea typeface="Times New Roman"/>
                <a:cs typeface="Times New Roman"/>
                <a:sym typeface="Times New Roman"/>
              </a:rPr>
              <a:t> be true if the room is safe</a:t>
            </a:r>
            <a:endParaRPr sz="2400">
              <a:solidFill>
                <a:schemeClr val="dk1"/>
              </a:solidFill>
              <a:highlight>
                <a:srgbClr val="FFFFFF"/>
              </a:highlight>
              <a:latin typeface="Times New Roman"/>
              <a:ea typeface="Times New Roman"/>
              <a:cs typeface="Times New Roman"/>
              <a:sym typeface="Times New Roman"/>
            </a:endParaRPr>
          </a:p>
          <a:p>
            <a:pPr marL="0" marR="0" lvl="0" indent="0" algn="l" rtl="0">
              <a:lnSpc>
                <a:spcPct val="150000"/>
              </a:lnSpc>
              <a:spcBef>
                <a:spcPts val="1200"/>
              </a:spcBef>
              <a:spcAft>
                <a:spcPts val="0"/>
              </a:spcAft>
              <a:buNone/>
            </a:pPr>
            <a:endParaRPr sz="2600" b="1" i="1">
              <a:solidFill>
                <a:schemeClr val="dk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0">
                                            <p:txEl>
                                              <p:pRg st="0" end="0"/>
                                            </p:txEl>
                                          </p:spTgt>
                                        </p:tgtEl>
                                        <p:attrNameLst>
                                          <p:attrName>style.visibility</p:attrName>
                                        </p:attrNameLst>
                                      </p:cBhvr>
                                      <p:to>
                                        <p:strVal val="visible"/>
                                      </p:to>
                                    </p:set>
                                    <p:animEffect transition="in" filter="fade">
                                      <p:cBhvr>
                                        <p:cTn id="7" dur="1000"/>
                                        <p:tgtEl>
                                          <p:spTgt spid="6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0">
                                            <p:txEl>
                                              <p:pRg st="1" end="1"/>
                                            </p:txEl>
                                          </p:spTgt>
                                        </p:tgtEl>
                                        <p:attrNameLst>
                                          <p:attrName>style.visibility</p:attrName>
                                        </p:attrNameLst>
                                      </p:cBhvr>
                                      <p:to>
                                        <p:strVal val="visible"/>
                                      </p:to>
                                    </p:set>
                                    <p:animEffect transition="in" filter="fade">
                                      <p:cBhvr>
                                        <p:cTn id="12" dur="1000"/>
                                        <p:tgtEl>
                                          <p:spTgt spid="6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0">
                                            <p:txEl>
                                              <p:pRg st="2" end="2"/>
                                            </p:txEl>
                                          </p:spTgt>
                                        </p:tgtEl>
                                        <p:attrNameLst>
                                          <p:attrName>style.visibility</p:attrName>
                                        </p:attrNameLst>
                                      </p:cBhvr>
                                      <p:to>
                                        <p:strVal val="visible"/>
                                      </p:to>
                                    </p:set>
                                    <p:animEffect transition="in" filter="fade">
                                      <p:cBhvr>
                                        <p:cTn id="17" dur="1000"/>
                                        <p:tgtEl>
                                          <p:spTgt spid="6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0">
                                            <p:txEl>
                                              <p:pRg st="3" end="3"/>
                                            </p:txEl>
                                          </p:spTgt>
                                        </p:tgtEl>
                                        <p:attrNameLst>
                                          <p:attrName>style.visibility</p:attrName>
                                        </p:attrNameLst>
                                      </p:cBhvr>
                                      <p:to>
                                        <p:strVal val="visible"/>
                                      </p:to>
                                    </p:set>
                                    <p:animEffect transition="in" filter="fade">
                                      <p:cBhvr>
                                        <p:cTn id="22" dur="1000"/>
                                        <p:tgtEl>
                                          <p:spTgt spid="6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0">
                                            <p:txEl>
                                              <p:pRg st="4" end="4"/>
                                            </p:txEl>
                                          </p:spTgt>
                                        </p:tgtEl>
                                        <p:attrNameLst>
                                          <p:attrName>style.visibility</p:attrName>
                                        </p:attrNameLst>
                                      </p:cBhvr>
                                      <p:to>
                                        <p:strVal val="visible"/>
                                      </p:to>
                                    </p:set>
                                    <p:animEffect transition="in" filter="fade">
                                      <p:cBhvr>
                                        <p:cTn id="27" dur="1000"/>
                                        <p:tgtEl>
                                          <p:spTgt spid="64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0">
                                            <p:txEl>
                                              <p:pRg st="5" end="5"/>
                                            </p:txEl>
                                          </p:spTgt>
                                        </p:tgtEl>
                                        <p:attrNameLst>
                                          <p:attrName>style.visibility</p:attrName>
                                        </p:attrNameLst>
                                      </p:cBhvr>
                                      <p:to>
                                        <p:strVal val="visible"/>
                                      </p:to>
                                    </p:set>
                                    <p:animEffect transition="in" filter="fade">
                                      <p:cBhvr>
                                        <p:cTn id="32" dur="1000"/>
                                        <p:tgtEl>
                                          <p:spTgt spid="64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0">
                                            <p:txEl>
                                              <p:pRg st="6" end="6"/>
                                            </p:txEl>
                                          </p:spTgt>
                                        </p:tgtEl>
                                        <p:attrNameLst>
                                          <p:attrName>style.visibility</p:attrName>
                                        </p:attrNameLst>
                                      </p:cBhvr>
                                      <p:to>
                                        <p:strVal val="visible"/>
                                      </p:to>
                                    </p:set>
                                    <p:animEffect transition="in" filter="fade">
                                      <p:cBhvr>
                                        <p:cTn id="37" dur="1000"/>
                                        <p:tgtEl>
                                          <p:spTgt spid="64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40">
                                            <p:txEl>
                                              <p:pRg st="7" end="7"/>
                                            </p:txEl>
                                          </p:spTgt>
                                        </p:tgtEl>
                                        <p:attrNameLst>
                                          <p:attrName>style.visibility</p:attrName>
                                        </p:attrNameLst>
                                      </p:cBhvr>
                                      <p:to>
                                        <p:strVal val="visible"/>
                                      </p:to>
                                    </p:set>
                                    <p:animEffect transition="in" filter="fade">
                                      <p:cBhvr>
                                        <p:cTn id="42" dur="1000"/>
                                        <p:tgtEl>
                                          <p:spTgt spid="64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40">
                                            <p:txEl>
                                              <p:pRg st="8" end="8"/>
                                            </p:txEl>
                                          </p:spTgt>
                                        </p:tgtEl>
                                        <p:attrNameLst>
                                          <p:attrName>style.visibility</p:attrName>
                                        </p:attrNameLst>
                                      </p:cBhvr>
                                      <p:to>
                                        <p:strVal val="visible"/>
                                      </p:to>
                                    </p:set>
                                    <p:animEffect transition="in" filter="fade">
                                      <p:cBhvr>
                                        <p:cTn id="47" dur="1000"/>
                                        <p:tgtEl>
                                          <p:spTgt spid="64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3"/>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lnSpc>
                <a:spcPct val="130000"/>
              </a:lnSpc>
              <a:spcBef>
                <a:spcPts val="400"/>
              </a:spcBef>
              <a:spcAft>
                <a:spcPts val="600"/>
              </a:spcAft>
              <a:buClr>
                <a:schemeClr val="dk1"/>
              </a:buClr>
              <a:buSzPts val="1100"/>
              <a:buFont typeface="Arial"/>
              <a:buNone/>
            </a:pPr>
            <a:r>
              <a:rPr lang="en-GB" b="1">
                <a:solidFill>
                  <a:schemeClr val="lt1"/>
                </a:solidFill>
              </a:rPr>
              <a:t>Knowledge-base for Wumpus world</a:t>
            </a:r>
            <a:endParaRPr b="1">
              <a:solidFill>
                <a:schemeClr val="lt1"/>
              </a:solidFill>
            </a:endParaRPr>
          </a:p>
        </p:txBody>
      </p:sp>
      <p:sp>
        <p:nvSpPr>
          <p:cNvPr id="646" name="Google Shape;64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647" name="Google Shape;64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59</a:t>
            </a:fld>
            <a:endParaRPr/>
          </a:p>
        </p:txBody>
      </p:sp>
      <p:pic>
        <p:nvPicPr>
          <p:cNvPr id="648" name="Google Shape;648;p23"/>
          <p:cNvPicPr preferRelativeResize="0"/>
          <p:nvPr/>
        </p:nvPicPr>
        <p:blipFill rotWithShape="1">
          <a:blip r:embed="rId3">
            <a:alphaModFix/>
          </a:blip>
          <a:srcRect/>
          <a:stretch/>
        </p:blipFill>
        <p:spPr>
          <a:xfrm>
            <a:off x="311728" y="5915891"/>
            <a:ext cx="408708" cy="805584"/>
          </a:xfrm>
          <a:prstGeom prst="rect">
            <a:avLst/>
          </a:prstGeom>
          <a:noFill/>
          <a:ln>
            <a:noFill/>
          </a:ln>
        </p:spPr>
      </p:pic>
      <p:graphicFrame>
        <p:nvGraphicFramePr>
          <p:cNvPr id="649" name="Google Shape;649;p23"/>
          <p:cNvGraphicFramePr/>
          <p:nvPr/>
        </p:nvGraphicFramePr>
        <p:xfrm>
          <a:off x="8287199" y="2756350"/>
          <a:ext cx="3600000" cy="3600000"/>
        </p:xfrm>
        <a:graphic>
          <a:graphicData uri="http://schemas.openxmlformats.org/drawingml/2006/table">
            <a:tbl>
              <a:tblPr firstRow="1" bandRow="1">
                <a:noFill/>
                <a:tableStyleId>{1ED40855-9B29-4F49-8635-A964BDC5652F}</a:tableStyleId>
              </a:tblPr>
              <a:tblGrid>
                <a:gridCol w="900000"/>
                <a:gridCol w="900000"/>
                <a:gridCol w="900000"/>
                <a:gridCol w="900000"/>
              </a:tblGrid>
              <a:tr h="900000">
                <a:tc>
                  <a:txBody>
                    <a:bodyPr/>
                    <a:lstStyle/>
                    <a:p>
                      <a:pPr marL="0" marR="0" lvl="0" indent="0" algn="ctr" rtl="0">
                        <a:spcBef>
                          <a:spcPts val="0"/>
                        </a:spcBef>
                        <a:spcAft>
                          <a:spcPts val="0"/>
                        </a:spcAft>
                        <a:buNone/>
                      </a:pPr>
                      <a:r>
                        <a:rPr lang="en-GB" sz="1800" b="1" u="none" strike="noStrike" cap="none">
                          <a:solidFill>
                            <a:schemeClr val="dk1"/>
                          </a:solidFill>
                        </a:rPr>
                        <a:t>1,4</a:t>
                      </a:r>
                      <a:endParaRPr/>
                    </a:p>
                    <a:p>
                      <a:pPr marL="0" marR="0" lvl="0" indent="0" algn="ctr" rtl="0">
                        <a:spcBef>
                          <a:spcPts val="0"/>
                        </a:spcBef>
                        <a:spcAft>
                          <a:spcPts val="0"/>
                        </a:spcAft>
                        <a:buNone/>
                      </a:pPr>
                      <a:r>
                        <a:rPr lang="en-GB" sz="1800" b="1" u="none" strike="noStrike" cap="none">
                          <a:solidFill>
                            <a:schemeClr val="dk1"/>
                          </a:solidFill>
                        </a:rPr>
                        <a:t>S</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dk1"/>
                          </a:solidFill>
                        </a:rPr>
                        <a:t>2,4</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dk1"/>
                          </a:solidFill>
                        </a:rPr>
                        <a:t>3,4</a:t>
                      </a:r>
                      <a:endParaRPr/>
                    </a:p>
                    <a:p>
                      <a:pPr marL="0" marR="0" lvl="0" indent="0" algn="ctr" rtl="0">
                        <a:spcBef>
                          <a:spcPts val="0"/>
                        </a:spcBef>
                        <a:spcAft>
                          <a:spcPts val="0"/>
                        </a:spcAft>
                        <a:buNone/>
                      </a:pPr>
                      <a:r>
                        <a:rPr lang="en-GB" sz="1800" b="1" u="none" strike="noStrike" cap="none">
                          <a:solidFill>
                            <a:schemeClr val="dk1"/>
                          </a:solidFill>
                        </a:rPr>
                        <a:t>B</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dk1"/>
                          </a:solidFill>
                        </a:rPr>
                        <a:t>4,4</a:t>
                      </a:r>
                      <a:endParaRPr/>
                    </a:p>
                    <a:p>
                      <a:pPr marL="0" marR="0" lvl="0" indent="0" algn="ctr" rtl="0">
                        <a:spcBef>
                          <a:spcPts val="0"/>
                        </a:spcBef>
                        <a:spcAft>
                          <a:spcPts val="0"/>
                        </a:spcAft>
                        <a:buNone/>
                      </a:pPr>
                      <a:r>
                        <a:rPr lang="en-GB" sz="1800" b="1" u="none" strike="noStrike" cap="none">
                          <a:solidFill>
                            <a:schemeClr val="dk1"/>
                          </a:solidFill>
                        </a:rPr>
                        <a:t>P</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900000">
                <a:tc>
                  <a:txBody>
                    <a:bodyPr/>
                    <a:lstStyle/>
                    <a:p>
                      <a:pPr marL="0" marR="0" lvl="0" indent="0" algn="ctr" rtl="0">
                        <a:spcBef>
                          <a:spcPts val="0"/>
                        </a:spcBef>
                        <a:spcAft>
                          <a:spcPts val="0"/>
                        </a:spcAft>
                        <a:buNone/>
                      </a:pPr>
                      <a:r>
                        <a:rPr lang="en-GB" sz="1800" b="1" u="none" strike="noStrike" cap="none">
                          <a:solidFill>
                            <a:schemeClr val="dk1"/>
                          </a:solidFill>
                        </a:rPr>
                        <a:t>1,3</a:t>
                      </a:r>
                      <a:endParaRPr/>
                    </a:p>
                    <a:p>
                      <a:pPr marL="0" marR="0" lvl="0" indent="0" algn="ctr" rtl="0">
                        <a:spcBef>
                          <a:spcPts val="0"/>
                        </a:spcBef>
                        <a:spcAft>
                          <a:spcPts val="0"/>
                        </a:spcAft>
                        <a:buNone/>
                      </a:pPr>
                      <a:r>
                        <a:rPr lang="en-GB" sz="1800" b="1" u="none" strike="noStrike" cap="none">
                          <a:solidFill>
                            <a:schemeClr val="dk1"/>
                          </a:solidFill>
                        </a:rPr>
                        <a:t>W</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dk1"/>
                          </a:solidFill>
                        </a:rPr>
                        <a:t>2,3</a:t>
                      </a:r>
                      <a:endParaRPr/>
                    </a:p>
                    <a:p>
                      <a:pPr marL="0" marR="0" lvl="0" indent="0" algn="ctr" rtl="0">
                        <a:spcBef>
                          <a:spcPts val="0"/>
                        </a:spcBef>
                        <a:spcAft>
                          <a:spcPts val="0"/>
                        </a:spcAft>
                        <a:buNone/>
                      </a:pPr>
                      <a:r>
                        <a:rPr lang="en-GB" sz="1800" b="1" u="none" strike="noStrike" cap="none">
                          <a:solidFill>
                            <a:schemeClr val="dk1"/>
                          </a:solidFill>
                        </a:rPr>
                        <a:t>S, B, G</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dk1"/>
                          </a:solidFill>
                        </a:rPr>
                        <a:t>3,3</a:t>
                      </a:r>
                      <a:endParaRPr/>
                    </a:p>
                    <a:p>
                      <a:pPr marL="0" marR="0" lvl="0" indent="0" algn="ctr" rtl="0">
                        <a:spcBef>
                          <a:spcPts val="0"/>
                        </a:spcBef>
                        <a:spcAft>
                          <a:spcPts val="0"/>
                        </a:spcAft>
                        <a:buNone/>
                      </a:pPr>
                      <a:r>
                        <a:rPr lang="en-GB" sz="1800" b="1" u="none" strike="noStrike" cap="none">
                          <a:solidFill>
                            <a:schemeClr val="dk1"/>
                          </a:solidFill>
                        </a:rPr>
                        <a:t>P</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dk1"/>
                          </a:solidFill>
                        </a:rPr>
                        <a:t>4,3</a:t>
                      </a:r>
                      <a:endParaRPr/>
                    </a:p>
                    <a:p>
                      <a:pPr marL="0" marR="0" lvl="0" indent="0" algn="ctr" rtl="0">
                        <a:spcBef>
                          <a:spcPts val="0"/>
                        </a:spcBef>
                        <a:spcAft>
                          <a:spcPts val="0"/>
                        </a:spcAft>
                        <a:buNone/>
                      </a:pPr>
                      <a:r>
                        <a:rPr lang="en-GB" sz="1800" b="1" u="none" strike="noStrike" cap="none">
                          <a:solidFill>
                            <a:schemeClr val="dk1"/>
                          </a:solidFill>
                        </a:rPr>
                        <a:t>B</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900000">
                <a:tc>
                  <a:txBody>
                    <a:bodyPr/>
                    <a:lstStyle/>
                    <a:p>
                      <a:pPr marL="0" marR="0" lvl="0" indent="0" algn="ctr" rtl="0">
                        <a:spcBef>
                          <a:spcPts val="0"/>
                        </a:spcBef>
                        <a:spcAft>
                          <a:spcPts val="0"/>
                        </a:spcAft>
                        <a:buNone/>
                      </a:pPr>
                      <a:r>
                        <a:rPr lang="en-GB" sz="1800" b="1" u="none" strike="noStrike" cap="none">
                          <a:solidFill>
                            <a:schemeClr val="dk1"/>
                          </a:solidFill>
                        </a:rPr>
                        <a:t>1,2</a:t>
                      </a:r>
                      <a:endParaRPr/>
                    </a:p>
                    <a:p>
                      <a:pPr marL="0" marR="0" lvl="0" indent="0" algn="ctr" rtl="0">
                        <a:spcBef>
                          <a:spcPts val="0"/>
                        </a:spcBef>
                        <a:spcAft>
                          <a:spcPts val="0"/>
                        </a:spcAft>
                        <a:buNone/>
                      </a:pPr>
                      <a:r>
                        <a:rPr lang="en-GB" sz="1800" b="1" u="none" strike="noStrike" cap="none">
                          <a:solidFill>
                            <a:schemeClr val="dk1"/>
                          </a:solidFill>
                        </a:rPr>
                        <a:t>S</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dk1"/>
                          </a:solidFill>
                        </a:rPr>
                        <a:t>2,2</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dk1"/>
                          </a:solidFill>
                        </a:rPr>
                        <a:t>3,2</a:t>
                      </a:r>
                      <a:endParaRPr/>
                    </a:p>
                    <a:p>
                      <a:pPr marL="0" marR="0" lvl="0" indent="0" algn="ctr" rtl="0">
                        <a:spcBef>
                          <a:spcPts val="0"/>
                        </a:spcBef>
                        <a:spcAft>
                          <a:spcPts val="0"/>
                        </a:spcAft>
                        <a:buNone/>
                      </a:pPr>
                      <a:r>
                        <a:rPr lang="en-GB" sz="1800" b="1" u="none" strike="noStrike" cap="none">
                          <a:solidFill>
                            <a:schemeClr val="dk1"/>
                          </a:solidFill>
                        </a:rPr>
                        <a:t>B</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dk1"/>
                          </a:solidFill>
                        </a:rPr>
                        <a:t>4,2</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900000">
                <a:tc>
                  <a:txBody>
                    <a:bodyPr/>
                    <a:lstStyle/>
                    <a:p>
                      <a:pPr marL="0" marR="0" lvl="0" indent="0" algn="ctr" rtl="0">
                        <a:spcBef>
                          <a:spcPts val="0"/>
                        </a:spcBef>
                        <a:spcAft>
                          <a:spcPts val="0"/>
                        </a:spcAft>
                        <a:buNone/>
                      </a:pPr>
                      <a:r>
                        <a:rPr lang="en-GB" sz="1800" b="1" u="none" strike="noStrike" cap="none">
                          <a:solidFill>
                            <a:schemeClr val="dk1"/>
                          </a:solidFill>
                        </a:rPr>
                        <a:t>1,1</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dk1"/>
                          </a:solidFill>
                        </a:rPr>
                        <a:t>2,1</a:t>
                      </a:r>
                      <a:endParaRPr/>
                    </a:p>
                    <a:p>
                      <a:pPr marL="0" marR="0" lvl="0" indent="0" algn="ctr" rtl="0">
                        <a:spcBef>
                          <a:spcPts val="0"/>
                        </a:spcBef>
                        <a:spcAft>
                          <a:spcPts val="0"/>
                        </a:spcAft>
                        <a:buNone/>
                      </a:pPr>
                      <a:r>
                        <a:rPr lang="en-GB" sz="1800" b="1" u="none" strike="noStrike" cap="none">
                          <a:solidFill>
                            <a:schemeClr val="dk1"/>
                          </a:solidFill>
                        </a:rPr>
                        <a:t>B</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dk1"/>
                          </a:solidFill>
                        </a:rPr>
                        <a:t>3,1</a:t>
                      </a:r>
                      <a:endParaRPr/>
                    </a:p>
                    <a:p>
                      <a:pPr marL="0" marR="0" lvl="0" indent="0" algn="ctr" rtl="0">
                        <a:spcBef>
                          <a:spcPts val="0"/>
                        </a:spcBef>
                        <a:spcAft>
                          <a:spcPts val="0"/>
                        </a:spcAft>
                        <a:buNone/>
                      </a:pPr>
                      <a:r>
                        <a:rPr lang="en-GB" sz="1800" b="1" u="none" strike="noStrike" cap="none">
                          <a:solidFill>
                            <a:schemeClr val="dk1"/>
                          </a:solidFill>
                        </a:rPr>
                        <a:t>P</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dk1"/>
                          </a:solidFill>
                        </a:rPr>
                        <a:t>4,1</a:t>
                      </a:r>
                      <a:endParaRPr/>
                    </a:p>
                    <a:p>
                      <a:pPr marL="0" marR="0" lvl="0" indent="0" algn="ctr" rtl="0">
                        <a:spcBef>
                          <a:spcPts val="0"/>
                        </a:spcBef>
                        <a:spcAft>
                          <a:spcPts val="0"/>
                        </a:spcAft>
                        <a:buNone/>
                      </a:pPr>
                      <a:r>
                        <a:rPr lang="en-GB" sz="1800" b="1" u="none" strike="noStrike" cap="none">
                          <a:solidFill>
                            <a:schemeClr val="dk1"/>
                          </a:solidFill>
                        </a:rPr>
                        <a:t>B</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650" name="Google Shape;650;p23"/>
          <p:cNvSpPr txBox="1"/>
          <p:nvPr/>
        </p:nvSpPr>
        <p:spPr>
          <a:xfrm>
            <a:off x="315088" y="1110325"/>
            <a:ext cx="1156182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Calibri"/>
                <a:ea typeface="Calibri"/>
                <a:cs typeface="Calibri"/>
                <a:sym typeface="Calibri"/>
              </a:rPr>
              <a:t>B = Breeze    |    A = Agent    |    G = Glitter    |    P = Pit    |    S = Stench    |    OK = Safe    |    V = Visited    |    W = Wampus</a:t>
            </a:r>
            <a:endParaRPr sz="1800" b="1">
              <a:solidFill>
                <a:schemeClr val="dk1"/>
              </a:solidFill>
              <a:latin typeface="Calibri"/>
              <a:ea typeface="Calibri"/>
              <a:cs typeface="Calibri"/>
              <a:sym typeface="Calibri"/>
            </a:endParaRPr>
          </a:p>
        </p:txBody>
      </p:sp>
      <p:sp>
        <p:nvSpPr>
          <p:cNvPr id="651" name="Google Shape;651;p23"/>
          <p:cNvSpPr txBox="1"/>
          <p:nvPr/>
        </p:nvSpPr>
        <p:spPr>
          <a:xfrm>
            <a:off x="315100" y="1584875"/>
            <a:ext cx="7838400" cy="40692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400"/>
              </a:spcBef>
              <a:spcAft>
                <a:spcPts val="0"/>
              </a:spcAft>
              <a:buNone/>
            </a:pPr>
            <a:r>
              <a:rPr lang="en-GB" sz="2300">
                <a:solidFill>
                  <a:srgbClr val="610B4B"/>
                </a:solidFill>
                <a:highlight>
                  <a:srgbClr val="FFFFFF"/>
                </a:highlight>
              </a:rPr>
              <a:t>Some Propositional Rules for the wumpus world:</a:t>
            </a:r>
            <a:endParaRPr sz="2300">
              <a:solidFill>
                <a:srgbClr val="610B4B"/>
              </a:solidFill>
              <a:highlight>
                <a:srgbClr val="FFFFFF"/>
              </a:highlight>
            </a:endParaRPr>
          </a:p>
          <a:p>
            <a:pPr marL="0" lvl="0" indent="0" algn="just" rtl="0">
              <a:lnSpc>
                <a:spcPct val="130000"/>
              </a:lnSpc>
              <a:spcBef>
                <a:spcPts val="1400"/>
              </a:spcBef>
              <a:spcAft>
                <a:spcPts val="0"/>
              </a:spcAft>
              <a:buNone/>
            </a:pPr>
            <a:endParaRPr sz="1600">
              <a:solidFill>
                <a:srgbClr val="610B4B"/>
              </a:solidFill>
              <a:highlight>
                <a:srgbClr val="FFFFFF"/>
              </a:highlight>
            </a:endParaRPr>
          </a:p>
          <a:p>
            <a:pPr marL="0" lvl="0" indent="0" algn="just" rtl="0">
              <a:lnSpc>
                <a:spcPct val="130000"/>
              </a:lnSpc>
              <a:spcBef>
                <a:spcPts val="1400"/>
              </a:spcBef>
              <a:spcAft>
                <a:spcPts val="0"/>
              </a:spcAft>
              <a:buNone/>
            </a:pPr>
            <a:endParaRPr sz="1600">
              <a:solidFill>
                <a:srgbClr val="610B4B"/>
              </a:solidFill>
              <a:highlight>
                <a:srgbClr val="FFFFFF"/>
              </a:highlight>
            </a:endParaRPr>
          </a:p>
          <a:p>
            <a:pPr marL="0" lvl="0" indent="0" algn="just" rtl="0">
              <a:lnSpc>
                <a:spcPct val="130000"/>
              </a:lnSpc>
              <a:spcBef>
                <a:spcPts val="1400"/>
              </a:spcBef>
              <a:spcAft>
                <a:spcPts val="0"/>
              </a:spcAft>
              <a:buNone/>
            </a:pPr>
            <a:endParaRPr sz="1600">
              <a:solidFill>
                <a:srgbClr val="610B4B"/>
              </a:solidFill>
              <a:highlight>
                <a:srgbClr val="FFFFFF"/>
              </a:highlight>
            </a:endParaRPr>
          </a:p>
          <a:p>
            <a:pPr marL="0" lvl="0" indent="0" algn="just" rtl="0">
              <a:lnSpc>
                <a:spcPct val="130000"/>
              </a:lnSpc>
              <a:spcBef>
                <a:spcPts val="1400"/>
              </a:spcBef>
              <a:spcAft>
                <a:spcPts val="0"/>
              </a:spcAft>
              <a:buNone/>
            </a:pPr>
            <a:endParaRPr sz="1600">
              <a:solidFill>
                <a:srgbClr val="610B4B"/>
              </a:solidFill>
              <a:highlight>
                <a:srgbClr val="FFFFFF"/>
              </a:highlight>
            </a:endParaRPr>
          </a:p>
          <a:p>
            <a:pPr marL="0" lvl="0" indent="0" algn="just" rtl="0">
              <a:lnSpc>
                <a:spcPct val="130000"/>
              </a:lnSpc>
              <a:spcBef>
                <a:spcPts val="1400"/>
              </a:spcBef>
              <a:spcAft>
                <a:spcPts val="0"/>
              </a:spcAft>
              <a:buNone/>
            </a:pPr>
            <a:endParaRPr sz="1600">
              <a:solidFill>
                <a:srgbClr val="610B4B"/>
              </a:solidFill>
              <a:highlight>
                <a:srgbClr val="FFFFFF"/>
              </a:highlight>
            </a:endParaRPr>
          </a:p>
          <a:p>
            <a:pPr marL="0" lvl="0" indent="0" algn="just" rtl="0">
              <a:lnSpc>
                <a:spcPct val="130000"/>
              </a:lnSpc>
              <a:spcBef>
                <a:spcPts val="1400"/>
              </a:spcBef>
              <a:spcAft>
                <a:spcPts val="0"/>
              </a:spcAft>
              <a:buNone/>
            </a:pPr>
            <a:endParaRPr sz="1600">
              <a:solidFill>
                <a:srgbClr val="610B4B"/>
              </a:solidFill>
              <a:highlight>
                <a:srgbClr val="FFFFFF"/>
              </a:highlight>
            </a:endParaRPr>
          </a:p>
          <a:p>
            <a:pPr marL="0" lvl="0" indent="0" algn="just" rtl="0">
              <a:lnSpc>
                <a:spcPct val="130000"/>
              </a:lnSpc>
              <a:spcBef>
                <a:spcPts val="1400"/>
              </a:spcBef>
              <a:spcAft>
                <a:spcPts val="400"/>
              </a:spcAft>
              <a:buNone/>
            </a:pPr>
            <a:endParaRPr sz="1600">
              <a:solidFill>
                <a:srgbClr val="610B4B"/>
              </a:solidFill>
              <a:highlight>
                <a:srgbClr val="FFFFFF"/>
              </a:highlight>
            </a:endParaRPr>
          </a:p>
        </p:txBody>
      </p:sp>
      <p:pic>
        <p:nvPicPr>
          <p:cNvPr id="652" name="Google Shape;652;p23"/>
          <p:cNvPicPr preferRelativeResize="0"/>
          <p:nvPr/>
        </p:nvPicPr>
        <p:blipFill>
          <a:blip r:embed="rId4">
            <a:alphaModFix/>
          </a:blip>
          <a:stretch>
            <a:fillRect/>
          </a:stretch>
        </p:blipFill>
        <p:spPr>
          <a:xfrm>
            <a:off x="315125" y="2105275"/>
            <a:ext cx="7103325" cy="381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What is Ontology? – Philosophically</a:t>
            </a:r>
            <a:endParaRPr b="1">
              <a:solidFill>
                <a:schemeClr val="lt1"/>
              </a:solidFill>
            </a:endParaRPr>
          </a:p>
        </p:txBody>
      </p:sp>
      <p:sp>
        <p:nvSpPr>
          <p:cNvPr id="139" name="Google Shape;139;p5"/>
          <p:cNvSpPr txBox="1">
            <a:spLocks noGrp="1"/>
          </p:cNvSpPr>
          <p:nvPr>
            <p:ph type="body" idx="1"/>
          </p:nvPr>
        </p:nvSpPr>
        <p:spPr>
          <a:xfrm>
            <a:off x="311729" y="1253331"/>
            <a:ext cx="6334731" cy="4492376"/>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rtl="0">
              <a:lnSpc>
                <a:spcPct val="115000"/>
              </a:lnSpc>
              <a:spcBef>
                <a:spcPts val="0"/>
              </a:spcBef>
              <a:spcAft>
                <a:spcPts val="0"/>
              </a:spcAft>
              <a:buClr>
                <a:schemeClr val="dk1"/>
              </a:buClr>
              <a:buSzPct val="100000"/>
              <a:buChar char="•"/>
            </a:pPr>
            <a:r>
              <a:rPr lang="en-GB" dirty="0"/>
              <a:t>Ontology is a term used by the philosophers to mean the most “Essential Existence” in the universe.</a:t>
            </a:r>
            <a:endParaRPr/>
          </a:p>
          <a:p>
            <a:pPr marL="685800" lvl="1" indent="-228600">
              <a:lnSpc>
                <a:spcPct val="115000"/>
              </a:lnSpc>
              <a:spcBef>
                <a:spcPts val="1000"/>
              </a:spcBef>
              <a:buSzPct val="100000"/>
            </a:pPr>
            <a:r>
              <a:rPr lang="en-GB" dirty="0" err="1"/>
              <a:t>Eg</a:t>
            </a:r>
            <a:r>
              <a:rPr lang="en-GB" dirty="0"/>
              <a:t>: A human life</a:t>
            </a:r>
            <a:endParaRPr/>
          </a:p>
          <a:p>
            <a:pPr marL="228600" lvl="0" indent="-228600" rtl="0">
              <a:lnSpc>
                <a:spcPct val="115000"/>
              </a:lnSpc>
              <a:spcBef>
                <a:spcPts val="1000"/>
              </a:spcBef>
              <a:spcAft>
                <a:spcPts val="0"/>
              </a:spcAft>
              <a:buClr>
                <a:schemeClr val="dk1"/>
              </a:buClr>
              <a:buSzPct val="100000"/>
              <a:buChar char="•"/>
            </a:pPr>
            <a:r>
              <a:rPr lang="en-GB" dirty="0"/>
              <a:t>Parmenides was the first the propose an ontological characterization of the fundamental nature of reality</a:t>
            </a:r>
            <a:endParaRPr/>
          </a:p>
          <a:p>
            <a:pPr marL="228600" lvl="0" indent="-228600" rtl="0">
              <a:lnSpc>
                <a:spcPct val="115000"/>
              </a:lnSpc>
              <a:spcBef>
                <a:spcPts val="1000"/>
              </a:spcBef>
              <a:spcAft>
                <a:spcPts val="0"/>
              </a:spcAft>
              <a:buClr>
                <a:schemeClr val="dk1"/>
              </a:buClr>
              <a:buSzPct val="100000"/>
              <a:buChar char="•"/>
            </a:pPr>
            <a:r>
              <a:rPr lang="en-GB" dirty="0"/>
              <a:t>Provides a definitive and exhaustive classification of entities in all spheres of life</a:t>
            </a:r>
            <a:endParaRPr/>
          </a:p>
        </p:txBody>
      </p:sp>
      <p:sp>
        <p:nvSpPr>
          <p:cNvPr id="140" name="Google Shape;1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41" name="Google Shape;1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a:t>
            </a:fld>
            <a:endParaRPr/>
          </a:p>
        </p:txBody>
      </p:sp>
      <p:pic>
        <p:nvPicPr>
          <p:cNvPr id="142" name="Google Shape;142;p5"/>
          <p:cNvPicPr preferRelativeResize="0"/>
          <p:nvPr/>
        </p:nvPicPr>
        <p:blipFill rotWithShape="1">
          <a:blip r:embed="rId3">
            <a:alphaModFix/>
          </a:blip>
          <a:srcRect/>
          <a:stretch/>
        </p:blipFill>
        <p:spPr>
          <a:xfrm>
            <a:off x="311728" y="5915891"/>
            <a:ext cx="408708" cy="805584"/>
          </a:xfrm>
          <a:prstGeom prst="rect">
            <a:avLst/>
          </a:prstGeom>
          <a:noFill/>
          <a:ln>
            <a:noFill/>
          </a:ln>
        </p:spPr>
      </p:pic>
      <p:pic>
        <p:nvPicPr>
          <p:cNvPr id="143" name="Google Shape;143;p5"/>
          <p:cNvPicPr preferRelativeResize="0"/>
          <p:nvPr/>
        </p:nvPicPr>
        <p:blipFill rotWithShape="1">
          <a:blip r:embed="rId4">
            <a:alphaModFix/>
          </a:blip>
          <a:srcRect l="52661" t="25860" r="9263" b="9143"/>
          <a:stretch/>
        </p:blipFill>
        <p:spPr>
          <a:xfrm>
            <a:off x="6987655" y="1253330"/>
            <a:ext cx="5062182" cy="4858405"/>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24"/>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Propositional Logic: The Wumpus World Problem</a:t>
            </a:r>
            <a:endParaRPr b="1">
              <a:solidFill>
                <a:schemeClr val="lt1"/>
              </a:solidFill>
            </a:endParaRPr>
          </a:p>
        </p:txBody>
      </p:sp>
      <p:sp>
        <p:nvSpPr>
          <p:cNvPr id="658" name="Google Shape;65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659" name="Google Shape;65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60</a:t>
            </a:fld>
            <a:endParaRPr/>
          </a:p>
        </p:txBody>
      </p:sp>
      <p:pic>
        <p:nvPicPr>
          <p:cNvPr id="660" name="Google Shape;660;p24"/>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61" name="Google Shape;661;p24"/>
          <p:cNvSpPr txBox="1"/>
          <p:nvPr/>
        </p:nvSpPr>
        <p:spPr>
          <a:xfrm>
            <a:off x="304800" y="928251"/>
            <a:ext cx="11125200" cy="928200"/>
          </a:xfrm>
          <a:prstGeom prst="rect">
            <a:avLst/>
          </a:prstGeom>
          <a:blipFill rotWithShape="1">
            <a:blip r:embed="rId4">
              <a:alphaModFix/>
            </a:blip>
            <a:stretch>
              <a:fillRect l="-948" b="-1237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457200" marR="25400" lvl="0" indent="-361950" algn="l" rtl="0">
              <a:lnSpc>
                <a:spcPct val="156250"/>
              </a:lnSpc>
              <a:spcBef>
                <a:spcPts val="1500"/>
              </a:spcBef>
              <a:spcAft>
                <a:spcPts val="0"/>
              </a:spcAft>
              <a:buClr>
                <a:schemeClr val="dk1"/>
              </a:buClr>
              <a:buSzPts val="2100"/>
              <a:buFont typeface="Times New Roman"/>
              <a:buChar char="●"/>
            </a:pPr>
            <a:r>
              <a:rPr lang="en-GB" sz="2100" b="1">
                <a:solidFill>
                  <a:schemeClr val="dk1"/>
                </a:solidFill>
                <a:highlight>
                  <a:srgbClr val="FFFFFF"/>
                </a:highlight>
                <a:latin typeface="Times New Roman"/>
                <a:ea typeface="Times New Roman"/>
                <a:cs typeface="Times New Roman"/>
                <a:sym typeface="Times New Roman"/>
              </a:rPr>
              <a:t>Apply And-Elimination Rule:</a:t>
            </a:r>
            <a:r>
              <a:rPr lang="en-GB" sz="2100">
                <a:solidFill>
                  <a:srgbClr val="333333"/>
                </a:solidFill>
                <a:highlight>
                  <a:srgbClr val="FFFFFF"/>
                </a:highlight>
                <a:latin typeface="Times New Roman"/>
                <a:ea typeface="Times New Roman"/>
                <a:cs typeface="Times New Roman"/>
                <a:sym typeface="Times New Roman"/>
              </a:rPr>
              <a:t>After applying And-elimination rule to ¬ W</a:t>
            </a:r>
            <a:r>
              <a:rPr lang="en-GB" sz="2100" baseline="-25000">
                <a:solidFill>
                  <a:srgbClr val="333333"/>
                </a:solidFill>
                <a:highlight>
                  <a:srgbClr val="FFFFFF"/>
                </a:highlight>
                <a:latin typeface="Times New Roman"/>
                <a:ea typeface="Times New Roman"/>
                <a:cs typeface="Times New Roman"/>
                <a:sym typeface="Times New Roman"/>
              </a:rPr>
              <a:t>11</a:t>
            </a:r>
            <a:r>
              <a:rPr lang="en-GB" sz="2100">
                <a:solidFill>
                  <a:srgbClr val="333333"/>
                </a:solidFill>
                <a:highlight>
                  <a:srgbClr val="FFFFFF"/>
                </a:highlight>
                <a:latin typeface="Times New Roman"/>
                <a:ea typeface="Times New Roman"/>
                <a:cs typeface="Times New Roman"/>
                <a:sym typeface="Times New Roman"/>
              </a:rPr>
              <a:t> ∧ ¬ W</a:t>
            </a:r>
            <a:r>
              <a:rPr lang="en-GB" sz="2100" baseline="-25000">
                <a:solidFill>
                  <a:srgbClr val="333333"/>
                </a:solidFill>
                <a:highlight>
                  <a:srgbClr val="FFFFFF"/>
                </a:highlight>
                <a:latin typeface="Times New Roman"/>
                <a:ea typeface="Times New Roman"/>
                <a:cs typeface="Times New Roman"/>
                <a:sym typeface="Times New Roman"/>
              </a:rPr>
              <a:t>12</a:t>
            </a:r>
            <a:r>
              <a:rPr lang="en-GB" sz="2100">
                <a:solidFill>
                  <a:srgbClr val="333333"/>
                </a:solidFill>
                <a:highlight>
                  <a:srgbClr val="FFFFFF"/>
                </a:highlight>
                <a:latin typeface="Times New Roman"/>
                <a:ea typeface="Times New Roman"/>
                <a:cs typeface="Times New Roman"/>
                <a:sym typeface="Times New Roman"/>
              </a:rPr>
              <a:t> ∧ ¬ W</a:t>
            </a:r>
            <a:r>
              <a:rPr lang="en-GB" sz="2100" baseline="-25000">
                <a:solidFill>
                  <a:srgbClr val="333333"/>
                </a:solidFill>
                <a:highlight>
                  <a:srgbClr val="FFFFFF"/>
                </a:highlight>
                <a:latin typeface="Times New Roman"/>
                <a:ea typeface="Times New Roman"/>
                <a:cs typeface="Times New Roman"/>
                <a:sym typeface="Times New Roman"/>
              </a:rPr>
              <a:t>21</a:t>
            </a:r>
            <a:r>
              <a:rPr lang="en-GB" sz="2100">
                <a:solidFill>
                  <a:srgbClr val="333333"/>
                </a:solidFill>
                <a:highlight>
                  <a:srgbClr val="FFFFFF"/>
                </a:highlight>
                <a:latin typeface="Times New Roman"/>
                <a:ea typeface="Times New Roman"/>
                <a:cs typeface="Times New Roman"/>
                <a:sym typeface="Times New Roman"/>
              </a:rPr>
              <a:t>, we will get three statements: </a:t>
            </a:r>
            <a:r>
              <a:rPr lang="en-GB" sz="2100" b="1">
                <a:solidFill>
                  <a:srgbClr val="333333"/>
                </a:solidFill>
                <a:highlight>
                  <a:srgbClr val="FFFFFF"/>
                </a:highlight>
                <a:latin typeface="Times New Roman"/>
                <a:ea typeface="Times New Roman"/>
                <a:cs typeface="Times New Roman"/>
                <a:sym typeface="Times New Roman"/>
              </a:rPr>
              <a:t>¬ W</a:t>
            </a:r>
            <a:r>
              <a:rPr lang="en-GB" sz="2100" b="1" baseline="-25000">
                <a:solidFill>
                  <a:srgbClr val="333333"/>
                </a:solidFill>
                <a:highlight>
                  <a:srgbClr val="FFFFFF"/>
                </a:highlight>
                <a:latin typeface="Times New Roman"/>
                <a:ea typeface="Times New Roman"/>
                <a:cs typeface="Times New Roman"/>
                <a:sym typeface="Times New Roman"/>
              </a:rPr>
              <a:t>11</a:t>
            </a:r>
            <a:r>
              <a:rPr lang="en-GB" sz="2100" b="1">
                <a:solidFill>
                  <a:srgbClr val="333333"/>
                </a:solidFill>
                <a:highlight>
                  <a:srgbClr val="FFFFFF"/>
                </a:highlight>
                <a:latin typeface="Times New Roman"/>
                <a:ea typeface="Times New Roman"/>
                <a:cs typeface="Times New Roman"/>
                <a:sym typeface="Times New Roman"/>
              </a:rPr>
              <a:t>, ¬ W</a:t>
            </a:r>
            <a:r>
              <a:rPr lang="en-GB" sz="2100" b="1" baseline="-25000">
                <a:solidFill>
                  <a:srgbClr val="333333"/>
                </a:solidFill>
                <a:highlight>
                  <a:srgbClr val="FFFFFF"/>
                </a:highlight>
                <a:latin typeface="Times New Roman"/>
                <a:ea typeface="Times New Roman"/>
                <a:cs typeface="Times New Roman"/>
                <a:sym typeface="Times New Roman"/>
              </a:rPr>
              <a:t>12</a:t>
            </a:r>
            <a:r>
              <a:rPr lang="en-GB" sz="2100" b="1">
                <a:solidFill>
                  <a:srgbClr val="333333"/>
                </a:solidFill>
                <a:highlight>
                  <a:srgbClr val="FFFFFF"/>
                </a:highlight>
                <a:latin typeface="Times New Roman"/>
                <a:ea typeface="Times New Roman"/>
                <a:cs typeface="Times New Roman"/>
                <a:sym typeface="Times New Roman"/>
              </a:rPr>
              <a:t>, and ¬W</a:t>
            </a:r>
            <a:r>
              <a:rPr lang="en-GB" sz="2100" b="1" baseline="-25000">
                <a:solidFill>
                  <a:srgbClr val="333333"/>
                </a:solidFill>
                <a:highlight>
                  <a:srgbClr val="FFFFFF"/>
                </a:highlight>
                <a:latin typeface="Times New Roman"/>
                <a:ea typeface="Times New Roman"/>
                <a:cs typeface="Times New Roman"/>
                <a:sym typeface="Times New Roman"/>
              </a:rPr>
              <a:t>21</a:t>
            </a:r>
            <a:r>
              <a:rPr lang="en-GB" sz="2100">
                <a:solidFill>
                  <a:srgbClr val="333333"/>
                </a:solidFill>
                <a:highlight>
                  <a:srgbClr val="FFFFFF"/>
                </a:highlight>
                <a:latin typeface="Times New Roman"/>
                <a:ea typeface="Times New Roman"/>
                <a:cs typeface="Times New Roman"/>
                <a:sym typeface="Times New Roman"/>
              </a:rPr>
              <a:t>.</a:t>
            </a:r>
            <a:endParaRPr sz="2100" b="1">
              <a:solidFill>
                <a:schemeClr val="dk1"/>
              </a:solidFill>
              <a:highlight>
                <a:srgbClr val="FFFFFF"/>
              </a:highlight>
              <a:latin typeface="Times New Roman"/>
              <a:ea typeface="Times New Roman"/>
              <a:cs typeface="Times New Roman"/>
              <a:sym typeface="Times New Roman"/>
            </a:endParaRPr>
          </a:p>
          <a:p>
            <a:pPr marL="0" marR="0" lvl="0" indent="0" algn="l" rtl="0">
              <a:spcBef>
                <a:spcPts val="1200"/>
              </a:spcBef>
              <a:spcAft>
                <a:spcPts val="0"/>
              </a:spcAft>
              <a:buNone/>
            </a:pPr>
            <a:endParaRPr sz="1800">
              <a:latin typeface="Calibri"/>
              <a:ea typeface="Calibri"/>
              <a:cs typeface="Calibri"/>
              <a:sym typeface="Calibri"/>
            </a:endParaRPr>
          </a:p>
        </p:txBody>
      </p:sp>
      <p:grpSp>
        <p:nvGrpSpPr>
          <p:cNvPr id="662" name="Google Shape;662;p24"/>
          <p:cNvGrpSpPr/>
          <p:nvPr/>
        </p:nvGrpSpPr>
        <p:grpSpPr>
          <a:xfrm>
            <a:off x="1473463" y="1923635"/>
            <a:ext cx="8787864" cy="2329866"/>
            <a:chOff x="1187355" y="2803234"/>
            <a:chExt cx="9274791" cy="2967982"/>
          </a:xfrm>
        </p:grpSpPr>
        <p:sp>
          <p:nvSpPr>
            <p:cNvPr id="663" name="Google Shape;663;p24"/>
            <p:cNvSpPr/>
            <p:nvPr/>
          </p:nvSpPr>
          <p:spPr>
            <a:xfrm>
              <a:off x="1187355" y="2803234"/>
              <a:ext cx="5008729" cy="625766"/>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sp>
          <p:nvSpPr>
            <p:cNvPr id="664" name="Google Shape;664;p24"/>
            <p:cNvSpPr/>
            <p:nvPr/>
          </p:nvSpPr>
          <p:spPr>
            <a:xfrm>
              <a:off x="8153400" y="2803234"/>
              <a:ext cx="2308746" cy="625766"/>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sp>
          <p:nvSpPr>
            <p:cNvPr id="665" name="Google Shape;665;p24"/>
            <p:cNvSpPr/>
            <p:nvPr/>
          </p:nvSpPr>
          <p:spPr>
            <a:xfrm>
              <a:off x="4632278" y="5145450"/>
              <a:ext cx="4114800" cy="625766"/>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cxnSp>
          <p:nvCxnSpPr>
            <p:cNvPr id="666" name="Google Shape;666;p24"/>
            <p:cNvCxnSpPr>
              <a:stCxn id="663" idx="2"/>
              <a:endCxn id="665" idx="0"/>
            </p:cNvCxnSpPr>
            <p:nvPr/>
          </p:nvCxnSpPr>
          <p:spPr>
            <a:xfrm>
              <a:off x="3691719" y="3429000"/>
              <a:ext cx="2997900" cy="1716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667" name="Google Shape;667;p24"/>
            <p:cNvCxnSpPr>
              <a:stCxn id="664" idx="2"/>
              <a:endCxn id="665" idx="0"/>
            </p:cNvCxnSpPr>
            <p:nvPr/>
          </p:nvCxnSpPr>
          <p:spPr>
            <a:xfrm flipH="1">
              <a:off x="6689673" y="3429000"/>
              <a:ext cx="2618100" cy="1716300"/>
            </a:xfrm>
            <a:prstGeom prst="straightConnector1">
              <a:avLst/>
            </a:prstGeom>
            <a:noFill/>
            <a:ln w="9525" cap="flat" cmpd="sng">
              <a:solidFill>
                <a:schemeClr val="accent1"/>
              </a:solidFill>
              <a:prstDash val="solid"/>
              <a:miter lim="800000"/>
              <a:headEnd type="none" w="sm" len="sm"/>
              <a:tailEnd type="triangle" w="med" len="med"/>
            </a:ln>
          </p:spPr>
        </p:cxn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25"/>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Propositional Logic: The Wumpus World Problem</a:t>
            </a:r>
            <a:endParaRPr b="1">
              <a:solidFill>
                <a:schemeClr val="lt1"/>
              </a:solidFill>
            </a:endParaRPr>
          </a:p>
        </p:txBody>
      </p:sp>
      <p:sp>
        <p:nvSpPr>
          <p:cNvPr id="673" name="Google Shape;67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674" name="Google Shape;67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61</a:t>
            </a:fld>
            <a:endParaRPr/>
          </a:p>
        </p:txBody>
      </p:sp>
      <p:pic>
        <p:nvPicPr>
          <p:cNvPr id="675" name="Google Shape;675;p2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76" name="Google Shape;676;p25"/>
          <p:cNvSpPr txBox="1"/>
          <p:nvPr/>
        </p:nvSpPr>
        <p:spPr>
          <a:xfrm>
            <a:off x="304801" y="928255"/>
            <a:ext cx="11561823" cy="629403"/>
          </a:xfrm>
          <a:prstGeom prst="rect">
            <a:avLst/>
          </a:prstGeom>
          <a:blipFill rotWithShape="1">
            <a:blip r:embed="rId4">
              <a:alphaModFix/>
            </a:blip>
            <a:stretch>
              <a:fillRect l="-948" b="-2403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grpSp>
        <p:nvGrpSpPr>
          <p:cNvPr id="677" name="Google Shape;677;p25"/>
          <p:cNvGrpSpPr/>
          <p:nvPr/>
        </p:nvGrpSpPr>
        <p:grpSpPr>
          <a:xfrm>
            <a:off x="1290557" y="1773257"/>
            <a:ext cx="9610882" cy="2521402"/>
            <a:chOff x="516082" y="2803234"/>
            <a:chExt cx="9946064" cy="2886220"/>
          </a:xfrm>
        </p:grpSpPr>
        <p:sp>
          <p:nvSpPr>
            <p:cNvPr id="678" name="Google Shape;678;p25"/>
            <p:cNvSpPr/>
            <p:nvPr/>
          </p:nvSpPr>
          <p:spPr>
            <a:xfrm>
              <a:off x="516082" y="2803234"/>
              <a:ext cx="5929565" cy="625766"/>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sp>
          <p:nvSpPr>
            <p:cNvPr id="679" name="Google Shape;679;p25"/>
            <p:cNvSpPr/>
            <p:nvPr/>
          </p:nvSpPr>
          <p:spPr>
            <a:xfrm>
              <a:off x="8153400" y="2803234"/>
              <a:ext cx="2308746" cy="625766"/>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sp>
          <p:nvSpPr>
            <p:cNvPr id="680" name="Google Shape;680;p25"/>
            <p:cNvSpPr/>
            <p:nvPr/>
          </p:nvSpPr>
          <p:spPr>
            <a:xfrm>
              <a:off x="3030940" y="5063688"/>
              <a:ext cx="6130119" cy="625766"/>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cxnSp>
          <p:nvCxnSpPr>
            <p:cNvPr id="681" name="Google Shape;681;p25"/>
            <p:cNvCxnSpPr>
              <a:stCxn id="678" idx="2"/>
              <a:endCxn id="680" idx="0"/>
            </p:cNvCxnSpPr>
            <p:nvPr/>
          </p:nvCxnSpPr>
          <p:spPr>
            <a:xfrm>
              <a:off x="3480864" y="3429000"/>
              <a:ext cx="2615100" cy="1634700"/>
            </a:xfrm>
            <a:prstGeom prst="straightConnector1">
              <a:avLst/>
            </a:prstGeom>
            <a:noFill/>
            <a:ln w="9525" cap="flat" cmpd="sng">
              <a:solidFill>
                <a:schemeClr val="accent1"/>
              </a:solidFill>
              <a:prstDash val="solid"/>
              <a:miter lim="800000"/>
              <a:headEnd type="none" w="sm" len="sm"/>
              <a:tailEnd type="triangle" w="med" len="med"/>
            </a:ln>
          </p:spPr>
        </p:cxnSp>
        <p:cxnSp>
          <p:nvCxnSpPr>
            <p:cNvPr id="682" name="Google Shape;682;p25"/>
            <p:cNvCxnSpPr>
              <a:stCxn id="679" idx="2"/>
              <a:endCxn id="680" idx="0"/>
            </p:cNvCxnSpPr>
            <p:nvPr/>
          </p:nvCxnSpPr>
          <p:spPr>
            <a:xfrm flipH="1">
              <a:off x="6095973" y="3429000"/>
              <a:ext cx="3211800" cy="1634700"/>
            </a:xfrm>
            <a:prstGeom prst="straightConnector1">
              <a:avLst/>
            </a:prstGeom>
            <a:noFill/>
            <a:ln w="9525" cap="flat" cmpd="sng">
              <a:solidFill>
                <a:schemeClr val="accent1"/>
              </a:solidFill>
              <a:prstDash val="solid"/>
              <a:miter lim="800000"/>
              <a:headEnd type="none" w="sm" len="sm"/>
              <a:tailEnd type="triangle" w="med" len="med"/>
            </a:ln>
          </p:spPr>
        </p:cxnSp>
      </p:grpSp>
      <p:sp>
        <p:nvSpPr>
          <p:cNvPr id="683" name="Google Shape;683;p25"/>
          <p:cNvSpPr txBox="1"/>
          <p:nvPr/>
        </p:nvSpPr>
        <p:spPr>
          <a:xfrm>
            <a:off x="720425" y="4510250"/>
            <a:ext cx="10578000" cy="1013100"/>
          </a:xfrm>
          <a:prstGeom prst="rect">
            <a:avLst/>
          </a:prstGeom>
          <a:noFill/>
          <a:ln>
            <a:noFill/>
          </a:ln>
        </p:spPr>
        <p:txBody>
          <a:bodyPr spcFirstLastPara="1" wrap="square" lIns="91425" tIns="91425" rIns="91425" bIns="91425" anchor="t" anchorCtr="0">
            <a:spAutoFit/>
          </a:bodyPr>
          <a:lstStyle/>
          <a:p>
            <a:pPr marL="457200" marR="25400" lvl="0" indent="-361950" algn="l" rtl="0">
              <a:lnSpc>
                <a:spcPct val="156250"/>
              </a:lnSpc>
              <a:spcBef>
                <a:spcPts val="1500"/>
              </a:spcBef>
              <a:spcAft>
                <a:spcPts val="0"/>
              </a:spcAft>
              <a:buClr>
                <a:schemeClr val="dk1"/>
              </a:buClr>
              <a:buSzPts val="2100"/>
              <a:buFont typeface="Times New Roman"/>
              <a:buChar char="●"/>
            </a:pPr>
            <a:r>
              <a:rPr lang="en-GB" sz="2100" b="1">
                <a:solidFill>
                  <a:schemeClr val="dk1"/>
                </a:solidFill>
                <a:highlight>
                  <a:srgbClr val="FFFFFF"/>
                </a:highlight>
                <a:latin typeface="Times New Roman"/>
                <a:ea typeface="Times New Roman"/>
                <a:cs typeface="Times New Roman"/>
                <a:sym typeface="Times New Roman"/>
              </a:rPr>
              <a:t>Apply And-Elimination Rule:</a:t>
            </a:r>
            <a:r>
              <a:rPr lang="en-GB" sz="2100">
                <a:solidFill>
                  <a:srgbClr val="333333"/>
                </a:solidFill>
                <a:highlight>
                  <a:srgbClr val="FFFFFF"/>
                </a:highlight>
                <a:latin typeface="Times New Roman"/>
                <a:ea typeface="Times New Roman"/>
                <a:cs typeface="Times New Roman"/>
                <a:sym typeface="Times New Roman"/>
              </a:rPr>
              <a:t>Now again apply And-elimination rule to </a:t>
            </a:r>
            <a:r>
              <a:rPr lang="en-GB" sz="2100">
                <a:solidFill>
                  <a:srgbClr val="333333"/>
                </a:solidFill>
                <a:highlight>
                  <a:schemeClr val="lt1"/>
                </a:highlight>
                <a:latin typeface="Times New Roman"/>
                <a:ea typeface="Times New Roman"/>
                <a:cs typeface="Times New Roman"/>
                <a:sym typeface="Times New Roman"/>
              </a:rPr>
              <a:t>¬ W11 </a:t>
            </a:r>
            <a:r>
              <a:rPr lang="en-GB" sz="2100">
                <a:solidFill>
                  <a:srgbClr val="333333"/>
                </a:solidFill>
                <a:highlight>
                  <a:srgbClr val="FFFFFF"/>
                </a:highlight>
                <a:latin typeface="Times New Roman"/>
                <a:ea typeface="Times New Roman"/>
                <a:cs typeface="Times New Roman"/>
                <a:sym typeface="Times New Roman"/>
              </a:rPr>
              <a:t>¬ W21 ∧ ¬ W22 ∧¬ W31, We will get three statements:</a:t>
            </a:r>
            <a:r>
              <a:rPr lang="en-GB" sz="2100">
                <a:solidFill>
                  <a:srgbClr val="333333"/>
                </a:solidFill>
                <a:highlight>
                  <a:schemeClr val="lt1"/>
                </a:highlight>
                <a:latin typeface="Times New Roman"/>
                <a:ea typeface="Times New Roman"/>
                <a:cs typeface="Times New Roman"/>
                <a:sym typeface="Times New Roman"/>
              </a:rPr>
              <a:t> ¬ W11</a:t>
            </a:r>
            <a:r>
              <a:rPr lang="en-GB" sz="2100">
                <a:solidFill>
                  <a:srgbClr val="333333"/>
                </a:solidFill>
                <a:highlight>
                  <a:srgbClr val="FFFFFF"/>
                </a:highlight>
                <a:latin typeface="Times New Roman"/>
                <a:ea typeface="Times New Roman"/>
                <a:cs typeface="Times New Roman"/>
                <a:sym typeface="Times New Roman"/>
              </a:rPr>
              <a:t> ¬ W21, ¬ W22, and ¬ W31.</a:t>
            </a:r>
            <a:endParaRPr sz="21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26"/>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Propositional Logic: The Wumpus World Problem</a:t>
            </a:r>
            <a:endParaRPr b="1">
              <a:solidFill>
                <a:schemeClr val="lt1"/>
              </a:solidFill>
            </a:endParaRPr>
          </a:p>
        </p:txBody>
      </p:sp>
      <p:sp>
        <p:nvSpPr>
          <p:cNvPr id="689" name="Google Shape;68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690" name="Google Shape;69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62</a:t>
            </a:fld>
            <a:endParaRPr/>
          </a:p>
        </p:txBody>
      </p:sp>
      <p:pic>
        <p:nvPicPr>
          <p:cNvPr id="691" name="Google Shape;691;p26"/>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92" name="Google Shape;692;p26"/>
          <p:cNvSpPr txBox="1"/>
          <p:nvPr/>
        </p:nvSpPr>
        <p:spPr>
          <a:xfrm>
            <a:off x="304801" y="928255"/>
            <a:ext cx="11561700" cy="629400"/>
          </a:xfrm>
          <a:prstGeom prst="rect">
            <a:avLst/>
          </a:prstGeom>
          <a:blipFill rotWithShape="1">
            <a:blip r:embed="rId4">
              <a:alphaModFix/>
            </a:blip>
            <a:stretch>
              <a:fillRect l="-948" b="-2403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grpSp>
        <p:nvGrpSpPr>
          <p:cNvPr id="693" name="Google Shape;693;p26"/>
          <p:cNvGrpSpPr/>
          <p:nvPr/>
        </p:nvGrpSpPr>
        <p:grpSpPr>
          <a:xfrm>
            <a:off x="1453275" y="2236546"/>
            <a:ext cx="9264759" cy="2945099"/>
            <a:chOff x="516082" y="2803234"/>
            <a:chExt cx="9946064" cy="2886220"/>
          </a:xfrm>
        </p:grpSpPr>
        <p:sp>
          <p:nvSpPr>
            <p:cNvPr id="694" name="Google Shape;694;p26"/>
            <p:cNvSpPr/>
            <p:nvPr/>
          </p:nvSpPr>
          <p:spPr>
            <a:xfrm>
              <a:off x="516082" y="2803234"/>
              <a:ext cx="5079241" cy="625766"/>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sp>
          <p:nvSpPr>
            <p:cNvPr id="695" name="Google Shape;695;p26"/>
            <p:cNvSpPr/>
            <p:nvPr/>
          </p:nvSpPr>
          <p:spPr>
            <a:xfrm>
              <a:off x="8153400" y="2803234"/>
              <a:ext cx="2308746" cy="625766"/>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sp>
          <p:nvSpPr>
            <p:cNvPr id="696" name="Google Shape;696;p26"/>
            <p:cNvSpPr/>
            <p:nvPr/>
          </p:nvSpPr>
          <p:spPr>
            <a:xfrm>
              <a:off x="3961753" y="5063688"/>
              <a:ext cx="4380933" cy="625766"/>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cxnSp>
          <p:nvCxnSpPr>
            <p:cNvPr id="697" name="Google Shape;697;p26"/>
            <p:cNvCxnSpPr>
              <a:stCxn id="694" idx="2"/>
              <a:endCxn id="696" idx="0"/>
            </p:cNvCxnSpPr>
            <p:nvPr/>
          </p:nvCxnSpPr>
          <p:spPr>
            <a:xfrm>
              <a:off x="3055703" y="3429000"/>
              <a:ext cx="3096600" cy="1634700"/>
            </a:xfrm>
            <a:prstGeom prst="straightConnector1">
              <a:avLst/>
            </a:prstGeom>
            <a:noFill/>
            <a:ln w="9525" cap="flat" cmpd="sng">
              <a:solidFill>
                <a:schemeClr val="accent1"/>
              </a:solidFill>
              <a:prstDash val="solid"/>
              <a:miter lim="800000"/>
              <a:headEnd type="none" w="sm" len="sm"/>
              <a:tailEnd type="triangle" w="med" len="med"/>
            </a:ln>
          </p:spPr>
        </p:cxnSp>
        <p:cxnSp>
          <p:nvCxnSpPr>
            <p:cNvPr id="698" name="Google Shape;698;p26"/>
            <p:cNvCxnSpPr>
              <a:stCxn id="695" idx="2"/>
              <a:endCxn id="696" idx="0"/>
            </p:cNvCxnSpPr>
            <p:nvPr/>
          </p:nvCxnSpPr>
          <p:spPr>
            <a:xfrm flipH="1">
              <a:off x="6152073" y="3429000"/>
              <a:ext cx="3155700" cy="1634700"/>
            </a:xfrm>
            <a:prstGeom prst="straightConnector1">
              <a:avLst/>
            </a:prstGeom>
            <a:noFill/>
            <a:ln w="9525" cap="flat" cmpd="sng">
              <a:solidFill>
                <a:schemeClr val="accent1"/>
              </a:solidFill>
              <a:prstDash val="solid"/>
              <a:miter lim="800000"/>
              <a:headEnd type="none" w="sm" len="sm"/>
              <a:tailEnd type="triangle" w="med" len="med"/>
            </a:ln>
          </p:spPr>
        </p:cxn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27"/>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Propositional Logic: The Wumpus World Problem</a:t>
            </a:r>
            <a:endParaRPr b="1">
              <a:solidFill>
                <a:schemeClr val="lt1"/>
              </a:solidFill>
            </a:endParaRPr>
          </a:p>
        </p:txBody>
      </p:sp>
      <p:sp>
        <p:nvSpPr>
          <p:cNvPr id="704" name="Google Shape;70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705" name="Google Shape;70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63</a:t>
            </a:fld>
            <a:endParaRPr/>
          </a:p>
        </p:txBody>
      </p:sp>
      <p:pic>
        <p:nvPicPr>
          <p:cNvPr id="706" name="Google Shape;706;p27"/>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707" name="Google Shape;707;p27"/>
          <p:cNvSpPr txBox="1"/>
          <p:nvPr/>
        </p:nvSpPr>
        <p:spPr>
          <a:xfrm>
            <a:off x="304801" y="831255"/>
            <a:ext cx="11561700" cy="670800"/>
          </a:xfrm>
          <a:prstGeom prst="rect">
            <a:avLst/>
          </a:prstGeom>
          <a:blipFill rotWithShape="1">
            <a:blip r:embed="rId4">
              <a:alphaModFix/>
            </a:blip>
            <a:stretch>
              <a:fillRect l="-948" b="-254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457200" algn="l" rtl="0">
              <a:lnSpc>
                <a:spcPct val="100000"/>
              </a:lnSpc>
              <a:spcBef>
                <a:spcPts val="0"/>
              </a:spcBef>
              <a:spcAft>
                <a:spcPts val="0"/>
              </a:spcAft>
              <a:buNone/>
            </a:pPr>
            <a:endParaRPr sz="1800">
              <a:latin typeface="Calibri"/>
              <a:ea typeface="Calibri"/>
              <a:cs typeface="Calibri"/>
              <a:sym typeface="Calibri"/>
            </a:endParaRPr>
          </a:p>
          <a:p>
            <a:pPr marL="0" marR="0" lvl="0" indent="0" algn="l" rtl="0">
              <a:lnSpc>
                <a:spcPct val="100000"/>
              </a:lnSpc>
              <a:spcBef>
                <a:spcPts val="0"/>
              </a:spcBef>
              <a:spcAft>
                <a:spcPts val="0"/>
              </a:spcAft>
              <a:buNone/>
            </a:pPr>
            <a:r>
              <a:rPr lang="en-GB" sz="1800">
                <a:latin typeface="Calibri"/>
                <a:ea typeface="Calibri"/>
                <a:cs typeface="Calibri"/>
                <a:sym typeface="Calibri"/>
              </a:rPr>
              <a:t>Note- </a:t>
            </a:r>
            <a:r>
              <a:rPr lang="en-GB" sz="1800" b="1">
                <a:solidFill>
                  <a:srgbClr val="FF0000"/>
                </a:solidFill>
                <a:latin typeface="Calibri"/>
                <a:ea typeface="Calibri"/>
                <a:cs typeface="Calibri"/>
                <a:sym typeface="Calibri"/>
              </a:rPr>
              <a:t>Unit Resolution</a:t>
            </a:r>
            <a:r>
              <a:rPr lang="en-GB" sz="1800">
                <a:latin typeface="Calibri"/>
                <a:ea typeface="Calibri"/>
                <a:cs typeface="Calibri"/>
                <a:sym typeface="Calibri"/>
              </a:rPr>
              <a:t>: The resolution inference rule takes two premises in the form of clauses </a:t>
            </a:r>
            <a:r>
              <a:rPr lang="en-GB" sz="1800" b="1">
                <a:solidFill>
                  <a:srgbClr val="FF0000"/>
                </a:solidFill>
                <a:latin typeface="Calibri"/>
                <a:ea typeface="Calibri"/>
                <a:cs typeface="Calibri"/>
                <a:sym typeface="Calibri"/>
              </a:rPr>
              <a:t>(A ∨ x) and (B ∨ ¬x) and gives the clause (A ∨ B) as a conclusion</a:t>
            </a:r>
            <a:r>
              <a:rPr lang="en-GB" sz="1800">
                <a:latin typeface="Calibri"/>
                <a:ea typeface="Calibri"/>
                <a:cs typeface="Calibri"/>
                <a:sym typeface="Calibri"/>
              </a:rPr>
              <a:t>. The two premises are said to be resolved and the variable x is said to be resolved away. Resolving the two clauses x and x gives the empty clause. </a:t>
            </a:r>
            <a:endParaRPr/>
          </a:p>
        </p:txBody>
      </p:sp>
      <p:grpSp>
        <p:nvGrpSpPr>
          <p:cNvPr id="708" name="Google Shape;708;p27"/>
          <p:cNvGrpSpPr/>
          <p:nvPr/>
        </p:nvGrpSpPr>
        <p:grpSpPr>
          <a:xfrm>
            <a:off x="2924814" y="2727600"/>
            <a:ext cx="6321796" cy="1962891"/>
            <a:chOff x="516083" y="2803234"/>
            <a:chExt cx="6321796" cy="1962891"/>
          </a:xfrm>
        </p:grpSpPr>
        <p:sp>
          <p:nvSpPr>
            <p:cNvPr id="709" name="Google Shape;709;p27"/>
            <p:cNvSpPr/>
            <p:nvPr/>
          </p:nvSpPr>
          <p:spPr>
            <a:xfrm>
              <a:off x="516083" y="2803234"/>
              <a:ext cx="3932726" cy="625766"/>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sp>
          <p:nvSpPr>
            <p:cNvPr id="710" name="Google Shape;710;p27"/>
            <p:cNvSpPr/>
            <p:nvPr/>
          </p:nvSpPr>
          <p:spPr>
            <a:xfrm>
              <a:off x="5515829" y="2803234"/>
              <a:ext cx="1322050" cy="625766"/>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sp>
          <p:nvSpPr>
            <p:cNvPr id="711" name="Google Shape;711;p27"/>
            <p:cNvSpPr/>
            <p:nvPr/>
          </p:nvSpPr>
          <p:spPr>
            <a:xfrm>
              <a:off x="3065833" y="4140359"/>
              <a:ext cx="2966115" cy="625766"/>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cxnSp>
          <p:nvCxnSpPr>
            <p:cNvPr id="712" name="Google Shape;712;p27"/>
            <p:cNvCxnSpPr>
              <a:stCxn id="709" idx="2"/>
              <a:endCxn id="711" idx="0"/>
            </p:cNvCxnSpPr>
            <p:nvPr/>
          </p:nvCxnSpPr>
          <p:spPr>
            <a:xfrm>
              <a:off x="2482446" y="3429000"/>
              <a:ext cx="2066400" cy="711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713" name="Google Shape;713;p27"/>
            <p:cNvCxnSpPr>
              <a:stCxn id="710" idx="2"/>
              <a:endCxn id="711" idx="0"/>
            </p:cNvCxnSpPr>
            <p:nvPr/>
          </p:nvCxnSpPr>
          <p:spPr>
            <a:xfrm flipH="1">
              <a:off x="4548754" y="3429000"/>
              <a:ext cx="1628100" cy="711300"/>
            </a:xfrm>
            <a:prstGeom prst="straightConnector1">
              <a:avLst/>
            </a:prstGeom>
            <a:noFill/>
            <a:ln w="9525" cap="flat" cmpd="sng">
              <a:solidFill>
                <a:schemeClr val="accent1"/>
              </a:solidFill>
              <a:prstDash val="solid"/>
              <a:miter lim="800000"/>
              <a:headEnd type="none" w="sm" len="sm"/>
              <a:tailEnd type="triangle" w="med" len="med"/>
            </a:ln>
          </p:spPr>
        </p:cxn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28"/>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Propositional Logic: The Wumpus World Problem</a:t>
            </a:r>
            <a:endParaRPr b="1">
              <a:solidFill>
                <a:schemeClr val="lt1"/>
              </a:solidFill>
            </a:endParaRPr>
          </a:p>
        </p:txBody>
      </p:sp>
      <p:sp>
        <p:nvSpPr>
          <p:cNvPr id="719" name="Google Shape;71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720" name="Google Shape;72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64</a:t>
            </a:fld>
            <a:endParaRPr/>
          </a:p>
        </p:txBody>
      </p:sp>
      <p:pic>
        <p:nvPicPr>
          <p:cNvPr id="721" name="Google Shape;721;p28"/>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722" name="Google Shape;722;p28"/>
          <p:cNvSpPr txBox="1"/>
          <p:nvPr/>
        </p:nvSpPr>
        <p:spPr>
          <a:xfrm>
            <a:off x="304801" y="928255"/>
            <a:ext cx="11561823" cy="630429"/>
          </a:xfrm>
          <a:prstGeom prst="rect">
            <a:avLst/>
          </a:prstGeom>
          <a:blipFill rotWithShape="1">
            <a:blip r:embed="rId4">
              <a:alphaModFix/>
            </a:blip>
            <a:stretch>
              <a:fillRect l="-948" b="-2403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grpSp>
        <p:nvGrpSpPr>
          <p:cNvPr id="723" name="Google Shape;723;p28"/>
          <p:cNvGrpSpPr/>
          <p:nvPr/>
        </p:nvGrpSpPr>
        <p:grpSpPr>
          <a:xfrm>
            <a:off x="3454136" y="2325476"/>
            <a:ext cx="5263152" cy="1962891"/>
            <a:chOff x="516082" y="2803234"/>
            <a:chExt cx="5263152" cy="1962891"/>
          </a:xfrm>
        </p:grpSpPr>
        <p:sp>
          <p:nvSpPr>
            <p:cNvPr id="724" name="Google Shape;724;p28"/>
            <p:cNvSpPr/>
            <p:nvPr/>
          </p:nvSpPr>
          <p:spPr>
            <a:xfrm>
              <a:off x="516082" y="2803234"/>
              <a:ext cx="3077183" cy="625766"/>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sp>
          <p:nvSpPr>
            <p:cNvPr id="725" name="Google Shape;725;p28"/>
            <p:cNvSpPr/>
            <p:nvPr/>
          </p:nvSpPr>
          <p:spPr>
            <a:xfrm>
              <a:off x="4484480" y="2803234"/>
              <a:ext cx="1294754" cy="625766"/>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sp>
          <p:nvSpPr>
            <p:cNvPr id="726" name="Google Shape;726;p28"/>
            <p:cNvSpPr/>
            <p:nvPr/>
          </p:nvSpPr>
          <p:spPr>
            <a:xfrm>
              <a:off x="2501443" y="4140359"/>
              <a:ext cx="2183643" cy="625766"/>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cxnSp>
          <p:nvCxnSpPr>
            <p:cNvPr id="727" name="Google Shape;727;p28"/>
            <p:cNvCxnSpPr>
              <a:stCxn id="724" idx="2"/>
              <a:endCxn id="726" idx="0"/>
            </p:cNvCxnSpPr>
            <p:nvPr/>
          </p:nvCxnSpPr>
          <p:spPr>
            <a:xfrm>
              <a:off x="2054674" y="3429000"/>
              <a:ext cx="1538700" cy="711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728" name="Google Shape;728;p28"/>
            <p:cNvCxnSpPr>
              <a:stCxn id="725" idx="2"/>
              <a:endCxn id="726" idx="0"/>
            </p:cNvCxnSpPr>
            <p:nvPr/>
          </p:nvCxnSpPr>
          <p:spPr>
            <a:xfrm flipH="1">
              <a:off x="3593157" y="3429000"/>
              <a:ext cx="1538700" cy="711300"/>
            </a:xfrm>
            <a:prstGeom prst="straightConnector1">
              <a:avLst/>
            </a:prstGeom>
            <a:noFill/>
            <a:ln w="9525" cap="flat" cmpd="sng">
              <a:solidFill>
                <a:schemeClr val="accent1"/>
              </a:solidFill>
              <a:prstDash val="solid"/>
              <a:miter lim="800000"/>
              <a:headEnd type="none" w="sm" len="sm"/>
              <a:tailEnd type="triangle" w="med" len="med"/>
            </a:ln>
          </p:spPr>
        </p:cxn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29"/>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Propositional Logic: The Wumpus World Problem</a:t>
            </a:r>
            <a:endParaRPr b="1">
              <a:solidFill>
                <a:schemeClr val="lt1"/>
              </a:solidFill>
            </a:endParaRPr>
          </a:p>
        </p:txBody>
      </p:sp>
      <p:sp>
        <p:nvSpPr>
          <p:cNvPr id="734" name="Google Shape;7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735" name="Google Shape;7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65</a:t>
            </a:fld>
            <a:endParaRPr/>
          </a:p>
        </p:txBody>
      </p:sp>
      <p:pic>
        <p:nvPicPr>
          <p:cNvPr id="736" name="Google Shape;736;p2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737" name="Google Shape;737;p29"/>
          <p:cNvSpPr txBox="1"/>
          <p:nvPr/>
        </p:nvSpPr>
        <p:spPr>
          <a:xfrm>
            <a:off x="304801" y="928255"/>
            <a:ext cx="11561700" cy="670800"/>
          </a:xfrm>
          <a:prstGeom prst="rect">
            <a:avLst/>
          </a:prstGeom>
          <a:blipFill rotWithShape="1">
            <a:blip r:embed="rId4">
              <a:alphaModFix/>
            </a:blip>
            <a:stretch>
              <a:fillRect l="-948" b="-254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grpSp>
        <p:nvGrpSpPr>
          <p:cNvPr id="738" name="Google Shape;738;p29"/>
          <p:cNvGrpSpPr/>
          <p:nvPr/>
        </p:nvGrpSpPr>
        <p:grpSpPr>
          <a:xfrm>
            <a:off x="3454136" y="2325476"/>
            <a:ext cx="5263152" cy="1962891"/>
            <a:chOff x="516082" y="2803234"/>
            <a:chExt cx="5263152" cy="1962891"/>
          </a:xfrm>
        </p:grpSpPr>
        <p:sp>
          <p:nvSpPr>
            <p:cNvPr id="739" name="Google Shape;739;p29"/>
            <p:cNvSpPr/>
            <p:nvPr/>
          </p:nvSpPr>
          <p:spPr>
            <a:xfrm>
              <a:off x="516082" y="2803234"/>
              <a:ext cx="3077183" cy="625766"/>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sp>
          <p:nvSpPr>
            <p:cNvPr id="740" name="Google Shape;740;p29"/>
            <p:cNvSpPr/>
            <p:nvPr/>
          </p:nvSpPr>
          <p:spPr>
            <a:xfrm>
              <a:off x="4484480" y="2803234"/>
              <a:ext cx="1294754" cy="625766"/>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sp>
          <p:nvSpPr>
            <p:cNvPr id="741" name="Google Shape;741;p29"/>
            <p:cNvSpPr/>
            <p:nvPr/>
          </p:nvSpPr>
          <p:spPr>
            <a:xfrm>
              <a:off x="2501443" y="4140359"/>
              <a:ext cx="2183643" cy="625766"/>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latin typeface="Calibri"/>
                  <a:ea typeface="Calibri"/>
                  <a:cs typeface="Calibri"/>
                  <a:sym typeface="Calibri"/>
                </a:rPr>
                <a:t> </a:t>
              </a:r>
              <a:endParaRPr/>
            </a:p>
          </p:txBody>
        </p:sp>
        <p:cxnSp>
          <p:nvCxnSpPr>
            <p:cNvPr id="742" name="Google Shape;742;p29"/>
            <p:cNvCxnSpPr>
              <a:stCxn id="739" idx="2"/>
              <a:endCxn id="741" idx="0"/>
            </p:cNvCxnSpPr>
            <p:nvPr/>
          </p:nvCxnSpPr>
          <p:spPr>
            <a:xfrm>
              <a:off x="2054674" y="3429000"/>
              <a:ext cx="1538700" cy="711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743" name="Google Shape;743;p29"/>
            <p:cNvCxnSpPr>
              <a:stCxn id="740" idx="2"/>
              <a:endCxn id="741" idx="0"/>
            </p:cNvCxnSpPr>
            <p:nvPr/>
          </p:nvCxnSpPr>
          <p:spPr>
            <a:xfrm flipH="1">
              <a:off x="3593157" y="3429000"/>
              <a:ext cx="1538700" cy="711300"/>
            </a:xfrm>
            <a:prstGeom prst="straightConnector1">
              <a:avLst/>
            </a:prstGeom>
            <a:noFill/>
            <a:ln w="9525" cap="flat" cmpd="sng">
              <a:solidFill>
                <a:schemeClr val="accent1"/>
              </a:solidFill>
              <a:prstDash val="solid"/>
              <a:miter lim="800000"/>
              <a:headEnd type="none" w="sm" len="sm"/>
              <a:tailEnd type="triangle" w="med" len="med"/>
            </a:ln>
          </p:spPr>
        </p:cxnSp>
      </p:grpSp>
      <p:sp>
        <p:nvSpPr>
          <p:cNvPr id="744" name="Google Shape;744;p29"/>
          <p:cNvSpPr txBox="1"/>
          <p:nvPr/>
        </p:nvSpPr>
        <p:spPr>
          <a:xfrm>
            <a:off x="720425" y="4821375"/>
            <a:ext cx="11146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a:solidFill>
                  <a:srgbClr val="333333"/>
                </a:solidFill>
                <a:highlight>
                  <a:srgbClr val="FFFFFF"/>
                </a:highlight>
                <a:latin typeface="Times New Roman"/>
                <a:ea typeface="Times New Roman"/>
                <a:cs typeface="Times New Roman"/>
                <a:sym typeface="Times New Roman"/>
              </a:rPr>
              <a:t>Hence it is proved that the Wumpus is in the room [1, 3].</a:t>
            </a:r>
            <a:endParaRPr sz="2500">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31"/>
          <p:cNvSpPr txBox="1">
            <a:spLocks noGrp="1"/>
          </p:cNvSpPr>
          <p:nvPr>
            <p:ph type="title"/>
          </p:nvPr>
        </p:nvSpPr>
        <p:spPr>
          <a:xfrm>
            <a:off x="0" y="0"/>
            <a:ext cx="12192000" cy="1132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Autofit/>
          </a:bodyPr>
          <a:lstStyle/>
          <a:p>
            <a:pPr marL="360363" lvl="0" indent="0" algn="ctr" rtl="0">
              <a:lnSpc>
                <a:spcPct val="90000"/>
              </a:lnSpc>
              <a:spcBef>
                <a:spcPts val="0"/>
              </a:spcBef>
              <a:spcAft>
                <a:spcPts val="0"/>
              </a:spcAft>
              <a:buClr>
                <a:schemeClr val="lt1"/>
              </a:buClr>
              <a:buSzPts val="3960"/>
              <a:buFont typeface="Calibri"/>
              <a:buNone/>
            </a:pPr>
            <a:r>
              <a:rPr lang="en-GB" sz="4000" b="1">
                <a:solidFill>
                  <a:schemeClr val="lt1"/>
                </a:solidFill>
              </a:rPr>
              <a:t>Foundations of Knowledge Representation and Reasoning</a:t>
            </a:r>
            <a:endParaRPr sz="4000" b="1">
              <a:solidFill>
                <a:schemeClr val="lt1"/>
              </a:solidFill>
            </a:endParaRPr>
          </a:p>
        </p:txBody>
      </p:sp>
      <p:sp>
        <p:nvSpPr>
          <p:cNvPr id="750" name="Google Shape;75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751" name="Google Shape;75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66</a:t>
            </a:fld>
            <a:endParaRPr/>
          </a:p>
        </p:txBody>
      </p:sp>
      <p:pic>
        <p:nvPicPr>
          <p:cNvPr id="752" name="Google Shape;752;p31"/>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753" name="Google Shape;753;p31"/>
          <p:cNvSpPr txBox="1">
            <a:spLocks noGrp="1"/>
          </p:cNvSpPr>
          <p:nvPr>
            <p:ph type="body" idx="1"/>
          </p:nvPr>
        </p:nvSpPr>
        <p:spPr>
          <a:xfrm>
            <a:off x="311725" y="1253925"/>
            <a:ext cx="11568600" cy="4662000"/>
          </a:xfrm>
          <a:prstGeom prst="rect">
            <a:avLst/>
          </a:prstGeom>
          <a:noFill/>
          <a:ln>
            <a:noFill/>
          </a:ln>
        </p:spPr>
        <p:txBody>
          <a:bodyPr spcFirstLastPara="1" wrap="square" lIns="91425" tIns="45700" rIns="91425" bIns="45700" anchor="t" anchorCtr="0">
            <a:normAutofit fontScale="77500" lnSpcReduction="10000"/>
          </a:bodyPr>
          <a:lstStyle/>
          <a:p>
            <a:pPr marL="457200" lvl="0" indent="-317182" algn="just" rtl="0">
              <a:lnSpc>
                <a:spcPct val="115000"/>
              </a:lnSpc>
              <a:spcBef>
                <a:spcPts val="500"/>
              </a:spcBef>
              <a:spcAft>
                <a:spcPts val="0"/>
              </a:spcAft>
              <a:buSzPct val="64285"/>
              <a:buChar char="●"/>
            </a:pPr>
            <a:r>
              <a:rPr lang="en-GB"/>
              <a:t>The earliest work in computerized knowledge representation was focused on general problem-solvers such as the</a:t>
            </a:r>
            <a:r>
              <a:rPr lang="en-GB">
                <a:uFill>
                  <a:noFill/>
                </a:uFill>
                <a:hlinkClick r:id="rId4"/>
              </a:rPr>
              <a:t> </a:t>
            </a:r>
            <a:r>
              <a:rPr lang="en-GB" b="1">
                <a:solidFill>
                  <a:srgbClr val="FF0000"/>
                </a:solidFill>
              </a:rPr>
              <a:t>General Problem Solver (GPS)</a:t>
            </a:r>
            <a:r>
              <a:rPr lang="en-GB"/>
              <a:t> system developed by</a:t>
            </a:r>
            <a:r>
              <a:rPr lang="en-GB">
                <a:uFill>
                  <a:noFill/>
                </a:uFill>
                <a:hlinkClick r:id="rId5"/>
              </a:rPr>
              <a:t> Allen Newell</a:t>
            </a:r>
            <a:r>
              <a:rPr lang="en-GB"/>
              <a:t> and</a:t>
            </a:r>
            <a:r>
              <a:rPr lang="en-GB">
                <a:uFill>
                  <a:noFill/>
                </a:uFill>
                <a:hlinkClick r:id="rId6"/>
              </a:rPr>
              <a:t> Herbert A. Simon</a:t>
            </a:r>
            <a:r>
              <a:rPr lang="en-GB"/>
              <a:t> in 1959. </a:t>
            </a:r>
            <a:endParaRPr/>
          </a:p>
          <a:p>
            <a:pPr marL="457200" lvl="0" indent="-317182" algn="just" rtl="0">
              <a:lnSpc>
                <a:spcPct val="115000"/>
              </a:lnSpc>
              <a:spcBef>
                <a:spcPts val="1000"/>
              </a:spcBef>
              <a:spcAft>
                <a:spcPts val="0"/>
              </a:spcAft>
              <a:buSzPct val="64285"/>
              <a:buChar char="●"/>
            </a:pPr>
            <a:r>
              <a:rPr lang="en-GB"/>
              <a:t>These systems featured data structures for planning and decomposition. </a:t>
            </a:r>
            <a:endParaRPr/>
          </a:p>
          <a:p>
            <a:pPr marL="457200" lvl="0" indent="-317182" algn="just" rtl="0">
              <a:lnSpc>
                <a:spcPct val="115000"/>
              </a:lnSpc>
              <a:spcBef>
                <a:spcPts val="1000"/>
              </a:spcBef>
              <a:spcAft>
                <a:spcPts val="0"/>
              </a:spcAft>
              <a:buSzPct val="64285"/>
              <a:buChar char="●"/>
            </a:pPr>
            <a:r>
              <a:rPr lang="en-GB"/>
              <a:t>The system would begin with a goal. It would then decompose that goal into subgoals and then set out to construct strategies that could accomplish each subgoal.</a:t>
            </a:r>
            <a:endParaRPr/>
          </a:p>
          <a:p>
            <a:pPr marL="457200" lvl="0" indent="-317182" algn="just" rtl="0">
              <a:lnSpc>
                <a:spcPct val="115000"/>
              </a:lnSpc>
              <a:spcBef>
                <a:spcPts val="1000"/>
              </a:spcBef>
              <a:spcAft>
                <a:spcPts val="0"/>
              </a:spcAft>
              <a:buSzPct val="64285"/>
              <a:buChar char="●"/>
            </a:pPr>
            <a:r>
              <a:rPr lang="en-GB"/>
              <a:t>In these early days of AI, general search algorithms such as</a:t>
            </a:r>
            <a:r>
              <a:rPr lang="en-GB">
                <a:uFill>
                  <a:noFill/>
                </a:uFill>
                <a:hlinkClick r:id="rId7"/>
              </a:rPr>
              <a:t> A*</a:t>
            </a:r>
            <a:r>
              <a:rPr lang="en-GB"/>
              <a:t> were also developed. However, the amorphous problem definitions for systems such as GPS meant that they worked only for very constrained toy domains (e.g. the "</a:t>
            </a:r>
            <a:r>
              <a:rPr lang="en-GB" b="1">
                <a:solidFill>
                  <a:srgbClr val="FF0000"/>
                </a:solidFill>
              </a:rPr>
              <a:t>blocks world</a:t>
            </a:r>
            <a:r>
              <a:rPr lang="en-GB"/>
              <a:t>"). </a:t>
            </a:r>
            <a:endParaRPr/>
          </a:p>
          <a:p>
            <a:pPr marL="457200" lvl="0" indent="-317182" algn="just" rtl="0">
              <a:lnSpc>
                <a:spcPct val="115000"/>
              </a:lnSpc>
              <a:spcBef>
                <a:spcPts val="1000"/>
              </a:spcBef>
              <a:spcAft>
                <a:spcPts val="1000"/>
              </a:spcAft>
              <a:buSzPct val="64285"/>
              <a:buChar char="●"/>
            </a:pPr>
            <a:r>
              <a:rPr lang="en-GB"/>
              <a:t>In order to tackle non-toy problems, AI researchers such as</a:t>
            </a:r>
            <a:r>
              <a:rPr lang="en-GB">
                <a:uFill>
                  <a:noFill/>
                </a:uFill>
                <a:hlinkClick r:id="rId8"/>
              </a:rPr>
              <a:t> </a:t>
            </a:r>
            <a:r>
              <a:rPr lang="en-GB" b="1">
                <a:solidFill>
                  <a:srgbClr val="FF0000"/>
                </a:solidFill>
              </a:rPr>
              <a:t>Ed Feigenbaum</a:t>
            </a:r>
            <a:r>
              <a:rPr lang="en-GB" b="1"/>
              <a:t> </a:t>
            </a:r>
            <a:r>
              <a:rPr lang="en-GB"/>
              <a:t>and</a:t>
            </a:r>
            <a:r>
              <a:rPr lang="en-GB">
                <a:uFill>
                  <a:noFill/>
                </a:uFill>
                <a:hlinkClick r:id="rId9"/>
              </a:rPr>
              <a:t> </a:t>
            </a:r>
            <a:r>
              <a:rPr lang="en-GB" b="1">
                <a:solidFill>
                  <a:srgbClr val="FF0000"/>
                </a:solidFill>
              </a:rPr>
              <a:t>Frederick Hayes-Roth</a:t>
            </a:r>
            <a:r>
              <a:rPr lang="en-GB">
                <a:solidFill>
                  <a:srgbClr val="FF0000"/>
                </a:solidFill>
              </a:rPr>
              <a:t> </a:t>
            </a:r>
            <a:r>
              <a:rPr lang="en-GB"/>
              <a:t>realized that it was necessary to focus systems on more constrained problems.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3">
                                            <p:txEl>
                                              <p:pRg st="0" end="0"/>
                                            </p:txEl>
                                          </p:spTgt>
                                        </p:tgtEl>
                                        <p:attrNameLst>
                                          <p:attrName>style.visibility</p:attrName>
                                        </p:attrNameLst>
                                      </p:cBhvr>
                                      <p:to>
                                        <p:strVal val="visible"/>
                                      </p:to>
                                    </p:set>
                                    <p:animEffect transition="in" filter="fade">
                                      <p:cBhvr>
                                        <p:cTn id="7" dur="1000"/>
                                        <p:tgtEl>
                                          <p:spTgt spid="7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3">
                                            <p:txEl>
                                              <p:pRg st="1" end="1"/>
                                            </p:txEl>
                                          </p:spTgt>
                                        </p:tgtEl>
                                        <p:attrNameLst>
                                          <p:attrName>style.visibility</p:attrName>
                                        </p:attrNameLst>
                                      </p:cBhvr>
                                      <p:to>
                                        <p:strVal val="visible"/>
                                      </p:to>
                                    </p:set>
                                    <p:animEffect transition="in" filter="fade">
                                      <p:cBhvr>
                                        <p:cTn id="12" dur="1000"/>
                                        <p:tgtEl>
                                          <p:spTgt spid="7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3">
                                            <p:txEl>
                                              <p:pRg st="2" end="2"/>
                                            </p:txEl>
                                          </p:spTgt>
                                        </p:tgtEl>
                                        <p:attrNameLst>
                                          <p:attrName>style.visibility</p:attrName>
                                        </p:attrNameLst>
                                      </p:cBhvr>
                                      <p:to>
                                        <p:strVal val="visible"/>
                                      </p:to>
                                    </p:set>
                                    <p:animEffect transition="in" filter="fade">
                                      <p:cBhvr>
                                        <p:cTn id="17" dur="1000"/>
                                        <p:tgtEl>
                                          <p:spTgt spid="7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3">
                                            <p:txEl>
                                              <p:pRg st="3" end="3"/>
                                            </p:txEl>
                                          </p:spTgt>
                                        </p:tgtEl>
                                        <p:attrNameLst>
                                          <p:attrName>style.visibility</p:attrName>
                                        </p:attrNameLst>
                                      </p:cBhvr>
                                      <p:to>
                                        <p:strVal val="visible"/>
                                      </p:to>
                                    </p:set>
                                    <p:animEffect transition="in" filter="fade">
                                      <p:cBhvr>
                                        <p:cTn id="22" dur="1000"/>
                                        <p:tgtEl>
                                          <p:spTgt spid="7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3">
                                            <p:txEl>
                                              <p:pRg st="4" end="4"/>
                                            </p:txEl>
                                          </p:spTgt>
                                        </p:tgtEl>
                                        <p:attrNameLst>
                                          <p:attrName>style.visibility</p:attrName>
                                        </p:attrNameLst>
                                      </p:cBhvr>
                                      <p:to>
                                        <p:strVal val="visible"/>
                                      </p:to>
                                    </p:set>
                                    <p:animEffect transition="in" filter="fade">
                                      <p:cBhvr>
                                        <p:cTn id="27" dur="1000"/>
                                        <p:tgtEl>
                                          <p:spTgt spid="7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gf3b495d9a8_0_29"/>
          <p:cNvSpPr txBox="1">
            <a:spLocks noGrp="1"/>
          </p:cNvSpPr>
          <p:nvPr>
            <p:ph type="title"/>
          </p:nvPr>
        </p:nvSpPr>
        <p:spPr>
          <a:xfrm>
            <a:off x="0" y="0"/>
            <a:ext cx="12192000" cy="1132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Autofit/>
          </a:bodyPr>
          <a:lstStyle/>
          <a:p>
            <a:pPr marL="360362" lvl="0" indent="0" algn="ctr" rtl="0">
              <a:lnSpc>
                <a:spcPct val="90000"/>
              </a:lnSpc>
              <a:spcBef>
                <a:spcPts val="0"/>
              </a:spcBef>
              <a:spcAft>
                <a:spcPts val="0"/>
              </a:spcAft>
              <a:buClr>
                <a:schemeClr val="lt1"/>
              </a:buClr>
              <a:buSzPts val="3960"/>
              <a:buFont typeface="Calibri"/>
              <a:buNone/>
            </a:pPr>
            <a:r>
              <a:rPr lang="en-GB" sz="4000" b="1">
                <a:solidFill>
                  <a:schemeClr val="lt1"/>
                </a:solidFill>
              </a:rPr>
              <a:t>Foundations of Knowledge Representation and Reasoning Cntd… </a:t>
            </a:r>
            <a:endParaRPr sz="4000" b="1">
              <a:solidFill>
                <a:schemeClr val="lt1"/>
              </a:solidFill>
            </a:endParaRPr>
          </a:p>
        </p:txBody>
      </p:sp>
      <p:sp>
        <p:nvSpPr>
          <p:cNvPr id="759" name="Google Shape;759;gf3b495d9a8_0_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760" name="Google Shape;760;gf3b495d9a8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67</a:t>
            </a:fld>
            <a:endParaRPr/>
          </a:p>
        </p:txBody>
      </p:sp>
      <p:pic>
        <p:nvPicPr>
          <p:cNvPr id="761" name="Google Shape;761;gf3b495d9a8_0_2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762" name="Google Shape;762;gf3b495d9a8_0_29"/>
          <p:cNvSpPr txBox="1">
            <a:spLocks noGrp="1"/>
          </p:cNvSpPr>
          <p:nvPr>
            <p:ph type="body" idx="1"/>
          </p:nvPr>
        </p:nvSpPr>
        <p:spPr>
          <a:xfrm>
            <a:off x="311725" y="1253925"/>
            <a:ext cx="11568600" cy="4662000"/>
          </a:xfrm>
          <a:prstGeom prst="rect">
            <a:avLst/>
          </a:prstGeom>
          <a:noFill/>
          <a:ln>
            <a:noFill/>
          </a:ln>
        </p:spPr>
        <p:txBody>
          <a:bodyPr spcFirstLastPara="1" wrap="square" lIns="91425" tIns="45700" rIns="91425" bIns="45700" anchor="t" anchorCtr="0">
            <a:normAutofit/>
          </a:bodyPr>
          <a:lstStyle/>
          <a:p>
            <a:pPr marL="457200" lvl="0" indent="-315277" algn="just" rtl="0">
              <a:lnSpc>
                <a:spcPct val="95000"/>
              </a:lnSpc>
              <a:spcBef>
                <a:spcPts val="1000"/>
              </a:spcBef>
              <a:spcAft>
                <a:spcPts val="0"/>
              </a:spcAft>
              <a:buSzPts val="1365"/>
              <a:buChar char="●"/>
            </a:pPr>
            <a:r>
              <a:rPr lang="en-GB" sz="2290"/>
              <a:t>These efforts led to the</a:t>
            </a:r>
            <a:r>
              <a:rPr lang="en-GB" sz="2290">
                <a:uFill>
                  <a:noFill/>
                </a:uFill>
                <a:hlinkClick r:id="rId4"/>
              </a:rPr>
              <a:t> cognitive revolution</a:t>
            </a:r>
            <a:r>
              <a:rPr lang="en-GB" sz="2290"/>
              <a:t> in psychology and to the phase of AI focused on knowledge representation that resulted in</a:t>
            </a:r>
            <a:r>
              <a:rPr lang="en-GB" sz="2290">
                <a:uFill>
                  <a:noFill/>
                </a:uFill>
                <a:hlinkClick r:id="rId5"/>
              </a:rPr>
              <a:t> </a:t>
            </a:r>
            <a:r>
              <a:rPr lang="en-GB" sz="2290" b="1">
                <a:solidFill>
                  <a:srgbClr val="FF0000"/>
                </a:solidFill>
              </a:rPr>
              <a:t>expert systems</a:t>
            </a:r>
            <a:r>
              <a:rPr lang="en-GB" sz="2290"/>
              <a:t> in the 1970s and 80s,</a:t>
            </a:r>
            <a:r>
              <a:rPr lang="en-GB" sz="2290">
                <a:uFill>
                  <a:noFill/>
                </a:uFill>
                <a:hlinkClick r:id="rId6"/>
              </a:rPr>
              <a:t> production systems</a:t>
            </a:r>
            <a:r>
              <a:rPr lang="en-GB" sz="2290"/>
              <a:t>,</a:t>
            </a:r>
            <a:r>
              <a:rPr lang="en-GB" sz="2290">
                <a:uFill>
                  <a:noFill/>
                </a:uFill>
                <a:hlinkClick r:id="rId7"/>
              </a:rPr>
              <a:t> frame languages</a:t>
            </a:r>
            <a:r>
              <a:rPr lang="en-GB" sz="2290"/>
              <a:t>, etc. </a:t>
            </a:r>
            <a:endParaRPr sz="2290"/>
          </a:p>
          <a:p>
            <a:pPr marL="457200" lvl="0" indent="-315277" algn="just" rtl="0">
              <a:lnSpc>
                <a:spcPct val="95000"/>
              </a:lnSpc>
              <a:spcBef>
                <a:spcPts val="1000"/>
              </a:spcBef>
              <a:spcAft>
                <a:spcPts val="0"/>
              </a:spcAft>
              <a:buSzPts val="1365"/>
              <a:buChar char="●"/>
            </a:pPr>
            <a:r>
              <a:rPr lang="en-GB" sz="2290"/>
              <a:t>Rather than general problem solvers, AI changed its focus to expert systems that could match human competence on a specific task, such as medical diagnosis.</a:t>
            </a:r>
            <a:endParaRPr sz="2290"/>
          </a:p>
          <a:p>
            <a:pPr marL="457200" lvl="0" indent="-315277" algn="just" rtl="0">
              <a:lnSpc>
                <a:spcPct val="95000"/>
              </a:lnSpc>
              <a:spcBef>
                <a:spcPts val="1000"/>
              </a:spcBef>
              <a:spcAft>
                <a:spcPts val="0"/>
              </a:spcAft>
              <a:buSzPts val="1365"/>
              <a:buChar char="●"/>
            </a:pPr>
            <a:r>
              <a:rPr lang="en-GB" sz="2290"/>
              <a:t>Expert systems gave us the terminology still in use today where AI systems are divided into a </a:t>
            </a:r>
            <a:r>
              <a:rPr lang="en-GB" sz="2290" b="1">
                <a:solidFill>
                  <a:srgbClr val="FF0000"/>
                </a:solidFill>
              </a:rPr>
              <a:t>knowledge base</a:t>
            </a:r>
            <a:r>
              <a:rPr lang="en-GB" sz="2290"/>
              <a:t>, with </a:t>
            </a:r>
            <a:r>
              <a:rPr lang="en-GB" sz="2290" b="1">
                <a:solidFill>
                  <a:srgbClr val="FF0000"/>
                </a:solidFill>
              </a:rPr>
              <a:t>facts about the world</a:t>
            </a:r>
            <a:r>
              <a:rPr lang="en-GB" sz="2290"/>
              <a:t> and </a:t>
            </a:r>
            <a:r>
              <a:rPr lang="en-GB" sz="2290" b="1">
                <a:solidFill>
                  <a:srgbClr val="FF0000"/>
                </a:solidFill>
              </a:rPr>
              <a:t>rules</a:t>
            </a:r>
            <a:r>
              <a:rPr lang="en-GB" sz="2290"/>
              <a:t>, and an </a:t>
            </a:r>
            <a:r>
              <a:rPr lang="en-GB" sz="2290" b="1">
                <a:solidFill>
                  <a:srgbClr val="FF0000"/>
                </a:solidFill>
              </a:rPr>
              <a:t>inference engine</a:t>
            </a:r>
            <a:r>
              <a:rPr lang="en-GB" sz="2290"/>
              <a:t>, which applies the rules to the</a:t>
            </a:r>
            <a:r>
              <a:rPr lang="en-GB" sz="2290">
                <a:uFill>
                  <a:noFill/>
                </a:uFill>
                <a:hlinkClick r:id="rId8"/>
              </a:rPr>
              <a:t> knowledge base</a:t>
            </a:r>
            <a:r>
              <a:rPr lang="en-GB" sz="2290"/>
              <a:t> in order to answer questions and solve problems. </a:t>
            </a:r>
            <a:endParaRPr sz="2290"/>
          </a:p>
          <a:p>
            <a:pPr marL="457200" lvl="0" indent="-315277" algn="just" rtl="0">
              <a:lnSpc>
                <a:spcPct val="95000"/>
              </a:lnSpc>
              <a:spcBef>
                <a:spcPts val="1000"/>
              </a:spcBef>
              <a:spcAft>
                <a:spcPts val="1000"/>
              </a:spcAft>
              <a:buSzPts val="1365"/>
              <a:buChar char="●"/>
            </a:pPr>
            <a:r>
              <a:rPr lang="en-GB" sz="2290"/>
              <a:t>In these early systems the knowledge base tended to be a fairly flat structure, essentially assertions about the values of variables used by the rule</a:t>
            </a:r>
            <a:endParaRPr sz="229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2">
                                            <p:txEl>
                                              <p:pRg st="0" end="0"/>
                                            </p:txEl>
                                          </p:spTgt>
                                        </p:tgtEl>
                                        <p:attrNameLst>
                                          <p:attrName>style.visibility</p:attrName>
                                        </p:attrNameLst>
                                      </p:cBhvr>
                                      <p:to>
                                        <p:strVal val="visible"/>
                                      </p:to>
                                    </p:set>
                                    <p:animEffect transition="in" filter="fade">
                                      <p:cBhvr>
                                        <p:cTn id="7" dur="1000"/>
                                        <p:tgtEl>
                                          <p:spTgt spid="7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2">
                                            <p:txEl>
                                              <p:pRg st="1" end="1"/>
                                            </p:txEl>
                                          </p:spTgt>
                                        </p:tgtEl>
                                        <p:attrNameLst>
                                          <p:attrName>style.visibility</p:attrName>
                                        </p:attrNameLst>
                                      </p:cBhvr>
                                      <p:to>
                                        <p:strVal val="visible"/>
                                      </p:to>
                                    </p:set>
                                    <p:animEffect transition="in" filter="fade">
                                      <p:cBhvr>
                                        <p:cTn id="12" dur="1000"/>
                                        <p:tgtEl>
                                          <p:spTgt spid="7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2">
                                            <p:txEl>
                                              <p:pRg st="2" end="2"/>
                                            </p:txEl>
                                          </p:spTgt>
                                        </p:tgtEl>
                                        <p:attrNameLst>
                                          <p:attrName>style.visibility</p:attrName>
                                        </p:attrNameLst>
                                      </p:cBhvr>
                                      <p:to>
                                        <p:strVal val="visible"/>
                                      </p:to>
                                    </p:set>
                                    <p:animEffect transition="in" filter="fade">
                                      <p:cBhvr>
                                        <p:cTn id="17" dur="1000"/>
                                        <p:tgtEl>
                                          <p:spTgt spid="7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2">
                                            <p:txEl>
                                              <p:pRg st="3" end="3"/>
                                            </p:txEl>
                                          </p:spTgt>
                                        </p:tgtEl>
                                        <p:attrNameLst>
                                          <p:attrName>style.visibility</p:attrName>
                                        </p:attrNameLst>
                                      </p:cBhvr>
                                      <p:to>
                                        <p:strVal val="visible"/>
                                      </p:to>
                                    </p:set>
                                    <p:animEffect transition="in" filter="fade">
                                      <p:cBhvr>
                                        <p:cTn id="22" dur="1000"/>
                                        <p:tgtEl>
                                          <p:spTgt spid="7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gf3b495d9a8_0_38"/>
          <p:cNvSpPr txBox="1">
            <a:spLocks noGrp="1"/>
          </p:cNvSpPr>
          <p:nvPr>
            <p:ph type="title"/>
          </p:nvPr>
        </p:nvSpPr>
        <p:spPr>
          <a:xfrm>
            <a:off x="0" y="0"/>
            <a:ext cx="12192000" cy="1132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Autofit/>
          </a:bodyPr>
          <a:lstStyle/>
          <a:p>
            <a:pPr marL="360362" lvl="0" indent="0" algn="ctr" rtl="0">
              <a:lnSpc>
                <a:spcPct val="90000"/>
              </a:lnSpc>
              <a:spcBef>
                <a:spcPts val="0"/>
              </a:spcBef>
              <a:spcAft>
                <a:spcPts val="0"/>
              </a:spcAft>
              <a:buClr>
                <a:schemeClr val="lt1"/>
              </a:buClr>
              <a:buSzPts val="3960"/>
              <a:buFont typeface="Calibri"/>
              <a:buNone/>
            </a:pPr>
            <a:r>
              <a:rPr lang="en-GB" sz="4000" b="1">
                <a:solidFill>
                  <a:schemeClr val="lt1"/>
                </a:solidFill>
              </a:rPr>
              <a:t>Foundations of Knowledge Representation and Reasoning Cntd… </a:t>
            </a:r>
            <a:endParaRPr sz="4000" b="1">
              <a:solidFill>
                <a:schemeClr val="lt1"/>
              </a:solidFill>
            </a:endParaRPr>
          </a:p>
        </p:txBody>
      </p:sp>
      <p:sp>
        <p:nvSpPr>
          <p:cNvPr id="768" name="Google Shape;768;gf3b495d9a8_0_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769" name="Google Shape;769;gf3b495d9a8_0_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68</a:t>
            </a:fld>
            <a:endParaRPr/>
          </a:p>
        </p:txBody>
      </p:sp>
      <p:pic>
        <p:nvPicPr>
          <p:cNvPr id="770" name="Google Shape;770;gf3b495d9a8_0_38"/>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771" name="Google Shape;771;gf3b495d9a8_0_38"/>
          <p:cNvSpPr txBox="1">
            <a:spLocks noGrp="1"/>
          </p:cNvSpPr>
          <p:nvPr>
            <p:ph type="body" idx="1"/>
          </p:nvPr>
        </p:nvSpPr>
        <p:spPr>
          <a:xfrm>
            <a:off x="311725" y="1253925"/>
            <a:ext cx="11568600" cy="4662000"/>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lnSpc>
                <a:spcPct val="115000"/>
              </a:lnSpc>
              <a:spcBef>
                <a:spcPts val="500"/>
              </a:spcBef>
              <a:spcAft>
                <a:spcPts val="0"/>
              </a:spcAft>
              <a:buNone/>
            </a:pPr>
            <a:r>
              <a:rPr lang="en-GB"/>
              <a:t>In 1993 a key paper on the topic, </a:t>
            </a:r>
            <a:r>
              <a:rPr lang="en-GB" b="1">
                <a:solidFill>
                  <a:srgbClr val="FF0000"/>
                </a:solidFill>
              </a:rPr>
              <a:t>Randall Davis of</a:t>
            </a:r>
            <a:r>
              <a:rPr lang="en-GB" b="1">
                <a:solidFill>
                  <a:srgbClr val="FF0000"/>
                </a:solidFill>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MIT</a:t>
            </a:r>
            <a:r>
              <a:rPr lang="en-GB"/>
              <a:t> outlined five distinct roles to analyze a knowledge representation framework:</a:t>
            </a:r>
            <a:endParaRPr/>
          </a:p>
          <a:p>
            <a:pPr marL="360000" lvl="0" indent="-317182" algn="just" rtl="0">
              <a:lnSpc>
                <a:spcPct val="115000"/>
              </a:lnSpc>
              <a:spcBef>
                <a:spcPts val="600"/>
              </a:spcBef>
              <a:spcAft>
                <a:spcPts val="0"/>
              </a:spcAft>
              <a:buSzPct val="64285"/>
              <a:buChar char="●"/>
            </a:pPr>
            <a:r>
              <a:rPr lang="en-GB"/>
              <a:t>A knowledge representation (KR) is most fundamentally a surrogate, a substitute for the thing itself, used to enable an entity to determine consequences by thinking rather than acting, i.e., by reasoning about the world rather than taking action in it.</a:t>
            </a:r>
            <a:endParaRPr/>
          </a:p>
          <a:p>
            <a:pPr marL="457200" lvl="0" indent="0" algn="just" rtl="0">
              <a:lnSpc>
                <a:spcPct val="115000"/>
              </a:lnSpc>
              <a:spcBef>
                <a:spcPts val="600"/>
              </a:spcBef>
              <a:spcAft>
                <a:spcPts val="0"/>
              </a:spcAft>
              <a:buNone/>
            </a:pPr>
            <a:endParaRPr sz="1250"/>
          </a:p>
          <a:p>
            <a:pPr marL="360000" lvl="0" indent="-317182" algn="just" rtl="0">
              <a:lnSpc>
                <a:spcPct val="115000"/>
              </a:lnSpc>
              <a:spcBef>
                <a:spcPts val="600"/>
              </a:spcBef>
              <a:spcAft>
                <a:spcPts val="0"/>
              </a:spcAft>
              <a:buSzPct val="64285"/>
              <a:buChar char="●"/>
            </a:pPr>
            <a:r>
              <a:rPr lang="en-GB"/>
              <a:t>It is a set of </a:t>
            </a:r>
            <a:r>
              <a:rPr lang="en-GB" b="1">
                <a:solidFill>
                  <a:srgbClr val="FF0000"/>
                </a:solidFill>
              </a:rPr>
              <a:t>ontological commitments</a:t>
            </a:r>
            <a:r>
              <a:rPr lang="en-GB"/>
              <a:t>, i.e., an answer to the question: In what terms should I think about the world?</a:t>
            </a:r>
            <a:endParaRPr/>
          </a:p>
          <a:p>
            <a:pPr marL="457200" lvl="0" indent="0" algn="just" rtl="0">
              <a:lnSpc>
                <a:spcPct val="115000"/>
              </a:lnSpc>
              <a:spcBef>
                <a:spcPts val="600"/>
              </a:spcBef>
              <a:spcAft>
                <a:spcPts val="0"/>
              </a:spcAft>
              <a:buNone/>
            </a:pPr>
            <a:endParaRPr sz="1250"/>
          </a:p>
          <a:p>
            <a:pPr marL="360000" lvl="0" indent="-317182" algn="just" rtl="0">
              <a:lnSpc>
                <a:spcPct val="115000"/>
              </a:lnSpc>
              <a:spcBef>
                <a:spcPts val="600"/>
              </a:spcBef>
              <a:spcAft>
                <a:spcPts val="0"/>
              </a:spcAft>
              <a:buSzPct val="64285"/>
              <a:buChar char="●"/>
            </a:pPr>
            <a:r>
              <a:rPr lang="en-GB"/>
              <a:t>It is a fragmentary theory of intelligent reasoning, expressed in terms of three components: </a:t>
            </a:r>
            <a:endParaRPr/>
          </a:p>
          <a:p>
            <a:pPr marL="457200" lvl="0" indent="457200" algn="just" rtl="0">
              <a:lnSpc>
                <a:spcPct val="115000"/>
              </a:lnSpc>
              <a:spcBef>
                <a:spcPts val="600"/>
              </a:spcBef>
              <a:spcAft>
                <a:spcPts val="0"/>
              </a:spcAft>
              <a:buNone/>
            </a:pPr>
            <a:r>
              <a:rPr lang="en-GB"/>
              <a:t>(i) the representation's fundamental conception of intelligent reasoning; </a:t>
            </a:r>
            <a:endParaRPr/>
          </a:p>
          <a:p>
            <a:pPr marL="457200" lvl="0" indent="457200" algn="just" rtl="0">
              <a:lnSpc>
                <a:spcPct val="115000"/>
              </a:lnSpc>
              <a:spcBef>
                <a:spcPts val="600"/>
              </a:spcBef>
              <a:spcAft>
                <a:spcPts val="0"/>
              </a:spcAft>
              <a:buNone/>
            </a:pPr>
            <a:r>
              <a:rPr lang="en-GB"/>
              <a:t>(ii) the set of inferences the representation sanctions; and </a:t>
            </a:r>
            <a:endParaRPr/>
          </a:p>
          <a:p>
            <a:pPr marL="457200" lvl="0" indent="457200" algn="just" rtl="0">
              <a:lnSpc>
                <a:spcPct val="115000"/>
              </a:lnSpc>
              <a:spcBef>
                <a:spcPts val="600"/>
              </a:spcBef>
              <a:spcAft>
                <a:spcPts val="0"/>
              </a:spcAft>
              <a:buNone/>
            </a:pPr>
            <a:r>
              <a:rPr lang="en-GB"/>
              <a:t>(iii) the set of inferences it recommends.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1">
                                            <p:txEl>
                                              <p:pRg st="0" end="0"/>
                                            </p:txEl>
                                          </p:spTgt>
                                        </p:tgtEl>
                                        <p:attrNameLst>
                                          <p:attrName>style.visibility</p:attrName>
                                        </p:attrNameLst>
                                      </p:cBhvr>
                                      <p:to>
                                        <p:strVal val="visible"/>
                                      </p:to>
                                    </p:set>
                                    <p:animEffect transition="in" filter="fade">
                                      <p:cBhvr>
                                        <p:cTn id="7" dur="1000"/>
                                        <p:tgtEl>
                                          <p:spTgt spid="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1">
                                            <p:txEl>
                                              <p:pRg st="1" end="1"/>
                                            </p:txEl>
                                          </p:spTgt>
                                        </p:tgtEl>
                                        <p:attrNameLst>
                                          <p:attrName>style.visibility</p:attrName>
                                        </p:attrNameLst>
                                      </p:cBhvr>
                                      <p:to>
                                        <p:strVal val="visible"/>
                                      </p:to>
                                    </p:set>
                                    <p:animEffect transition="in" filter="fade">
                                      <p:cBhvr>
                                        <p:cTn id="12" dur="1000"/>
                                        <p:tgtEl>
                                          <p:spTgt spid="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1">
                                            <p:txEl>
                                              <p:pRg st="2" end="2"/>
                                            </p:txEl>
                                          </p:spTgt>
                                        </p:tgtEl>
                                        <p:attrNameLst>
                                          <p:attrName>style.visibility</p:attrName>
                                        </p:attrNameLst>
                                      </p:cBhvr>
                                      <p:to>
                                        <p:strVal val="visible"/>
                                      </p:to>
                                    </p:set>
                                    <p:animEffect transition="in" filter="fade">
                                      <p:cBhvr>
                                        <p:cTn id="17" dur="1000"/>
                                        <p:tgtEl>
                                          <p:spTgt spid="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71">
                                            <p:txEl>
                                              <p:pRg st="3" end="3"/>
                                            </p:txEl>
                                          </p:spTgt>
                                        </p:tgtEl>
                                        <p:attrNameLst>
                                          <p:attrName>style.visibility</p:attrName>
                                        </p:attrNameLst>
                                      </p:cBhvr>
                                      <p:to>
                                        <p:strVal val="visible"/>
                                      </p:to>
                                    </p:set>
                                    <p:animEffect transition="in" filter="fade">
                                      <p:cBhvr>
                                        <p:cTn id="22" dur="1000"/>
                                        <p:tgtEl>
                                          <p:spTgt spid="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71">
                                            <p:txEl>
                                              <p:pRg st="4" end="4"/>
                                            </p:txEl>
                                          </p:spTgt>
                                        </p:tgtEl>
                                        <p:attrNameLst>
                                          <p:attrName>style.visibility</p:attrName>
                                        </p:attrNameLst>
                                      </p:cBhvr>
                                      <p:to>
                                        <p:strVal val="visible"/>
                                      </p:to>
                                    </p:set>
                                    <p:animEffect transition="in" filter="fade">
                                      <p:cBhvr>
                                        <p:cTn id="27" dur="1000"/>
                                        <p:tgtEl>
                                          <p:spTgt spid="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71">
                                            <p:txEl>
                                              <p:pRg st="5" end="5"/>
                                            </p:txEl>
                                          </p:spTgt>
                                        </p:tgtEl>
                                        <p:attrNameLst>
                                          <p:attrName>style.visibility</p:attrName>
                                        </p:attrNameLst>
                                      </p:cBhvr>
                                      <p:to>
                                        <p:strVal val="visible"/>
                                      </p:to>
                                    </p:set>
                                    <p:animEffect transition="in" filter="fade">
                                      <p:cBhvr>
                                        <p:cTn id="32" dur="1000"/>
                                        <p:tgtEl>
                                          <p:spTgt spid="7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71">
                                            <p:txEl>
                                              <p:pRg st="6" end="6"/>
                                            </p:txEl>
                                          </p:spTgt>
                                        </p:tgtEl>
                                        <p:attrNameLst>
                                          <p:attrName>style.visibility</p:attrName>
                                        </p:attrNameLst>
                                      </p:cBhvr>
                                      <p:to>
                                        <p:strVal val="visible"/>
                                      </p:to>
                                    </p:set>
                                    <p:animEffect transition="in" filter="fade">
                                      <p:cBhvr>
                                        <p:cTn id="37" dur="1000"/>
                                        <p:tgtEl>
                                          <p:spTgt spid="7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71">
                                            <p:txEl>
                                              <p:pRg st="7" end="7"/>
                                            </p:txEl>
                                          </p:spTgt>
                                        </p:tgtEl>
                                        <p:attrNameLst>
                                          <p:attrName>style.visibility</p:attrName>
                                        </p:attrNameLst>
                                      </p:cBhvr>
                                      <p:to>
                                        <p:strVal val="visible"/>
                                      </p:to>
                                    </p:set>
                                    <p:animEffect transition="in" filter="fade">
                                      <p:cBhvr>
                                        <p:cTn id="42" dur="1000"/>
                                        <p:tgtEl>
                                          <p:spTgt spid="7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71">
                                            <p:txEl>
                                              <p:pRg st="8" end="8"/>
                                            </p:txEl>
                                          </p:spTgt>
                                        </p:tgtEl>
                                        <p:attrNameLst>
                                          <p:attrName>style.visibility</p:attrName>
                                        </p:attrNameLst>
                                      </p:cBhvr>
                                      <p:to>
                                        <p:strVal val="visible"/>
                                      </p:to>
                                    </p:set>
                                    <p:animEffect transition="in" filter="fade">
                                      <p:cBhvr>
                                        <p:cTn id="47" dur="1000"/>
                                        <p:tgtEl>
                                          <p:spTgt spid="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gf3b495d9a8_0_47"/>
          <p:cNvSpPr txBox="1">
            <a:spLocks noGrp="1"/>
          </p:cNvSpPr>
          <p:nvPr>
            <p:ph type="title"/>
          </p:nvPr>
        </p:nvSpPr>
        <p:spPr>
          <a:xfrm>
            <a:off x="0" y="0"/>
            <a:ext cx="12192000" cy="1132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Autofit/>
          </a:bodyPr>
          <a:lstStyle/>
          <a:p>
            <a:pPr marL="360362" lvl="0" indent="0" algn="ctr" rtl="0">
              <a:lnSpc>
                <a:spcPct val="90000"/>
              </a:lnSpc>
              <a:spcBef>
                <a:spcPts val="0"/>
              </a:spcBef>
              <a:spcAft>
                <a:spcPts val="0"/>
              </a:spcAft>
              <a:buClr>
                <a:schemeClr val="lt1"/>
              </a:buClr>
              <a:buSzPts val="3960"/>
              <a:buFont typeface="Calibri"/>
              <a:buNone/>
            </a:pPr>
            <a:r>
              <a:rPr lang="en-GB" sz="4000" b="1">
                <a:solidFill>
                  <a:schemeClr val="lt1"/>
                </a:solidFill>
              </a:rPr>
              <a:t>Foundations of Knowledge Representation and Reasoning Cntd… </a:t>
            </a:r>
            <a:endParaRPr sz="4000" b="1">
              <a:solidFill>
                <a:schemeClr val="lt1"/>
              </a:solidFill>
            </a:endParaRPr>
          </a:p>
        </p:txBody>
      </p:sp>
      <p:sp>
        <p:nvSpPr>
          <p:cNvPr id="777" name="Google Shape;777;gf3b495d9a8_0_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778" name="Google Shape;778;gf3b495d9a8_0_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69</a:t>
            </a:fld>
            <a:endParaRPr/>
          </a:p>
        </p:txBody>
      </p:sp>
      <p:pic>
        <p:nvPicPr>
          <p:cNvPr id="779" name="Google Shape;779;gf3b495d9a8_0_47"/>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780" name="Google Shape;780;gf3b495d9a8_0_47"/>
          <p:cNvSpPr txBox="1">
            <a:spLocks noGrp="1"/>
          </p:cNvSpPr>
          <p:nvPr>
            <p:ph type="body" idx="1"/>
          </p:nvPr>
        </p:nvSpPr>
        <p:spPr>
          <a:xfrm>
            <a:off x="311725" y="1253925"/>
            <a:ext cx="11568600" cy="4662000"/>
          </a:xfrm>
          <a:prstGeom prst="rect">
            <a:avLst/>
          </a:prstGeom>
          <a:noFill/>
          <a:ln>
            <a:noFill/>
          </a:ln>
        </p:spPr>
        <p:txBody>
          <a:bodyPr spcFirstLastPara="1" wrap="square" lIns="91425" tIns="45700" rIns="91425" bIns="45700" anchor="t" anchorCtr="0">
            <a:normAutofit/>
          </a:bodyPr>
          <a:lstStyle/>
          <a:p>
            <a:pPr marL="360000" lvl="0" indent="-317500" algn="just" rtl="0">
              <a:lnSpc>
                <a:spcPct val="100000"/>
              </a:lnSpc>
              <a:spcBef>
                <a:spcPts val="600"/>
              </a:spcBef>
              <a:spcAft>
                <a:spcPts val="0"/>
              </a:spcAft>
              <a:buSzPts val="1400"/>
              <a:buChar char="●"/>
            </a:pPr>
            <a:r>
              <a:rPr lang="en-GB" sz="2400"/>
              <a:t>It is a medium for pragmatically efficient computation, i.e., the computational environment in which thinking is accomplished. </a:t>
            </a:r>
            <a:endParaRPr sz="2400"/>
          </a:p>
          <a:p>
            <a:pPr marL="360000" lvl="0" indent="-317500" algn="just" rtl="0">
              <a:lnSpc>
                <a:spcPct val="100000"/>
              </a:lnSpc>
              <a:spcBef>
                <a:spcPts val="1000"/>
              </a:spcBef>
              <a:spcAft>
                <a:spcPts val="0"/>
              </a:spcAft>
              <a:buSzPts val="1400"/>
              <a:buChar char="●"/>
            </a:pPr>
            <a:r>
              <a:rPr lang="en-GB" sz="2400"/>
              <a:t>One contribution to this pragmatic efficiency is supplied by the guidance a representation provides for organizing information so as to facilitate making the recommended inferences.</a:t>
            </a:r>
            <a:endParaRPr sz="2400"/>
          </a:p>
          <a:p>
            <a:pPr marL="360000" lvl="0" indent="-317500" algn="just" rtl="0">
              <a:lnSpc>
                <a:spcPct val="100000"/>
              </a:lnSpc>
              <a:spcBef>
                <a:spcPts val="1000"/>
              </a:spcBef>
              <a:spcAft>
                <a:spcPts val="1000"/>
              </a:spcAft>
              <a:buSzPts val="1400"/>
              <a:buChar char="●"/>
            </a:pPr>
            <a:r>
              <a:rPr lang="en-GB" sz="2400"/>
              <a:t>It is a medium of </a:t>
            </a:r>
            <a:r>
              <a:rPr lang="en-GB" sz="2400" b="1">
                <a:solidFill>
                  <a:srgbClr val="FF0000"/>
                </a:solidFill>
              </a:rPr>
              <a:t>human expression</a:t>
            </a:r>
            <a:r>
              <a:rPr lang="en-GB" sz="2400"/>
              <a:t>, i.e., a language in which we say things about the world.</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0">
                                            <p:txEl>
                                              <p:pRg st="0" end="0"/>
                                            </p:txEl>
                                          </p:spTgt>
                                        </p:tgtEl>
                                        <p:attrNameLst>
                                          <p:attrName>style.visibility</p:attrName>
                                        </p:attrNameLst>
                                      </p:cBhvr>
                                      <p:to>
                                        <p:strVal val="visible"/>
                                      </p:to>
                                    </p:set>
                                    <p:animEffect transition="in" filter="fade">
                                      <p:cBhvr>
                                        <p:cTn id="7" dur="1000"/>
                                        <p:tgtEl>
                                          <p:spTgt spid="7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0">
                                            <p:txEl>
                                              <p:pRg st="1" end="1"/>
                                            </p:txEl>
                                          </p:spTgt>
                                        </p:tgtEl>
                                        <p:attrNameLst>
                                          <p:attrName>style.visibility</p:attrName>
                                        </p:attrNameLst>
                                      </p:cBhvr>
                                      <p:to>
                                        <p:strVal val="visible"/>
                                      </p:to>
                                    </p:set>
                                    <p:animEffect transition="in" filter="fade">
                                      <p:cBhvr>
                                        <p:cTn id="12" dur="1000"/>
                                        <p:tgtEl>
                                          <p:spTgt spid="7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0">
                                            <p:txEl>
                                              <p:pRg st="2" end="2"/>
                                            </p:txEl>
                                          </p:spTgt>
                                        </p:tgtEl>
                                        <p:attrNameLst>
                                          <p:attrName>style.visibility</p:attrName>
                                        </p:attrNameLst>
                                      </p:cBhvr>
                                      <p:to>
                                        <p:strVal val="visible"/>
                                      </p:to>
                                    </p:set>
                                    <p:animEffect transition="in" filter="fade">
                                      <p:cBhvr>
                                        <p:cTn id="17" dur="1000"/>
                                        <p:tgtEl>
                                          <p:spTgt spid="7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What is Ontology in Computer Science?</a:t>
            </a:r>
            <a:endParaRPr b="1">
              <a:solidFill>
                <a:schemeClr val="lt1"/>
              </a:solidFill>
            </a:endParaRPr>
          </a:p>
        </p:txBody>
      </p:sp>
      <p:sp>
        <p:nvSpPr>
          <p:cNvPr id="149" name="Google Shape;14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dirty="0"/>
              <a:t>Walchand Institute of Technology, Solapur</a:t>
            </a:r>
            <a:endParaRPr/>
          </a:p>
        </p:txBody>
      </p:sp>
      <p:sp>
        <p:nvSpPr>
          <p:cNvPr id="150" name="Google Shape;15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a:t>
            </a:fld>
            <a:endParaRPr/>
          </a:p>
        </p:txBody>
      </p:sp>
      <p:pic>
        <p:nvPicPr>
          <p:cNvPr id="151" name="Google Shape;151;p6"/>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52" name="Google Shape;152;p6"/>
          <p:cNvSpPr txBox="1">
            <a:spLocks noGrp="1"/>
          </p:cNvSpPr>
          <p:nvPr>
            <p:ph type="body" idx="1"/>
          </p:nvPr>
        </p:nvSpPr>
        <p:spPr>
          <a:xfrm>
            <a:off x="311728" y="1026175"/>
            <a:ext cx="11568544" cy="5101670"/>
          </a:xfrm>
          <a:prstGeom prst="rect">
            <a:avLst/>
          </a:prstGeom>
          <a:noFill/>
          <a:ln>
            <a:noFill/>
          </a:ln>
        </p:spPr>
        <p:txBody>
          <a:bodyPr spcFirstLastPara="1" wrap="square" lIns="91425" tIns="45700" rIns="91425" bIns="45700" anchor="t" anchorCtr="0">
            <a:normAutofit fontScale="92500" lnSpcReduction="20000"/>
          </a:bodyPr>
          <a:lstStyle/>
          <a:p>
            <a:pPr marL="228600" lvl="0" indent="-278765" algn="just" rtl="0">
              <a:lnSpc>
                <a:spcPct val="115000"/>
              </a:lnSpc>
              <a:spcBef>
                <a:spcPts val="0"/>
              </a:spcBef>
              <a:spcAft>
                <a:spcPts val="0"/>
              </a:spcAft>
              <a:buSzPct val="100000"/>
              <a:buChar char="•"/>
            </a:pPr>
            <a:r>
              <a:rPr lang="en-GB" b="1" i="1" dirty="0"/>
              <a:t>Definition:</a:t>
            </a:r>
            <a:r>
              <a:rPr lang="en-GB" dirty="0"/>
              <a:t> Ontology in Computer Science and Information Science encompass a </a:t>
            </a:r>
            <a:r>
              <a:rPr lang="en-GB" dirty="0">
                <a:solidFill>
                  <a:srgbClr val="0000FF"/>
                </a:solidFill>
              </a:rPr>
              <a:t>representation or formal naming and definition of categories, properties and relationship between </a:t>
            </a:r>
            <a:r>
              <a:rPr lang="en-GB" dirty="0"/>
              <a:t>the Concepts.</a:t>
            </a:r>
            <a:endParaRPr/>
          </a:p>
          <a:p>
            <a:pPr marL="228600" lvl="0" indent="-278765" algn="just" rtl="0">
              <a:lnSpc>
                <a:spcPct val="115000"/>
              </a:lnSpc>
              <a:spcBef>
                <a:spcPts val="1000"/>
              </a:spcBef>
              <a:spcAft>
                <a:spcPts val="0"/>
              </a:spcAft>
              <a:buSzPct val="100000"/>
              <a:buChar char="•"/>
            </a:pPr>
            <a:r>
              <a:rPr lang="en-GB" dirty="0"/>
              <a:t>It is a branch of Computer Science where we </a:t>
            </a:r>
            <a:r>
              <a:rPr lang="en-GB" dirty="0">
                <a:solidFill>
                  <a:srgbClr val="0000FF"/>
                </a:solidFill>
              </a:rPr>
              <a:t>deal with representation of Knowledge or Information in a machine</a:t>
            </a:r>
            <a:r>
              <a:rPr lang="en-GB" dirty="0"/>
              <a:t>.</a:t>
            </a:r>
            <a:endParaRPr/>
          </a:p>
          <a:p>
            <a:pPr marL="228600" lvl="0" indent="-278765" algn="just" rtl="0">
              <a:lnSpc>
                <a:spcPct val="115000"/>
              </a:lnSpc>
              <a:spcBef>
                <a:spcPts val="1000"/>
              </a:spcBef>
              <a:spcAft>
                <a:spcPts val="0"/>
              </a:spcAft>
              <a:buSzPct val="100000"/>
              <a:buChar char="•"/>
            </a:pPr>
            <a:r>
              <a:rPr lang="en-GB" dirty="0"/>
              <a:t>It refers to a </a:t>
            </a:r>
            <a:r>
              <a:rPr lang="en-GB" dirty="0">
                <a:solidFill>
                  <a:srgbClr val="0000FF"/>
                </a:solidFill>
              </a:rPr>
              <a:t>shared vocabulary for researchers</a:t>
            </a:r>
            <a:r>
              <a:rPr lang="en-GB" dirty="0"/>
              <a:t>. It includes machine-interpretable definitions of basic concepts and the relationships between them. </a:t>
            </a:r>
            <a:endParaRPr/>
          </a:p>
          <a:p>
            <a:pPr marL="228600" lvl="0" indent="-278765" algn="just" rtl="0">
              <a:lnSpc>
                <a:spcPct val="115000"/>
              </a:lnSpc>
              <a:spcBef>
                <a:spcPts val="1000"/>
              </a:spcBef>
              <a:spcAft>
                <a:spcPts val="0"/>
              </a:spcAft>
              <a:buSzPct val="100000"/>
              <a:buChar char="•"/>
            </a:pPr>
            <a:r>
              <a:rPr lang="en-GB" dirty="0"/>
              <a:t>Ontology-based AI allows the system to use contents and the relationships between them to </a:t>
            </a:r>
            <a:r>
              <a:rPr lang="en-GB" dirty="0">
                <a:solidFill>
                  <a:srgbClr val="0000FF"/>
                </a:solidFill>
              </a:rPr>
              <a:t>make inferences that emulate </a:t>
            </a:r>
            <a:r>
              <a:rPr lang="en-GB" dirty="0"/>
              <a:t>human behaviour. </a:t>
            </a:r>
            <a:endParaRPr/>
          </a:p>
          <a:p>
            <a:pPr marL="228600" lvl="0" indent="-278765" algn="just" rtl="0">
              <a:lnSpc>
                <a:spcPct val="115000"/>
              </a:lnSpc>
              <a:spcBef>
                <a:spcPts val="1000"/>
              </a:spcBef>
              <a:spcAft>
                <a:spcPts val="0"/>
              </a:spcAft>
              <a:buSzPct val="116666"/>
              <a:buChar char="•"/>
            </a:pPr>
            <a:r>
              <a:rPr lang="en-GB" dirty="0"/>
              <a:t>It can produce </a:t>
            </a:r>
            <a:r>
              <a:rPr lang="en-GB" dirty="0">
                <a:solidFill>
                  <a:srgbClr val="0000FF"/>
                </a:solidFill>
              </a:rPr>
              <a:t>targeted results </a:t>
            </a:r>
            <a:r>
              <a:rPr lang="en-GB" dirty="0"/>
              <a:t>and does not require training sets to become functional</a:t>
            </a:r>
            <a:r>
              <a:rPr lang="en-GB" dirty="0" smtClean="0"/>
              <a:t>.</a:t>
            </a:r>
            <a:endParaRPr sz="24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gf3b495d9a8_0_19"/>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Why First Order Logic (FOL)</a:t>
            </a:r>
            <a:endParaRPr b="1">
              <a:solidFill>
                <a:schemeClr val="lt1"/>
              </a:solidFill>
            </a:endParaRPr>
          </a:p>
        </p:txBody>
      </p:sp>
      <p:sp>
        <p:nvSpPr>
          <p:cNvPr id="786" name="Google Shape;786;gf3b495d9a8_0_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787" name="Google Shape;787;gf3b495d9a8_0_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70</a:t>
            </a:fld>
            <a:endParaRPr/>
          </a:p>
        </p:txBody>
      </p:sp>
      <p:pic>
        <p:nvPicPr>
          <p:cNvPr id="788" name="Google Shape;788;gf3b495d9a8_0_1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789" name="Google Shape;789;gf3b495d9a8_0_19"/>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15000"/>
              </a:lnSpc>
              <a:spcBef>
                <a:spcPts val="1200"/>
              </a:spcBef>
              <a:spcAft>
                <a:spcPts val="0"/>
              </a:spcAft>
              <a:buClr>
                <a:srgbClr val="333333"/>
              </a:buClr>
              <a:buSzPts val="2400"/>
              <a:buChar char="●"/>
            </a:pPr>
            <a:r>
              <a:rPr lang="en-GB" sz="2400">
                <a:solidFill>
                  <a:srgbClr val="333333"/>
                </a:solidFill>
                <a:highlight>
                  <a:srgbClr val="FFFFFF"/>
                </a:highlight>
              </a:rPr>
              <a:t>In propositional logic, we can only represent the facts, which are either true or false. </a:t>
            </a:r>
            <a:endParaRPr sz="2400">
              <a:solidFill>
                <a:srgbClr val="333333"/>
              </a:solidFill>
              <a:highlight>
                <a:srgbClr val="FFFFFF"/>
              </a:highlight>
            </a:endParaRPr>
          </a:p>
          <a:p>
            <a:pPr marL="457200" lvl="0" indent="-381000" algn="just" rtl="0">
              <a:lnSpc>
                <a:spcPct val="115000"/>
              </a:lnSpc>
              <a:spcBef>
                <a:spcPts val="1000"/>
              </a:spcBef>
              <a:spcAft>
                <a:spcPts val="0"/>
              </a:spcAft>
              <a:buClr>
                <a:srgbClr val="333333"/>
              </a:buClr>
              <a:buSzPts val="2400"/>
              <a:buChar char="●"/>
            </a:pPr>
            <a:r>
              <a:rPr lang="en-GB" sz="2400">
                <a:solidFill>
                  <a:srgbClr val="333333"/>
                </a:solidFill>
                <a:highlight>
                  <a:srgbClr val="FFFFFF"/>
                </a:highlight>
              </a:rPr>
              <a:t>PL is not sufficient to represent the complex sentences or natural language statements. </a:t>
            </a:r>
            <a:endParaRPr sz="2400">
              <a:solidFill>
                <a:srgbClr val="333333"/>
              </a:solidFill>
              <a:highlight>
                <a:srgbClr val="FFFFFF"/>
              </a:highlight>
            </a:endParaRPr>
          </a:p>
          <a:p>
            <a:pPr marL="457200" lvl="0" indent="-381000" algn="just" rtl="0">
              <a:lnSpc>
                <a:spcPct val="115000"/>
              </a:lnSpc>
              <a:spcBef>
                <a:spcPts val="1000"/>
              </a:spcBef>
              <a:spcAft>
                <a:spcPts val="0"/>
              </a:spcAft>
              <a:buClr>
                <a:srgbClr val="333333"/>
              </a:buClr>
              <a:buSzPts val="2400"/>
              <a:buChar char="●"/>
            </a:pPr>
            <a:r>
              <a:rPr lang="en-GB" sz="2400">
                <a:solidFill>
                  <a:srgbClr val="333333"/>
                </a:solidFill>
                <a:highlight>
                  <a:srgbClr val="FFFFFF"/>
                </a:highlight>
              </a:rPr>
              <a:t>The propositional logic has very limited expressive power. </a:t>
            </a:r>
            <a:endParaRPr sz="2400">
              <a:solidFill>
                <a:srgbClr val="333333"/>
              </a:solidFill>
              <a:highlight>
                <a:srgbClr val="FFFFFF"/>
              </a:highlight>
            </a:endParaRPr>
          </a:p>
          <a:p>
            <a:pPr marL="457200" lvl="0" indent="-381000" algn="just" rtl="0">
              <a:lnSpc>
                <a:spcPct val="115000"/>
              </a:lnSpc>
              <a:spcBef>
                <a:spcPts val="1000"/>
              </a:spcBef>
              <a:spcAft>
                <a:spcPts val="0"/>
              </a:spcAft>
              <a:buClr>
                <a:srgbClr val="333333"/>
              </a:buClr>
              <a:buSzPts val="2400"/>
              <a:buChar char="●"/>
            </a:pPr>
            <a:r>
              <a:rPr lang="en-GB" sz="2400">
                <a:solidFill>
                  <a:srgbClr val="333333"/>
                </a:solidFill>
                <a:highlight>
                  <a:srgbClr val="FFFFFF"/>
                </a:highlight>
              </a:rPr>
              <a:t>Consider the following sentence, which we cannot represent using PL logic.</a:t>
            </a:r>
            <a:endParaRPr sz="2400">
              <a:solidFill>
                <a:srgbClr val="333333"/>
              </a:solidFill>
              <a:highlight>
                <a:srgbClr val="FFFFFF"/>
              </a:highlight>
            </a:endParaRPr>
          </a:p>
          <a:p>
            <a:pPr marL="990000" marR="25400" lvl="0" indent="-380999" algn="l" rtl="0">
              <a:lnSpc>
                <a:spcPct val="156250"/>
              </a:lnSpc>
              <a:spcBef>
                <a:spcPts val="1000"/>
              </a:spcBef>
              <a:spcAft>
                <a:spcPts val="0"/>
              </a:spcAft>
              <a:buSzPts val="2400"/>
              <a:buChar char="➔"/>
            </a:pPr>
            <a:r>
              <a:rPr lang="en-GB" sz="2400" b="1">
                <a:highlight>
                  <a:srgbClr val="FFFFFF"/>
                </a:highlight>
              </a:rPr>
              <a:t>"Some humans are intelligent", or</a:t>
            </a:r>
            <a:endParaRPr sz="2400" b="1">
              <a:highlight>
                <a:srgbClr val="FFFFFF"/>
              </a:highlight>
            </a:endParaRPr>
          </a:p>
          <a:p>
            <a:pPr marL="990000" marR="25400" lvl="0" indent="-380999" algn="l" rtl="0">
              <a:lnSpc>
                <a:spcPct val="156250"/>
              </a:lnSpc>
              <a:spcBef>
                <a:spcPts val="1000"/>
              </a:spcBef>
              <a:spcAft>
                <a:spcPts val="0"/>
              </a:spcAft>
              <a:buSzPts val="2400"/>
              <a:buChar char="➔"/>
            </a:pPr>
            <a:r>
              <a:rPr lang="en-GB" sz="2400" b="1">
                <a:highlight>
                  <a:srgbClr val="FFFFFF"/>
                </a:highlight>
              </a:rPr>
              <a:t>"Sachin likes cricket."</a:t>
            </a:r>
            <a:endParaRPr sz="2400" b="1">
              <a:highlight>
                <a:srgbClr val="FFFFFF"/>
              </a:highlight>
            </a:endParaRPr>
          </a:p>
          <a:p>
            <a:pPr marL="457200" lvl="0" indent="-381000" algn="just" rtl="0">
              <a:lnSpc>
                <a:spcPct val="115000"/>
              </a:lnSpc>
              <a:spcBef>
                <a:spcPts val="1200"/>
              </a:spcBef>
              <a:spcAft>
                <a:spcPts val="1000"/>
              </a:spcAft>
              <a:buClr>
                <a:srgbClr val="333333"/>
              </a:buClr>
              <a:buSzPts val="2400"/>
              <a:buChar char="●"/>
            </a:pPr>
            <a:r>
              <a:rPr lang="en-GB" sz="2400">
                <a:solidFill>
                  <a:srgbClr val="333333"/>
                </a:solidFill>
                <a:highlight>
                  <a:srgbClr val="FFFFFF"/>
                </a:highlight>
              </a:rPr>
              <a:t>To represent the above statements, PL logic is not sufficient, so we required some more powerful logic, such as </a:t>
            </a:r>
            <a:r>
              <a:rPr lang="en-GB" sz="2400" b="1">
                <a:solidFill>
                  <a:srgbClr val="FF0000"/>
                </a:solidFill>
                <a:highlight>
                  <a:srgbClr val="FFFFFF"/>
                </a:highlight>
              </a:rPr>
              <a:t>first-order logic</a:t>
            </a:r>
            <a:r>
              <a:rPr lang="en-GB" sz="2400">
                <a:solidFill>
                  <a:srgbClr val="333333"/>
                </a:solidFill>
                <a:highlight>
                  <a:srgbClr val="FFFFFF"/>
                </a:highlight>
              </a:rPr>
              <a:t>.</a:t>
            </a:r>
            <a:endParaRPr sz="3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9">
                                            <p:txEl>
                                              <p:pRg st="0" end="0"/>
                                            </p:txEl>
                                          </p:spTgt>
                                        </p:tgtEl>
                                        <p:attrNameLst>
                                          <p:attrName>style.visibility</p:attrName>
                                        </p:attrNameLst>
                                      </p:cBhvr>
                                      <p:to>
                                        <p:strVal val="visible"/>
                                      </p:to>
                                    </p:set>
                                    <p:animEffect transition="in" filter="fade">
                                      <p:cBhvr>
                                        <p:cTn id="7" dur="1000"/>
                                        <p:tgtEl>
                                          <p:spTgt spid="7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9">
                                            <p:txEl>
                                              <p:pRg st="1" end="1"/>
                                            </p:txEl>
                                          </p:spTgt>
                                        </p:tgtEl>
                                        <p:attrNameLst>
                                          <p:attrName>style.visibility</p:attrName>
                                        </p:attrNameLst>
                                      </p:cBhvr>
                                      <p:to>
                                        <p:strVal val="visible"/>
                                      </p:to>
                                    </p:set>
                                    <p:animEffect transition="in" filter="fade">
                                      <p:cBhvr>
                                        <p:cTn id="12" dur="1000"/>
                                        <p:tgtEl>
                                          <p:spTgt spid="7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9">
                                            <p:txEl>
                                              <p:pRg st="2" end="2"/>
                                            </p:txEl>
                                          </p:spTgt>
                                        </p:tgtEl>
                                        <p:attrNameLst>
                                          <p:attrName>style.visibility</p:attrName>
                                        </p:attrNameLst>
                                      </p:cBhvr>
                                      <p:to>
                                        <p:strVal val="visible"/>
                                      </p:to>
                                    </p:set>
                                    <p:animEffect transition="in" filter="fade">
                                      <p:cBhvr>
                                        <p:cTn id="17" dur="1000"/>
                                        <p:tgtEl>
                                          <p:spTgt spid="7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9">
                                            <p:txEl>
                                              <p:pRg st="3" end="3"/>
                                            </p:txEl>
                                          </p:spTgt>
                                        </p:tgtEl>
                                        <p:attrNameLst>
                                          <p:attrName>style.visibility</p:attrName>
                                        </p:attrNameLst>
                                      </p:cBhvr>
                                      <p:to>
                                        <p:strVal val="visible"/>
                                      </p:to>
                                    </p:set>
                                    <p:animEffect transition="in" filter="fade">
                                      <p:cBhvr>
                                        <p:cTn id="22" dur="1000"/>
                                        <p:tgtEl>
                                          <p:spTgt spid="7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89">
                                            <p:txEl>
                                              <p:pRg st="4" end="4"/>
                                            </p:txEl>
                                          </p:spTgt>
                                        </p:tgtEl>
                                        <p:attrNameLst>
                                          <p:attrName>style.visibility</p:attrName>
                                        </p:attrNameLst>
                                      </p:cBhvr>
                                      <p:to>
                                        <p:strVal val="visible"/>
                                      </p:to>
                                    </p:set>
                                    <p:animEffect transition="in" filter="fade">
                                      <p:cBhvr>
                                        <p:cTn id="27" dur="1000"/>
                                        <p:tgtEl>
                                          <p:spTgt spid="78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89">
                                            <p:txEl>
                                              <p:pRg st="5" end="5"/>
                                            </p:txEl>
                                          </p:spTgt>
                                        </p:tgtEl>
                                        <p:attrNameLst>
                                          <p:attrName>style.visibility</p:attrName>
                                        </p:attrNameLst>
                                      </p:cBhvr>
                                      <p:to>
                                        <p:strVal val="visible"/>
                                      </p:to>
                                    </p:set>
                                    <p:animEffect transition="in" filter="fade">
                                      <p:cBhvr>
                                        <p:cTn id="32" dur="1000"/>
                                        <p:tgtEl>
                                          <p:spTgt spid="78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89">
                                            <p:txEl>
                                              <p:pRg st="6" end="6"/>
                                            </p:txEl>
                                          </p:spTgt>
                                        </p:tgtEl>
                                        <p:attrNameLst>
                                          <p:attrName>style.visibility</p:attrName>
                                        </p:attrNameLst>
                                      </p:cBhvr>
                                      <p:to>
                                        <p:strVal val="visible"/>
                                      </p:to>
                                    </p:set>
                                    <p:animEffect transition="in" filter="fade">
                                      <p:cBhvr>
                                        <p:cTn id="37" dur="1000"/>
                                        <p:tgtEl>
                                          <p:spTgt spid="7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g129426208e4_0_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First Order Logic</a:t>
            </a:r>
            <a:endParaRPr b="1">
              <a:solidFill>
                <a:schemeClr val="lt1"/>
              </a:solidFill>
            </a:endParaRPr>
          </a:p>
        </p:txBody>
      </p:sp>
      <p:sp>
        <p:nvSpPr>
          <p:cNvPr id="795" name="Google Shape;795;g129426208e4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796" name="Google Shape;796;g129426208e4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71</a:t>
            </a:fld>
            <a:endParaRPr/>
          </a:p>
        </p:txBody>
      </p:sp>
      <p:pic>
        <p:nvPicPr>
          <p:cNvPr id="797" name="Google Shape;797;g129426208e4_0_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798" name="Google Shape;798;g129426208e4_0_0"/>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rmAutofit/>
          </a:bodyPr>
          <a:lstStyle/>
          <a:p>
            <a:pPr marL="269999" lvl="0" indent="-254000" algn="l" rtl="0">
              <a:lnSpc>
                <a:spcPct val="115000"/>
              </a:lnSpc>
              <a:spcBef>
                <a:spcPts val="0"/>
              </a:spcBef>
              <a:spcAft>
                <a:spcPts val="0"/>
              </a:spcAft>
              <a:buClr>
                <a:srgbClr val="3D3D4E"/>
              </a:buClr>
              <a:buSzPts val="2200"/>
              <a:buFont typeface="Calibri"/>
              <a:buChar char="•"/>
            </a:pPr>
            <a:r>
              <a:rPr lang="en-GB" sz="2200">
                <a:highlight>
                  <a:srgbClr val="FFFFFF"/>
                </a:highlight>
              </a:rPr>
              <a:t>FOL is a mode of representation in AI. It is an extension of PL.</a:t>
            </a:r>
            <a:endParaRPr sz="2200">
              <a:highlight>
                <a:srgbClr val="FFFFFF"/>
              </a:highlight>
            </a:endParaRPr>
          </a:p>
          <a:p>
            <a:pPr marL="269999" lvl="0" indent="-254000" algn="l" rtl="0">
              <a:lnSpc>
                <a:spcPct val="115000"/>
              </a:lnSpc>
              <a:spcBef>
                <a:spcPts val="0"/>
              </a:spcBef>
              <a:spcAft>
                <a:spcPts val="0"/>
              </a:spcAft>
              <a:buClr>
                <a:srgbClr val="3D3D4E"/>
              </a:buClr>
              <a:buSzPts val="2200"/>
              <a:buFont typeface="Calibri"/>
              <a:buChar char="•"/>
            </a:pPr>
            <a:r>
              <a:rPr lang="en-GB" sz="2200">
                <a:highlight>
                  <a:srgbClr val="FFFFFF"/>
                </a:highlight>
              </a:rPr>
              <a:t>It represents natural language statements in a concise way</a:t>
            </a:r>
            <a:r>
              <a:rPr lang="en-GB" sz="2200">
                <a:solidFill>
                  <a:srgbClr val="3D3D4E"/>
                </a:solidFill>
                <a:highlight>
                  <a:srgbClr val="FFFFFF"/>
                </a:highlight>
              </a:rPr>
              <a:t>.</a:t>
            </a:r>
            <a:endParaRPr sz="2200">
              <a:solidFill>
                <a:srgbClr val="3D3D4E"/>
              </a:solidFill>
              <a:highlight>
                <a:srgbClr val="FFFFFF"/>
              </a:highlight>
            </a:endParaRPr>
          </a:p>
          <a:p>
            <a:pPr marL="269999" lvl="0" indent="-254000" algn="l" rtl="0">
              <a:lnSpc>
                <a:spcPct val="115000"/>
              </a:lnSpc>
              <a:spcBef>
                <a:spcPts val="0"/>
              </a:spcBef>
              <a:spcAft>
                <a:spcPts val="0"/>
              </a:spcAft>
              <a:buClr>
                <a:srgbClr val="3D3D4E"/>
              </a:buClr>
              <a:buSzPts val="2200"/>
              <a:buFont typeface="Calibri"/>
              <a:buChar char="•"/>
            </a:pPr>
            <a:r>
              <a:rPr lang="en-GB" sz="2200">
                <a:highlight>
                  <a:srgbClr val="FFFFFF"/>
                </a:highlight>
              </a:rPr>
              <a:t>It is also known as </a:t>
            </a:r>
            <a:r>
              <a:rPr lang="en-GB" sz="2200" b="1">
                <a:solidFill>
                  <a:srgbClr val="FF0000"/>
                </a:solidFill>
                <a:highlight>
                  <a:srgbClr val="FFFFFF"/>
                </a:highlight>
              </a:rPr>
              <a:t>Predicate logic </a:t>
            </a:r>
            <a:r>
              <a:rPr lang="en-GB" sz="2200" b="1">
                <a:highlight>
                  <a:srgbClr val="FFFFFF"/>
                </a:highlight>
              </a:rPr>
              <a:t>or </a:t>
            </a:r>
            <a:r>
              <a:rPr lang="en-GB" sz="2200" b="1">
                <a:solidFill>
                  <a:srgbClr val="FF0000"/>
                </a:solidFill>
                <a:highlight>
                  <a:srgbClr val="FFFFFF"/>
                </a:highlight>
              </a:rPr>
              <a:t>First-order predicate logic</a:t>
            </a:r>
            <a:r>
              <a:rPr lang="en-GB" sz="2200">
                <a:highlight>
                  <a:srgbClr val="FFFFFF"/>
                </a:highlight>
              </a:rPr>
              <a:t>. </a:t>
            </a:r>
            <a:endParaRPr sz="2200">
              <a:highlight>
                <a:srgbClr val="FFFFFF"/>
              </a:highlight>
            </a:endParaRPr>
          </a:p>
          <a:p>
            <a:pPr marL="269999" lvl="0" indent="-254000" algn="just" rtl="0">
              <a:lnSpc>
                <a:spcPct val="115000"/>
              </a:lnSpc>
              <a:spcBef>
                <a:spcPts val="0"/>
              </a:spcBef>
              <a:spcAft>
                <a:spcPts val="0"/>
              </a:spcAft>
              <a:buClr>
                <a:schemeClr val="dk1"/>
              </a:buClr>
              <a:buSzPts val="2200"/>
              <a:buFont typeface="Calibri"/>
              <a:buChar char="•"/>
            </a:pPr>
            <a:r>
              <a:rPr lang="en-GB" sz="2200">
                <a:highlight>
                  <a:srgbClr val="FFFFFF"/>
                </a:highlight>
              </a:rPr>
              <a:t>It is a powerful language that develops information about the objects in a more easy way and can also express the relationship between those objects.</a:t>
            </a:r>
            <a:endParaRPr sz="2200">
              <a:highlight>
                <a:srgbClr val="FFFFFF"/>
              </a:highlight>
            </a:endParaRPr>
          </a:p>
          <a:p>
            <a:pPr marL="269999" lvl="0" indent="-254000" algn="just" rtl="0">
              <a:lnSpc>
                <a:spcPct val="115000"/>
              </a:lnSpc>
              <a:spcBef>
                <a:spcPts val="1000"/>
              </a:spcBef>
              <a:spcAft>
                <a:spcPts val="0"/>
              </a:spcAft>
              <a:buClr>
                <a:schemeClr val="dk1"/>
              </a:buClr>
              <a:buSzPts val="2200"/>
              <a:buFont typeface="Calibri"/>
              <a:buChar char="•"/>
            </a:pPr>
            <a:r>
              <a:rPr lang="en-GB" sz="2200">
                <a:highlight>
                  <a:srgbClr val="FFFFFF"/>
                </a:highlight>
              </a:rPr>
              <a:t>FOL (like natural language) does not only assume that the world contains facts like propositional logic but also assumes the following things in the world:</a:t>
            </a:r>
            <a:endParaRPr sz="2200">
              <a:highlight>
                <a:srgbClr val="FFFFFF"/>
              </a:highlight>
            </a:endParaRPr>
          </a:p>
          <a:p>
            <a:pPr marL="809999" marR="50800" lvl="0" indent="-368300" algn="l" rtl="0">
              <a:lnSpc>
                <a:spcPct val="115000"/>
              </a:lnSpc>
              <a:spcBef>
                <a:spcPts val="1000"/>
              </a:spcBef>
              <a:spcAft>
                <a:spcPts val="0"/>
              </a:spcAft>
              <a:buSzPts val="2200"/>
              <a:buChar char="➔"/>
            </a:pPr>
            <a:r>
              <a:rPr lang="en-GB" sz="2200" b="1">
                <a:highlight>
                  <a:srgbClr val="FFFFFF"/>
                </a:highlight>
              </a:rPr>
              <a:t>Objects:</a:t>
            </a:r>
            <a:r>
              <a:rPr lang="en-GB" sz="2200">
                <a:highlight>
                  <a:srgbClr val="FFFFFF"/>
                </a:highlight>
              </a:rPr>
              <a:t> A, B, people, numbers, colors, wars, theories, squares, pits, wumpus, ......</a:t>
            </a:r>
            <a:endParaRPr sz="2200">
              <a:highlight>
                <a:srgbClr val="FFFFFF"/>
              </a:highlight>
            </a:endParaRPr>
          </a:p>
          <a:p>
            <a:pPr marL="809999" marR="50800" lvl="0" indent="-368300" algn="l" rtl="0">
              <a:lnSpc>
                <a:spcPct val="115000"/>
              </a:lnSpc>
              <a:spcBef>
                <a:spcPts val="1000"/>
              </a:spcBef>
              <a:spcAft>
                <a:spcPts val="0"/>
              </a:spcAft>
              <a:buSzPts val="2200"/>
              <a:buChar char="➔"/>
            </a:pPr>
            <a:r>
              <a:rPr lang="en-GB" sz="2200" b="1">
                <a:highlight>
                  <a:srgbClr val="FFFFFF"/>
                </a:highlight>
              </a:rPr>
              <a:t>Relations:</a:t>
            </a:r>
            <a:r>
              <a:rPr lang="en-GB" sz="2200">
                <a:highlight>
                  <a:srgbClr val="FFFFFF"/>
                </a:highlight>
              </a:rPr>
              <a:t> </a:t>
            </a:r>
            <a:r>
              <a:rPr lang="en-GB" sz="2200" b="1">
                <a:highlight>
                  <a:srgbClr val="FFFFFF"/>
                </a:highlight>
              </a:rPr>
              <a:t>It can be unary relation such as:</a:t>
            </a:r>
            <a:r>
              <a:rPr lang="en-GB" sz="2200">
                <a:highlight>
                  <a:srgbClr val="FFFFFF"/>
                </a:highlight>
              </a:rPr>
              <a:t> red, round, is adjacent, </a:t>
            </a:r>
            <a:r>
              <a:rPr lang="en-GB" sz="2200" b="1">
                <a:highlight>
                  <a:srgbClr val="FFFFFF"/>
                </a:highlight>
              </a:rPr>
              <a:t>or n-any relation such as:</a:t>
            </a:r>
            <a:r>
              <a:rPr lang="en-GB" sz="2200">
                <a:highlight>
                  <a:srgbClr val="FFFFFF"/>
                </a:highlight>
              </a:rPr>
              <a:t> the sister of, brother of, has color, comes between</a:t>
            </a:r>
            <a:endParaRPr sz="2200">
              <a:highlight>
                <a:srgbClr val="FFFFFF"/>
              </a:highlight>
            </a:endParaRPr>
          </a:p>
          <a:p>
            <a:pPr marL="809999" marR="50800" lvl="0" indent="-368300" algn="l" rtl="0">
              <a:lnSpc>
                <a:spcPct val="115000"/>
              </a:lnSpc>
              <a:spcBef>
                <a:spcPts val="1000"/>
              </a:spcBef>
              <a:spcAft>
                <a:spcPts val="1000"/>
              </a:spcAft>
              <a:buSzPts val="2200"/>
              <a:buChar char="➔"/>
            </a:pPr>
            <a:r>
              <a:rPr lang="en-GB" sz="2200" b="1">
                <a:highlight>
                  <a:srgbClr val="FFFFFF"/>
                </a:highlight>
              </a:rPr>
              <a:t>Function:</a:t>
            </a:r>
            <a:r>
              <a:rPr lang="en-GB" sz="2200">
                <a:highlight>
                  <a:srgbClr val="FFFFFF"/>
                </a:highlight>
              </a:rPr>
              <a:t> Father of, best friend, third inning of, end of, ......</a:t>
            </a:r>
            <a:endParaRPr sz="220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8">
                                            <p:txEl>
                                              <p:pRg st="0" end="0"/>
                                            </p:txEl>
                                          </p:spTgt>
                                        </p:tgtEl>
                                        <p:attrNameLst>
                                          <p:attrName>style.visibility</p:attrName>
                                        </p:attrNameLst>
                                      </p:cBhvr>
                                      <p:to>
                                        <p:strVal val="visible"/>
                                      </p:to>
                                    </p:set>
                                    <p:animEffect transition="in" filter="fade">
                                      <p:cBhvr>
                                        <p:cTn id="7" dur="1000"/>
                                        <p:tgtEl>
                                          <p:spTgt spid="7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8">
                                            <p:txEl>
                                              <p:pRg st="1" end="1"/>
                                            </p:txEl>
                                          </p:spTgt>
                                        </p:tgtEl>
                                        <p:attrNameLst>
                                          <p:attrName>style.visibility</p:attrName>
                                        </p:attrNameLst>
                                      </p:cBhvr>
                                      <p:to>
                                        <p:strVal val="visible"/>
                                      </p:to>
                                    </p:set>
                                    <p:animEffect transition="in" filter="fade">
                                      <p:cBhvr>
                                        <p:cTn id="12" dur="1000"/>
                                        <p:tgtEl>
                                          <p:spTgt spid="7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8">
                                            <p:txEl>
                                              <p:pRg st="2" end="2"/>
                                            </p:txEl>
                                          </p:spTgt>
                                        </p:tgtEl>
                                        <p:attrNameLst>
                                          <p:attrName>style.visibility</p:attrName>
                                        </p:attrNameLst>
                                      </p:cBhvr>
                                      <p:to>
                                        <p:strVal val="visible"/>
                                      </p:to>
                                    </p:set>
                                    <p:animEffect transition="in" filter="fade">
                                      <p:cBhvr>
                                        <p:cTn id="17" dur="1000"/>
                                        <p:tgtEl>
                                          <p:spTgt spid="7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8">
                                            <p:txEl>
                                              <p:pRg st="3" end="3"/>
                                            </p:txEl>
                                          </p:spTgt>
                                        </p:tgtEl>
                                        <p:attrNameLst>
                                          <p:attrName>style.visibility</p:attrName>
                                        </p:attrNameLst>
                                      </p:cBhvr>
                                      <p:to>
                                        <p:strVal val="visible"/>
                                      </p:to>
                                    </p:set>
                                    <p:animEffect transition="in" filter="fade">
                                      <p:cBhvr>
                                        <p:cTn id="22" dur="1000"/>
                                        <p:tgtEl>
                                          <p:spTgt spid="7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8">
                                            <p:txEl>
                                              <p:pRg st="4" end="4"/>
                                            </p:txEl>
                                          </p:spTgt>
                                        </p:tgtEl>
                                        <p:attrNameLst>
                                          <p:attrName>style.visibility</p:attrName>
                                        </p:attrNameLst>
                                      </p:cBhvr>
                                      <p:to>
                                        <p:strVal val="visible"/>
                                      </p:to>
                                    </p:set>
                                    <p:animEffect transition="in" filter="fade">
                                      <p:cBhvr>
                                        <p:cTn id="27" dur="1000"/>
                                        <p:tgtEl>
                                          <p:spTgt spid="7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98">
                                            <p:txEl>
                                              <p:pRg st="5" end="5"/>
                                            </p:txEl>
                                          </p:spTgt>
                                        </p:tgtEl>
                                        <p:attrNameLst>
                                          <p:attrName>style.visibility</p:attrName>
                                        </p:attrNameLst>
                                      </p:cBhvr>
                                      <p:to>
                                        <p:strVal val="visible"/>
                                      </p:to>
                                    </p:set>
                                    <p:animEffect transition="in" filter="fade">
                                      <p:cBhvr>
                                        <p:cTn id="32" dur="1000"/>
                                        <p:tgtEl>
                                          <p:spTgt spid="7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98">
                                            <p:txEl>
                                              <p:pRg st="6" end="6"/>
                                            </p:txEl>
                                          </p:spTgt>
                                        </p:tgtEl>
                                        <p:attrNameLst>
                                          <p:attrName>style.visibility</p:attrName>
                                        </p:attrNameLst>
                                      </p:cBhvr>
                                      <p:to>
                                        <p:strVal val="visible"/>
                                      </p:to>
                                    </p:set>
                                    <p:animEffect transition="in" filter="fade">
                                      <p:cBhvr>
                                        <p:cTn id="37" dur="1000"/>
                                        <p:tgtEl>
                                          <p:spTgt spid="7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98">
                                            <p:txEl>
                                              <p:pRg st="7" end="7"/>
                                            </p:txEl>
                                          </p:spTgt>
                                        </p:tgtEl>
                                        <p:attrNameLst>
                                          <p:attrName>style.visibility</p:attrName>
                                        </p:attrNameLst>
                                      </p:cBhvr>
                                      <p:to>
                                        <p:strVal val="visible"/>
                                      </p:to>
                                    </p:set>
                                    <p:animEffect transition="in" filter="fade">
                                      <p:cBhvr>
                                        <p:cTn id="42" dur="1000"/>
                                        <p:tgtEl>
                                          <p:spTgt spid="7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g129426208e4_0_9"/>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First Order Logic cntd…</a:t>
            </a:r>
            <a:endParaRPr b="1">
              <a:solidFill>
                <a:schemeClr val="lt1"/>
              </a:solidFill>
            </a:endParaRPr>
          </a:p>
        </p:txBody>
      </p:sp>
      <p:sp>
        <p:nvSpPr>
          <p:cNvPr id="804" name="Google Shape;804;g129426208e4_0_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805" name="Google Shape;805;g129426208e4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72</a:t>
            </a:fld>
            <a:endParaRPr/>
          </a:p>
        </p:txBody>
      </p:sp>
      <p:pic>
        <p:nvPicPr>
          <p:cNvPr id="806" name="Google Shape;806;g129426208e4_0_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807" name="Google Shape;807;g129426208e4_0_9"/>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540000" marR="0" lvl="0" indent="-310174" algn="just" rtl="0">
              <a:lnSpc>
                <a:spcPct val="100000"/>
              </a:lnSpc>
              <a:spcBef>
                <a:spcPts val="1000"/>
              </a:spcBef>
              <a:spcAft>
                <a:spcPts val="0"/>
              </a:spcAft>
              <a:buSzPts val="2050"/>
              <a:buFont typeface="Calibri"/>
              <a:buChar char="•"/>
            </a:pPr>
            <a:r>
              <a:rPr lang="en-GB" sz="2500"/>
              <a:t>As a natural language, first-order logic also has two main parts:</a:t>
            </a:r>
            <a:endParaRPr sz="2500"/>
          </a:p>
          <a:p>
            <a:pPr marL="990000" marR="0" lvl="0" indent="-301624" algn="just" rtl="0">
              <a:lnSpc>
                <a:spcPct val="100000"/>
              </a:lnSpc>
              <a:spcBef>
                <a:spcPts val="1000"/>
              </a:spcBef>
              <a:spcAft>
                <a:spcPts val="0"/>
              </a:spcAft>
              <a:buSzPts val="1900"/>
              <a:buAutoNum type="arabicPeriod"/>
            </a:pPr>
            <a:r>
              <a:rPr lang="en-GB" sz="2500"/>
              <a:t>Syntax</a:t>
            </a:r>
            <a:endParaRPr sz="2500"/>
          </a:p>
          <a:p>
            <a:pPr marL="990000" marR="0" lvl="0" indent="-301624" algn="just" rtl="0">
              <a:lnSpc>
                <a:spcPct val="100000"/>
              </a:lnSpc>
              <a:spcBef>
                <a:spcPts val="1000"/>
              </a:spcBef>
              <a:spcAft>
                <a:spcPts val="0"/>
              </a:spcAft>
              <a:buSzPts val="1900"/>
              <a:buAutoNum type="arabicPeriod"/>
            </a:pPr>
            <a:r>
              <a:rPr lang="en-GB" sz="2500"/>
              <a:t>Semantics </a:t>
            </a:r>
            <a:endParaRPr sz="2500"/>
          </a:p>
          <a:p>
            <a:pPr marL="0" lvl="0" indent="0" algn="just" rtl="0">
              <a:lnSpc>
                <a:spcPct val="100000"/>
              </a:lnSpc>
              <a:spcBef>
                <a:spcPts val="1800"/>
              </a:spcBef>
              <a:spcAft>
                <a:spcPts val="0"/>
              </a:spcAft>
              <a:buNone/>
            </a:pPr>
            <a:r>
              <a:rPr lang="en-GB" sz="2500"/>
              <a:t>  </a:t>
            </a:r>
            <a:r>
              <a:rPr lang="en-GB" sz="2500" b="1"/>
              <a:t>Syntax of First-Order logic</a:t>
            </a:r>
            <a:endParaRPr sz="2500" b="1"/>
          </a:p>
          <a:p>
            <a:pPr marL="540000" marR="25400" lvl="0" indent="-310174" algn="just" rtl="0">
              <a:lnSpc>
                <a:spcPct val="100000"/>
              </a:lnSpc>
              <a:spcBef>
                <a:spcPts val="1000"/>
              </a:spcBef>
              <a:spcAft>
                <a:spcPts val="0"/>
              </a:spcAft>
              <a:buSzPts val="2050"/>
              <a:buFont typeface="Calibri"/>
              <a:buChar char="•"/>
            </a:pPr>
            <a:r>
              <a:rPr lang="en-GB" sz="2500"/>
              <a:t>In prepositional logic, every expression is a sentence that represents a fact.</a:t>
            </a:r>
            <a:endParaRPr sz="2500"/>
          </a:p>
          <a:p>
            <a:pPr marL="540000" marR="25400" lvl="0" indent="-310174" algn="just" rtl="0">
              <a:lnSpc>
                <a:spcPct val="100000"/>
              </a:lnSpc>
              <a:spcBef>
                <a:spcPts val="1000"/>
              </a:spcBef>
              <a:spcAft>
                <a:spcPts val="0"/>
              </a:spcAft>
              <a:buSzPts val="2050"/>
              <a:buFont typeface="Calibri"/>
              <a:buChar char="•"/>
            </a:pPr>
            <a:r>
              <a:rPr lang="en-GB" sz="2500"/>
              <a:t>First order logic includes the sentences along with terms which can represent the objects.</a:t>
            </a:r>
            <a:endParaRPr sz="2500"/>
          </a:p>
          <a:p>
            <a:pPr marL="540000" marR="25400" lvl="0" indent="-310174" algn="just" rtl="0">
              <a:lnSpc>
                <a:spcPct val="100000"/>
              </a:lnSpc>
              <a:spcBef>
                <a:spcPts val="1000"/>
              </a:spcBef>
              <a:spcAft>
                <a:spcPts val="1000"/>
              </a:spcAft>
              <a:buSzPts val="2050"/>
              <a:buFont typeface="Calibri"/>
              <a:buChar char="•"/>
            </a:pPr>
            <a:r>
              <a:rPr lang="en-GB" sz="2500"/>
              <a:t>Constant symbols, variables and function symbols are used to build terms, while quantifiers and predicate symbols are used to build the sentences.</a:t>
            </a: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7">
                                            <p:txEl>
                                              <p:pRg st="0" end="0"/>
                                            </p:txEl>
                                          </p:spTgt>
                                        </p:tgtEl>
                                        <p:attrNameLst>
                                          <p:attrName>style.visibility</p:attrName>
                                        </p:attrNameLst>
                                      </p:cBhvr>
                                      <p:to>
                                        <p:strVal val="visible"/>
                                      </p:to>
                                    </p:set>
                                    <p:animEffect transition="in" filter="fade">
                                      <p:cBhvr>
                                        <p:cTn id="7" dur="1000"/>
                                        <p:tgtEl>
                                          <p:spTgt spid="8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7">
                                            <p:txEl>
                                              <p:pRg st="1" end="1"/>
                                            </p:txEl>
                                          </p:spTgt>
                                        </p:tgtEl>
                                        <p:attrNameLst>
                                          <p:attrName>style.visibility</p:attrName>
                                        </p:attrNameLst>
                                      </p:cBhvr>
                                      <p:to>
                                        <p:strVal val="visible"/>
                                      </p:to>
                                    </p:set>
                                    <p:animEffect transition="in" filter="fade">
                                      <p:cBhvr>
                                        <p:cTn id="12" dur="1000"/>
                                        <p:tgtEl>
                                          <p:spTgt spid="8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7">
                                            <p:txEl>
                                              <p:pRg st="2" end="2"/>
                                            </p:txEl>
                                          </p:spTgt>
                                        </p:tgtEl>
                                        <p:attrNameLst>
                                          <p:attrName>style.visibility</p:attrName>
                                        </p:attrNameLst>
                                      </p:cBhvr>
                                      <p:to>
                                        <p:strVal val="visible"/>
                                      </p:to>
                                    </p:set>
                                    <p:animEffect transition="in" filter="fade">
                                      <p:cBhvr>
                                        <p:cTn id="17" dur="1000"/>
                                        <p:tgtEl>
                                          <p:spTgt spid="8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07">
                                            <p:txEl>
                                              <p:pRg st="3" end="3"/>
                                            </p:txEl>
                                          </p:spTgt>
                                        </p:tgtEl>
                                        <p:attrNameLst>
                                          <p:attrName>style.visibility</p:attrName>
                                        </p:attrNameLst>
                                      </p:cBhvr>
                                      <p:to>
                                        <p:strVal val="visible"/>
                                      </p:to>
                                    </p:set>
                                    <p:animEffect transition="in" filter="fade">
                                      <p:cBhvr>
                                        <p:cTn id="22" dur="1000"/>
                                        <p:tgtEl>
                                          <p:spTgt spid="8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07">
                                            <p:txEl>
                                              <p:pRg st="4" end="4"/>
                                            </p:txEl>
                                          </p:spTgt>
                                        </p:tgtEl>
                                        <p:attrNameLst>
                                          <p:attrName>style.visibility</p:attrName>
                                        </p:attrNameLst>
                                      </p:cBhvr>
                                      <p:to>
                                        <p:strVal val="visible"/>
                                      </p:to>
                                    </p:set>
                                    <p:animEffect transition="in" filter="fade">
                                      <p:cBhvr>
                                        <p:cTn id="27" dur="1000"/>
                                        <p:tgtEl>
                                          <p:spTgt spid="8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7">
                                            <p:txEl>
                                              <p:pRg st="5" end="5"/>
                                            </p:txEl>
                                          </p:spTgt>
                                        </p:tgtEl>
                                        <p:attrNameLst>
                                          <p:attrName>style.visibility</p:attrName>
                                        </p:attrNameLst>
                                      </p:cBhvr>
                                      <p:to>
                                        <p:strVal val="visible"/>
                                      </p:to>
                                    </p:set>
                                    <p:animEffect transition="in" filter="fade">
                                      <p:cBhvr>
                                        <p:cTn id="32" dur="1000"/>
                                        <p:tgtEl>
                                          <p:spTgt spid="8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07">
                                            <p:txEl>
                                              <p:pRg st="6" end="6"/>
                                            </p:txEl>
                                          </p:spTgt>
                                        </p:tgtEl>
                                        <p:attrNameLst>
                                          <p:attrName>style.visibility</p:attrName>
                                        </p:attrNameLst>
                                      </p:cBhvr>
                                      <p:to>
                                        <p:strVal val="visible"/>
                                      </p:to>
                                    </p:set>
                                    <p:animEffect transition="in" filter="fade">
                                      <p:cBhvr>
                                        <p:cTn id="37" dur="1000"/>
                                        <p:tgtEl>
                                          <p:spTgt spid="8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g129958ee810_0_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First Order Logic cntd…</a:t>
            </a:r>
            <a:endParaRPr b="1">
              <a:solidFill>
                <a:schemeClr val="lt1"/>
              </a:solidFill>
            </a:endParaRPr>
          </a:p>
        </p:txBody>
      </p:sp>
      <p:sp>
        <p:nvSpPr>
          <p:cNvPr id="813" name="Google Shape;813;g129958ee810_0_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814" name="Google Shape;814;g129958ee810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73</a:t>
            </a:fld>
            <a:endParaRPr/>
          </a:p>
        </p:txBody>
      </p:sp>
      <p:pic>
        <p:nvPicPr>
          <p:cNvPr id="815" name="Google Shape;815;g129958ee810_0_4"/>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816" name="Google Shape;816;g129958ee810_0_4"/>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800"/>
              </a:spcBef>
              <a:spcAft>
                <a:spcPts val="0"/>
              </a:spcAft>
              <a:buNone/>
            </a:pPr>
            <a:r>
              <a:rPr lang="en-GB" b="1"/>
              <a:t>  Basic elements of FOL</a:t>
            </a:r>
            <a:endParaRPr b="1"/>
          </a:p>
          <a:p>
            <a:pPr marL="0" lvl="0" indent="0" algn="just" rtl="0">
              <a:lnSpc>
                <a:spcPct val="100000"/>
              </a:lnSpc>
              <a:spcBef>
                <a:spcPts val="1800"/>
              </a:spcBef>
              <a:spcAft>
                <a:spcPts val="0"/>
              </a:spcAft>
              <a:buNone/>
            </a:pPr>
            <a:endParaRPr b="1"/>
          </a:p>
          <a:p>
            <a:pPr marL="0" lvl="0" indent="0" algn="just" rtl="0">
              <a:lnSpc>
                <a:spcPct val="100000"/>
              </a:lnSpc>
              <a:spcBef>
                <a:spcPts val="1800"/>
              </a:spcBef>
              <a:spcAft>
                <a:spcPts val="0"/>
              </a:spcAft>
              <a:buNone/>
            </a:pPr>
            <a:endParaRPr b="1"/>
          </a:p>
          <a:p>
            <a:pPr marL="0" lvl="0" indent="0" algn="just" rtl="0">
              <a:lnSpc>
                <a:spcPct val="100000"/>
              </a:lnSpc>
              <a:spcBef>
                <a:spcPts val="1800"/>
              </a:spcBef>
              <a:spcAft>
                <a:spcPts val="0"/>
              </a:spcAft>
              <a:buNone/>
            </a:pPr>
            <a:endParaRPr b="1"/>
          </a:p>
          <a:p>
            <a:pPr marL="179999" marR="25400" lvl="0" indent="0" algn="just" rtl="0">
              <a:lnSpc>
                <a:spcPct val="100000"/>
              </a:lnSpc>
              <a:spcBef>
                <a:spcPts val="1000"/>
              </a:spcBef>
              <a:spcAft>
                <a:spcPts val="1000"/>
              </a:spcAft>
              <a:buNone/>
            </a:pPr>
            <a:endParaRPr/>
          </a:p>
        </p:txBody>
      </p:sp>
      <p:graphicFrame>
        <p:nvGraphicFramePr>
          <p:cNvPr id="817" name="Google Shape;817;g129958ee810_0_4"/>
          <p:cNvGraphicFramePr/>
          <p:nvPr/>
        </p:nvGraphicFramePr>
        <p:xfrm>
          <a:off x="3193475" y="1691675"/>
          <a:ext cx="3000000" cy="3000000"/>
        </p:xfrm>
        <a:graphic>
          <a:graphicData uri="http://schemas.openxmlformats.org/drawingml/2006/table">
            <a:tbl>
              <a:tblPr>
                <a:noFill/>
                <a:tableStyleId>{457B11FF-E237-4C67-A8C3-8315AB0612E5}</a:tableStyleId>
              </a:tblPr>
              <a:tblGrid>
                <a:gridCol w="2098000"/>
                <a:gridCol w="3707050"/>
              </a:tblGrid>
              <a:tr h="381000">
                <a:tc>
                  <a:txBody>
                    <a:bodyPr/>
                    <a:lstStyle/>
                    <a:p>
                      <a:pPr marL="139700" marR="139700" lvl="0" indent="0" algn="ctr" rtl="0">
                        <a:lnSpc>
                          <a:spcPct val="142000"/>
                        </a:lnSpc>
                        <a:spcBef>
                          <a:spcPts val="0"/>
                        </a:spcBef>
                        <a:spcAft>
                          <a:spcPts val="0"/>
                        </a:spcAft>
                        <a:buNone/>
                      </a:pPr>
                      <a:r>
                        <a:rPr lang="en-GB" sz="2000" b="1">
                          <a:latin typeface="Calibri"/>
                          <a:ea typeface="Calibri"/>
                          <a:cs typeface="Calibri"/>
                          <a:sym typeface="Calibri"/>
                        </a:rPr>
                        <a:t>Name</a:t>
                      </a:r>
                      <a:endParaRPr sz="2000" b="1">
                        <a:latin typeface="Calibri"/>
                        <a:ea typeface="Calibri"/>
                        <a:cs typeface="Calibri"/>
                        <a:sym typeface="Calibri"/>
                      </a:endParaRPr>
                    </a:p>
                  </a:txBody>
                  <a:tcPr marL="91425" marR="91425" marT="91425" marB="91425">
                    <a:solidFill>
                      <a:schemeClr val="lt1"/>
                    </a:solidFill>
                  </a:tcPr>
                </a:tc>
                <a:tc>
                  <a:txBody>
                    <a:bodyPr/>
                    <a:lstStyle/>
                    <a:p>
                      <a:pPr marL="139700" marR="139700" lvl="0" indent="0" algn="ctr" rtl="0">
                        <a:lnSpc>
                          <a:spcPct val="142000"/>
                        </a:lnSpc>
                        <a:spcBef>
                          <a:spcPts val="0"/>
                        </a:spcBef>
                        <a:spcAft>
                          <a:spcPts val="0"/>
                        </a:spcAft>
                        <a:buNone/>
                      </a:pPr>
                      <a:r>
                        <a:rPr lang="en-GB" sz="2000" b="1">
                          <a:latin typeface="Calibri"/>
                          <a:ea typeface="Calibri"/>
                          <a:cs typeface="Calibri"/>
                          <a:sym typeface="Calibri"/>
                        </a:rPr>
                        <a:t>Symbol</a:t>
                      </a:r>
                      <a:endParaRPr sz="2000" b="1">
                        <a:latin typeface="Calibri"/>
                        <a:ea typeface="Calibri"/>
                        <a:cs typeface="Calibri"/>
                        <a:sym typeface="Calibri"/>
                      </a:endParaRPr>
                    </a:p>
                  </a:txBody>
                  <a:tcPr marL="91425" marR="91425" marT="91425" marB="91425">
                    <a:solidFill>
                      <a:schemeClr val="lt1"/>
                    </a:solidFill>
                  </a:tcPr>
                </a:tc>
              </a:tr>
              <a:tr h="381000">
                <a:tc>
                  <a:txBody>
                    <a:bodyPr/>
                    <a:lstStyle/>
                    <a:p>
                      <a:pPr marL="139700" marR="139700" lvl="0" indent="0" algn="l" rtl="0">
                        <a:lnSpc>
                          <a:spcPct val="142000"/>
                        </a:lnSpc>
                        <a:spcBef>
                          <a:spcPts val="0"/>
                        </a:spcBef>
                        <a:spcAft>
                          <a:spcPts val="0"/>
                        </a:spcAft>
                        <a:buNone/>
                      </a:pPr>
                      <a:r>
                        <a:rPr lang="en-GB" sz="2000" b="1">
                          <a:latin typeface="Calibri"/>
                          <a:ea typeface="Calibri"/>
                          <a:cs typeface="Calibri"/>
                          <a:sym typeface="Calibri"/>
                        </a:rPr>
                        <a:t>Constant</a:t>
                      </a:r>
                      <a:endParaRPr sz="2000" b="1">
                        <a:latin typeface="Calibri"/>
                        <a:ea typeface="Calibri"/>
                        <a:cs typeface="Calibri"/>
                        <a:sym typeface="Calibri"/>
                      </a:endParaRPr>
                    </a:p>
                  </a:txBody>
                  <a:tcPr marL="91425" marR="91425" marT="91425" marB="91425">
                    <a:solidFill>
                      <a:schemeClr val="lt1"/>
                    </a:solidFill>
                  </a:tcPr>
                </a:tc>
                <a:tc>
                  <a:txBody>
                    <a:bodyPr/>
                    <a:lstStyle/>
                    <a:p>
                      <a:pPr marL="139700" marR="139700" lvl="0" indent="0" algn="ctr" rtl="0">
                        <a:lnSpc>
                          <a:spcPct val="142000"/>
                        </a:lnSpc>
                        <a:spcBef>
                          <a:spcPts val="0"/>
                        </a:spcBef>
                        <a:spcAft>
                          <a:spcPts val="0"/>
                        </a:spcAft>
                        <a:buNone/>
                      </a:pPr>
                      <a:r>
                        <a:rPr lang="en-GB" sz="2000">
                          <a:latin typeface="Calibri"/>
                          <a:ea typeface="Calibri"/>
                          <a:cs typeface="Calibri"/>
                          <a:sym typeface="Calibri"/>
                        </a:rPr>
                        <a:t>1, 6, A,W,New York, Elie, Dog...</a:t>
                      </a:r>
                      <a:endParaRPr sz="2000">
                        <a:latin typeface="Calibri"/>
                        <a:ea typeface="Calibri"/>
                        <a:cs typeface="Calibri"/>
                        <a:sym typeface="Calibri"/>
                      </a:endParaRPr>
                    </a:p>
                  </a:txBody>
                  <a:tcPr marL="91425" marR="91425" marT="91425" marB="91425">
                    <a:solidFill>
                      <a:schemeClr val="lt1"/>
                    </a:solidFill>
                  </a:tcPr>
                </a:tc>
              </a:tr>
              <a:tr h="381000">
                <a:tc>
                  <a:txBody>
                    <a:bodyPr/>
                    <a:lstStyle/>
                    <a:p>
                      <a:pPr marL="139700" marR="139700" lvl="0" indent="0" algn="l" rtl="0">
                        <a:lnSpc>
                          <a:spcPct val="142000"/>
                        </a:lnSpc>
                        <a:spcBef>
                          <a:spcPts val="0"/>
                        </a:spcBef>
                        <a:spcAft>
                          <a:spcPts val="0"/>
                        </a:spcAft>
                        <a:buNone/>
                      </a:pPr>
                      <a:r>
                        <a:rPr lang="en-GB" sz="2000" b="1">
                          <a:latin typeface="Calibri"/>
                          <a:ea typeface="Calibri"/>
                          <a:cs typeface="Calibri"/>
                          <a:sym typeface="Calibri"/>
                        </a:rPr>
                        <a:t>Variables</a:t>
                      </a:r>
                      <a:endParaRPr sz="2000" b="1">
                        <a:latin typeface="Calibri"/>
                        <a:ea typeface="Calibri"/>
                        <a:cs typeface="Calibri"/>
                        <a:sym typeface="Calibri"/>
                      </a:endParaRPr>
                    </a:p>
                  </a:txBody>
                  <a:tcPr marL="91425" marR="91425" marT="91425" marB="91425">
                    <a:solidFill>
                      <a:schemeClr val="lt1"/>
                    </a:solidFill>
                  </a:tcPr>
                </a:tc>
                <a:tc>
                  <a:txBody>
                    <a:bodyPr/>
                    <a:lstStyle/>
                    <a:p>
                      <a:pPr marL="139700" marR="139700" lvl="0" indent="0" algn="ctr" rtl="0">
                        <a:lnSpc>
                          <a:spcPct val="142000"/>
                        </a:lnSpc>
                        <a:spcBef>
                          <a:spcPts val="0"/>
                        </a:spcBef>
                        <a:spcAft>
                          <a:spcPts val="0"/>
                        </a:spcAft>
                        <a:buNone/>
                      </a:pPr>
                      <a:r>
                        <a:rPr lang="en-GB" sz="2000">
                          <a:latin typeface="Calibri"/>
                          <a:ea typeface="Calibri"/>
                          <a:cs typeface="Calibri"/>
                          <a:sym typeface="Calibri"/>
                        </a:rPr>
                        <a:t>a, b, c, x, y, z...</a:t>
                      </a:r>
                      <a:endParaRPr sz="2000">
                        <a:latin typeface="Calibri"/>
                        <a:ea typeface="Calibri"/>
                        <a:cs typeface="Calibri"/>
                        <a:sym typeface="Calibri"/>
                      </a:endParaRPr>
                    </a:p>
                  </a:txBody>
                  <a:tcPr marL="91425" marR="91425" marT="91425" marB="91425">
                    <a:solidFill>
                      <a:schemeClr val="lt1"/>
                    </a:solidFill>
                  </a:tcPr>
                </a:tc>
              </a:tr>
              <a:tr h="381000">
                <a:tc>
                  <a:txBody>
                    <a:bodyPr/>
                    <a:lstStyle/>
                    <a:p>
                      <a:pPr marL="139700" marR="139700" lvl="0" indent="0" algn="l" rtl="0">
                        <a:lnSpc>
                          <a:spcPct val="142000"/>
                        </a:lnSpc>
                        <a:spcBef>
                          <a:spcPts val="0"/>
                        </a:spcBef>
                        <a:spcAft>
                          <a:spcPts val="0"/>
                        </a:spcAft>
                        <a:buNone/>
                      </a:pPr>
                      <a:r>
                        <a:rPr lang="en-GB" sz="2000" b="1">
                          <a:latin typeface="Calibri"/>
                          <a:ea typeface="Calibri"/>
                          <a:cs typeface="Calibri"/>
                          <a:sym typeface="Calibri"/>
                        </a:rPr>
                        <a:t>Predicates</a:t>
                      </a:r>
                      <a:endParaRPr sz="2000" b="1">
                        <a:latin typeface="Calibri"/>
                        <a:ea typeface="Calibri"/>
                        <a:cs typeface="Calibri"/>
                        <a:sym typeface="Calibri"/>
                      </a:endParaRPr>
                    </a:p>
                  </a:txBody>
                  <a:tcPr marL="91425" marR="91425" marT="91425" marB="91425">
                    <a:solidFill>
                      <a:schemeClr val="lt1"/>
                    </a:solidFill>
                  </a:tcPr>
                </a:tc>
                <a:tc>
                  <a:txBody>
                    <a:bodyPr/>
                    <a:lstStyle/>
                    <a:p>
                      <a:pPr marL="139700" marR="139700" lvl="0" indent="0" algn="ctr" rtl="0">
                        <a:lnSpc>
                          <a:spcPct val="142000"/>
                        </a:lnSpc>
                        <a:spcBef>
                          <a:spcPts val="0"/>
                        </a:spcBef>
                        <a:spcAft>
                          <a:spcPts val="0"/>
                        </a:spcAft>
                        <a:buNone/>
                      </a:pPr>
                      <a:r>
                        <a:rPr lang="en-GB" sz="2000">
                          <a:latin typeface="Calibri"/>
                          <a:ea typeface="Calibri"/>
                          <a:cs typeface="Calibri"/>
                          <a:sym typeface="Calibri"/>
                        </a:rPr>
                        <a:t>&lt;, &gt;, brother, sister, father...</a:t>
                      </a:r>
                      <a:endParaRPr sz="2000">
                        <a:latin typeface="Calibri"/>
                        <a:ea typeface="Calibri"/>
                        <a:cs typeface="Calibri"/>
                        <a:sym typeface="Calibri"/>
                      </a:endParaRPr>
                    </a:p>
                  </a:txBody>
                  <a:tcPr marL="91425" marR="91425" marT="91425" marB="91425">
                    <a:solidFill>
                      <a:schemeClr val="lt1"/>
                    </a:solidFill>
                  </a:tcPr>
                </a:tc>
              </a:tr>
              <a:tr h="381000">
                <a:tc>
                  <a:txBody>
                    <a:bodyPr/>
                    <a:lstStyle/>
                    <a:p>
                      <a:pPr marL="139700" marR="139700" lvl="0" indent="0" algn="l" rtl="0">
                        <a:lnSpc>
                          <a:spcPct val="142000"/>
                        </a:lnSpc>
                        <a:spcBef>
                          <a:spcPts val="0"/>
                        </a:spcBef>
                        <a:spcAft>
                          <a:spcPts val="0"/>
                        </a:spcAft>
                        <a:buNone/>
                      </a:pPr>
                      <a:r>
                        <a:rPr lang="en-GB" sz="2000" b="1">
                          <a:latin typeface="Calibri"/>
                          <a:ea typeface="Calibri"/>
                          <a:cs typeface="Calibri"/>
                          <a:sym typeface="Calibri"/>
                        </a:rPr>
                        <a:t>Equality</a:t>
                      </a:r>
                      <a:endParaRPr sz="2000" b="1">
                        <a:latin typeface="Calibri"/>
                        <a:ea typeface="Calibri"/>
                        <a:cs typeface="Calibri"/>
                        <a:sym typeface="Calibri"/>
                      </a:endParaRPr>
                    </a:p>
                  </a:txBody>
                  <a:tcPr marL="91425" marR="91425" marT="91425" marB="91425">
                    <a:solidFill>
                      <a:schemeClr val="lt1"/>
                    </a:solidFill>
                  </a:tcPr>
                </a:tc>
                <a:tc>
                  <a:txBody>
                    <a:bodyPr/>
                    <a:lstStyle/>
                    <a:p>
                      <a:pPr marL="139700" marR="139700" lvl="0" indent="0" algn="ctr" rtl="0">
                        <a:lnSpc>
                          <a:spcPct val="142000"/>
                        </a:lnSpc>
                        <a:spcBef>
                          <a:spcPts val="0"/>
                        </a:spcBef>
                        <a:spcAft>
                          <a:spcPts val="0"/>
                        </a:spcAft>
                        <a:buNone/>
                      </a:pPr>
                      <a:r>
                        <a:rPr lang="en-GB" sz="2000">
                          <a:latin typeface="Calibri"/>
                          <a:ea typeface="Calibri"/>
                          <a:cs typeface="Calibri"/>
                          <a:sym typeface="Calibri"/>
                        </a:rPr>
                        <a:t>==</a:t>
                      </a:r>
                      <a:endParaRPr sz="2000">
                        <a:latin typeface="Calibri"/>
                        <a:ea typeface="Calibri"/>
                        <a:cs typeface="Calibri"/>
                        <a:sym typeface="Calibri"/>
                      </a:endParaRPr>
                    </a:p>
                  </a:txBody>
                  <a:tcPr marL="91425" marR="91425" marT="91425" marB="91425">
                    <a:solidFill>
                      <a:schemeClr val="lt1"/>
                    </a:solidFill>
                  </a:tcPr>
                </a:tc>
              </a:tr>
              <a:tr h="381000">
                <a:tc>
                  <a:txBody>
                    <a:bodyPr/>
                    <a:lstStyle/>
                    <a:p>
                      <a:pPr marL="139700" marR="139700" lvl="0" indent="0" algn="l" rtl="0">
                        <a:lnSpc>
                          <a:spcPct val="142000"/>
                        </a:lnSpc>
                        <a:spcBef>
                          <a:spcPts val="0"/>
                        </a:spcBef>
                        <a:spcAft>
                          <a:spcPts val="0"/>
                        </a:spcAft>
                        <a:buNone/>
                      </a:pPr>
                      <a:r>
                        <a:rPr lang="en-GB" sz="2000" b="1">
                          <a:latin typeface="Calibri"/>
                          <a:ea typeface="Calibri"/>
                          <a:cs typeface="Calibri"/>
                          <a:sym typeface="Calibri"/>
                        </a:rPr>
                        <a:t>Function</a:t>
                      </a:r>
                      <a:endParaRPr sz="2000" b="1">
                        <a:latin typeface="Calibri"/>
                        <a:ea typeface="Calibri"/>
                        <a:cs typeface="Calibri"/>
                        <a:sym typeface="Calibri"/>
                      </a:endParaRPr>
                    </a:p>
                  </a:txBody>
                  <a:tcPr marL="91425" marR="91425" marT="91425" marB="91425">
                    <a:solidFill>
                      <a:schemeClr val="lt1"/>
                    </a:solidFill>
                  </a:tcPr>
                </a:tc>
                <a:tc>
                  <a:txBody>
                    <a:bodyPr/>
                    <a:lstStyle/>
                    <a:p>
                      <a:pPr marL="139700" marR="139700" lvl="0" indent="0" algn="ctr" rtl="0">
                        <a:lnSpc>
                          <a:spcPct val="142000"/>
                        </a:lnSpc>
                        <a:spcBef>
                          <a:spcPts val="0"/>
                        </a:spcBef>
                        <a:spcAft>
                          <a:spcPts val="0"/>
                        </a:spcAft>
                        <a:buNone/>
                      </a:pPr>
                      <a:r>
                        <a:rPr lang="en-GB" sz="2000">
                          <a:latin typeface="Calibri"/>
                          <a:ea typeface="Calibri"/>
                          <a:cs typeface="Calibri"/>
                          <a:sym typeface="Calibri"/>
                        </a:rPr>
                        <a:t>Sqrt, LessThan, Sin(θ)...</a:t>
                      </a:r>
                      <a:endParaRPr sz="2000">
                        <a:latin typeface="Calibri"/>
                        <a:ea typeface="Calibri"/>
                        <a:cs typeface="Calibri"/>
                        <a:sym typeface="Calibri"/>
                      </a:endParaRPr>
                    </a:p>
                  </a:txBody>
                  <a:tcPr marL="91425" marR="91425" marT="91425" marB="91425">
                    <a:solidFill>
                      <a:schemeClr val="lt1"/>
                    </a:solidFill>
                  </a:tcPr>
                </a:tc>
              </a:tr>
              <a:tr h="381000">
                <a:tc>
                  <a:txBody>
                    <a:bodyPr/>
                    <a:lstStyle/>
                    <a:p>
                      <a:pPr marL="139700" marR="139700" lvl="0" indent="0" algn="l" rtl="0">
                        <a:lnSpc>
                          <a:spcPct val="142000"/>
                        </a:lnSpc>
                        <a:spcBef>
                          <a:spcPts val="0"/>
                        </a:spcBef>
                        <a:spcAft>
                          <a:spcPts val="0"/>
                        </a:spcAft>
                        <a:buNone/>
                      </a:pPr>
                      <a:r>
                        <a:rPr lang="en-GB" sz="2000" b="1">
                          <a:latin typeface="Calibri"/>
                          <a:ea typeface="Calibri"/>
                          <a:cs typeface="Calibri"/>
                          <a:sym typeface="Calibri"/>
                        </a:rPr>
                        <a:t>Quantifier</a:t>
                      </a:r>
                      <a:endParaRPr sz="2000" b="1">
                        <a:latin typeface="Calibri"/>
                        <a:ea typeface="Calibri"/>
                        <a:cs typeface="Calibri"/>
                        <a:sym typeface="Calibri"/>
                      </a:endParaRPr>
                    </a:p>
                  </a:txBody>
                  <a:tcPr marL="91425" marR="91425" marT="91425" marB="91425">
                    <a:solidFill>
                      <a:schemeClr val="lt1"/>
                    </a:solidFill>
                  </a:tcPr>
                </a:tc>
                <a:tc>
                  <a:txBody>
                    <a:bodyPr/>
                    <a:lstStyle/>
                    <a:p>
                      <a:pPr marL="139700" marR="139700" lvl="0" indent="0" algn="ctr" rtl="0">
                        <a:lnSpc>
                          <a:spcPct val="142000"/>
                        </a:lnSpc>
                        <a:spcBef>
                          <a:spcPts val="0"/>
                        </a:spcBef>
                        <a:spcAft>
                          <a:spcPts val="0"/>
                        </a:spcAft>
                        <a:buNone/>
                      </a:pPr>
                      <a:r>
                        <a:rPr lang="en-GB" sz="2000">
                          <a:latin typeface="Calibri"/>
                          <a:ea typeface="Calibri"/>
                          <a:cs typeface="Calibri"/>
                          <a:sym typeface="Calibri"/>
                        </a:rPr>
                        <a:t>∀, ∃</a:t>
                      </a:r>
                      <a:endParaRPr sz="2000">
                        <a:latin typeface="Calibri"/>
                        <a:ea typeface="Calibri"/>
                        <a:cs typeface="Calibri"/>
                        <a:sym typeface="Calibri"/>
                      </a:endParaRPr>
                    </a:p>
                  </a:txBody>
                  <a:tcPr marL="91425" marR="91425" marT="91425" marB="91425">
                    <a:solidFill>
                      <a:schemeClr val="lt1"/>
                    </a:solidFill>
                  </a:tcPr>
                </a:tc>
              </a:tr>
              <a:tr h="381000">
                <a:tc>
                  <a:txBody>
                    <a:bodyPr/>
                    <a:lstStyle/>
                    <a:p>
                      <a:pPr marL="139700" marR="139700" lvl="0" indent="0" algn="l" rtl="0">
                        <a:lnSpc>
                          <a:spcPct val="142000"/>
                        </a:lnSpc>
                        <a:spcBef>
                          <a:spcPts val="0"/>
                        </a:spcBef>
                        <a:spcAft>
                          <a:spcPts val="0"/>
                        </a:spcAft>
                        <a:buNone/>
                      </a:pPr>
                      <a:r>
                        <a:rPr lang="en-GB" sz="2000" b="1">
                          <a:latin typeface="Calibri"/>
                          <a:ea typeface="Calibri"/>
                          <a:cs typeface="Calibri"/>
                          <a:sym typeface="Calibri"/>
                        </a:rPr>
                        <a:t>Connectives</a:t>
                      </a:r>
                      <a:endParaRPr sz="2000" b="1">
                        <a:latin typeface="Calibri"/>
                        <a:ea typeface="Calibri"/>
                        <a:cs typeface="Calibri"/>
                        <a:sym typeface="Calibri"/>
                      </a:endParaRPr>
                    </a:p>
                  </a:txBody>
                  <a:tcPr marL="91425" marR="91425" marT="91425" marB="91425">
                    <a:solidFill>
                      <a:schemeClr val="lt1"/>
                    </a:solidFill>
                  </a:tcPr>
                </a:tc>
                <a:tc>
                  <a:txBody>
                    <a:bodyPr/>
                    <a:lstStyle/>
                    <a:p>
                      <a:pPr marL="139700" marR="139700" lvl="0" indent="0" algn="ctr" rtl="0">
                        <a:lnSpc>
                          <a:spcPct val="142000"/>
                        </a:lnSpc>
                        <a:spcBef>
                          <a:spcPts val="0"/>
                        </a:spcBef>
                        <a:spcAft>
                          <a:spcPts val="0"/>
                        </a:spcAft>
                        <a:buNone/>
                      </a:pPr>
                      <a:r>
                        <a:rPr lang="en-GB" sz="2000">
                          <a:latin typeface="Calibri"/>
                          <a:ea typeface="Calibri"/>
                          <a:cs typeface="Calibri"/>
                          <a:sym typeface="Calibri"/>
                        </a:rPr>
                        <a:t>∧, ∨, ¬, ⇒, ⇔</a:t>
                      </a:r>
                      <a:endParaRPr sz="2000">
                        <a:latin typeface="Calibri"/>
                        <a:ea typeface="Calibri"/>
                        <a:cs typeface="Calibri"/>
                        <a:sym typeface="Calibri"/>
                      </a:endParaRPr>
                    </a:p>
                  </a:txBody>
                  <a:tcPr marL="91425" marR="91425" marT="91425" marB="91425">
                    <a:solidFill>
                      <a:schemeClr val="lt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6">
                                            <p:txEl>
                                              <p:pRg st="0" end="0"/>
                                            </p:txEl>
                                          </p:spTgt>
                                        </p:tgtEl>
                                        <p:attrNameLst>
                                          <p:attrName>style.visibility</p:attrName>
                                        </p:attrNameLst>
                                      </p:cBhvr>
                                      <p:to>
                                        <p:strVal val="visible"/>
                                      </p:to>
                                    </p:set>
                                    <p:animEffect transition="in" filter="fade">
                                      <p:cBhvr>
                                        <p:cTn id="7" dur="1000"/>
                                        <p:tgtEl>
                                          <p:spTgt spid="8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6">
                                            <p:txEl>
                                              <p:pRg st="1" end="1"/>
                                            </p:txEl>
                                          </p:spTgt>
                                        </p:tgtEl>
                                        <p:attrNameLst>
                                          <p:attrName>style.visibility</p:attrName>
                                        </p:attrNameLst>
                                      </p:cBhvr>
                                      <p:to>
                                        <p:strVal val="visible"/>
                                      </p:to>
                                    </p:set>
                                    <p:animEffect transition="in" filter="fade">
                                      <p:cBhvr>
                                        <p:cTn id="12" dur="1000"/>
                                        <p:tgtEl>
                                          <p:spTgt spid="8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6">
                                            <p:txEl>
                                              <p:pRg st="2" end="2"/>
                                            </p:txEl>
                                          </p:spTgt>
                                        </p:tgtEl>
                                        <p:attrNameLst>
                                          <p:attrName>style.visibility</p:attrName>
                                        </p:attrNameLst>
                                      </p:cBhvr>
                                      <p:to>
                                        <p:strVal val="visible"/>
                                      </p:to>
                                    </p:set>
                                    <p:animEffect transition="in" filter="fade">
                                      <p:cBhvr>
                                        <p:cTn id="17" dur="1000"/>
                                        <p:tgtEl>
                                          <p:spTgt spid="8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6">
                                            <p:txEl>
                                              <p:pRg st="3" end="3"/>
                                            </p:txEl>
                                          </p:spTgt>
                                        </p:tgtEl>
                                        <p:attrNameLst>
                                          <p:attrName>style.visibility</p:attrName>
                                        </p:attrNameLst>
                                      </p:cBhvr>
                                      <p:to>
                                        <p:strVal val="visible"/>
                                      </p:to>
                                    </p:set>
                                    <p:animEffect transition="in" filter="fade">
                                      <p:cBhvr>
                                        <p:cTn id="22" dur="1000"/>
                                        <p:tgtEl>
                                          <p:spTgt spid="8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6">
                                            <p:txEl>
                                              <p:pRg st="4" end="4"/>
                                            </p:txEl>
                                          </p:spTgt>
                                        </p:tgtEl>
                                        <p:attrNameLst>
                                          <p:attrName>style.visibility</p:attrName>
                                        </p:attrNameLst>
                                      </p:cBhvr>
                                      <p:to>
                                        <p:strVal val="visible"/>
                                      </p:to>
                                    </p:set>
                                    <p:animEffect transition="in" filter="fade">
                                      <p:cBhvr>
                                        <p:cTn id="27" dur="1000"/>
                                        <p:tgtEl>
                                          <p:spTgt spid="8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32"/>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First Order Logic: Defining a Sentence</a:t>
            </a:r>
            <a:endParaRPr b="1">
              <a:solidFill>
                <a:schemeClr val="lt1"/>
              </a:solidFill>
            </a:endParaRPr>
          </a:p>
        </p:txBody>
      </p:sp>
      <p:sp>
        <p:nvSpPr>
          <p:cNvPr id="823" name="Google Shape;82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824" name="Google Shape;82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74</a:t>
            </a:fld>
            <a:endParaRPr/>
          </a:p>
        </p:txBody>
      </p:sp>
      <p:pic>
        <p:nvPicPr>
          <p:cNvPr id="825" name="Google Shape;825;p32"/>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826" name="Google Shape;826;p32"/>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30000"/>
              </a:lnSpc>
              <a:spcBef>
                <a:spcPts val="1400"/>
              </a:spcBef>
              <a:spcAft>
                <a:spcPts val="0"/>
              </a:spcAft>
              <a:buNone/>
            </a:pPr>
            <a:r>
              <a:rPr lang="en-GB" sz="2400" b="1">
                <a:highlight>
                  <a:srgbClr val="FFFFFF"/>
                </a:highlight>
              </a:rPr>
              <a:t>Atomic sentences:</a:t>
            </a:r>
            <a:endParaRPr sz="2400" b="1">
              <a:highlight>
                <a:srgbClr val="FFFFFF"/>
              </a:highlight>
            </a:endParaRPr>
          </a:p>
          <a:p>
            <a:pPr marL="457200" marR="25400" lvl="0" indent="-381000" algn="l" rtl="0">
              <a:lnSpc>
                <a:spcPct val="156250"/>
              </a:lnSpc>
              <a:spcBef>
                <a:spcPts val="1500"/>
              </a:spcBef>
              <a:spcAft>
                <a:spcPts val="0"/>
              </a:spcAft>
              <a:buClr>
                <a:schemeClr val="dk1"/>
              </a:buClr>
              <a:buSzPts val="2400"/>
              <a:buFont typeface="Calibri"/>
              <a:buChar char="●"/>
            </a:pPr>
            <a:r>
              <a:rPr lang="en-GB" sz="2400">
                <a:highlight>
                  <a:srgbClr val="FFFFFF"/>
                </a:highlight>
              </a:rPr>
              <a:t>Atomic sentences are the most basic sentences of first-order logic. These sentences are formed from a predicate symbol followed by a parenthesis with a sequence of terms.</a:t>
            </a:r>
            <a:endParaRPr sz="2400">
              <a:highlight>
                <a:srgbClr val="FFFFFF"/>
              </a:highlight>
            </a:endParaRPr>
          </a:p>
          <a:p>
            <a:pPr marL="457200" marR="25400" lvl="0" indent="-381000" algn="l" rtl="0">
              <a:lnSpc>
                <a:spcPct val="156250"/>
              </a:lnSpc>
              <a:spcBef>
                <a:spcPts val="0"/>
              </a:spcBef>
              <a:spcAft>
                <a:spcPts val="0"/>
              </a:spcAft>
              <a:buClr>
                <a:schemeClr val="dk1"/>
              </a:buClr>
              <a:buSzPts val="2400"/>
              <a:buFont typeface="Roboto"/>
              <a:buChar char="●"/>
            </a:pPr>
            <a:r>
              <a:rPr lang="en-GB" sz="2400">
                <a:highlight>
                  <a:srgbClr val="FFFFFF"/>
                </a:highlight>
              </a:rPr>
              <a:t>We can represent atomic sentences as </a:t>
            </a:r>
            <a:r>
              <a:rPr lang="en-GB" sz="2400" b="1">
                <a:highlight>
                  <a:srgbClr val="FFFFFF"/>
                </a:highlight>
              </a:rPr>
              <a:t>Predicate (term1, term2, ......, term n)</a:t>
            </a:r>
            <a:r>
              <a:rPr lang="en-GB" sz="2400">
                <a:highlight>
                  <a:srgbClr val="FFFFFF"/>
                </a:highlight>
              </a:rPr>
              <a:t>.</a:t>
            </a:r>
            <a:endParaRPr sz="2400">
              <a:highlight>
                <a:srgbClr val="FFFFFF"/>
              </a:highlight>
            </a:endParaRPr>
          </a:p>
          <a:p>
            <a:pPr marL="457200" lvl="0" indent="457200" algn="just" rtl="0">
              <a:lnSpc>
                <a:spcPct val="115000"/>
              </a:lnSpc>
              <a:spcBef>
                <a:spcPts val="1200"/>
              </a:spcBef>
              <a:spcAft>
                <a:spcPts val="0"/>
              </a:spcAft>
              <a:buNone/>
            </a:pPr>
            <a:r>
              <a:rPr lang="en-GB" sz="2400" b="1">
                <a:solidFill>
                  <a:srgbClr val="333333"/>
                </a:solidFill>
                <a:highlight>
                  <a:srgbClr val="FFFFFF"/>
                </a:highlight>
              </a:rPr>
              <a:t>Example: 	Ravi and Ajay are brothers: =&gt; Brothers(Ravi, Ajay).</a:t>
            </a:r>
            <a:endParaRPr sz="2400" b="1">
              <a:solidFill>
                <a:srgbClr val="333333"/>
              </a:solidFill>
              <a:highlight>
                <a:srgbClr val="FFFFFF"/>
              </a:highlight>
            </a:endParaRPr>
          </a:p>
          <a:p>
            <a:pPr marL="0" lvl="0" indent="0" algn="just" rtl="0">
              <a:lnSpc>
                <a:spcPct val="115000"/>
              </a:lnSpc>
              <a:spcBef>
                <a:spcPts val="1200"/>
              </a:spcBef>
              <a:spcAft>
                <a:spcPts val="0"/>
              </a:spcAft>
              <a:buNone/>
            </a:pPr>
            <a:r>
              <a:rPr lang="en-GB" sz="2400" b="1">
                <a:solidFill>
                  <a:srgbClr val="333333"/>
                </a:solidFill>
                <a:highlight>
                  <a:srgbClr val="FFFFFF"/>
                </a:highlight>
              </a:rPr>
              <a:t>                   			German Shepherd is a dog → Dog (German Shepherd).</a:t>
            </a:r>
            <a:endParaRPr sz="2400" b="1">
              <a:solidFill>
                <a:srgbClr val="333333"/>
              </a:solidFill>
              <a:highlight>
                <a:srgbClr val="FFFFFF"/>
              </a:highlight>
            </a:endParaRPr>
          </a:p>
          <a:p>
            <a:pPr marL="0" lvl="0" indent="0" algn="just" rtl="0">
              <a:lnSpc>
                <a:spcPct val="130000"/>
              </a:lnSpc>
              <a:spcBef>
                <a:spcPts val="1400"/>
              </a:spcBef>
              <a:spcAft>
                <a:spcPts val="0"/>
              </a:spcAft>
              <a:buNone/>
            </a:pPr>
            <a:r>
              <a:rPr lang="en-GB" sz="2400" b="1">
                <a:highlight>
                  <a:srgbClr val="FFFFFF"/>
                </a:highlight>
              </a:rPr>
              <a:t>Complex Sentences:</a:t>
            </a:r>
            <a:endParaRPr sz="2400">
              <a:solidFill>
                <a:srgbClr val="610B4B"/>
              </a:solidFill>
              <a:highlight>
                <a:srgbClr val="FFFFFF"/>
              </a:highlight>
            </a:endParaRPr>
          </a:p>
          <a:p>
            <a:pPr marL="457200" marR="25400" lvl="0" indent="-381000" algn="l" rtl="0">
              <a:lnSpc>
                <a:spcPct val="156250"/>
              </a:lnSpc>
              <a:spcBef>
                <a:spcPts val="1500"/>
              </a:spcBef>
              <a:spcAft>
                <a:spcPts val="0"/>
              </a:spcAft>
              <a:buClr>
                <a:schemeClr val="dk1"/>
              </a:buClr>
              <a:buSzPts val="2400"/>
              <a:buFont typeface="Calibri"/>
              <a:buChar char="●"/>
            </a:pPr>
            <a:r>
              <a:rPr lang="en-GB" sz="2400">
                <a:highlight>
                  <a:srgbClr val="FFFFFF"/>
                </a:highlight>
              </a:rPr>
              <a:t>Complex sentences are made by combining atomic sentences using connectives.</a:t>
            </a:r>
            <a:endParaRPr sz="2400">
              <a:highlight>
                <a:srgbClr val="FFFFFF"/>
              </a:highlight>
            </a:endParaRPr>
          </a:p>
          <a:p>
            <a:pPr marL="0" lvl="0" indent="0" algn="just" rtl="0">
              <a:lnSpc>
                <a:spcPct val="115000"/>
              </a:lnSpc>
              <a:spcBef>
                <a:spcPts val="1200"/>
              </a:spcBef>
              <a:spcAft>
                <a:spcPts val="1200"/>
              </a:spcAft>
              <a:buNone/>
            </a:pPr>
            <a:endParaRPr sz="2400">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6">
                                            <p:txEl>
                                              <p:pRg st="0" end="0"/>
                                            </p:txEl>
                                          </p:spTgt>
                                        </p:tgtEl>
                                        <p:attrNameLst>
                                          <p:attrName>style.visibility</p:attrName>
                                        </p:attrNameLst>
                                      </p:cBhvr>
                                      <p:to>
                                        <p:strVal val="visible"/>
                                      </p:to>
                                    </p:set>
                                    <p:animEffect transition="in" filter="fade">
                                      <p:cBhvr>
                                        <p:cTn id="7" dur="1000"/>
                                        <p:tgtEl>
                                          <p:spTgt spid="8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6">
                                            <p:txEl>
                                              <p:pRg st="1" end="1"/>
                                            </p:txEl>
                                          </p:spTgt>
                                        </p:tgtEl>
                                        <p:attrNameLst>
                                          <p:attrName>style.visibility</p:attrName>
                                        </p:attrNameLst>
                                      </p:cBhvr>
                                      <p:to>
                                        <p:strVal val="visible"/>
                                      </p:to>
                                    </p:set>
                                    <p:animEffect transition="in" filter="fade">
                                      <p:cBhvr>
                                        <p:cTn id="12" dur="1000"/>
                                        <p:tgtEl>
                                          <p:spTgt spid="8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6">
                                            <p:txEl>
                                              <p:pRg st="2" end="2"/>
                                            </p:txEl>
                                          </p:spTgt>
                                        </p:tgtEl>
                                        <p:attrNameLst>
                                          <p:attrName>style.visibility</p:attrName>
                                        </p:attrNameLst>
                                      </p:cBhvr>
                                      <p:to>
                                        <p:strVal val="visible"/>
                                      </p:to>
                                    </p:set>
                                    <p:animEffect transition="in" filter="fade">
                                      <p:cBhvr>
                                        <p:cTn id="17" dur="1000"/>
                                        <p:tgtEl>
                                          <p:spTgt spid="8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26">
                                            <p:txEl>
                                              <p:pRg st="3" end="3"/>
                                            </p:txEl>
                                          </p:spTgt>
                                        </p:tgtEl>
                                        <p:attrNameLst>
                                          <p:attrName>style.visibility</p:attrName>
                                        </p:attrNameLst>
                                      </p:cBhvr>
                                      <p:to>
                                        <p:strVal val="visible"/>
                                      </p:to>
                                    </p:set>
                                    <p:animEffect transition="in" filter="fade">
                                      <p:cBhvr>
                                        <p:cTn id="22" dur="1000"/>
                                        <p:tgtEl>
                                          <p:spTgt spid="8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26">
                                            <p:txEl>
                                              <p:pRg st="4" end="4"/>
                                            </p:txEl>
                                          </p:spTgt>
                                        </p:tgtEl>
                                        <p:attrNameLst>
                                          <p:attrName>style.visibility</p:attrName>
                                        </p:attrNameLst>
                                      </p:cBhvr>
                                      <p:to>
                                        <p:strVal val="visible"/>
                                      </p:to>
                                    </p:set>
                                    <p:animEffect transition="in" filter="fade">
                                      <p:cBhvr>
                                        <p:cTn id="27" dur="1000"/>
                                        <p:tgtEl>
                                          <p:spTgt spid="8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26">
                                            <p:txEl>
                                              <p:pRg st="5" end="5"/>
                                            </p:txEl>
                                          </p:spTgt>
                                        </p:tgtEl>
                                        <p:attrNameLst>
                                          <p:attrName>style.visibility</p:attrName>
                                        </p:attrNameLst>
                                      </p:cBhvr>
                                      <p:to>
                                        <p:strVal val="visible"/>
                                      </p:to>
                                    </p:set>
                                    <p:animEffect transition="in" filter="fade">
                                      <p:cBhvr>
                                        <p:cTn id="32" dur="1000"/>
                                        <p:tgtEl>
                                          <p:spTgt spid="8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26">
                                            <p:txEl>
                                              <p:pRg st="6" end="6"/>
                                            </p:txEl>
                                          </p:spTgt>
                                        </p:tgtEl>
                                        <p:attrNameLst>
                                          <p:attrName>style.visibility</p:attrName>
                                        </p:attrNameLst>
                                      </p:cBhvr>
                                      <p:to>
                                        <p:strVal val="visible"/>
                                      </p:to>
                                    </p:set>
                                    <p:animEffect transition="in" filter="fade">
                                      <p:cBhvr>
                                        <p:cTn id="37" dur="1000"/>
                                        <p:tgtEl>
                                          <p:spTgt spid="8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26">
                                            <p:txEl>
                                              <p:pRg st="7" end="7"/>
                                            </p:txEl>
                                          </p:spTgt>
                                        </p:tgtEl>
                                        <p:attrNameLst>
                                          <p:attrName>style.visibility</p:attrName>
                                        </p:attrNameLst>
                                      </p:cBhvr>
                                      <p:to>
                                        <p:strVal val="visible"/>
                                      </p:to>
                                    </p:set>
                                    <p:animEffect transition="in" filter="fade">
                                      <p:cBhvr>
                                        <p:cTn id="42" dur="1000"/>
                                        <p:tgtEl>
                                          <p:spTgt spid="8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g129958ee810_0_28"/>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First Order Logic: Defining a Sentence</a:t>
            </a:r>
            <a:endParaRPr b="1">
              <a:solidFill>
                <a:schemeClr val="lt1"/>
              </a:solidFill>
            </a:endParaRPr>
          </a:p>
        </p:txBody>
      </p:sp>
      <p:sp>
        <p:nvSpPr>
          <p:cNvPr id="832" name="Google Shape;832;g129958ee810_0_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833" name="Google Shape;833;g129958ee810_0_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75</a:t>
            </a:fld>
            <a:endParaRPr/>
          </a:p>
        </p:txBody>
      </p:sp>
      <p:pic>
        <p:nvPicPr>
          <p:cNvPr id="834" name="Google Shape;834;g129958ee810_0_28"/>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835" name="Google Shape;835;g129958ee810_0_28"/>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200"/>
              </a:spcBef>
              <a:spcAft>
                <a:spcPts val="0"/>
              </a:spcAft>
              <a:buNone/>
            </a:pPr>
            <a:r>
              <a:rPr lang="en-GB" sz="2200" b="1">
                <a:solidFill>
                  <a:srgbClr val="333333"/>
                </a:solidFill>
                <a:highlight>
                  <a:srgbClr val="FFFFFF"/>
                </a:highlight>
              </a:rPr>
              <a:t>First-order logic statements can be divided into two parts:</a:t>
            </a:r>
            <a:endParaRPr sz="2200" b="1">
              <a:solidFill>
                <a:srgbClr val="333333"/>
              </a:solidFill>
              <a:highlight>
                <a:srgbClr val="FFFFFF"/>
              </a:highlight>
            </a:endParaRPr>
          </a:p>
          <a:p>
            <a:pPr marL="457200" marR="25400" lvl="0" indent="-368300" algn="l" rtl="0">
              <a:lnSpc>
                <a:spcPct val="156250"/>
              </a:lnSpc>
              <a:spcBef>
                <a:spcPts val="1500"/>
              </a:spcBef>
              <a:spcAft>
                <a:spcPts val="0"/>
              </a:spcAft>
              <a:buClr>
                <a:schemeClr val="dk1"/>
              </a:buClr>
              <a:buSzPts val="2200"/>
              <a:buFont typeface="Roboto"/>
              <a:buChar char="●"/>
            </a:pPr>
            <a:r>
              <a:rPr lang="en-GB" sz="2200" b="1">
                <a:highlight>
                  <a:srgbClr val="FFFFFF"/>
                </a:highlight>
              </a:rPr>
              <a:t>Subject:</a:t>
            </a:r>
            <a:r>
              <a:rPr lang="en-GB" sz="2200">
                <a:highlight>
                  <a:srgbClr val="FFFFFF"/>
                </a:highlight>
              </a:rPr>
              <a:t> Subject is the main part of the statement.</a:t>
            </a:r>
            <a:endParaRPr sz="2200">
              <a:highlight>
                <a:srgbClr val="FFFFFF"/>
              </a:highlight>
            </a:endParaRPr>
          </a:p>
          <a:p>
            <a:pPr marL="457200" marR="25400" lvl="0" indent="-368300" algn="l" rtl="0">
              <a:lnSpc>
                <a:spcPct val="156250"/>
              </a:lnSpc>
              <a:spcBef>
                <a:spcPts val="0"/>
              </a:spcBef>
              <a:spcAft>
                <a:spcPts val="0"/>
              </a:spcAft>
              <a:buClr>
                <a:schemeClr val="dk1"/>
              </a:buClr>
              <a:buSzPts val="2200"/>
              <a:buFont typeface="Roboto"/>
              <a:buChar char="●"/>
            </a:pPr>
            <a:r>
              <a:rPr lang="en-GB" sz="2200" b="1">
                <a:highlight>
                  <a:srgbClr val="FFFFFF"/>
                </a:highlight>
              </a:rPr>
              <a:t>Predicate:</a:t>
            </a:r>
            <a:r>
              <a:rPr lang="en-GB" sz="2200">
                <a:highlight>
                  <a:srgbClr val="FFFFFF"/>
                </a:highlight>
              </a:rPr>
              <a:t> A predicate can be defined as a relation, which binds two atoms together in a statement.</a:t>
            </a:r>
            <a:endParaRPr sz="2200">
              <a:highlight>
                <a:srgbClr val="FFFFFF"/>
              </a:highlight>
            </a:endParaRPr>
          </a:p>
          <a:p>
            <a:pPr marL="0" lvl="0" indent="0" algn="just" rtl="0">
              <a:lnSpc>
                <a:spcPct val="115000"/>
              </a:lnSpc>
              <a:spcBef>
                <a:spcPts val="1200"/>
              </a:spcBef>
              <a:spcAft>
                <a:spcPts val="0"/>
              </a:spcAft>
              <a:buNone/>
            </a:pPr>
            <a:r>
              <a:rPr lang="en-GB" sz="2200" b="1">
                <a:solidFill>
                  <a:srgbClr val="333333"/>
                </a:solidFill>
                <a:highlight>
                  <a:srgbClr val="FFFFFF"/>
                </a:highlight>
              </a:rPr>
              <a:t>Consider the statement: "x is an integer."</a:t>
            </a:r>
            <a:r>
              <a:rPr lang="en-GB" sz="2200">
                <a:solidFill>
                  <a:srgbClr val="333333"/>
                </a:solidFill>
                <a:highlight>
                  <a:srgbClr val="FFFFFF"/>
                </a:highlight>
              </a:rPr>
              <a:t>, it consists of two parts, the first part x is the subject of the statement and second part "is an integer," is known as a predicate.</a:t>
            </a:r>
            <a:endParaRPr sz="2200">
              <a:solidFill>
                <a:srgbClr val="333333"/>
              </a:solidFill>
              <a:highlight>
                <a:srgbClr val="FFFFFF"/>
              </a:highlight>
            </a:endParaRPr>
          </a:p>
          <a:p>
            <a:pPr marL="228600" lvl="0" indent="0" algn="just" rtl="0">
              <a:lnSpc>
                <a:spcPct val="100000"/>
              </a:lnSpc>
              <a:spcBef>
                <a:spcPts val="1200"/>
              </a:spcBef>
              <a:spcAft>
                <a:spcPts val="0"/>
              </a:spcAft>
              <a:buNone/>
            </a:pPr>
            <a:endParaRPr sz="2400">
              <a:latin typeface="Courier New"/>
              <a:ea typeface="Courier New"/>
              <a:cs typeface="Courier New"/>
              <a:sym typeface="Courier New"/>
            </a:endParaRPr>
          </a:p>
        </p:txBody>
      </p:sp>
      <p:pic>
        <p:nvPicPr>
          <p:cNvPr id="836" name="Google Shape;836;g129958ee810_0_28"/>
          <p:cNvPicPr preferRelativeResize="0"/>
          <p:nvPr/>
        </p:nvPicPr>
        <p:blipFill>
          <a:blip r:embed="rId4">
            <a:alphaModFix/>
          </a:blip>
          <a:stretch>
            <a:fillRect/>
          </a:stretch>
        </p:blipFill>
        <p:spPr>
          <a:xfrm>
            <a:off x="3796837" y="4340750"/>
            <a:ext cx="4598325" cy="1123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5">
                                            <p:txEl>
                                              <p:pRg st="0" end="0"/>
                                            </p:txEl>
                                          </p:spTgt>
                                        </p:tgtEl>
                                        <p:attrNameLst>
                                          <p:attrName>style.visibility</p:attrName>
                                        </p:attrNameLst>
                                      </p:cBhvr>
                                      <p:to>
                                        <p:strVal val="visible"/>
                                      </p:to>
                                    </p:set>
                                    <p:animEffect transition="in" filter="fade">
                                      <p:cBhvr>
                                        <p:cTn id="7" dur="1000"/>
                                        <p:tgtEl>
                                          <p:spTgt spid="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5">
                                            <p:txEl>
                                              <p:pRg st="1" end="1"/>
                                            </p:txEl>
                                          </p:spTgt>
                                        </p:tgtEl>
                                        <p:attrNameLst>
                                          <p:attrName>style.visibility</p:attrName>
                                        </p:attrNameLst>
                                      </p:cBhvr>
                                      <p:to>
                                        <p:strVal val="visible"/>
                                      </p:to>
                                    </p:set>
                                    <p:animEffect transition="in" filter="fade">
                                      <p:cBhvr>
                                        <p:cTn id="12" dur="1000"/>
                                        <p:tgtEl>
                                          <p:spTgt spid="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5">
                                            <p:txEl>
                                              <p:pRg st="2" end="2"/>
                                            </p:txEl>
                                          </p:spTgt>
                                        </p:tgtEl>
                                        <p:attrNameLst>
                                          <p:attrName>style.visibility</p:attrName>
                                        </p:attrNameLst>
                                      </p:cBhvr>
                                      <p:to>
                                        <p:strVal val="visible"/>
                                      </p:to>
                                    </p:set>
                                    <p:animEffect transition="in" filter="fade">
                                      <p:cBhvr>
                                        <p:cTn id="17" dur="1000"/>
                                        <p:tgtEl>
                                          <p:spTgt spid="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35">
                                            <p:txEl>
                                              <p:pRg st="3" end="3"/>
                                            </p:txEl>
                                          </p:spTgt>
                                        </p:tgtEl>
                                        <p:attrNameLst>
                                          <p:attrName>style.visibility</p:attrName>
                                        </p:attrNameLst>
                                      </p:cBhvr>
                                      <p:to>
                                        <p:strVal val="visible"/>
                                      </p:to>
                                    </p:set>
                                    <p:animEffect transition="in" filter="fade">
                                      <p:cBhvr>
                                        <p:cTn id="22" dur="1000"/>
                                        <p:tgtEl>
                                          <p:spTgt spid="8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35">
                                            <p:txEl>
                                              <p:pRg st="4" end="4"/>
                                            </p:txEl>
                                          </p:spTgt>
                                        </p:tgtEl>
                                        <p:attrNameLst>
                                          <p:attrName>style.visibility</p:attrName>
                                        </p:attrNameLst>
                                      </p:cBhvr>
                                      <p:to>
                                        <p:strVal val="visible"/>
                                      </p:to>
                                    </p:set>
                                    <p:animEffect transition="in" filter="fade">
                                      <p:cBhvr>
                                        <p:cTn id="27" dur="1000"/>
                                        <p:tgtEl>
                                          <p:spTgt spid="8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33"/>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First Order Logic: Quantifiers in Predicate Calculus</a:t>
            </a:r>
            <a:endParaRPr b="1">
              <a:solidFill>
                <a:schemeClr val="lt1"/>
              </a:solidFill>
            </a:endParaRPr>
          </a:p>
        </p:txBody>
      </p:sp>
      <p:sp>
        <p:nvSpPr>
          <p:cNvPr id="842" name="Google Shape;84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843" name="Google Shape;84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76</a:t>
            </a:fld>
            <a:endParaRPr/>
          </a:p>
        </p:txBody>
      </p:sp>
      <p:pic>
        <p:nvPicPr>
          <p:cNvPr id="844" name="Google Shape;844;p33"/>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845" name="Google Shape;845;p33"/>
          <p:cNvSpPr txBox="1">
            <a:spLocks noGrp="1"/>
          </p:cNvSpPr>
          <p:nvPr>
            <p:ph type="body" idx="1"/>
          </p:nvPr>
        </p:nvSpPr>
        <p:spPr>
          <a:xfrm>
            <a:off x="311728" y="1026174"/>
            <a:ext cx="11568544" cy="5330175"/>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0"/>
              </a:spcBef>
              <a:spcAft>
                <a:spcPts val="0"/>
              </a:spcAft>
              <a:buSzPts val="1800"/>
              <a:buChar char="●"/>
            </a:pPr>
            <a:r>
              <a:rPr lang="en-GB" sz="2400">
                <a:highlight>
                  <a:srgbClr val="FFFFFF"/>
                </a:highlight>
              </a:rPr>
              <a:t>A quantifier is a language element which generates quantification, and quantification specifies the quantity of specimen in the universe of discourse.</a:t>
            </a:r>
            <a:endParaRPr sz="2400">
              <a:highlight>
                <a:srgbClr val="FFFFFF"/>
              </a:highlight>
            </a:endParaRPr>
          </a:p>
          <a:p>
            <a:pPr marL="457200" lvl="0" indent="-342900" algn="just" rtl="0">
              <a:lnSpc>
                <a:spcPct val="100000"/>
              </a:lnSpc>
              <a:spcBef>
                <a:spcPts val="1000"/>
              </a:spcBef>
              <a:spcAft>
                <a:spcPts val="0"/>
              </a:spcAft>
              <a:buSzPts val="1800"/>
              <a:buChar char="●"/>
            </a:pPr>
            <a:r>
              <a:rPr lang="en-GB" sz="2400">
                <a:highlight>
                  <a:srgbClr val="FFFFFF"/>
                </a:highlight>
              </a:rPr>
              <a:t>These are the symbols that permit to determine or identify the range and scope of the variable in the logical expression. There are two types of quantifier:</a:t>
            </a:r>
            <a:endParaRPr sz="2400">
              <a:highlight>
                <a:srgbClr val="FFFFFF"/>
              </a:highlight>
            </a:endParaRPr>
          </a:p>
          <a:p>
            <a:pPr marL="1080000" lvl="0" indent="-342900" algn="just" rtl="0">
              <a:lnSpc>
                <a:spcPct val="100000"/>
              </a:lnSpc>
              <a:spcBef>
                <a:spcPts val="1000"/>
              </a:spcBef>
              <a:spcAft>
                <a:spcPts val="0"/>
              </a:spcAft>
              <a:buSzPts val="1800"/>
              <a:buAutoNum type="arabicPeriod"/>
            </a:pPr>
            <a:r>
              <a:rPr lang="en-GB" sz="2400" b="1">
                <a:highlight>
                  <a:srgbClr val="FFFFFF"/>
                </a:highlight>
              </a:rPr>
              <a:t>Universal Quantifier, (for all, everyone, everything)</a:t>
            </a:r>
            <a:endParaRPr sz="2400" b="1">
              <a:highlight>
                <a:srgbClr val="FFFFFF"/>
              </a:highlight>
            </a:endParaRPr>
          </a:p>
          <a:p>
            <a:pPr marL="1080000" lvl="0" indent="-342900" algn="just" rtl="0">
              <a:lnSpc>
                <a:spcPct val="100000"/>
              </a:lnSpc>
              <a:spcBef>
                <a:spcPts val="1000"/>
              </a:spcBef>
              <a:spcAft>
                <a:spcPts val="0"/>
              </a:spcAft>
              <a:buSzPts val="1800"/>
              <a:buAutoNum type="arabicPeriod"/>
            </a:pPr>
            <a:r>
              <a:rPr lang="en-GB" sz="2400" b="1">
                <a:highlight>
                  <a:srgbClr val="FFFFFF"/>
                </a:highlight>
              </a:rPr>
              <a:t>Existential quantifier, (for some, at least one).</a:t>
            </a:r>
            <a:endParaRPr sz="2400" b="1">
              <a:highlight>
                <a:srgbClr val="FFFFFF"/>
              </a:highlight>
            </a:endParaRPr>
          </a:p>
          <a:p>
            <a:pPr marL="0" lvl="0" indent="0" algn="just" rtl="0">
              <a:lnSpc>
                <a:spcPct val="100000"/>
              </a:lnSpc>
              <a:spcBef>
                <a:spcPts val="1000"/>
              </a:spcBef>
              <a:spcAft>
                <a:spcPts val="0"/>
              </a:spcAft>
              <a:buNone/>
            </a:pPr>
            <a:r>
              <a:rPr lang="en-GB" sz="2400" b="1">
                <a:solidFill>
                  <a:srgbClr val="FF0000"/>
                </a:solidFill>
                <a:highlight>
                  <a:srgbClr val="FFFFFF"/>
                </a:highlight>
              </a:rPr>
              <a:t>Universal Quantifier</a:t>
            </a:r>
            <a:r>
              <a:rPr lang="en-GB" sz="2400" b="1">
                <a:highlight>
                  <a:srgbClr val="FFFFFF"/>
                </a:highlight>
              </a:rPr>
              <a:t>:</a:t>
            </a:r>
            <a:endParaRPr sz="1600">
              <a:solidFill>
                <a:srgbClr val="610B4B"/>
              </a:solidFill>
              <a:highlight>
                <a:srgbClr val="FFFFFF"/>
              </a:highlight>
              <a:latin typeface="Arial"/>
              <a:ea typeface="Arial"/>
              <a:cs typeface="Arial"/>
              <a:sym typeface="Arial"/>
            </a:endParaRPr>
          </a:p>
          <a:p>
            <a:pPr marL="457200" lvl="0" indent="-342900" algn="just" rtl="0">
              <a:lnSpc>
                <a:spcPct val="100000"/>
              </a:lnSpc>
              <a:spcBef>
                <a:spcPts val="1200"/>
              </a:spcBef>
              <a:spcAft>
                <a:spcPts val="0"/>
              </a:spcAft>
              <a:buSzPts val="1800"/>
              <a:buChar char="●"/>
            </a:pPr>
            <a:r>
              <a:rPr lang="en-GB" sz="2400">
                <a:highlight>
                  <a:srgbClr val="FFFFFF"/>
                </a:highlight>
              </a:rPr>
              <a:t>Universal quantifier is a symbol of logical representation, which specifies that the statement within its range is true for everything or every instance of a particular thing.</a:t>
            </a:r>
            <a:endParaRPr sz="2400">
              <a:highlight>
                <a:srgbClr val="FFFFFF"/>
              </a:highlight>
            </a:endParaRPr>
          </a:p>
          <a:p>
            <a:pPr marL="457200" lvl="0" indent="-342900" algn="just" rtl="0">
              <a:lnSpc>
                <a:spcPct val="100000"/>
              </a:lnSpc>
              <a:spcBef>
                <a:spcPts val="1200"/>
              </a:spcBef>
              <a:spcAft>
                <a:spcPts val="1000"/>
              </a:spcAft>
              <a:buSzPts val="1800"/>
              <a:buChar char="●"/>
            </a:pPr>
            <a:r>
              <a:rPr lang="en-GB" sz="2400">
                <a:highlight>
                  <a:srgbClr val="FFFFFF"/>
                </a:highlight>
              </a:rPr>
              <a:t>The Universal quantifier is represented by a symbol </a:t>
            </a:r>
            <a:r>
              <a:rPr lang="en-GB" sz="2400">
                <a:solidFill>
                  <a:srgbClr val="FF0000"/>
                </a:solidFill>
                <a:highlight>
                  <a:srgbClr val="FFFFFF"/>
                </a:highlight>
              </a:rPr>
              <a:t>∀</a:t>
            </a:r>
            <a:r>
              <a:rPr lang="en-GB" sz="2400">
                <a:highlight>
                  <a:srgbClr val="FFFFFF"/>
                </a:highlight>
              </a:rPr>
              <a:t>, which resembles an inverted A.</a:t>
            </a:r>
            <a:endParaRPr>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5">
                                            <p:txEl>
                                              <p:pRg st="0" end="0"/>
                                            </p:txEl>
                                          </p:spTgt>
                                        </p:tgtEl>
                                        <p:attrNameLst>
                                          <p:attrName>style.visibility</p:attrName>
                                        </p:attrNameLst>
                                      </p:cBhvr>
                                      <p:to>
                                        <p:strVal val="visible"/>
                                      </p:to>
                                    </p:set>
                                    <p:animEffect transition="in" filter="fade">
                                      <p:cBhvr>
                                        <p:cTn id="7" dur="1000"/>
                                        <p:tgtEl>
                                          <p:spTgt spid="8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5">
                                            <p:txEl>
                                              <p:pRg st="1" end="1"/>
                                            </p:txEl>
                                          </p:spTgt>
                                        </p:tgtEl>
                                        <p:attrNameLst>
                                          <p:attrName>style.visibility</p:attrName>
                                        </p:attrNameLst>
                                      </p:cBhvr>
                                      <p:to>
                                        <p:strVal val="visible"/>
                                      </p:to>
                                    </p:set>
                                    <p:animEffect transition="in" filter="fade">
                                      <p:cBhvr>
                                        <p:cTn id="12" dur="1000"/>
                                        <p:tgtEl>
                                          <p:spTgt spid="8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5">
                                            <p:txEl>
                                              <p:pRg st="2" end="2"/>
                                            </p:txEl>
                                          </p:spTgt>
                                        </p:tgtEl>
                                        <p:attrNameLst>
                                          <p:attrName>style.visibility</p:attrName>
                                        </p:attrNameLst>
                                      </p:cBhvr>
                                      <p:to>
                                        <p:strVal val="visible"/>
                                      </p:to>
                                    </p:set>
                                    <p:animEffect transition="in" filter="fade">
                                      <p:cBhvr>
                                        <p:cTn id="17" dur="1000"/>
                                        <p:tgtEl>
                                          <p:spTgt spid="8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45">
                                            <p:txEl>
                                              <p:pRg st="3" end="3"/>
                                            </p:txEl>
                                          </p:spTgt>
                                        </p:tgtEl>
                                        <p:attrNameLst>
                                          <p:attrName>style.visibility</p:attrName>
                                        </p:attrNameLst>
                                      </p:cBhvr>
                                      <p:to>
                                        <p:strVal val="visible"/>
                                      </p:to>
                                    </p:set>
                                    <p:animEffect transition="in" filter="fade">
                                      <p:cBhvr>
                                        <p:cTn id="22" dur="1000"/>
                                        <p:tgtEl>
                                          <p:spTgt spid="8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45">
                                            <p:txEl>
                                              <p:pRg st="4" end="4"/>
                                            </p:txEl>
                                          </p:spTgt>
                                        </p:tgtEl>
                                        <p:attrNameLst>
                                          <p:attrName>style.visibility</p:attrName>
                                        </p:attrNameLst>
                                      </p:cBhvr>
                                      <p:to>
                                        <p:strVal val="visible"/>
                                      </p:to>
                                    </p:set>
                                    <p:animEffect transition="in" filter="fade">
                                      <p:cBhvr>
                                        <p:cTn id="27" dur="1000"/>
                                        <p:tgtEl>
                                          <p:spTgt spid="84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45">
                                            <p:txEl>
                                              <p:pRg st="5" end="5"/>
                                            </p:txEl>
                                          </p:spTgt>
                                        </p:tgtEl>
                                        <p:attrNameLst>
                                          <p:attrName>style.visibility</p:attrName>
                                        </p:attrNameLst>
                                      </p:cBhvr>
                                      <p:to>
                                        <p:strVal val="visible"/>
                                      </p:to>
                                    </p:set>
                                    <p:animEffect transition="in" filter="fade">
                                      <p:cBhvr>
                                        <p:cTn id="32" dur="1000"/>
                                        <p:tgtEl>
                                          <p:spTgt spid="84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45">
                                            <p:txEl>
                                              <p:pRg st="6" end="6"/>
                                            </p:txEl>
                                          </p:spTgt>
                                        </p:tgtEl>
                                        <p:attrNameLst>
                                          <p:attrName>style.visibility</p:attrName>
                                        </p:attrNameLst>
                                      </p:cBhvr>
                                      <p:to>
                                        <p:strVal val="visible"/>
                                      </p:to>
                                    </p:set>
                                    <p:animEffect transition="in" filter="fade">
                                      <p:cBhvr>
                                        <p:cTn id="37" dur="1000"/>
                                        <p:tgtEl>
                                          <p:spTgt spid="8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g129958ee810_4_2"/>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First Order Logic: Quantifiers in Predicate Calculus</a:t>
            </a:r>
            <a:endParaRPr b="1">
              <a:solidFill>
                <a:schemeClr val="lt1"/>
              </a:solidFill>
            </a:endParaRPr>
          </a:p>
        </p:txBody>
      </p:sp>
      <p:sp>
        <p:nvSpPr>
          <p:cNvPr id="851" name="Google Shape;851;g129958ee810_4_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852" name="Google Shape;852;g129958ee810_4_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77</a:t>
            </a:fld>
            <a:endParaRPr/>
          </a:p>
        </p:txBody>
      </p:sp>
      <p:pic>
        <p:nvPicPr>
          <p:cNvPr id="853" name="Google Shape;853;g129958ee810_4_2"/>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854" name="Google Shape;854;g129958ee810_4_2"/>
          <p:cNvSpPr txBox="1">
            <a:spLocks noGrp="1"/>
          </p:cNvSpPr>
          <p:nvPr>
            <p:ph type="body" idx="1"/>
          </p:nvPr>
        </p:nvSpPr>
        <p:spPr>
          <a:xfrm>
            <a:off x="311725" y="1026175"/>
            <a:ext cx="5701200" cy="53301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None/>
            </a:pPr>
            <a:r>
              <a:rPr lang="en-GB" sz="2400" b="1">
                <a:solidFill>
                  <a:srgbClr val="FF0000"/>
                </a:solidFill>
                <a:highlight>
                  <a:srgbClr val="FFFFFF"/>
                </a:highlight>
              </a:rPr>
              <a:t>Universal Quantifier cntd…</a:t>
            </a:r>
            <a:r>
              <a:rPr lang="en-GB" sz="2400" b="1">
                <a:highlight>
                  <a:srgbClr val="FFFFFF"/>
                </a:highlight>
              </a:rPr>
              <a:t>:</a:t>
            </a:r>
            <a:endParaRPr sz="1600">
              <a:solidFill>
                <a:srgbClr val="610B4B"/>
              </a:solidFill>
              <a:highlight>
                <a:srgbClr val="FFFFFF"/>
              </a:highlight>
              <a:latin typeface="Arial"/>
              <a:ea typeface="Arial"/>
              <a:cs typeface="Arial"/>
              <a:sym typeface="Arial"/>
            </a:endParaRPr>
          </a:p>
          <a:p>
            <a:pPr marL="457200" lvl="0" indent="-342900" algn="just" rtl="0">
              <a:lnSpc>
                <a:spcPct val="100000"/>
              </a:lnSpc>
              <a:spcBef>
                <a:spcPts val="1200"/>
              </a:spcBef>
              <a:spcAft>
                <a:spcPts val="0"/>
              </a:spcAft>
              <a:buSzPts val="1800"/>
              <a:buChar char="●"/>
            </a:pPr>
            <a:r>
              <a:rPr lang="en-GB" sz="2400">
                <a:solidFill>
                  <a:srgbClr val="333333"/>
                </a:solidFill>
                <a:highlight>
                  <a:srgbClr val="FFFFFF"/>
                </a:highlight>
              </a:rPr>
              <a:t>If x is a variable, then ∀x is read as:</a:t>
            </a:r>
            <a:endParaRPr sz="2400">
              <a:solidFill>
                <a:srgbClr val="333333"/>
              </a:solidFill>
              <a:highlight>
                <a:srgbClr val="FFFFFF"/>
              </a:highlight>
            </a:endParaRPr>
          </a:p>
          <a:p>
            <a:pPr marL="990000" marR="25400" lvl="0" indent="-342899" algn="l" rtl="0">
              <a:lnSpc>
                <a:spcPct val="100000"/>
              </a:lnSpc>
              <a:spcBef>
                <a:spcPts val="1000"/>
              </a:spcBef>
              <a:spcAft>
                <a:spcPts val="0"/>
              </a:spcAft>
              <a:buSzPts val="1800"/>
              <a:buChar char="➔"/>
            </a:pPr>
            <a:r>
              <a:rPr lang="en-GB" sz="2400">
                <a:highlight>
                  <a:srgbClr val="FFFFFF"/>
                </a:highlight>
              </a:rPr>
              <a:t>For all x</a:t>
            </a:r>
            <a:endParaRPr sz="2400">
              <a:highlight>
                <a:srgbClr val="FFFFFF"/>
              </a:highlight>
            </a:endParaRPr>
          </a:p>
          <a:p>
            <a:pPr marL="990000" marR="25400" lvl="0" indent="-342899" algn="l" rtl="0">
              <a:lnSpc>
                <a:spcPct val="100000"/>
              </a:lnSpc>
              <a:spcBef>
                <a:spcPts val="1000"/>
              </a:spcBef>
              <a:spcAft>
                <a:spcPts val="0"/>
              </a:spcAft>
              <a:buSzPts val="1800"/>
              <a:buChar char="➔"/>
            </a:pPr>
            <a:r>
              <a:rPr lang="en-GB" sz="2400">
                <a:highlight>
                  <a:srgbClr val="FFFFFF"/>
                </a:highlight>
              </a:rPr>
              <a:t>For each x</a:t>
            </a:r>
            <a:endParaRPr sz="2400">
              <a:highlight>
                <a:srgbClr val="FFFFFF"/>
              </a:highlight>
            </a:endParaRPr>
          </a:p>
          <a:p>
            <a:pPr marL="990000" marR="25400" lvl="0" indent="-342899" algn="l" rtl="0">
              <a:lnSpc>
                <a:spcPct val="100000"/>
              </a:lnSpc>
              <a:spcBef>
                <a:spcPts val="1500"/>
              </a:spcBef>
              <a:spcAft>
                <a:spcPts val="0"/>
              </a:spcAft>
              <a:buSzPts val="1800"/>
              <a:buChar char="➔"/>
            </a:pPr>
            <a:r>
              <a:rPr lang="en-GB" sz="2400">
                <a:highlight>
                  <a:srgbClr val="FFFFFF"/>
                </a:highlight>
              </a:rPr>
              <a:t>For every x.</a:t>
            </a:r>
            <a:endParaRPr sz="2400">
              <a:highlight>
                <a:srgbClr val="FFFFFF"/>
              </a:highlight>
            </a:endParaRPr>
          </a:p>
          <a:p>
            <a:pPr marL="0" lvl="0" indent="0" algn="just" rtl="0">
              <a:lnSpc>
                <a:spcPct val="100000"/>
              </a:lnSpc>
              <a:spcBef>
                <a:spcPts val="1400"/>
              </a:spcBef>
              <a:spcAft>
                <a:spcPts val="0"/>
              </a:spcAft>
              <a:buNone/>
            </a:pPr>
            <a:r>
              <a:rPr lang="en-GB" sz="2400">
                <a:solidFill>
                  <a:srgbClr val="610B4B"/>
                </a:solidFill>
                <a:highlight>
                  <a:srgbClr val="FFFFFF"/>
                </a:highlight>
              </a:rPr>
              <a:t>Example:</a:t>
            </a:r>
            <a:endParaRPr sz="2400">
              <a:solidFill>
                <a:srgbClr val="610B4B"/>
              </a:solidFill>
              <a:highlight>
                <a:srgbClr val="FFFFFF"/>
              </a:highlight>
            </a:endParaRPr>
          </a:p>
          <a:p>
            <a:pPr marL="0" lvl="0" indent="0" algn="just" rtl="0">
              <a:lnSpc>
                <a:spcPct val="100000"/>
              </a:lnSpc>
              <a:spcBef>
                <a:spcPts val="1200"/>
              </a:spcBef>
              <a:spcAft>
                <a:spcPts val="0"/>
              </a:spcAft>
              <a:buNone/>
            </a:pPr>
            <a:r>
              <a:rPr lang="en-GB" sz="2400" b="1">
                <a:solidFill>
                  <a:srgbClr val="333333"/>
                </a:solidFill>
                <a:highlight>
                  <a:srgbClr val="FFFFFF"/>
                </a:highlight>
              </a:rPr>
              <a:t>All man drink coffee.</a:t>
            </a:r>
            <a:endParaRPr sz="2400" b="1">
              <a:solidFill>
                <a:srgbClr val="333333"/>
              </a:solidFill>
              <a:highlight>
                <a:srgbClr val="FFFFFF"/>
              </a:highlight>
            </a:endParaRPr>
          </a:p>
          <a:p>
            <a:pPr marL="0" lvl="0" indent="0" algn="just" rtl="0">
              <a:lnSpc>
                <a:spcPct val="100000"/>
              </a:lnSpc>
              <a:spcBef>
                <a:spcPts val="1200"/>
              </a:spcBef>
              <a:spcAft>
                <a:spcPts val="1000"/>
              </a:spcAft>
              <a:buNone/>
            </a:pPr>
            <a:r>
              <a:rPr lang="en-GB" sz="2400">
                <a:solidFill>
                  <a:srgbClr val="333333"/>
                </a:solidFill>
                <a:highlight>
                  <a:srgbClr val="FFFFFF"/>
                </a:highlight>
              </a:rPr>
              <a:t>Let a variable x which refers to a man so all x can be represented in UOD as shown in diagram:</a:t>
            </a:r>
            <a:endParaRPr sz="2400">
              <a:highlight>
                <a:srgbClr val="FFFFFF"/>
              </a:highlight>
            </a:endParaRPr>
          </a:p>
        </p:txBody>
      </p:sp>
      <p:pic>
        <p:nvPicPr>
          <p:cNvPr id="855" name="Google Shape;855;g129958ee810_4_2"/>
          <p:cNvPicPr preferRelativeResize="0"/>
          <p:nvPr/>
        </p:nvPicPr>
        <p:blipFill>
          <a:blip r:embed="rId4">
            <a:alphaModFix/>
          </a:blip>
          <a:stretch>
            <a:fillRect/>
          </a:stretch>
        </p:blipFill>
        <p:spPr>
          <a:xfrm>
            <a:off x="7038350" y="1421500"/>
            <a:ext cx="4876800" cy="3552825"/>
          </a:xfrm>
          <a:prstGeom prst="rect">
            <a:avLst/>
          </a:prstGeom>
          <a:noFill/>
          <a:ln>
            <a:noFill/>
          </a:ln>
        </p:spPr>
      </p:pic>
      <p:sp>
        <p:nvSpPr>
          <p:cNvPr id="856" name="Google Shape;856;g129958ee810_4_2"/>
          <p:cNvSpPr txBox="1"/>
          <p:nvPr/>
        </p:nvSpPr>
        <p:spPr>
          <a:xfrm>
            <a:off x="7176650" y="4974325"/>
            <a:ext cx="4738500" cy="1151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GB" sz="1600" b="1">
                <a:solidFill>
                  <a:srgbClr val="333333"/>
                </a:solidFill>
                <a:highlight>
                  <a:srgbClr val="FFFFFF"/>
                </a:highlight>
                <a:latin typeface="Roboto"/>
                <a:ea typeface="Roboto"/>
                <a:cs typeface="Roboto"/>
                <a:sym typeface="Roboto"/>
              </a:rPr>
              <a:t>∀x man(x) → drink (x, coffee).</a:t>
            </a:r>
            <a:endParaRPr sz="1600"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GB" sz="1600">
                <a:solidFill>
                  <a:srgbClr val="333333"/>
                </a:solidFill>
                <a:highlight>
                  <a:srgbClr val="FFFFFF"/>
                </a:highlight>
                <a:latin typeface="Roboto"/>
                <a:ea typeface="Roboto"/>
                <a:cs typeface="Roboto"/>
                <a:sym typeface="Roboto"/>
              </a:rPr>
              <a:t>It will be read as: There are all x where x is a man who drink coffee</a:t>
            </a:r>
            <a:r>
              <a:rPr lang="en-GB" sz="1200">
                <a:solidFill>
                  <a:srgbClr val="333333"/>
                </a:solidFill>
                <a:highlight>
                  <a:srgbClr val="FFFFFF"/>
                </a:highlight>
                <a:latin typeface="Roboto"/>
                <a:ea typeface="Roboto"/>
                <a:cs typeface="Roboto"/>
                <a:sym typeface="Roboto"/>
              </a:rPr>
              <a:t>.</a:t>
            </a:r>
            <a:endParaRPr sz="1200">
              <a:solidFill>
                <a:srgbClr val="333333"/>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4">
                                            <p:txEl>
                                              <p:pRg st="0" end="0"/>
                                            </p:txEl>
                                          </p:spTgt>
                                        </p:tgtEl>
                                        <p:attrNameLst>
                                          <p:attrName>style.visibility</p:attrName>
                                        </p:attrNameLst>
                                      </p:cBhvr>
                                      <p:to>
                                        <p:strVal val="visible"/>
                                      </p:to>
                                    </p:set>
                                    <p:animEffect transition="in" filter="fade">
                                      <p:cBhvr>
                                        <p:cTn id="7" dur="1000"/>
                                        <p:tgtEl>
                                          <p:spTgt spid="8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4">
                                            <p:txEl>
                                              <p:pRg st="1" end="1"/>
                                            </p:txEl>
                                          </p:spTgt>
                                        </p:tgtEl>
                                        <p:attrNameLst>
                                          <p:attrName>style.visibility</p:attrName>
                                        </p:attrNameLst>
                                      </p:cBhvr>
                                      <p:to>
                                        <p:strVal val="visible"/>
                                      </p:to>
                                    </p:set>
                                    <p:animEffect transition="in" filter="fade">
                                      <p:cBhvr>
                                        <p:cTn id="12" dur="1000"/>
                                        <p:tgtEl>
                                          <p:spTgt spid="8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4">
                                            <p:txEl>
                                              <p:pRg st="2" end="2"/>
                                            </p:txEl>
                                          </p:spTgt>
                                        </p:tgtEl>
                                        <p:attrNameLst>
                                          <p:attrName>style.visibility</p:attrName>
                                        </p:attrNameLst>
                                      </p:cBhvr>
                                      <p:to>
                                        <p:strVal val="visible"/>
                                      </p:to>
                                    </p:set>
                                    <p:animEffect transition="in" filter="fade">
                                      <p:cBhvr>
                                        <p:cTn id="17" dur="1000"/>
                                        <p:tgtEl>
                                          <p:spTgt spid="8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54">
                                            <p:txEl>
                                              <p:pRg st="3" end="3"/>
                                            </p:txEl>
                                          </p:spTgt>
                                        </p:tgtEl>
                                        <p:attrNameLst>
                                          <p:attrName>style.visibility</p:attrName>
                                        </p:attrNameLst>
                                      </p:cBhvr>
                                      <p:to>
                                        <p:strVal val="visible"/>
                                      </p:to>
                                    </p:set>
                                    <p:animEffect transition="in" filter="fade">
                                      <p:cBhvr>
                                        <p:cTn id="22" dur="1000"/>
                                        <p:tgtEl>
                                          <p:spTgt spid="8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54">
                                            <p:txEl>
                                              <p:pRg st="4" end="4"/>
                                            </p:txEl>
                                          </p:spTgt>
                                        </p:tgtEl>
                                        <p:attrNameLst>
                                          <p:attrName>style.visibility</p:attrName>
                                        </p:attrNameLst>
                                      </p:cBhvr>
                                      <p:to>
                                        <p:strVal val="visible"/>
                                      </p:to>
                                    </p:set>
                                    <p:animEffect transition="in" filter="fade">
                                      <p:cBhvr>
                                        <p:cTn id="27" dur="1000"/>
                                        <p:tgtEl>
                                          <p:spTgt spid="85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54">
                                            <p:txEl>
                                              <p:pRg st="5" end="5"/>
                                            </p:txEl>
                                          </p:spTgt>
                                        </p:tgtEl>
                                        <p:attrNameLst>
                                          <p:attrName>style.visibility</p:attrName>
                                        </p:attrNameLst>
                                      </p:cBhvr>
                                      <p:to>
                                        <p:strVal val="visible"/>
                                      </p:to>
                                    </p:set>
                                    <p:animEffect transition="in" filter="fade">
                                      <p:cBhvr>
                                        <p:cTn id="32" dur="1000"/>
                                        <p:tgtEl>
                                          <p:spTgt spid="85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54">
                                            <p:txEl>
                                              <p:pRg st="6" end="6"/>
                                            </p:txEl>
                                          </p:spTgt>
                                        </p:tgtEl>
                                        <p:attrNameLst>
                                          <p:attrName>style.visibility</p:attrName>
                                        </p:attrNameLst>
                                      </p:cBhvr>
                                      <p:to>
                                        <p:strVal val="visible"/>
                                      </p:to>
                                    </p:set>
                                    <p:animEffect transition="in" filter="fade">
                                      <p:cBhvr>
                                        <p:cTn id="37" dur="1000"/>
                                        <p:tgtEl>
                                          <p:spTgt spid="85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54">
                                            <p:txEl>
                                              <p:pRg st="7" end="7"/>
                                            </p:txEl>
                                          </p:spTgt>
                                        </p:tgtEl>
                                        <p:attrNameLst>
                                          <p:attrName>style.visibility</p:attrName>
                                        </p:attrNameLst>
                                      </p:cBhvr>
                                      <p:to>
                                        <p:strVal val="visible"/>
                                      </p:to>
                                    </p:set>
                                    <p:animEffect transition="in" filter="fade">
                                      <p:cBhvr>
                                        <p:cTn id="42" dur="1000"/>
                                        <p:tgtEl>
                                          <p:spTgt spid="8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g129958ee810_4_13"/>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First Order Logic: Quantifiers in Predicate Calculus</a:t>
            </a:r>
            <a:endParaRPr b="1">
              <a:solidFill>
                <a:schemeClr val="lt1"/>
              </a:solidFill>
            </a:endParaRPr>
          </a:p>
        </p:txBody>
      </p:sp>
      <p:sp>
        <p:nvSpPr>
          <p:cNvPr id="862" name="Google Shape;862;g129958ee810_4_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863" name="Google Shape;863;g129958ee810_4_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78</a:t>
            </a:fld>
            <a:endParaRPr/>
          </a:p>
        </p:txBody>
      </p:sp>
      <p:pic>
        <p:nvPicPr>
          <p:cNvPr id="864" name="Google Shape;864;g129958ee810_4_13"/>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865" name="Google Shape;865;g129958ee810_4_13"/>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1800"/>
              </a:spcBef>
              <a:spcAft>
                <a:spcPts val="0"/>
              </a:spcAft>
              <a:buNone/>
            </a:pPr>
            <a:r>
              <a:rPr lang="en-GB" sz="2400" b="1">
                <a:solidFill>
                  <a:srgbClr val="FF0000"/>
                </a:solidFill>
                <a:highlight>
                  <a:srgbClr val="FFFFFF"/>
                </a:highlight>
              </a:rPr>
              <a:t>Existential Quantifier</a:t>
            </a:r>
            <a:r>
              <a:rPr lang="en-GB" sz="1900">
                <a:solidFill>
                  <a:srgbClr val="610B38"/>
                </a:solidFill>
                <a:highlight>
                  <a:srgbClr val="FFFFFF"/>
                </a:highlight>
                <a:latin typeface="Arial"/>
                <a:ea typeface="Arial"/>
                <a:cs typeface="Arial"/>
                <a:sym typeface="Arial"/>
              </a:rPr>
              <a:t> </a:t>
            </a:r>
            <a:r>
              <a:rPr lang="en-GB" sz="2400" b="1">
                <a:highlight>
                  <a:srgbClr val="FFFFFF"/>
                </a:highlight>
              </a:rPr>
              <a:t>:</a:t>
            </a:r>
            <a:endParaRPr sz="1600">
              <a:solidFill>
                <a:srgbClr val="610B4B"/>
              </a:solidFill>
              <a:highlight>
                <a:srgbClr val="FFFFFF"/>
              </a:highlight>
              <a:latin typeface="Arial"/>
              <a:ea typeface="Arial"/>
              <a:cs typeface="Arial"/>
              <a:sym typeface="Arial"/>
            </a:endParaRPr>
          </a:p>
          <a:p>
            <a:pPr marL="457200" lvl="0" indent="-342900" algn="just" rtl="0">
              <a:lnSpc>
                <a:spcPct val="100000"/>
              </a:lnSpc>
              <a:spcBef>
                <a:spcPts val="1200"/>
              </a:spcBef>
              <a:spcAft>
                <a:spcPts val="0"/>
              </a:spcAft>
              <a:buSzPts val="1800"/>
              <a:buChar char="●"/>
            </a:pPr>
            <a:r>
              <a:rPr lang="en-GB" sz="2400">
                <a:solidFill>
                  <a:srgbClr val="333333"/>
                </a:solidFill>
                <a:highlight>
                  <a:srgbClr val="FFFFFF"/>
                </a:highlight>
              </a:rPr>
              <a:t>Existential quantifiers are the type of quantifiers, which express that the statement within its scope is true for at least one instance of something.</a:t>
            </a:r>
            <a:endParaRPr sz="2400">
              <a:solidFill>
                <a:srgbClr val="333333"/>
              </a:solidFill>
              <a:highlight>
                <a:srgbClr val="FFFFFF"/>
              </a:highlight>
            </a:endParaRPr>
          </a:p>
          <a:p>
            <a:pPr marL="457200" lvl="0" indent="-342900" algn="just" rtl="0">
              <a:lnSpc>
                <a:spcPct val="115000"/>
              </a:lnSpc>
              <a:spcBef>
                <a:spcPts val="1000"/>
              </a:spcBef>
              <a:spcAft>
                <a:spcPts val="0"/>
              </a:spcAft>
              <a:buSzPts val="1800"/>
              <a:buChar char="●"/>
            </a:pPr>
            <a:r>
              <a:rPr lang="en-GB" sz="2400">
                <a:solidFill>
                  <a:srgbClr val="333333"/>
                </a:solidFill>
                <a:highlight>
                  <a:srgbClr val="FFFFFF"/>
                </a:highlight>
              </a:rPr>
              <a:t>It is denoted by the logical operator</a:t>
            </a:r>
            <a:r>
              <a:rPr lang="en-GB" sz="2400" b="1">
                <a:solidFill>
                  <a:srgbClr val="FF0000"/>
                </a:solidFill>
                <a:highlight>
                  <a:srgbClr val="FFFFFF"/>
                </a:highlight>
              </a:rPr>
              <a:t> ∃</a:t>
            </a:r>
            <a:r>
              <a:rPr lang="en-GB" sz="2400">
                <a:solidFill>
                  <a:srgbClr val="333333"/>
                </a:solidFill>
                <a:highlight>
                  <a:srgbClr val="FFFFFF"/>
                </a:highlight>
              </a:rPr>
              <a:t>, which resembles as inverted E. When it is used with a predicate variable then it is called as an existential quantifier.</a:t>
            </a:r>
            <a:endParaRPr sz="2400">
              <a:solidFill>
                <a:srgbClr val="333333"/>
              </a:solidFill>
              <a:highlight>
                <a:srgbClr val="FFFFFF"/>
              </a:highlight>
            </a:endParaRPr>
          </a:p>
          <a:p>
            <a:pPr marL="457200" lvl="0" indent="-342900" algn="just" rtl="0">
              <a:lnSpc>
                <a:spcPct val="100000"/>
              </a:lnSpc>
              <a:spcBef>
                <a:spcPts val="1200"/>
              </a:spcBef>
              <a:spcAft>
                <a:spcPts val="0"/>
              </a:spcAft>
              <a:buSzPts val="1800"/>
              <a:buChar char="●"/>
            </a:pPr>
            <a:r>
              <a:rPr lang="en-GB" sz="2400">
                <a:solidFill>
                  <a:srgbClr val="333333"/>
                </a:solidFill>
                <a:highlight>
                  <a:srgbClr val="FFFFFF"/>
                </a:highlight>
              </a:rPr>
              <a:t>If x is a variable, then existential quantifier will be ∃x or ∃(x). And it will be read as:</a:t>
            </a:r>
            <a:endParaRPr sz="2400">
              <a:solidFill>
                <a:srgbClr val="333333"/>
              </a:solidFill>
              <a:highlight>
                <a:srgbClr val="FFFFFF"/>
              </a:highlight>
            </a:endParaRPr>
          </a:p>
          <a:p>
            <a:pPr marL="990000" marR="25400" lvl="0" indent="-342899" algn="l" rtl="0">
              <a:lnSpc>
                <a:spcPct val="100000"/>
              </a:lnSpc>
              <a:spcBef>
                <a:spcPts val="1000"/>
              </a:spcBef>
              <a:spcAft>
                <a:spcPts val="0"/>
              </a:spcAft>
              <a:buSzPts val="1800"/>
              <a:buChar char="➔"/>
            </a:pPr>
            <a:r>
              <a:rPr lang="en-GB" sz="2400">
                <a:highlight>
                  <a:srgbClr val="FFFFFF"/>
                </a:highlight>
              </a:rPr>
              <a:t>There exists a 'x.'</a:t>
            </a:r>
            <a:endParaRPr sz="2400">
              <a:highlight>
                <a:srgbClr val="FFFFFF"/>
              </a:highlight>
            </a:endParaRPr>
          </a:p>
          <a:p>
            <a:pPr marL="990000" marR="25400" lvl="0" indent="-342899" algn="l" rtl="0">
              <a:lnSpc>
                <a:spcPct val="100000"/>
              </a:lnSpc>
              <a:spcBef>
                <a:spcPts val="1000"/>
              </a:spcBef>
              <a:spcAft>
                <a:spcPts val="0"/>
              </a:spcAft>
              <a:buSzPts val="1800"/>
              <a:buChar char="➔"/>
            </a:pPr>
            <a:r>
              <a:rPr lang="en-GB" sz="2400">
                <a:highlight>
                  <a:srgbClr val="FFFFFF"/>
                </a:highlight>
              </a:rPr>
              <a:t>For some 'x.'</a:t>
            </a:r>
            <a:endParaRPr sz="2400">
              <a:highlight>
                <a:srgbClr val="FFFFFF"/>
              </a:highlight>
            </a:endParaRPr>
          </a:p>
          <a:p>
            <a:pPr marL="990000" marR="25400" lvl="0" indent="-342899" algn="l" rtl="0">
              <a:lnSpc>
                <a:spcPct val="100000"/>
              </a:lnSpc>
              <a:spcBef>
                <a:spcPts val="1000"/>
              </a:spcBef>
              <a:spcAft>
                <a:spcPts val="1000"/>
              </a:spcAft>
              <a:buSzPts val="1800"/>
              <a:buChar char="➔"/>
            </a:pPr>
            <a:r>
              <a:rPr lang="en-GB" sz="2400">
                <a:highlight>
                  <a:srgbClr val="FFFFFF"/>
                </a:highlight>
              </a:rPr>
              <a:t>For at least one 'x.'</a:t>
            </a:r>
            <a:endParaRPr sz="240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5">
                                            <p:txEl>
                                              <p:pRg st="0" end="0"/>
                                            </p:txEl>
                                          </p:spTgt>
                                        </p:tgtEl>
                                        <p:attrNameLst>
                                          <p:attrName>style.visibility</p:attrName>
                                        </p:attrNameLst>
                                      </p:cBhvr>
                                      <p:to>
                                        <p:strVal val="visible"/>
                                      </p:to>
                                    </p:set>
                                    <p:animEffect transition="in" filter="fade">
                                      <p:cBhvr>
                                        <p:cTn id="7" dur="1000"/>
                                        <p:tgtEl>
                                          <p:spTgt spid="8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5">
                                            <p:txEl>
                                              <p:pRg st="1" end="1"/>
                                            </p:txEl>
                                          </p:spTgt>
                                        </p:tgtEl>
                                        <p:attrNameLst>
                                          <p:attrName>style.visibility</p:attrName>
                                        </p:attrNameLst>
                                      </p:cBhvr>
                                      <p:to>
                                        <p:strVal val="visible"/>
                                      </p:to>
                                    </p:set>
                                    <p:animEffect transition="in" filter="fade">
                                      <p:cBhvr>
                                        <p:cTn id="12" dur="1000"/>
                                        <p:tgtEl>
                                          <p:spTgt spid="8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5">
                                            <p:txEl>
                                              <p:pRg st="2" end="2"/>
                                            </p:txEl>
                                          </p:spTgt>
                                        </p:tgtEl>
                                        <p:attrNameLst>
                                          <p:attrName>style.visibility</p:attrName>
                                        </p:attrNameLst>
                                      </p:cBhvr>
                                      <p:to>
                                        <p:strVal val="visible"/>
                                      </p:to>
                                    </p:set>
                                    <p:animEffect transition="in" filter="fade">
                                      <p:cBhvr>
                                        <p:cTn id="17" dur="1000"/>
                                        <p:tgtEl>
                                          <p:spTgt spid="8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5">
                                            <p:txEl>
                                              <p:pRg st="3" end="3"/>
                                            </p:txEl>
                                          </p:spTgt>
                                        </p:tgtEl>
                                        <p:attrNameLst>
                                          <p:attrName>style.visibility</p:attrName>
                                        </p:attrNameLst>
                                      </p:cBhvr>
                                      <p:to>
                                        <p:strVal val="visible"/>
                                      </p:to>
                                    </p:set>
                                    <p:animEffect transition="in" filter="fade">
                                      <p:cBhvr>
                                        <p:cTn id="22" dur="1000"/>
                                        <p:tgtEl>
                                          <p:spTgt spid="8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65">
                                            <p:txEl>
                                              <p:pRg st="4" end="4"/>
                                            </p:txEl>
                                          </p:spTgt>
                                        </p:tgtEl>
                                        <p:attrNameLst>
                                          <p:attrName>style.visibility</p:attrName>
                                        </p:attrNameLst>
                                      </p:cBhvr>
                                      <p:to>
                                        <p:strVal val="visible"/>
                                      </p:to>
                                    </p:set>
                                    <p:animEffect transition="in" filter="fade">
                                      <p:cBhvr>
                                        <p:cTn id="27" dur="1000"/>
                                        <p:tgtEl>
                                          <p:spTgt spid="86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65">
                                            <p:txEl>
                                              <p:pRg st="5" end="5"/>
                                            </p:txEl>
                                          </p:spTgt>
                                        </p:tgtEl>
                                        <p:attrNameLst>
                                          <p:attrName>style.visibility</p:attrName>
                                        </p:attrNameLst>
                                      </p:cBhvr>
                                      <p:to>
                                        <p:strVal val="visible"/>
                                      </p:to>
                                    </p:set>
                                    <p:animEffect transition="in" filter="fade">
                                      <p:cBhvr>
                                        <p:cTn id="32" dur="1000"/>
                                        <p:tgtEl>
                                          <p:spTgt spid="86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65">
                                            <p:txEl>
                                              <p:pRg st="6" end="6"/>
                                            </p:txEl>
                                          </p:spTgt>
                                        </p:tgtEl>
                                        <p:attrNameLst>
                                          <p:attrName>style.visibility</p:attrName>
                                        </p:attrNameLst>
                                      </p:cBhvr>
                                      <p:to>
                                        <p:strVal val="visible"/>
                                      </p:to>
                                    </p:set>
                                    <p:animEffect transition="in" filter="fade">
                                      <p:cBhvr>
                                        <p:cTn id="37" dur="1000"/>
                                        <p:tgtEl>
                                          <p:spTgt spid="8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g129958ee810_4_29"/>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First Order Logic: Quantifiers in Predicate Calculus</a:t>
            </a:r>
            <a:endParaRPr b="1">
              <a:solidFill>
                <a:schemeClr val="lt1"/>
              </a:solidFill>
            </a:endParaRPr>
          </a:p>
        </p:txBody>
      </p:sp>
      <p:sp>
        <p:nvSpPr>
          <p:cNvPr id="871" name="Google Shape;871;g129958ee810_4_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872" name="Google Shape;872;g129958ee810_4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79</a:t>
            </a:fld>
            <a:endParaRPr/>
          </a:p>
        </p:txBody>
      </p:sp>
      <p:pic>
        <p:nvPicPr>
          <p:cNvPr id="873" name="Google Shape;873;g129958ee810_4_2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874" name="Google Shape;874;g129958ee810_4_29"/>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000"/>
              </a:spcBef>
              <a:spcAft>
                <a:spcPts val="0"/>
              </a:spcAft>
              <a:buNone/>
            </a:pPr>
            <a:r>
              <a:rPr lang="en-GB" sz="2400" b="1">
                <a:solidFill>
                  <a:srgbClr val="FF0000"/>
                </a:solidFill>
                <a:highlight>
                  <a:srgbClr val="FFFFFF"/>
                </a:highlight>
              </a:rPr>
              <a:t>Existential Quantifier cntd…</a:t>
            </a:r>
            <a:r>
              <a:rPr lang="en-GB" sz="1900">
                <a:solidFill>
                  <a:srgbClr val="610B38"/>
                </a:solidFill>
                <a:highlight>
                  <a:srgbClr val="FFFFFF"/>
                </a:highlight>
                <a:latin typeface="Arial"/>
                <a:ea typeface="Arial"/>
                <a:cs typeface="Arial"/>
                <a:sym typeface="Arial"/>
              </a:rPr>
              <a:t> </a:t>
            </a:r>
            <a:r>
              <a:rPr lang="en-GB" sz="2400" b="1">
                <a:highlight>
                  <a:srgbClr val="FFFFFF"/>
                </a:highlight>
              </a:rPr>
              <a:t>:</a:t>
            </a:r>
            <a:endParaRPr sz="1600">
              <a:solidFill>
                <a:srgbClr val="610B4B"/>
              </a:solidFill>
              <a:highlight>
                <a:srgbClr val="FFFFFF"/>
              </a:highlight>
              <a:latin typeface="Arial"/>
              <a:ea typeface="Arial"/>
              <a:cs typeface="Arial"/>
              <a:sym typeface="Arial"/>
            </a:endParaRPr>
          </a:p>
          <a:p>
            <a:pPr marL="0" lvl="0" indent="0" algn="just" rtl="0">
              <a:lnSpc>
                <a:spcPct val="100000"/>
              </a:lnSpc>
              <a:spcBef>
                <a:spcPts val="1000"/>
              </a:spcBef>
              <a:spcAft>
                <a:spcPts val="0"/>
              </a:spcAft>
              <a:buNone/>
            </a:pPr>
            <a:r>
              <a:rPr lang="en-GB" sz="2400">
                <a:solidFill>
                  <a:srgbClr val="610B4B"/>
                </a:solidFill>
                <a:highlight>
                  <a:srgbClr val="FFFFFF"/>
                </a:highlight>
              </a:rPr>
              <a:t>Example:</a:t>
            </a:r>
            <a:r>
              <a:rPr lang="en-GB" sz="1600">
                <a:solidFill>
                  <a:srgbClr val="610B4B"/>
                </a:solidFill>
                <a:highlight>
                  <a:srgbClr val="FFFFFF"/>
                </a:highlight>
                <a:latin typeface="Arial"/>
                <a:ea typeface="Arial"/>
                <a:cs typeface="Arial"/>
                <a:sym typeface="Arial"/>
              </a:rPr>
              <a:t> </a:t>
            </a:r>
            <a:r>
              <a:rPr lang="en-GB" sz="2400" b="1">
                <a:solidFill>
                  <a:srgbClr val="333333"/>
                </a:solidFill>
                <a:highlight>
                  <a:srgbClr val="FFFFFF"/>
                </a:highlight>
              </a:rPr>
              <a:t>Some boys are intelligent.</a:t>
            </a:r>
            <a:endParaRPr sz="2400" b="1">
              <a:solidFill>
                <a:srgbClr val="333333"/>
              </a:solidFill>
              <a:highlight>
                <a:srgbClr val="FFFFFF"/>
              </a:highlight>
            </a:endParaRPr>
          </a:p>
          <a:p>
            <a:pPr marL="0" lvl="0" indent="0" algn="just" rtl="0">
              <a:lnSpc>
                <a:spcPct val="115000"/>
              </a:lnSpc>
              <a:spcBef>
                <a:spcPts val="1200"/>
              </a:spcBef>
              <a:spcAft>
                <a:spcPts val="0"/>
              </a:spcAft>
              <a:buNone/>
            </a:pPr>
            <a:endParaRPr sz="1200"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b="1">
              <a:solidFill>
                <a:srgbClr val="333333"/>
              </a:solidFill>
              <a:highlight>
                <a:srgbClr val="FFFFFF"/>
              </a:highlight>
              <a:latin typeface="Roboto"/>
              <a:ea typeface="Roboto"/>
              <a:cs typeface="Roboto"/>
              <a:sym typeface="Roboto"/>
            </a:endParaRPr>
          </a:p>
          <a:p>
            <a:pPr marL="2286000" lvl="0" indent="0" algn="just" rtl="0">
              <a:lnSpc>
                <a:spcPct val="115000"/>
              </a:lnSpc>
              <a:spcBef>
                <a:spcPts val="1200"/>
              </a:spcBef>
              <a:spcAft>
                <a:spcPts val="0"/>
              </a:spcAft>
              <a:buNone/>
            </a:pPr>
            <a:r>
              <a:rPr lang="en-GB" sz="1400" b="1">
                <a:solidFill>
                  <a:srgbClr val="333333"/>
                </a:solidFill>
                <a:highlight>
                  <a:srgbClr val="FFFFFF"/>
                </a:highlight>
                <a:latin typeface="Roboto"/>
                <a:ea typeface="Roboto"/>
                <a:cs typeface="Roboto"/>
                <a:sym typeface="Roboto"/>
              </a:rPr>
              <a:t>  </a:t>
            </a:r>
            <a:r>
              <a:rPr lang="en-GB" sz="1700" b="1">
                <a:solidFill>
                  <a:srgbClr val="333333"/>
                </a:solidFill>
                <a:highlight>
                  <a:srgbClr val="FFFFFF"/>
                </a:highlight>
              </a:rPr>
              <a:t>∃x: boys(x) ∧ intelligent(x)</a:t>
            </a:r>
            <a:endParaRPr sz="1700" b="1">
              <a:solidFill>
                <a:srgbClr val="333333"/>
              </a:solidFill>
              <a:highlight>
                <a:srgbClr val="FFFFFF"/>
              </a:highlight>
            </a:endParaRPr>
          </a:p>
          <a:p>
            <a:pPr marL="2286000" lvl="0" indent="0" algn="just" rtl="0">
              <a:lnSpc>
                <a:spcPct val="115000"/>
              </a:lnSpc>
              <a:spcBef>
                <a:spcPts val="1200"/>
              </a:spcBef>
              <a:spcAft>
                <a:spcPts val="0"/>
              </a:spcAft>
              <a:buNone/>
            </a:pPr>
            <a:r>
              <a:rPr lang="en-GB" sz="1700">
                <a:solidFill>
                  <a:srgbClr val="333333"/>
                </a:solidFill>
                <a:highlight>
                  <a:srgbClr val="FFFFFF"/>
                </a:highlight>
              </a:rPr>
              <a:t>  It will be read as: There are some x where x is a boy who is intelligent</a:t>
            </a:r>
            <a:endParaRPr sz="1700">
              <a:solidFill>
                <a:srgbClr val="333333"/>
              </a:solidFill>
              <a:highlight>
                <a:srgbClr val="FFFFFF"/>
              </a:highlight>
            </a:endParaRPr>
          </a:p>
          <a:p>
            <a:pPr marL="0" lvl="0" indent="0" algn="just" rtl="0">
              <a:lnSpc>
                <a:spcPct val="100000"/>
              </a:lnSpc>
              <a:spcBef>
                <a:spcPts val="1200"/>
              </a:spcBef>
              <a:spcAft>
                <a:spcPts val="0"/>
              </a:spcAft>
              <a:buNone/>
            </a:pPr>
            <a:endParaRPr sz="2400" b="1">
              <a:solidFill>
                <a:srgbClr val="333333"/>
              </a:solidFill>
              <a:highlight>
                <a:srgbClr val="FFFFFF"/>
              </a:highlight>
            </a:endParaRPr>
          </a:p>
          <a:p>
            <a:pPr marL="0" marR="25400" lvl="0" indent="0" algn="l" rtl="0">
              <a:lnSpc>
                <a:spcPct val="100000"/>
              </a:lnSpc>
              <a:spcBef>
                <a:spcPts val="1000"/>
              </a:spcBef>
              <a:spcAft>
                <a:spcPts val="1000"/>
              </a:spcAft>
              <a:buNone/>
            </a:pPr>
            <a:endParaRPr sz="2400">
              <a:solidFill>
                <a:srgbClr val="333333"/>
              </a:solidFill>
              <a:highlight>
                <a:srgbClr val="FFFFFF"/>
              </a:highlight>
            </a:endParaRPr>
          </a:p>
        </p:txBody>
      </p:sp>
      <p:pic>
        <p:nvPicPr>
          <p:cNvPr id="875" name="Google Shape;875;g129958ee810_4_29"/>
          <p:cNvPicPr preferRelativeResize="0"/>
          <p:nvPr/>
        </p:nvPicPr>
        <p:blipFill>
          <a:blip r:embed="rId4">
            <a:alphaModFix/>
          </a:blip>
          <a:stretch>
            <a:fillRect/>
          </a:stretch>
        </p:blipFill>
        <p:spPr>
          <a:xfrm>
            <a:off x="2632363" y="2035325"/>
            <a:ext cx="6927276" cy="3286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4">
                                            <p:txEl>
                                              <p:pRg st="0" end="0"/>
                                            </p:txEl>
                                          </p:spTgt>
                                        </p:tgtEl>
                                        <p:attrNameLst>
                                          <p:attrName>style.visibility</p:attrName>
                                        </p:attrNameLst>
                                      </p:cBhvr>
                                      <p:to>
                                        <p:strVal val="visible"/>
                                      </p:to>
                                    </p:set>
                                    <p:animEffect transition="in" filter="fade">
                                      <p:cBhvr>
                                        <p:cTn id="7" dur="1000"/>
                                        <p:tgtEl>
                                          <p:spTgt spid="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4">
                                            <p:txEl>
                                              <p:pRg st="1" end="1"/>
                                            </p:txEl>
                                          </p:spTgt>
                                        </p:tgtEl>
                                        <p:attrNameLst>
                                          <p:attrName>style.visibility</p:attrName>
                                        </p:attrNameLst>
                                      </p:cBhvr>
                                      <p:to>
                                        <p:strVal val="visible"/>
                                      </p:to>
                                    </p:set>
                                    <p:animEffect transition="in" filter="fade">
                                      <p:cBhvr>
                                        <p:cTn id="12" dur="1000"/>
                                        <p:tgtEl>
                                          <p:spTgt spid="8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74">
                                            <p:txEl>
                                              <p:pRg st="2" end="2"/>
                                            </p:txEl>
                                          </p:spTgt>
                                        </p:tgtEl>
                                        <p:attrNameLst>
                                          <p:attrName>style.visibility</p:attrName>
                                        </p:attrNameLst>
                                      </p:cBhvr>
                                      <p:to>
                                        <p:strVal val="visible"/>
                                      </p:to>
                                    </p:set>
                                    <p:animEffect transition="in" filter="fade">
                                      <p:cBhvr>
                                        <p:cTn id="17" dur="1000"/>
                                        <p:tgtEl>
                                          <p:spTgt spid="8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74">
                                            <p:txEl>
                                              <p:pRg st="3" end="3"/>
                                            </p:txEl>
                                          </p:spTgt>
                                        </p:tgtEl>
                                        <p:attrNameLst>
                                          <p:attrName>style.visibility</p:attrName>
                                        </p:attrNameLst>
                                      </p:cBhvr>
                                      <p:to>
                                        <p:strVal val="visible"/>
                                      </p:to>
                                    </p:set>
                                    <p:animEffect transition="in" filter="fade">
                                      <p:cBhvr>
                                        <p:cTn id="22" dur="1000"/>
                                        <p:tgtEl>
                                          <p:spTgt spid="8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74">
                                            <p:txEl>
                                              <p:pRg st="4" end="4"/>
                                            </p:txEl>
                                          </p:spTgt>
                                        </p:tgtEl>
                                        <p:attrNameLst>
                                          <p:attrName>style.visibility</p:attrName>
                                        </p:attrNameLst>
                                      </p:cBhvr>
                                      <p:to>
                                        <p:strVal val="visible"/>
                                      </p:to>
                                    </p:set>
                                    <p:animEffect transition="in" filter="fade">
                                      <p:cBhvr>
                                        <p:cTn id="27" dur="1000"/>
                                        <p:tgtEl>
                                          <p:spTgt spid="8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74">
                                            <p:txEl>
                                              <p:pRg st="5" end="5"/>
                                            </p:txEl>
                                          </p:spTgt>
                                        </p:tgtEl>
                                        <p:attrNameLst>
                                          <p:attrName>style.visibility</p:attrName>
                                        </p:attrNameLst>
                                      </p:cBhvr>
                                      <p:to>
                                        <p:strVal val="visible"/>
                                      </p:to>
                                    </p:set>
                                    <p:animEffect transition="in" filter="fade">
                                      <p:cBhvr>
                                        <p:cTn id="32" dur="1000"/>
                                        <p:tgtEl>
                                          <p:spTgt spid="8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74">
                                            <p:txEl>
                                              <p:pRg st="6" end="6"/>
                                            </p:txEl>
                                          </p:spTgt>
                                        </p:tgtEl>
                                        <p:attrNameLst>
                                          <p:attrName>style.visibility</p:attrName>
                                        </p:attrNameLst>
                                      </p:cBhvr>
                                      <p:to>
                                        <p:strVal val="visible"/>
                                      </p:to>
                                    </p:set>
                                    <p:animEffect transition="in" filter="fade">
                                      <p:cBhvr>
                                        <p:cTn id="37" dur="1000"/>
                                        <p:tgtEl>
                                          <p:spTgt spid="8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74">
                                            <p:txEl>
                                              <p:pRg st="7" end="7"/>
                                            </p:txEl>
                                          </p:spTgt>
                                        </p:tgtEl>
                                        <p:attrNameLst>
                                          <p:attrName>style.visibility</p:attrName>
                                        </p:attrNameLst>
                                      </p:cBhvr>
                                      <p:to>
                                        <p:strVal val="visible"/>
                                      </p:to>
                                    </p:set>
                                    <p:animEffect transition="in" filter="fade">
                                      <p:cBhvr>
                                        <p:cTn id="42" dur="1000"/>
                                        <p:tgtEl>
                                          <p:spTgt spid="87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74">
                                            <p:txEl>
                                              <p:pRg st="8" end="8"/>
                                            </p:txEl>
                                          </p:spTgt>
                                        </p:tgtEl>
                                        <p:attrNameLst>
                                          <p:attrName>style.visibility</p:attrName>
                                        </p:attrNameLst>
                                      </p:cBhvr>
                                      <p:to>
                                        <p:strVal val="visible"/>
                                      </p:to>
                                    </p:set>
                                    <p:animEffect transition="in" filter="fade">
                                      <p:cBhvr>
                                        <p:cTn id="47" dur="1000"/>
                                        <p:tgtEl>
                                          <p:spTgt spid="87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74">
                                            <p:txEl>
                                              <p:pRg st="9" end="9"/>
                                            </p:txEl>
                                          </p:spTgt>
                                        </p:tgtEl>
                                        <p:attrNameLst>
                                          <p:attrName>style.visibility</p:attrName>
                                        </p:attrNameLst>
                                      </p:cBhvr>
                                      <p:to>
                                        <p:strVal val="visible"/>
                                      </p:to>
                                    </p:set>
                                    <p:animEffect transition="in" filter="fade">
                                      <p:cBhvr>
                                        <p:cTn id="52" dur="1000"/>
                                        <p:tgtEl>
                                          <p:spTgt spid="87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74">
                                            <p:txEl>
                                              <p:pRg st="10" end="10"/>
                                            </p:txEl>
                                          </p:spTgt>
                                        </p:tgtEl>
                                        <p:attrNameLst>
                                          <p:attrName>style.visibility</p:attrName>
                                        </p:attrNameLst>
                                      </p:cBhvr>
                                      <p:to>
                                        <p:strVal val="visible"/>
                                      </p:to>
                                    </p:set>
                                    <p:animEffect transition="in" filter="fade">
                                      <p:cBhvr>
                                        <p:cTn id="57" dur="1000"/>
                                        <p:tgtEl>
                                          <p:spTgt spid="87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74">
                                            <p:txEl>
                                              <p:pRg st="11" end="11"/>
                                            </p:txEl>
                                          </p:spTgt>
                                        </p:tgtEl>
                                        <p:attrNameLst>
                                          <p:attrName>style.visibility</p:attrName>
                                        </p:attrNameLst>
                                      </p:cBhvr>
                                      <p:to>
                                        <p:strVal val="visible"/>
                                      </p:to>
                                    </p:set>
                                    <p:animEffect transition="in" filter="fade">
                                      <p:cBhvr>
                                        <p:cTn id="62" dur="1000"/>
                                        <p:tgtEl>
                                          <p:spTgt spid="87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74">
                                            <p:txEl>
                                              <p:pRg st="12" end="12"/>
                                            </p:txEl>
                                          </p:spTgt>
                                        </p:tgtEl>
                                        <p:attrNameLst>
                                          <p:attrName>style.visibility</p:attrName>
                                        </p:attrNameLst>
                                      </p:cBhvr>
                                      <p:to>
                                        <p:strVal val="visible"/>
                                      </p:to>
                                    </p:set>
                                    <p:animEffect transition="in" filter="fade">
                                      <p:cBhvr>
                                        <p:cTn id="67" dur="1000"/>
                                        <p:tgtEl>
                                          <p:spTgt spid="87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74">
                                            <p:txEl>
                                              <p:pRg st="13" end="13"/>
                                            </p:txEl>
                                          </p:spTgt>
                                        </p:tgtEl>
                                        <p:attrNameLst>
                                          <p:attrName>style.visibility</p:attrName>
                                        </p:attrNameLst>
                                      </p:cBhvr>
                                      <p:to>
                                        <p:strVal val="visible"/>
                                      </p:to>
                                    </p:set>
                                    <p:animEffect transition="in" filter="fade">
                                      <p:cBhvr>
                                        <p:cTn id="72" dur="1000"/>
                                        <p:tgtEl>
                                          <p:spTgt spid="87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74">
                                            <p:txEl>
                                              <p:pRg st="14" end="14"/>
                                            </p:txEl>
                                          </p:spTgt>
                                        </p:tgtEl>
                                        <p:attrNameLst>
                                          <p:attrName>style.visibility</p:attrName>
                                        </p:attrNameLst>
                                      </p:cBhvr>
                                      <p:to>
                                        <p:strVal val="visible"/>
                                      </p:to>
                                    </p:set>
                                    <p:animEffect transition="in" filter="fade">
                                      <p:cBhvr>
                                        <p:cTn id="77" dur="1000"/>
                                        <p:tgtEl>
                                          <p:spTgt spid="87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1e6691aade_0_1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What is Ontology in Computer Science?</a:t>
            </a:r>
            <a:endParaRPr b="1">
              <a:solidFill>
                <a:schemeClr val="lt1"/>
              </a:solidFill>
            </a:endParaRPr>
          </a:p>
        </p:txBody>
      </p:sp>
      <p:sp>
        <p:nvSpPr>
          <p:cNvPr id="158" name="Google Shape;158;g11e6691aade_0_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59" name="Google Shape;159;g11e6691aade_0_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8</a:t>
            </a:fld>
            <a:endParaRPr/>
          </a:p>
        </p:txBody>
      </p:sp>
      <p:pic>
        <p:nvPicPr>
          <p:cNvPr id="160" name="Google Shape;160;g11e6691aade_0_1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61" name="Google Shape;161;g11e6691aade_0_10"/>
          <p:cNvSpPr txBox="1">
            <a:spLocks noGrp="1"/>
          </p:cNvSpPr>
          <p:nvPr>
            <p:ph type="body" idx="1"/>
          </p:nvPr>
        </p:nvSpPr>
        <p:spPr>
          <a:xfrm>
            <a:off x="311728" y="1026175"/>
            <a:ext cx="11568600" cy="5101800"/>
          </a:xfrm>
          <a:prstGeom prst="rect">
            <a:avLst/>
          </a:prstGeom>
          <a:noFill/>
          <a:ln>
            <a:noFill/>
          </a:ln>
        </p:spPr>
        <p:txBody>
          <a:bodyPr spcFirstLastPara="1" wrap="square" lIns="91425" tIns="45700" rIns="91425" bIns="45700" anchor="t" anchorCtr="0">
            <a:noAutofit/>
          </a:bodyPr>
          <a:lstStyle/>
          <a:p>
            <a:pPr marL="228600" lvl="0" indent="-278300" algn="just" rtl="0">
              <a:lnSpc>
                <a:spcPct val="90000"/>
              </a:lnSpc>
              <a:spcBef>
                <a:spcPts val="0"/>
              </a:spcBef>
              <a:spcAft>
                <a:spcPts val="0"/>
              </a:spcAft>
              <a:buClr>
                <a:schemeClr val="dk1"/>
              </a:buClr>
              <a:buSzPts val="2200"/>
              <a:buChar char="•"/>
            </a:pPr>
            <a:r>
              <a:rPr lang="en-GB" dirty="0"/>
              <a:t>Knowledge represented in a formal way.</a:t>
            </a:r>
            <a:endParaRPr/>
          </a:p>
          <a:p>
            <a:pPr marL="540000" lvl="1" indent="-242399" algn="just" rtl="0">
              <a:lnSpc>
                <a:spcPct val="90000"/>
              </a:lnSpc>
              <a:spcBef>
                <a:spcPts val="500"/>
              </a:spcBef>
              <a:spcAft>
                <a:spcPts val="0"/>
              </a:spcAft>
              <a:buClr>
                <a:schemeClr val="dk1"/>
              </a:buClr>
              <a:buSzPts val="2400"/>
              <a:buChar char="•"/>
            </a:pPr>
            <a:r>
              <a:rPr lang="en-GB" sz="2800" dirty="0">
                <a:solidFill>
                  <a:srgbClr val="0000FF"/>
                </a:solidFill>
              </a:rPr>
              <a:t>A hierarchy of concepts within the domain</a:t>
            </a:r>
            <a:endParaRPr sz="2800">
              <a:solidFill>
                <a:srgbClr val="0000FF"/>
              </a:solidFill>
            </a:endParaRPr>
          </a:p>
          <a:p>
            <a:pPr marL="540000" lvl="1" indent="-242399" algn="just" rtl="0">
              <a:lnSpc>
                <a:spcPct val="90000"/>
              </a:lnSpc>
              <a:spcBef>
                <a:spcPts val="500"/>
              </a:spcBef>
              <a:spcAft>
                <a:spcPts val="0"/>
              </a:spcAft>
              <a:buClr>
                <a:schemeClr val="dk1"/>
              </a:buClr>
              <a:buSzPts val="2400"/>
              <a:buChar char="•"/>
            </a:pPr>
            <a:r>
              <a:rPr lang="en-GB" sz="2800" dirty="0">
                <a:solidFill>
                  <a:srgbClr val="0000FF"/>
                </a:solidFill>
              </a:rPr>
              <a:t>A shared vocabulary to denote the types</a:t>
            </a:r>
            <a:endParaRPr sz="2800">
              <a:solidFill>
                <a:srgbClr val="0000FF"/>
              </a:solidFill>
            </a:endParaRPr>
          </a:p>
          <a:p>
            <a:pPr marL="540000" lvl="1" indent="-242399" algn="just" rtl="0">
              <a:lnSpc>
                <a:spcPct val="90000"/>
              </a:lnSpc>
              <a:spcBef>
                <a:spcPts val="500"/>
              </a:spcBef>
              <a:spcAft>
                <a:spcPts val="0"/>
              </a:spcAft>
              <a:buClr>
                <a:schemeClr val="dk1"/>
              </a:buClr>
              <a:buSzPts val="2400"/>
              <a:buChar char="•"/>
            </a:pPr>
            <a:r>
              <a:rPr lang="en-GB" sz="2800" dirty="0">
                <a:solidFill>
                  <a:srgbClr val="0000FF"/>
                </a:solidFill>
              </a:rPr>
              <a:t>Properties and interrelationship between those concepts</a:t>
            </a:r>
            <a:endParaRPr sz="2800">
              <a:solidFill>
                <a:srgbClr val="0000FF"/>
              </a:solidFill>
            </a:endParaRPr>
          </a:p>
          <a:p>
            <a:pPr marL="228600" lvl="0" indent="-278300" algn="just" rtl="0">
              <a:lnSpc>
                <a:spcPct val="90000"/>
              </a:lnSpc>
              <a:spcBef>
                <a:spcPts val="1000"/>
              </a:spcBef>
              <a:spcAft>
                <a:spcPts val="0"/>
              </a:spcAft>
              <a:buClr>
                <a:schemeClr val="dk1"/>
              </a:buClr>
              <a:buSzPts val="2200"/>
              <a:buChar char="•"/>
            </a:pPr>
            <a:r>
              <a:rPr lang="en-GB" b="1" i="1" dirty="0" smtClean="0"/>
              <a:t>Def</a:t>
            </a:r>
            <a:r>
              <a:rPr lang="en-GB" b="1" i="1" dirty="0"/>
              <a:t>: “</a:t>
            </a:r>
            <a:r>
              <a:rPr lang="en-GB" dirty="0"/>
              <a:t>An ontology is a specification of conceptualization that is designed for </a:t>
            </a:r>
            <a:r>
              <a:rPr lang="en-GB" b="1" i="1" dirty="0"/>
              <a:t>reuse across multiple applications and implementations</a:t>
            </a:r>
            <a:r>
              <a:rPr lang="en-GB" dirty="0"/>
              <a:t>. A specification of conceptualization written, formal description of a set of concepts and  relationships in a domain of interest”.</a:t>
            </a:r>
            <a:r>
              <a:rPr lang="en-GB" i="1" dirty="0"/>
              <a:t>(Peter Karp, 2000)</a:t>
            </a:r>
            <a:endParaRPr i="1"/>
          </a:p>
          <a:p>
            <a:pPr marL="228600" lvl="0" indent="-138600" algn="just" rtl="0">
              <a:lnSpc>
                <a:spcPct val="90000"/>
              </a:lnSpc>
              <a:spcBef>
                <a:spcPts val="1000"/>
              </a:spcBef>
              <a:spcAft>
                <a:spcPts val="0"/>
              </a:spcAft>
              <a:buNone/>
            </a:pPr>
            <a:endParaRPr i="1"/>
          </a:p>
          <a:p>
            <a:pPr marL="228600" lvl="0" indent="-278300" algn="just" rtl="0">
              <a:lnSpc>
                <a:spcPct val="90000"/>
              </a:lnSpc>
              <a:spcBef>
                <a:spcPts val="1000"/>
              </a:spcBef>
              <a:spcAft>
                <a:spcPts val="0"/>
              </a:spcAft>
              <a:buClr>
                <a:schemeClr val="dk1"/>
              </a:buClr>
              <a:buSzPts val="2200"/>
              <a:buChar char="•"/>
            </a:pPr>
            <a:r>
              <a:rPr lang="en-GB" b="1" i="1" dirty="0"/>
              <a:t>Def</a:t>
            </a:r>
            <a:r>
              <a:rPr lang="en-GB" dirty="0"/>
              <a:t>: “The arrangement of kinds of things into types and categories with a well-defined structure”. </a:t>
            </a:r>
            <a:r>
              <a:rPr lang="en-GB" i="1" dirty="0"/>
              <a:t>(</a:t>
            </a:r>
            <a:r>
              <a:rPr lang="en-GB" i="1" dirty="0" err="1"/>
              <a:t>Passin</a:t>
            </a:r>
            <a:r>
              <a:rPr lang="en-GB" i="1" dirty="0"/>
              <a:t>, 2004)</a:t>
            </a:r>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g129958ee810_4_4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First Order Logic: Quantifiers in Predicate Calculus</a:t>
            </a:r>
            <a:endParaRPr b="1">
              <a:solidFill>
                <a:schemeClr val="lt1"/>
              </a:solidFill>
            </a:endParaRPr>
          </a:p>
        </p:txBody>
      </p:sp>
      <p:sp>
        <p:nvSpPr>
          <p:cNvPr id="881" name="Google Shape;881;g129958ee810_4_4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882" name="Google Shape;882;g129958ee810_4_4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80</a:t>
            </a:fld>
            <a:endParaRPr/>
          </a:p>
        </p:txBody>
      </p:sp>
      <p:pic>
        <p:nvPicPr>
          <p:cNvPr id="883" name="Google Shape;883;g129958ee810_4_4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884" name="Google Shape;884;g129958ee810_4_40"/>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1800"/>
              </a:spcBef>
              <a:spcAft>
                <a:spcPts val="0"/>
              </a:spcAft>
              <a:buNone/>
            </a:pPr>
            <a:r>
              <a:rPr lang="en-GB" sz="2400" b="1">
                <a:solidFill>
                  <a:srgbClr val="FF0000"/>
                </a:solidFill>
                <a:highlight>
                  <a:srgbClr val="FFFFFF"/>
                </a:highlight>
              </a:rPr>
              <a:t>Points to remember</a:t>
            </a:r>
            <a:r>
              <a:rPr lang="en-GB" sz="1900">
                <a:solidFill>
                  <a:srgbClr val="610B38"/>
                </a:solidFill>
                <a:highlight>
                  <a:srgbClr val="FFFFFF"/>
                </a:highlight>
                <a:latin typeface="Arial"/>
                <a:ea typeface="Arial"/>
                <a:cs typeface="Arial"/>
                <a:sym typeface="Arial"/>
              </a:rPr>
              <a:t> </a:t>
            </a:r>
            <a:r>
              <a:rPr lang="en-GB" sz="2400" b="1">
                <a:highlight>
                  <a:srgbClr val="FFFFFF"/>
                </a:highlight>
              </a:rPr>
              <a:t>:</a:t>
            </a:r>
            <a:endParaRPr sz="2400" b="1">
              <a:solidFill>
                <a:srgbClr val="FF0000"/>
              </a:solidFill>
              <a:highlight>
                <a:srgbClr val="FFFFFF"/>
              </a:highlight>
            </a:endParaRPr>
          </a:p>
          <a:p>
            <a:pPr marL="457200" lvl="0" indent="-342900" algn="just" rtl="0">
              <a:lnSpc>
                <a:spcPct val="100000"/>
              </a:lnSpc>
              <a:spcBef>
                <a:spcPts val="1200"/>
              </a:spcBef>
              <a:spcAft>
                <a:spcPts val="0"/>
              </a:spcAft>
              <a:buSzPts val="1800"/>
              <a:buChar char="●"/>
            </a:pPr>
            <a:r>
              <a:rPr lang="en-GB" sz="2400">
                <a:solidFill>
                  <a:srgbClr val="333333"/>
                </a:solidFill>
                <a:highlight>
                  <a:srgbClr val="FFFFFF"/>
                </a:highlight>
              </a:rPr>
              <a:t>The main connective for universal quantifier ∀ is implication →.</a:t>
            </a:r>
            <a:endParaRPr sz="2400">
              <a:solidFill>
                <a:srgbClr val="333333"/>
              </a:solidFill>
              <a:highlight>
                <a:srgbClr val="FFFFFF"/>
              </a:highlight>
            </a:endParaRPr>
          </a:p>
          <a:p>
            <a:pPr marL="457200" lvl="0" indent="-342900" algn="just" rtl="0">
              <a:lnSpc>
                <a:spcPct val="100000"/>
              </a:lnSpc>
              <a:spcBef>
                <a:spcPts val="1200"/>
              </a:spcBef>
              <a:spcAft>
                <a:spcPts val="0"/>
              </a:spcAft>
              <a:buSzPts val="1800"/>
              <a:buChar char="●"/>
            </a:pPr>
            <a:r>
              <a:rPr lang="en-GB" sz="2400">
                <a:solidFill>
                  <a:srgbClr val="333333"/>
                </a:solidFill>
                <a:highlight>
                  <a:srgbClr val="FFFFFF"/>
                </a:highlight>
              </a:rPr>
              <a:t>The main connective for existential quantifier ∃ is and ∧.</a:t>
            </a:r>
            <a:endParaRPr sz="1200">
              <a:highlight>
                <a:srgbClr val="FFFFFF"/>
              </a:highlight>
              <a:latin typeface="Roboto"/>
              <a:ea typeface="Roboto"/>
              <a:cs typeface="Roboto"/>
              <a:sym typeface="Roboto"/>
            </a:endParaRPr>
          </a:p>
          <a:p>
            <a:pPr marL="0" lvl="0" indent="0" algn="just" rtl="0">
              <a:lnSpc>
                <a:spcPct val="130000"/>
              </a:lnSpc>
              <a:spcBef>
                <a:spcPts val="1800"/>
              </a:spcBef>
              <a:spcAft>
                <a:spcPts val="0"/>
              </a:spcAft>
              <a:buNone/>
            </a:pPr>
            <a:r>
              <a:rPr lang="en-GB" sz="2400" b="1">
                <a:solidFill>
                  <a:srgbClr val="FF0000"/>
                </a:solidFill>
                <a:highlight>
                  <a:srgbClr val="FFFFFF"/>
                </a:highlight>
              </a:rPr>
              <a:t>Properties of Quantifiers</a:t>
            </a:r>
            <a:r>
              <a:rPr lang="en-GB" sz="2400" b="1">
                <a:highlight>
                  <a:srgbClr val="FFFFFF"/>
                </a:highlight>
              </a:rPr>
              <a:t>:</a:t>
            </a:r>
            <a:endParaRPr sz="2400" b="1">
              <a:highlight>
                <a:srgbClr val="FFFFFF"/>
              </a:highlight>
            </a:endParaRPr>
          </a:p>
          <a:p>
            <a:pPr marL="457200" marR="25400" lvl="0" indent="-342900" algn="l" rtl="0">
              <a:lnSpc>
                <a:spcPct val="156250"/>
              </a:lnSpc>
              <a:spcBef>
                <a:spcPts val="1500"/>
              </a:spcBef>
              <a:spcAft>
                <a:spcPts val="0"/>
              </a:spcAft>
              <a:buClr>
                <a:schemeClr val="dk1"/>
              </a:buClr>
              <a:buSzPts val="1800"/>
              <a:buFont typeface="Roboto"/>
              <a:buChar char="●"/>
            </a:pPr>
            <a:r>
              <a:rPr lang="en-GB" sz="2400">
                <a:solidFill>
                  <a:srgbClr val="333333"/>
                </a:solidFill>
                <a:highlight>
                  <a:srgbClr val="FFFFFF"/>
                </a:highlight>
              </a:rPr>
              <a:t>In universal quantifier, ∀x∀y is similar to ∀y∀x.</a:t>
            </a:r>
            <a:endParaRPr sz="2400">
              <a:solidFill>
                <a:srgbClr val="333333"/>
              </a:solidFill>
              <a:highlight>
                <a:srgbClr val="FFFFFF"/>
              </a:highlight>
            </a:endParaRPr>
          </a:p>
          <a:p>
            <a:pPr marL="457200" marR="25400" lvl="0" indent="-342900" algn="l" rtl="0">
              <a:lnSpc>
                <a:spcPct val="156250"/>
              </a:lnSpc>
              <a:spcBef>
                <a:spcPts val="0"/>
              </a:spcBef>
              <a:spcAft>
                <a:spcPts val="0"/>
              </a:spcAft>
              <a:buClr>
                <a:schemeClr val="dk1"/>
              </a:buClr>
              <a:buSzPts val="1800"/>
              <a:buFont typeface="Roboto"/>
              <a:buChar char="●"/>
            </a:pPr>
            <a:r>
              <a:rPr lang="en-GB" sz="2400">
                <a:solidFill>
                  <a:srgbClr val="333333"/>
                </a:solidFill>
                <a:highlight>
                  <a:srgbClr val="FFFFFF"/>
                </a:highlight>
              </a:rPr>
              <a:t>In Existential quantifier, ∃x∃y is similar to ∃y∃x.</a:t>
            </a:r>
            <a:endParaRPr sz="2400">
              <a:solidFill>
                <a:srgbClr val="333333"/>
              </a:solidFill>
              <a:highlight>
                <a:srgbClr val="FFFFFF"/>
              </a:highlight>
            </a:endParaRPr>
          </a:p>
          <a:p>
            <a:pPr marL="457200" marR="25400" lvl="0" indent="-342900" algn="l" rtl="0">
              <a:lnSpc>
                <a:spcPct val="156250"/>
              </a:lnSpc>
              <a:spcBef>
                <a:spcPts val="0"/>
              </a:spcBef>
              <a:spcAft>
                <a:spcPts val="0"/>
              </a:spcAft>
              <a:buClr>
                <a:schemeClr val="dk1"/>
              </a:buClr>
              <a:buSzPts val="1800"/>
              <a:buFont typeface="Roboto"/>
              <a:buChar char="●"/>
            </a:pPr>
            <a:r>
              <a:rPr lang="en-GB" sz="2400">
                <a:solidFill>
                  <a:srgbClr val="333333"/>
                </a:solidFill>
                <a:highlight>
                  <a:srgbClr val="FFFFFF"/>
                </a:highlight>
              </a:rPr>
              <a:t>∃x∀y is not similar to ∀y∃x.</a:t>
            </a:r>
            <a:endParaRPr sz="1200">
              <a:highlight>
                <a:srgbClr val="FFFFFF"/>
              </a:highlight>
              <a:latin typeface="Roboto"/>
              <a:ea typeface="Roboto"/>
              <a:cs typeface="Roboto"/>
              <a:sym typeface="Roboto"/>
            </a:endParaRPr>
          </a:p>
          <a:p>
            <a:pPr marL="0" lvl="0" indent="0" algn="just" rtl="0">
              <a:lnSpc>
                <a:spcPct val="100000"/>
              </a:lnSpc>
              <a:spcBef>
                <a:spcPts val="1200"/>
              </a:spcBef>
              <a:spcAft>
                <a:spcPts val="1000"/>
              </a:spcAft>
              <a:buNone/>
            </a:pPr>
            <a:endParaRPr sz="2400">
              <a:solidFill>
                <a:srgbClr val="333333"/>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4">
                                            <p:txEl>
                                              <p:pRg st="0" end="0"/>
                                            </p:txEl>
                                          </p:spTgt>
                                        </p:tgtEl>
                                        <p:attrNameLst>
                                          <p:attrName>style.visibility</p:attrName>
                                        </p:attrNameLst>
                                      </p:cBhvr>
                                      <p:to>
                                        <p:strVal val="visible"/>
                                      </p:to>
                                    </p:set>
                                    <p:animEffect transition="in" filter="fade">
                                      <p:cBhvr>
                                        <p:cTn id="7" dur="1000"/>
                                        <p:tgtEl>
                                          <p:spTgt spid="8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4">
                                            <p:txEl>
                                              <p:pRg st="1" end="1"/>
                                            </p:txEl>
                                          </p:spTgt>
                                        </p:tgtEl>
                                        <p:attrNameLst>
                                          <p:attrName>style.visibility</p:attrName>
                                        </p:attrNameLst>
                                      </p:cBhvr>
                                      <p:to>
                                        <p:strVal val="visible"/>
                                      </p:to>
                                    </p:set>
                                    <p:animEffect transition="in" filter="fade">
                                      <p:cBhvr>
                                        <p:cTn id="12" dur="1000"/>
                                        <p:tgtEl>
                                          <p:spTgt spid="8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4">
                                            <p:txEl>
                                              <p:pRg st="2" end="2"/>
                                            </p:txEl>
                                          </p:spTgt>
                                        </p:tgtEl>
                                        <p:attrNameLst>
                                          <p:attrName>style.visibility</p:attrName>
                                        </p:attrNameLst>
                                      </p:cBhvr>
                                      <p:to>
                                        <p:strVal val="visible"/>
                                      </p:to>
                                    </p:set>
                                    <p:animEffect transition="in" filter="fade">
                                      <p:cBhvr>
                                        <p:cTn id="17" dur="1000"/>
                                        <p:tgtEl>
                                          <p:spTgt spid="8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4">
                                            <p:txEl>
                                              <p:pRg st="3" end="3"/>
                                            </p:txEl>
                                          </p:spTgt>
                                        </p:tgtEl>
                                        <p:attrNameLst>
                                          <p:attrName>style.visibility</p:attrName>
                                        </p:attrNameLst>
                                      </p:cBhvr>
                                      <p:to>
                                        <p:strVal val="visible"/>
                                      </p:to>
                                    </p:set>
                                    <p:animEffect transition="in" filter="fade">
                                      <p:cBhvr>
                                        <p:cTn id="22" dur="1000"/>
                                        <p:tgtEl>
                                          <p:spTgt spid="8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4">
                                            <p:txEl>
                                              <p:pRg st="4" end="4"/>
                                            </p:txEl>
                                          </p:spTgt>
                                        </p:tgtEl>
                                        <p:attrNameLst>
                                          <p:attrName>style.visibility</p:attrName>
                                        </p:attrNameLst>
                                      </p:cBhvr>
                                      <p:to>
                                        <p:strVal val="visible"/>
                                      </p:to>
                                    </p:set>
                                    <p:animEffect transition="in" filter="fade">
                                      <p:cBhvr>
                                        <p:cTn id="27" dur="1000"/>
                                        <p:tgtEl>
                                          <p:spTgt spid="8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84">
                                            <p:txEl>
                                              <p:pRg st="5" end="5"/>
                                            </p:txEl>
                                          </p:spTgt>
                                        </p:tgtEl>
                                        <p:attrNameLst>
                                          <p:attrName>style.visibility</p:attrName>
                                        </p:attrNameLst>
                                      </p:cBhvr>
                                      <p:to>
                                        <p:strVal val="visible"/>
                                      </p:to>
                                    </p:set>
                                    <p:animEffect transition="in" filter="fade">
                                      <p:cBhvr>
                                        <p:cTn id="32" dur="1000"/>
                                        <p:tgtEl>
                                          <p:spTgt spid="8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84">
                                            <p:txEl>
                                              <p:pRg st="6" end="6"/>
                                            </p:txEl>
                                          </p:spTgt>
                                        </p:tgtEl>
                                        <p:attrNameLst>
                                          <p:attrName>style.visibility</p:attrName>
                                        </p:attrNameLst>
                                      </p:cBhvr>
                                      <p:to>
                                        <p:strVal val="visible"/>
                                      </p:to>
                                    </p:set>
                                    <p:animEffect transition="in" filter="fade">
                                      <p:cBhvr>
                                        <p:cTn id="37" dur="1000"/>
                                        <p:tgtEl>
                                          <p:spTgt spid="8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84">
                                            <p:txEl>
                                              <p:pRg st="7" end="7"/>
                                            </p:txEl>
                                          </p:spTgt>
                                        </p:tgtEl>
                                        <p:attrNameLst>
                                          <p:attrName>style.visibility</p:attrName>
                                        </p:attrNameLst>
                                      </p:cBhvr>
                                      <p:to>
                                        <p:strVal val="visible"/>
                                      </p:to>
                                    </p:set>
                                    <p:animEffect transition="in" filter="fade">
                                      <p:cBhvr>
                                        <p:cTn id="42" dur="1000"/>
                                        <p:tgtEl>
                                          <p:spTgt spid="8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g129958ee810_4_5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First Order Logic: Quantifiers in Predicate Calculus</a:t>
            </a:r>
            <a:endParaRPr b="1">
              <a:solidFill>
                <a:schemeClr val="lt1"/>
              </a:solidFill>
            </a:endParaRPr>
          </a:p>
        </p:txBody>
      </p:sp>
      <p:sp>
        <p:nvSpPr>
          <p:cNvPr id="890" name="Google Shape;890;g129958ee810_4_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891" name="Google Shape;891;g129958ee810_4_5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81</a:t>
            </a:fld>
            <a:endParaRPr/>
          </a:p>
        </p:txBody>
      </p:sp>
      <p:pic>
        <p:nvPicPr>
          <p:cNvPr id="892" name="Google Shape;892;g129958ee810_4_5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893" name="Google Shape;893;g129958ee810_4_50"/>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1800"/>
              </a:spcBef>
              <a:spcAft>
                <a:spcPts val="0"/>
              </a:spcAft>
              <a:buNone/>
            </a:pPr>
            <a:r>
              <a:rPr lang="en-GB" sz="2400" b="1">
                <a:solidFill>
                  <a:srgbClr val="FF0000"/>
                </a:solidFill>
                <a:highlight>
                  <a:srgbClr val="FFFFFF"/>
                </a:highlight>
              </a:rPr>
              <a:t>Some Examples of FOL using quantifier</a:t>
            </a:r>
            <a:r>
              <a:rPr lang="en-GB" sz="1900">
                <a:solidFill>
                  <a:srgbClr val="610B38"/>
                </a:solidFill>
                <a:highlight>
                  <a:srgbClr val="FFFFFF"/>
                </a:highlight>
                <a:latin typeface="Arial"/>
                <a:ea typeface="Arial"/>
                <a:cs typeface="Arial"/>
                <a:sym typeface="Arial"/>
              </a:rPr>
              <a:t> </a:t>
            </a:r>
            <a:r>
              <a:rPr lang="en-GB" sz="2400" b="1">
                <a:highlight>
                  <a:srgbClr val="FFFFFF"/>
                </a:highlight>
              </a:rPr>
              <a:t>:</a:t>
            </a:r>
            <a:endParaRPr sz="2400" b="1">
              <a:solidFill>
                <a:srgbClr val="FF0000"/>
              </a:solidFill>
              <a:highlight>
                <a:srgbClr val="FFFFFF"/>
              </a:highlight>
            </a:endParaRPr>
          </a:p>
          <a:p>
            <a:pPr marL="0" lvl="0" indent="0" algn="just" rtl="0">
              <a:lnSpc>
                <a:spcPct val="100000"/>
              </a:lnSpc>
              <a:spcBef>
                <a:spcPts val="400"/>
              </a:spcBef>
              <a:spcAft>
                <a:spcPts val="0"/>
              </a:spcAft>
              <a:buClr>
                <a:schemeClr val="dk1"/>
              </a:buClr>
              <a:buSzPts val="1100"/>
              <a:buFont typeface="Arial"/>
              <a:buNone/>
            </a:pPr>
            <a:r>
              <a:rPr lang="en-GB" sz="1900" b="1">
                <a:solidFill>
                  <a:srgbClr val="333333"/>
                </a:solidFill>
                <a:highlight>
                  <a:srgbClr val="FFFFFF"/>
                </a:highlight>
              </a:rPr>
              <a:t>1. All birds fly.		</a:t>
            </a:r>
            <a:endParaRPr sz="1900" b="1">
              <a:solidFill>
                <a:srgbClr val="333333"/>
              </a:solidFill>
              <a:highlight>
                <a:srgbClr val="FFFFFF"/>
              </a:highlight>
            </a:endParaRPr>
          </a:p>
          <a:p>
            <a:pPr marL="0" lvl="0" indent="457200" algn="just" rtl="0">
              <a:lnSpc>
                <a:spcPct val="100000"/>
              </a:lnSpc>
              <a:spcBef>
                <a:spcPts val="1000"/>
              </a:spcBef>
              <a:spcAft>
                <a:spcPts val="0"/>
              </a:spcAft>
              <a:buClr>
                <a:schemeClr val="dk1"/>
              </a:buClr>
              <a:buSzPts val="1100"/>
              <a:buFont typeface="Arial"/>
              <a:buNone/>
            </a:pPr>
            <a:r>
              <a:rPr lang="en-GB" sz="1900">
                <a:solidFill>
                  <a:srgbClr val="333333"/>
                </a:solidFill>
                <a:highlight>
                  <a:srgbClr val="FFFFFF"/>
                </a:highlight>
              </a:rPr>
              <a:t>In this question the predicate is "</a:t>
            </a:r>
            <a:r>
              <a:rPr lang="en-GB" sz="1900" b="1">
                <a:solidFill>
                  <a:srgbClr val="333333"/>
                </a:solidFill>
                <a:highlight>
                  <a:srgbClr val="FFFFFF"/>
                </a:highlight>
              </a:rPr>
              <a:t>fly(bird)</a:t>
            </a:r>
            <a:r>
              <a:rPr lang="en-GB" sz="1900">
                <a:solidFill>
                  <a:srgbClr val="333333"/>
                </a:solidFill>
                <a:highlight>
                  <a:srgbClr val="FFFFFF"/>
                </a:highlight>
              </a:rPr>
              <a:t>." And since there are all birds who fly so it will be represented as follows.              </a:t>
            </a:r>
            <a:endParaRPr sz="1900">
              <a:solidFill>
                <a:srgbClr val="333333"/>
              </a:solidFill>
              <a:highlight>
                <a:srgbClr val="FFFFFF"/>
              </a:highlight>
            </a:endParaRPr>
          </a:p>
          <a:p>
            <a:pPr marL="457200" lvl="0" indent="457200" algn="just" rtl="0">
              <a:lnSpc>
                <a:spcPct val="100000"/>
              </a:lnSpc>
              <a:spcBef>
                <a:spcPts val="1000"/>
              </a:spcBef>
              <a:spcAft>
                <a:spcPts val="0"/>
              </a:spcAft>
              <a:buClr>
                <a:schemeClr val="dk1"/>
              </a:buClr>
              <a:buSzPts val="1100"/>
              <a:buFont typeface="Arial"/>
              <a:buNone/>
            </a:pPr>
            <a:r>
              <a:rPr lang="en-GB" sz="1900" b="1">
                <a:solidFill>
                  <a:srgbClr val="333333"/>
                </a:solidFill>
                <a:highlight>
                  <a:srgbClr val="FFFFFF"/>
                </a:highlight>
              </a:rPr>
              <a:t>∀x bird(x) →fly(x)</a:t>
            </a:r>
            <a:r>
              <a:rPr lang="en-GB" sz="1900">
                <a:solidFill>
                  <a:srgbClr val="333333"/>
                </a:solidFill>
                <a:highlight>
                  <a:srgbClr val="FFFFFF"/>
                </a:highlight>
              </a:rPr>
              <a:t>.</a:t>
            </a:r>
            <a:endParaRPr sz="1900">
              <a:solidFill>
                <a:srgbClr val="333333"/>
              </a:solidFill>
              <a:highlight>
                <a:srgbClr val="FFFFFF"/>
              </a:highlight>
            </a:endParaRPr>
          </a:p>
          <a:p>
            <a:pPr marL="0" lvl="0" indent="0" algn="just" rtl="0">
              <a:lnSpc>
                <a:spcPct val="100000"/>
              </a:lnSpc>
              <a:spcBef>
                <a:spcPts val="1000"/>
              </a:spcBef>
              <a:spcAft>
                <a:spcPts val="0"/>
              </a:spcAft>
              <a:buClr>
                <a:schemeClr val="dk1"/>
              </a:buClr>
              <a:buSzPts val="1100"/>
              <a:buFont typeface="Arial"/>
              <a:buNone/>
            </a:pPr>
            <a:r>
              <a:rPr lang="en-GB" sz="1900" b="1">
                <a:solidFill>
                  <a:srgbClr val="333333"/>
                </a:solidFill>
                <a:highlight>
                  <a:srgbClr val="FFFFFF"/>
                </a:highlight>
              </a:rPr>
              <a:t>2. Every man respects his parent.</a:t>
            </a:r>
            <a:endParaRPr sz="1900" b="1">
              <a:solidFill>
                <a:srgbClr val="333333"/>
              </a:solidFill>
              <a:highlight>
                <a:srgbClr val="FFFFFF"/>
              </a:highlight>
            </a:endParaRPr>
          </a:p>
          <a:p>
            <a:pPr marL="457200" lvl="0" indent="0" algn="just" rtl="0">
              <a:lnSpc>
                <a:spcPct val="100000"/>
              </a:lnSpc>
              <a:spcBef>
                <a:spcPts val="1000"/>
              </a:spcBef>
              <a:spcAft>
                <a:spcPts val="0"/>
              </a:spcAft>
              <a:buClr>
                <a:schemeClr val="dk1"/>
              </a:buClr>
              <a:buSzPts val="1100"/>
              <a:buFont typeface="Arial"/>
              <a:buNone/>
            </a:pPr>
            <a:r>
              <a:rPr lang="en-GB" sz="1900">
                <a:solidFill>
                  <a:srgbClr val="333333"/>
                </a:solidFill>
                <a:highlight>
                  <a:srgbClr val="FFFFFF"/>
                </a:highlight>
              </a:rPr>
              <a:t>In this question, the predicate is "</a:t>
            </a:r>
            <a:r>
              <a:rPr lang="en-GB" sz="1900" b="1">
                <a:solidFill>
                  <a:srgbClr val="333333"/>
                </a:solidFill>
                <a:highlight>
                  <a:srgbClr val="FFFFFF"/>
                </a:highlight>
              </a:rPr>
              <a:t>respect(x, y)," where x=man, and y= parent</a:t>
            </a:r>
            <a:r>
              <a:rPr lang="en-GB" sz="1900">
                <a:solidFill>
                  <a:srgbClr val="333333"/>
                </a:solidFill>
                <a:highlight>
                  <a:srgbClr val="FFFFFF"/>
                </a:highlight>
              </a:rPr>
              <a:t>. Since there is every man so will use ∀, and it will be represented as follows:  </a:t>
            </a:r>
            <a:endParaRPr sz="1900">
              <a:solidFill>
                <a:srgbClr val="333333"/>
              </a:solidFill>
              <a:highlight>
                <a:srgbClr val="FFFFFF"/>
              </a:highlight>
            </a:endParaRPr>
          </a:p>
          <a:p>
            <a:pPr marL="457200" lvl="0" indent="457200" algn="just" rtl="0">
              <a:lnSpc>
                <a:spcPct val="100000"/>
              </a:lnSpc>
              <a:spcBef>
                <a:spcPts val="1000"/>
              </a:spcBef>
              <a:spcAft>
                <a:spcPts val="0"/>
              </a:spcAft>
              <a:buClr>
                <a:schemeClr val="dk1"/>
              </a:buClr>
              <a:buSzPts val="1100"/>
              <a:buFont typeface="Arial"/>
              <a:buNone/>
            </a:pPr>
            <a:r>
              <a:rPr lang="en-GB" sz="1900" b="1">
                <a:solidFill>
                  <a:srgbClr val="333333"/>
                </a:solidFill>
                <a:highlight>
                  <a:srgbClr val="FFFFFF"/>
                </a:highlight>
              </a:rPr>
              <a:t>∀x man(x) → respects (x, parent)</a:t>
            </a:r>
            <a:r>
              <a:rPr lang="en-GB" sz="1900">
                <a:solidFill>
                  <a:srgbClr val="333333"/>
                </a:solidFill>
                <a:highlight>
                  <a:srgbClr val="FFFFFF"/>
                </a:highlight>
              </a:rPr>
              <a:t>.</a:t>
            </a:r>
            <a:endParaRPr sz="1900">
              <a:solidFill>
                <a:srgbClr val="333333"/>
              </a:solidFill>
              <a:highlight>
                <a:srgbClr val="FFFFFF"/>
              </a:highlight>
            </a:endParaRPr>
          </a:p>
          <a:p>
            <a:pPr marL="0" lvl="0" indent="0" algn="just" rtl="0">
              <a:lnSpc>
                <a:spcPct val="100000"/>
              </a:lnSpc>
              <a:spcBef>
                <a:spcPts val="1000"/>
              </a:spcBef>
              <a:spcAft>
                <a:spcPts val="0"/>
              </a:spcAft>
              <a:buNone/>
            </a:pPr>
            <a:r>
              <a:rPr lang="en-GB" sz="1900" b="1">
                <a:solidFill>
                  <a:srgbClr val="333333"/>
                </a:solidFill>
                <a:highlight>
                  <a:srgbClr val="FFFFFF"/>
                </a:highlight>
              </a:rPr>
              <a:t>3. Some boys play cricket.	</a:t>
            </a:r>
            <a:endParaRPr sz="1900" b="1">
              <a:solidFill>
                <a:srgbClr val="333333"/>
              </a:solidFill>
              <a:highlight>
                <a:srgbClr val="FFFFFF"/>
              </a:highlight>
            </a:endParaRPr>
          </a:p>
          <a:p>
            <a:pPr marL="457200" lvl="0" indent="0" algn="just" rtl="0">
              <a:lnSpc>
                <a:spcPct val="100000"/>
              </a:lnSpc>
              <a:spcBef>
                <a:spcPts val="1000"/>
              </a:spcBef>
              <a:spcAft>
                <a:spcPts val="0"/>
              </a:spcAft>
              <a:buNone/>
            </a:pPr>
            <a:r>
              <a:rPr lang="en-GB" sz="1900">
                <a:solidFill>
                  <a:srgbClr val="333333"/>
                </a:solidFill>
                <a:highlight>
                  <a:srgbClr val="FFFFFF"/>
                </a:highlight>
              </a:rPr>
              <a:t>In this question, the predicate is "</a:t>
            </a:r>
            <a:r>
              <a:rPr lang="en-GB" sz="1900" b="1">
                <a:solidFill>
                  <a:srgbClr val="333333"/>
                </a:solidFill>
                <a:highlight>
                  <a:srgbClr val="FFFFFF"/>
                </a:highlight>
              </a:rPr>
              <a:t>play(x, y)</a:t>
            </a:r>
            <a:r>
              <a:rPr lang="en-GB" sz="1900">
                <a:solidFill>
                  <a:srgbClr val="333333"/>
                </a:solidFill>
                <a:highlight>
                  <a:srgbClr val="FFFFFF"/>
                </a:highlight>
              </a:rPr>
              <a:t>," where x= boys, and y= game. Since there are some boys so we will use </a:t>
            </a:r>
            <a:r>
              <a:rPr lang="en-GB" sz="1900" b="1">
                <a:solidFill>
                  <a:srgbClr val="333333"/>
                </a:solidFill>
                <a:highlight>
                  <a:srgbClr val="FFFFFF"/>
                </a:highlight>
              </a:rPr>
              <a:t>∃, </a:t>
            </a:r>
            <a:r>
              <a:rPr lang="en-GB" sz="1900">
                <a:solidFill>
                  <a:srgbClr val="333333"/>
                </a:solidFill>
                <a:highlight>
                  <a:srgbClr val="FFFFFF"/>
                </a:highlight>
              </a:rPr>
              <a:t>and it will be represented as:</a:t>
            </a:r>
            <a:endParaRPr sz="1900">
              <a:solidFill>
                <a:srgbClr val="333333"/>
              </a:solidFill>
              <a:highlight>
                <a:srgbClr val="FFFFFF"/>
              </a:highlight>
            </a:endParaRPr>
          </a:p>
          <a:p>
            <a:pPr marL="457200" lvl="0" indent="457200" algn="just" rtl="0">
              <a:lnSpc>
                <a:spcPct val="100000"/>
              </a:lnSpc>
              <a:spcBef>
                <a:spcPts val="1000"/>
              </a:spcBef>
              <a:spcAft>
                <a:spcPts val="0"/>
              </a:spcAft>
              <a:buNone/>
            </a:pPr>
            <a:r>
              <a:rPr lang="en-GB" sz="1900" b="1">
                <a:solidFill>
                  <a:srgbClr val="333333"/>
                </a:solidFill>
                <a:highlight>
                  <a:srgbClr val="FFFFFF"/>
                </a:highlight>
              </a:rPr>
              <a:t>∃x boys(x) → play(x, cricket)</a:t>
            </a:r>
            <a:r>
              <a:rPr lang="en-GB" sz="1900">
                <a:solidFill>
                  <a:srgbClr val="333333"/>
                </a:solidFill>
                <a:highlight>
                  <a:srgbClr val="FFFFFF"/>
                </a:highlight>
              </a:rPr>
              <a:t>.</a:t>
            </a:r>
            <a:endParaRPr sz="1900">
              <a:solidFill>
                <a:srgbClr val="333333"/>
              </a:solidFill>
              <a:highlight>
                <a:srgbClr val="FFFFFF"/>
              </a:highlight>
            </a:endParaRPr>
          </a:p>
          <a:p>
            <a:pPr marL="0" lvl="0" indent="0" algn="just" rtl="0">
              <a:lnSpc>
                <a:spcPct val="100000"/>
              </a:lnSpc>
              <a:spcBef>
                <a:spcPts val="1200"/>
              </a:spcBef>
              <a:spcAft>
                <a:spcPts val="1000"/>
              </a:spcAft>
              <a:buNone/>
            </a:pPr>
            <a:endParaRPr sz="2400">
              <a:solidFill>
                <a:srgbClr val="333333"/>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3">
                                            <p:txEl>
                                              <p:pRg st="0" end="0"/>
                                            </p:txEl>
                                          </p:spTgt>
                                        </p:tgtEl>
                                        <p:attrNameLst>
                                          <p:attrName>style.visibility</p:attrName>
                                        </p:attrNameLst>
                                      </p:cBhvr>
                                      <p:to>
                                        <p:strVal val="visible"/>
                                      </p:to>
                                    </p:set>
                                    <p:animEffect transition="in" filter="fade">
                                      <p:cBhvr>
                                        <p:cTn id="7" dur="1000"/>
                                        <p:tgtEl>
                                          <p:spTgt spid="8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3">
                                            <p:txEl>
                                              <p:pRg st="1" end="1"/>
                                            </p:txEl>
                                          </p:spTgt>
                                        </p:tgtEl>
                                        <p:attrNameLst>
                                          <p:attrName>style.visibility</p:attrName>
                                        </p:attrNameLst>
                                      </p:cBhvr>
                                      <p:to>
                                        <p:strVal val="visible"/>
                                      </p:to>
                                    </p:set>
                                    <p:animEffect transition="in" filter="fade">
                                      <p:cBhvr>
                                        <p:cTn id="12" dur="1000"/>
                                        <p:tgtEl>
                                          <p:spTgt spid="8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93">
                                            <p:txEl>
                                              <p:pRg st="2" end="2"/>
                                            </p:txEl>
                                          </p:spTgt>
                                        </p:tgtEl>
                                        <p:attrNameLst>
                                          <p:attrName>style.visibility</p:attrName>
                                        </p:attrNameLst>
                                      </p:cBhvr>
                                      <p:to>
                                        <p:strVal val="visible"/>
                                      </p:to>
                                    </p:set>
                                    <p:animEffect transition="in" filter="fade">
                                      <p:cBhvr>
                                        <p:cTn id="17" dur="1000"/>
                                        <p:tgtEl>
                                          <p:spTgt spid="8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3">
                                            <p:txEl>
                                              <p:pRg st="3" end="3"/>
                                            </p:txEl>
                                          </p:spTgt>
                                        </p:tgtEl>
                                        <p:attrNameLst>
                                          <p:attrName>style.visibility</p:attrName>
                                        </p:attrNameLst>
                                      </p:cBhvr>
                                      <p:to>
                                        <p:strVal val="visible"/>
                                      </p:to>
                                    </p:set>
                                    <p:animEffect transition="in" filter="fade">
                                      <p:cBhvr>
                                        <p:cTn id="22" dur="1000"/>
                                        <p:tgtEl>
                                          <p:spTgt spid="8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93">
                                            <p:txEl>
                                              <p:pRg st="4" end="4"/>
                                            </p:txEl>
                                          </p:spTgt>
                                        </p:tgtEl>
                                        <p:attrNameLst>
                                          <p:attrName>style.visibility</p:attrName>
                                        </p:attrNameLst>
                                      </p:cBhvr>
                                      <p:to>
                                        <p:strVal val="visible"/>
                                      </p:to>
                                    </p:set>
                                    <p:animEffect transition="in" filter="fade">
                                      <p:cBhvr>
                                        <p:cTn id="27" dur="1000"/>
                                        <p:tgtEl>
                                          <p:spTgt spid="8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93">
                                            <p:txEl>
                                              <p:pRg st="5" end="5"/>
                                            </p:txEl>
                                          </p:spTgt>
                                        </p:tgtEl>
                                        <p:attrNameLst>
                                          <p:attrName>style.visibility</p:attrName>
                                        </p:attrNameLst>
                                      </p:cBhvr>
                                      <p:to>
                                        <p:strVal val="visible"/>
                                      </p:to>
                                    </p:set>
                                    <p:animEffect transition="in" filter="fade">
                                      <p:cBhvr>
                                        <p:cTn id="32" dur="1000"/>
                                        <p:tgtEl>
                                          <p:spTgt spid="89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93">
                                            <p:txEl>
                                              <p:pRg st="6" end="6"/>
                                            </p:txEl>
                                          </p:spTgt>
                                        </p:tgtEl>
                                        <p:attrNameLst>
                                          <p:attrName>style.visibility</p:attrName>
                                        </p:attrNameLst>
                                      </p:cBhvr>
                                      <p:to>
                                        <p:strVal val="visible"/>
                                      </p:to>
                                    </p:set>
                                    <p:animEffect transition="in" filter="fade">
                                      <p:cBhvr>
                                        <p:cTn id="37" dur="1000"/>
                                        <p:tgtEl>
                                          <p:spTgt spid="89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93">
                                            <p:txEl>
                                              <p:pRg st="7" end="7"/>
                                            </p:txEl>
                                          </p:spTgt>
                                        </p:tgtEl>
                                        <p:attrNameLst>
                                          <p:attrName>style.visibility</p:attrName>
                                        </p:attrNameLst>
                                      </p:cBhvr>
                                      <p:to>
                                        <p:strVal val="visible"/>
                                      </p:to>
                                    </p:set>
                                    <p:animEffect transition="in" filter="fade">
                                      <p:cBhvr>
                                        <p:cTn id="42" dur="1000"/>
                                        <p:tgtEl>
                                          <p:spTgt spid="89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93">
                                            <p:txEl>
                                              <p:pRg st="8" end="8"/>
                                            </p:txEl>
                                          </p:spTgt>
                                        </p:tgtEl>
                                        <p:attrNameLst>
                                          <p:attrName>style.visibility</p:attrName>
                                        </p:attrNameLst>
                                      </p:cBhvr>
                                      <p:to>
                                        <p:strVal val="visible"/>
                                      </p:to>
                                    </p:set>
                                    <p:animEffect transition="in" filter="fade">
                                      <p:cBhvr>
                                        <p:cTn id="47" dur="1000"/>
                                        <p:tgtEl>
                                          <p:spTgt spid="89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93">
                                            <p:txEl>
                                              <p:pRg st="9" end="9"/>
                                            </p:txEl>
                                          </p:spTgt>
                                        </p:tgtEl>
                                        <p:attrNameLst>
                                          <p:attrName>style.visibility</p:attrName>
                                        </p:attrNameLst>
                                      </p:cBhvr>
                                      <p:to>
                                        <p:strVal val="visible"/>
                                      </p:to>
                                    </p:set>
                                    <p:animEffect transition="in" filter="fade">
                                      <p:cBhvr>
                                        <p:cTn id="52" dur="1000"/>
                                        <p:tgtEl>
                                          <p:spTgt spid="89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93">
                                            <p:txEl>
                                              <p:pRg st="10" end="10"/>
                                            </p:txEl>
                                          </p:spTgt>
                                        </p:tgtEl>
                                        <p:attrNameLst>
                                          <p:attrName>style.visibility</p:attrName>
                                        </p:attrNameLst>
                                      </p:cBhvr>
                                      <p:to>
                                        <p:strVal val="visible"/>
                                      </p:to>
                                    </p:set>
                                    <p:animEffect transition="in" filter="fade">
                                      <p:cBhvr>
                                        <p:cTn id="57" dur="1000"/>
                                        <p:tgtEl>
                                          <p:spTgt spid="89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g129ae777fbe_0_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First Order Logic: Quantifiers in Predicate Calculus</a:t>
            </a:r>
            <a:endParaRPr b="1">
              <a:solidFill>
                <a:schemeClr val="lt1"/>
              </a:solidFill>
            </a:endParaRPr>
          </a:p>
        </p:txBody>
      </p:sp>
      <p:sp>
        <p:nvSpPr>
          <p:cNvPr id="899" name="Google Shape;899;g129ae777fbe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900" name="Google Shape;900;g129ae777fbe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82</a:t>
            </a:fld>
            <a:endParaRPr/>
          </a:p>
        </p:txBody>
      </p:sp>
      <p:pic>
        <p:nvPicPr>
          <p:cNvPr id="901" name="Google Shape;901;g129ae777fbe_0_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902" name="Google Shape;902;g129ae777fbe_0_0"/>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1800"/>
              </a:spcBef>
              <a:spcAft>
                <a:spcPts val="0"/>
              </a:spcAft>
              <a:buNone/>
            </a:pPr>
            <a:r>
              <a:rPr lang="en-GB" sz="2400" b="1">
                <a:solidFill>
                  <a:srgbClr val="FF0000"/>
                </a:solidFill>
                <a:highlight>
                  <a:srgbClr val="FFFFFF"/>
                </a:highlight>
              </a:rPr>
              <a:t>Some Examples of FOL using quantifier cntd…</a:t>
            </a:r>
            <a:r>
              <a:rPr lang="en-GB" sz="1900">
                <a:solidFill>
                  <a:srgbClr val="610B38"/>
                </a:solidFill>
                <a:highlight>
                  <a:srgbClr val="FFFFFF"/>
                </a:highlight>
                <a:latin typeface="Arial"/>
                <a:ea typeface="Arial"/>
                <a:cs typeface="Arial"/>
                <a:sym typeface="Arial"/>
              </a:rPr>
              <a:t> </a:t>
            </a:r>
            <a:r>
              <a:rPr lang="en-GB" sz="2400" b="1">
                <a:highlight>
                  <a:srgbClr val="FFFFFF"/>
                </a:highlight>
              </a:rPr>
              <a:t>:</a:t>
            </a:r>
            <a:endParaRPr sz="2400" b="1">
              <a:solidFill>
                <a:srgbClr val="FF0000"/>
              </a:solidFill>
              <a:highlight>
                <a:srgbClr val="FFFFFF"/>
              </a:highlight>
            </a:endParaRPr>
          </a:p>
          <a:p>
            <a:pPr marL="0" lvl="0" indent="0" algn="just" rtl="0">
              <a:lnSpc>
                <a:spcPct val="100000"/>
              </a:lnSpc>
              <a:spcBef>
                <a:spcPts val="1000"/>
              </a:spcBef>
              <a:spcAft>
                <a:spcPts val="0"/>
              </a:spcAft>
              <a:buNone/>
            </a:pPr>
            <a:r>
              <a:rPr lang="en-GB" sz="1800" b="1">
                <a:solidFill>
                  <a:srgbClr val="333333"/>
                </a:solidFill>
                <a:highlight>
                  <a:srgbClr val="FFFFFF"/>
                </a:highlight>
              </a:rPr>
              <a:t>4. Not all students like both Mathematics and Science.	</a:t>
            </a:r>
            <a:endParaRPr sz="1800" b="1">
              <a:solidFill>
                <a:srgbClr val="333333"/>
              </a:solidFill>
              <a:highlight>
                <a:srgbClr val="FFFFFF"/>
              </a:highlight>
            </a:endParaRPr>
          </a:p>
          <a:p>
            <a:pPr marL="457200" lvl="0" indent="0" algn="just" rtl="0">
              <a:lnSpc>
                <a:spcPct val="100000"/>
              </a:lnSpc>
              <a:spcBef>
                <a:spcPts val="1000"/>
              </a:spcBef>
              <a:spcAft>
                <a:spcPts val="0"/>
              </a:spcAft>
              <a:buNone/>
            </a:pPr>
            <a:r>
              <a:rPr lang="en-GB" sz="1800">
                <a:solidFill>
                  <a:srgbClr val="333333"/>
                </a:solidFill>
                <a:highlight>
                  <a:srgbClr val="FFFFFF"/>
                </a:highlight>
              </a:rPr>
              <a:t>In this question, the predicate is "</a:t>
            </a:r>
            <a:r>
              <a:rPr lang="en-GB" sz="1800" b="1">
                <a:solidFill>
                  <a:srgbClr val="333333"/>
                </a:solidFill>
                <a:highlight>
                  <a:srgbClr val="FFFFFF"/>
                </a:highlight>
              </a:rPr>
              <a:t>like(x, y)," where x= student, and y= subject</a:t>
            </a:r>
            <a:r>
              <a:rPr lang="en-GB" sz="1800">
                <a:solidFill>
                  <a:srgbClr val="333333"/>
                </a:solidFill>
                <a:highlight>
                  <a:srgbClr val="FFFFFF"/>
                </a:highlight>
              </a:rPr>
              <a:t>. Since there are not all students, so we will use </a:t>
            </a:r>
            <a:r>
              <a:rPr lang="en-GB" sz="1800" b="1">
                <a:solidFill>
                  <a:srgbClr val="333333"/>
                </a:solidFill>
                <a:highlight>
                  <a:srgbClr val="FFFFFF"/>
                </a:highlight>
              </a:rPr>
              <a:t>∀ with negation, so</a:t>
            </a:r>
            <a:r>
              <a:rPr lang="en-GB" sz="1800">
                <a:solidFill>
                  <a:srgbClr val="333333"/>
                </a:solidFill>
                <a:highlight>
                  <a:srgbClr val="FFFFFF"/>
                </a:highlight>
              </a:rPr>
              <a:t> following representation for this:</a:t>
            </a:r>
            <a:endParaRPr sz="1800">
              <a:solidFill>
                <a:srgbClr val="333333"/>
              </a:solidFill>
              <a:highlight>
                <a:srgbClr val="FFFFFF"/>
              </a:highlight>
            </a:endParaRPr>
          </a:p>
          <a:p>
            <a:pPr marL="457200" lvl="0" indent="457200" algn="just" rtl="0">
              <a:lnSpc>
                <a:spcPct val="100000"/>
              </a:lnSpc>
              <a:spcBef>
                <a:spcPts val="1000"/>
              </a:spcBef>
              <a:spcAft>
                <a:spcPts val="0"/>
              </a:spcAft>
              <a:buNone/>
            </a:pPr>
            <a:r>
              <a:rPr lang="en-GB" sz="1800" b="1">
                <a:solidFill>
                  <a:srgbClr val="333333"/>
                </a:solidFill>
                <a:highlight>
                  <a:srgbClr val="FFFFFF"/>
                </a:highlight>
              </a:rPr>
              <a:t>¬∀ (x) [ student(x) → like(x, Mathematics) ∧ like(x, Science)].</a:t>
            </a:r>
            <a:endParaRPr sz="1800" b="1">
              <a:solidFill>
                <a:srgbClr val="333333"/>
              </a:solidFill>
              <a:highlight>
                <a:srgbClr val="FFFFFF"/>
              </a:highlight>
            </a:endParaRPr>
          </a:p>
          <a:p>
            <a:pPr marL="457200" lvl="0" indent="457200" algn="just" rtl="0">
              <a:lnSpc>
                <a:spcPct val="100000"/>
              </a:lnSpc>
              <a:spcBef>
                <a:spcPts val="1000"/>
              </a:spcBef>
              <a:spcAft>
                <a:spcPts val="0"/>
              </a:spcAft>
              <a:buNone/>
            </a:pPr>
            <a:endParaRPr sz="1800" b="1">
              <a:solidFill>
                <a:srgbClr val="333333"/>
              </a:solidFill>
              <a:highlight>
                <a:srgbClr val="FFFFFF"/>
              </a:highlight>
            </a:endParaRPr>
          </a:p>
          <a:p>
            <a:pPr marL="0" lvl="0" indent="0" algn="just" rtl="0">
              <a:lnSpc>
                <a:spcPct val="100000"/>
              </a:lnSpc>
              <a:spcBef>
                <a:spcPts val="1000"/>
              </a:spcBef>
              <a:spcAft>
                <a:spcPts val="0"/>
              </a:spcAft>
              <a:buNone/>
            </a:pPr>
            <a:r>
              <a:rPr lang="en-GB" sz="1800" b="1">
                <a:solidFill>
                  <a:srgbClr val="333333"/>
                </a:solidFill>
                <a:highlight>
                  <a:srgbClr val="FFFFFF"/>
                </a:highlight>
              </a:rPr>
              <a:t>5. Only one student failed in Mathematics.		</a:t>
            </a:r>
            <a:endParaRPr sz="1800" b="1">
              <a:solidFill>
                <a:srgbClr val="333333"/>
              </a:solidFill>
              <a:highlight>
                <a:srgbClr val="FFFFFF"/>
              </a:highlight>
            </a:endParaRPr>
          </a:p>
          <a:p>
            <a:pPr marL="457200" lvl="0" indent="0" algn="just" rtl="0">
              <a:lnSpc>
                <a:spcPct val="100000"/>
              </a:lnSpc>
              <a:spcBef>
                <a:spcPts val="1000"/>
              </a:spcBef>
              <a:spcAft>
                <a:spcPts val="0"/>
              </a:spcAft>
              <a:buNone/>
            </a:pPr>
            <a:r>
              <a:rPr lang="en-GB" sz="1800">
                <a:solidFill>
                  <a:srgbClr val="333333"/>
                </a:solidFill>
                <a:highlight>
                  <a:srgbClr val="FFFFFF"/>
                </a:highlight>
              </a:rPr>
              <a:t>In this question, the predicate is "</a:t>
            </a:r>
            <a:r>
              <a:rPr lang="en-GB" sz="1800" b="1">
                <a:solidFill>
                  <a:srgbClr val="333333"/>
                </a:solidFill>
                <a:highlight>
                  <a:srgbClr val="FFFFFF"/>
                </a:highlight>
              </a:rPr>
              <a:t>failed(x, y)," where x= student, and y= subject</a:t>
            </a:r>
            <a:r>
              <a:rPr lang="en-GB" sz="1800">
                <a:solidFill>
                  <a:srgbClr val="333333"/>
                </a:solidFill>
                <a:highlight>
                  <a:srgbClr val="FFFFFF"/>
                </a:highlight>
              </a:rPr>
              <a:t>. Since there is only one student who failed in Mathematics, so we will use following representation for this:      </a:t>
            </a:r>
            <a:endParaRPr sz="1800">
              <a:solidFill>
                <a:srgbClr val="333333"/>
              </a:solidFill>
              <a:highlight>
                <a:srgbClr val="FFFFFF"/>
              </a:highlight>
            </a:endParaRPr>
          </a:p>
          <a:p>
            <a:pPr marL="914400" lvl="0" indent="457200" algn="just" rtl="0">
              <a:lnSpc>
                <a:spcPct val="100000"/>
              </a:lnSpc>
              <a:spcBef>
                <a:spcPts val="1000"/>
              </a:spcBef>
              <a:spcAft>
                <a:spcPts val="0"/>
              </a:spcAft>
              <a:buNone/>
            </a:pPr>
            <a:r>
              <a:rPr lang="en-GB" sz="1800" b="1">
                <a:solidFill>
                  <a:srgbClr val="333333"/>
                </a:solidFill>
                <a:highlight>
                  <a:srgbClr val="FFFFFF"/>
                </a:highlight>
              </a:rPr>
              <a:t>∃(x) [ student(x) → failed (x, Mathematics) ∧∀ (y) [¬(x==y) ∧ student(y) → ¬failed (x, Mathematics)]</a:t>
            </a:r>
            <a:r>
              <a:rPr lang="en-GB" sz="1800">
                <a:solidFill>
                  <a:srgbClr val="333333"/>
                </a:solidFill>
                <a:highlight>
                  <a:srgbClr val="FFFFFF"/>
                </a:highlight>
              </a:rPr>
              <a:t>.</a:t>
            </a:r>
            <a:endParaRPr sz="1800">
              <a:solidFill>
                <a:srgbClr val="333333"/>
              </a:solidFill>
              <a:highlight>
                <a:srgbClr val="FFFFFF"/>
              </a:highlight>
            </a:endParaRPr>
          </a:p>
          <a:p>
            <a:pPr marL="0" lvl="0" indent="0" algn="just" rtl="0">
              <a:lnSpc>
                <a:spcPct val="100000"/>
              </a:lnSpc>
              <a:spcBef>
                <a:spcPts val="1200"/>
              </a:spcBef>
              <a:spcAft>
                <a:spcPts val="1000"/>
              </a:spcAft>
              <a:buNone/>
            </a:pPr>
            <a:endParaRPr sz="2400">
              <a:solidFill>
                <a:srgbClr val="333333"/>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2">
                                            <p:txEl>
                                              <p:pRg st="0" end="0"/>
                                            </p:txEl>
                                          </p:spTgt>
                                        </p:tgtEl>
                                        <p:attrNameLst>
                                          <p:attrName>style.visibility</p:attrName>
                                        </p:attrNameLst>
                                      </p:cBhvr>
                                      <p:to>
                                        <p:strVal val="visible"/>
                                      </p:to>
                                    </p:set>
                                    <p:animEffect transition="in" filter="fade">
                                      <p:cBhvr>
                                        <p:cTn id="7" dur="1000"/>
                                        <p:tgtEl>
                                          <p:spTgt spid="9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2">
                                            <p:txEl>
                                              <p:pRg st="1" end="1"/>
                                            </p:txEl>
                                          </p:spTgt>
                                        </p:tgtEl>
                                        <p:attrNameLst>
                                          <p:attrName>style.visibility</p:attrName>
                                        </p:attrNameLst>
                                      </p:cBhvr>
                                      <p:to>
                                        <p:strVal val="visible"/>
                                      </p:to>
                                    </p:set>
                                    <p:animEffect transition="in" filter="fade">
                                      <p:cBhvr>
                                        <p:cTn id="12" dur="1000"/>
                                        <p:tgtEl>
                                          <p:spTgt spid="9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2">
                                            <p:txEl>
                                              <p:pRg st="2" end="2"/>
                                            </p:txEl>
                                          </p:spTgt>
                                        </p:tgtEl>
                                        <p:attrNameLst>
                                          <p:attrName>style.visibility</p:attrName>
                                        </p:attrNameLst>
                                      </p:cBhvr>
                                      <p:to>
                                        <p:strVal val="visible"/>
                                      </p:to>
                                    </p:set>
                                    <p:animEffect transition="in" filter="fade">
                                      <p:cBhvr>
                                        <p:cTn id="17" dur="1000"/>
                                        <p:tgtEl>
                                          <p:spTgt spid="9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2">
                                            <p:txEl>
                                              <p:pRg st="3" end="3"/>
                                            </p:txEl>
                                          </p:spTgt>
                                        </p:tgtEl>
                                        <p:attrNameLst>
                                          <p:attrName>style.visibility</p:attrName>
                                        </p:attrNameLst>
                                      </p:cBhvr>
                                      <p:to>
                                        <p:strVal val="visible"/>
                                      </p:to>
                                    </p:set>
                                    <p:animEffect transition="in" filter="fade">
                                      <p:cBhvr>
                                        <p:cTn id="22" dur="1000"/>
                                        <p:tgtEl>
                                          <p:spTgt spid="9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2">
                                            <p:txEl>
                                              <p:pRg st="4" end="4"/>
                                            </p:txEl>
                                          </p:spTgt>
                                        </p:tgtEl>
                                        <p:attrNameLst>
                                          <p:attrName>style.visibility</p:attrName>
                                        </p:attrNameLst>
                                      </p:cBhvr>
                                      <p:to>
                                        <p:strVal val="visible"/>
                                      </p:to>
                                    </p:set>
                                    <p:animEffect transition="in" filter="fade">
                                      <p:cBhvr>
                                        <p:cTn id="27" dur="1000"/>
                                        <p:tgtEl>
                                          <p:spTgt spid="9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02">
                                            <p:txEl>
                                              <p:pRg st="5" end="5"/>
                                            </p:txEl>
                                          </p:spTgt>
                                        </p:tgtEl>
                                        <p:attrNameLst>
                                          <p:attrName>style.visibility</p:attrName>
                                        </p:attrNameLst>
                                      </p:cBhvr>
                                      <p:to>
                                        <p:strVal val="visible"/>
                                      </p:to>
                                    </p:set>
                                    <p:animEffect transition="in" filter="fade">
                                      <p:cBhvr>
                                        <p:cTn id="32" dur="1000"/>
                                        <p:tgtEl>
                                          <p:spTgt spid="9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02">
                                            <p:txEl>
                                              <p:pRg st="6" end="6"/>
                                            </p:txEl>
                                          </p:spTgt>
                                        </p:tgtEl>
                                        <p:attrNameLst>
                                          <p:attrName>style.visibility</p:attrName>
                                        </p:attrNameLst>
                                      </p:cBhvr>
                                      <p:to>
                                        <p:strVal val="visible"/>
                                      </p:to>
                                    </p:set>
                                    <p:animEffect transition="in" filter="fade">
                                      <p:cBhvr>
                                        <p:cTn id="37" dur="1000"/>
                                        <p:tgtEl>
                                          <p:spTgt spid="9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02">
                                            <p:txEl>
                                              <p:pRg st="7" end="7"/>
                                            </p:txEl>
                                          </p:spTgt>
                                        </p:tgtEl>
                                        <p:attrNameLst>
                                          <p:attrName>style.visibility</p:attrName>
                                        </p:attrNameLst>
                                      </p:cBhvr>
                                      <p:to>
                                        <p:strVal val="visible"/>
                                      </p:to>
                                    </p:set>
                                    <p:animEffect transition="in" filter="fade">
                                      <p:cBhvr>
                                        <p:cTn id="42" dur="1000"/>
                                        <p:tgtEl>
                                          <p:spTgt spid="90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02">
                                            <p:txEl>
                                              <p:pRg st="8" end="8"/>
                                            </p:txEl>
                                          </p:spTgt>
                                        </p:tgtEl>
                                        <p:attrNameLst>
                                          <p:attrName>style.visibility</p:attrName>
                                        </p:attrNameLst>
                                      </p:cBhvr>
                                      <p:to>
                                        <p:strVal val="visible"/>
                                      </p:to>
                                    </p:set>
                                    <p:animEffect transition="in" filter="fade">
                                      <p:cBhvr>
                                        <p:cTn id="47" dur="1000"/>
                                        <p:tgtEl>
                                          <p:spTgt spid="9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g129f3f2fb82_0_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Knowledge Engineering in First Order Logic</a:t>
            </a:r>
            <a:endParaRPr b="1">
              <a:solidFill>
                <a:schemeClr val="lt1"/>
              </a:solidFill>
            </a:endParaRPr>
          </a:p>
        </p:txBody>
      </p:sp>
      <p:sp>
        <p:nvSpPr>
          <p:cNvPr id="908" name="Google Shape;908;g129f3f2fb82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909" name="Google Shape;909;g129f3f2fb82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83</a:t>
            </a:fld>
            <a:endParaRPr/>
          </a:p>
        </p:txBody>
      </p:sp>
      <p:pic>
        <p:nvPicPr>
          <p:cNvPr id="910" name="Google Shape;910;g129f3f2fb82_0_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911" name="Google Shape;911;g129f3f2fb82_0_0"/>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457200" lvl="0" indent="-368300" algn="just" rtl="0">
              <a:lnSpc>
                <a:spcPct val="100000"/>
              </a:lnSpc>
              <a:spcBef>
                <a:spcPts val="1000"/>
              </a:spcBef>
              <a:spcAft>
                <a:spcPts val="0"/>
              </a:spcAft>
              <a:buSzPts val="2200"/>
              <a:buChar char="●"/>
            </a:pPr>
            <a:r>
              <a:rPr lang="en-GB" sz="2200">
                <a:highlight>
                  <a:srgbClr val="FFFFFF"/>
                </a:highlight>
              </a:rPr>
              <a:t>A knowledge engineer is someone who investigates a particular domain, learns what concepts are important in that domain, and creates a formal representation of the objects and relations in the domain.</a:t>
            </a:r>
            <a:endParaRPr sz="2200">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The knowledge-engineering process include following steps</a:t>
            </a:r>
            <a:endParaRPr sz="2200">
              <a:highlight>
                <a:srgbClr val="FFFFFF"/>
              </a:highlight>
            </a:endParaRPr>
          </a:p>
          <a:p>
            <a:pPr marL="457200" lvl="0" indent="0" algn="just" rtl="0">
              <a:lnSpc>
                <a:spcPct val="100000"/>
              </a:lnSpc>
              <a:spcBef>
                <a:spcPts val="1000"/>
              </a:spcBef>
              <a:spcAft>
                <a:spcPts val="0"/>
              </a:spcAft>
              <a:buNone/>
            </a:pPr>
            <a:r>
              <a:rPr lang="en-GB" sz="2200">
                <a:highlight>
                  <a:srgbClr val="FFFFFF"/>
                </a:highlight>
              </a:rPr>
              <a:t>1. Identify the task</a:t>
            </a:r>
            <a:endParaRPr sz="2200">
              <a:highlight>
                <a:srgbClr val="FFFFFF"/>
              </a:highlight>
            </a:endParaRPr>
          </a:p>
          <a:p>
            <a:pPr marL="457200" lvl="0" indent="0" algn="just" rtl="0">
              <a:lnSpc>
                <a:spcPct val="100000"/>
              </a:lnSpc>
              <a:spcBef>
                <a:spcPts val="1000"/>
              </a:spcBef>
              <a:spcAft>
                <a:spcPts val="0"/>
              </a:spcAft>
              <a:buNone/>
            </a:pPr>
            <a:r>
              <a:rPr lang="en-GB" sz="2200">
                <a:highlight>
                  <a:srgbClr val="FFFFFF"/>
                </a:highlight>
              </a:rPr>
              <a:t>2. Assemble the relevant knowledge</a:t>
            </a:r>
            <a:endParaRPr sz="2200">
              <a:highlight>
                <a:srgbClr val="FFFFFF"/>
              </a:highlight>
            </a:endParaRPr>
          </a:p>
          <a:p>
            <a:pPr marL="457200" lvl="0" indent="0" algn="just" rtl="0">
              <a:lnSpc>
                <a:spcPct val="100000"/>
              </a:lnSpc>
              <a:spcBef>
                <a:spcPts val="1000"/>
              </a:spcBef>
              <a:spcAft>
                <a:spcPts val="0"/>
              </a:spcAft>
              <a:buNone/>
            </a:pPr>
            <a:r>
              <a:rPr lang="en-GB" sz="2200">
                <a:highlight>
                  <a:srgbClr val="FFFFFF"/>
                </a:highlight>
              </a:rPr>
              <a:t>3. Decide on a vocabulary of predicates, functions, and constants</a:t>
            </a:r>
            <a:endParaRPr sz="2200">
              <a:highlight>
                <a:srgbClr val="FFFFFF"/>
              </a:highlight>
            </a:endParaRPr>
          </a:p>
          <a:p>
            <a:pPr marL="0" lvl="0" indent="0" algn="just" rtl="0">
              <a:lnSpc>
                <a:spcPct val="100000"/>
              </a:lnSpc>
              <a:spcBef>
                <a:spcPts val="1200"/>
              </a:spcBef>
              <a:spcAft>
                <a:spcPts val="0"/>
              </a:spcAft>
              <a:buNone/>
            </a:pPr>
            <a:r>
              <a:rPr lang="en-GB" sz="2200">
                <a:highlight>
                  <a:srgbClr val="FFFFFF"/>
                </a:highlight>
              </a:rPr>
              <a:t>	4. Encode general knowledge about the domain</a:t>
            </a:r>
            <a:endParaRPr sz="2200">
              <a:highlight>
                <a:srgbClr val="FFFFFF"/>
              </a:highlight>
            </a:endParaRPr>
          </a:p>
          <a:p>
            <a:pPr marL="457200" lvl="0" indent="0" algn="just" rtl="0">
              <a:lnSpc>
                <a:spcPct val="100000"/>
              </a:lnSpc>
              <a:spcBef>
                <a:spcPts val="1200"/>
              </a:spcBef>
              <a:spcAft>
                <a:spcPts val="0"/>
              </a:spcAft>
              <a:buNone/>
            </a:pPr>
            <a:r>
              <a:rPr lang="en-GB" sz="2200">
                <a:highlight>
                  <a:srgbClr val="FFFFFF"/>
                </a:highlight>
              </a:rPr>
              <a:t>5. Encode a description of the specific problem instance</a:t>
            </a:r>
            <a:endParaRPr sz="2200">
              <a:highlight>
                <a:srgbClr val="FFFFFF"/>
              </a:highlight>
            </a:endParaRPr>
          </a:p>
          <a:p>
            <a:pPr marL="457200" lvl="0" indent="0" algn="just" rtl="0">
              <a:lnSpc>
                <a:spcPct val="100000"/>
              </a:lnSpc>
              <a:spcBef>
                <a:spcPts val="1200"/>
              </a:spcBef>
              <a:spcAft>
                <a:spcPts val="0"/>
              </a:spcAft>
              <a:buNone/>
            </a:pPr>
            <a:r>
              <a:rPr lang="en-GB" sz="2200">
                <a:highlight>
                  <a:srgbClr val="FFFFFF"/>
                </a:highlight>
              </a:rPr>
              <a:t>6. Pose queries to the inference procedure and get answers</a:t>
            </a:r>
            <a:endParaRPr sz="2200">
              <a:highlight>
                <a:srgbClr val="FFFFFF"/>
              </a:highlight>
            </a:endParaRPr>
          </a:p>
          <a:p>
            <a:pPr marL="457200" lvl="0" indent="0" algn="just" rtl="0">
              <a:lnSpc>
                <a:spcPct val="100000"/>
              </a:lnSpc>
              <a:spcBef>
                <a:spcPts val="1200"/>
              </a:spcBef>
              <a:spcAft>
                <a:spcPts val="1000"/>
              </a:spcAft>
              <a:buNone/>
            </a:pPr>
            <a:r>
              <a:rPr lang="en-GB" sz="2200">
                <a:highlight>
                  <a:srgbClr val="FFFFFF"/>
                </a:highlight>
              </a:rPr>
              <a:t>7. Debug the knowledge base</a:t>
            </a:r>
            <a:endParaRPr sz="220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1">
                                            <p:txEl>
                                              <p:pRg st="0" end="0"/>
                                            </p:txEl>
                                          </p:spTgt>
                                        </p:tgtEl>
                                        <p:attrNameLst>
                                          <p:attrName>style.visibility</p:attrName>
                                        </p:attrNameLst>
                                      </p:cBhvr>
                                      <p:to>
                                        <p:strVal val="visible"/>
                                      </p:to>
                                    </p:set>
                                    <p:animEffect transition="in" filter="fade">
                                      <p:cBhvr>
                                        <p:cTn id="7" dur="1000"/>
                                        <p:tgtEl>
                                          <p:spTgt spid="9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1">
                                            <p:txEl>
                                              <p:pRg st="1" end="1"/>
                                            </p:txEl>
                                          </p:spTgt>
                                        </p:tgtEl>
                                        <p:attrNameLst>
                                          <p:attrName>style.visibility</p:attrName>
                                        </p:attrNameLst>
                                      </p:cBhvr>
                                      <p:to>
                                        <p:strVal val="visible"/>
                                      </p:to>
                                    </p:set>
                                    <p:animEffect transition="in" filter="fade">
                                      <p:cBhvr>
                                        <p:cTn id="12" dur="1000"/>
                                        <p:tgtEl>
                                          <p:spTgt spid="9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1">
                                            <p:txEl>
                                              <p:pRg st="2" end="2"/>
                                            </p:txEl>
                                          </p:spTgt>
                                        </p:tgtEl>
                                        <p:attrNameLst>
                                          <p:attrName>style.visibility</p:attrName>
                                        </p:attrNameLst>
                                      </p:cBhvr>
                                      <p:to>
                                        <p:strVal val="visible"/>
                                      </p:to>
                                    </p:set>
                                    <p:animEffect transition="in" filter="fade">
                                      <p:cBhvr>
                                        <p:cTn id="17" dur="1000"/>
                                        <p:tgtEl>
                                          <p:spTgt spid="9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1">
                                            <p:txEl>
                                              <p:pRg st="3" end="3"/>
                                            </p:txEl>
                                          </p:spTgt>
                                        </p:tgtEl>
                                        <p:attrNameLst>
                                          <p:attrName>style.visibility</p:attrName>
                                        </p:attrNameLst>
                                      </p:cBhvr>
                                      <p:to>
                                        <p:strVal val="visible"/>
                                      </p:to>
                                    </p:set>
                                    <p:animEffect transition="in" filter="fade">
                                      <p:cBhvr>
                                        <p:cTn id="22" dur="1000"/>
                                        <p:tgtEl>
                                          <p:spTgt spid="9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11">
                                            <p:txEl>
                                              <p:pRg st="4" end="4"/>
                                            </p:txEl>
                                          </p:spTgt>
                                        </p:tgtEl>
                                        <p:attrNameLst>
                                          <p:attrName>style.visibility</p:attrName>
                                        </p:attrNameLst>
                                      </p:cBhvr>
                                      <p:to>
                                        <p:strVal val="visible"/>
                                      </p:to>
                                    </p:set>
                                    <p:animEffect transition="in" filter="fade">
                                      <p:cBhvr>
                                        <p:cTn id="27" dur="1000"/>
                                        <p:tgtEl>
                                          <p:spTgt spid="9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11">
                                            <p:txEl>
                                              <p:pRg st="5" end="5"/>
                                            </p:txEl>
                                          </p:spTgt>
                                        </p:tgtEl>
                                        <p:attrNameLst>
                                          <p:attrName>style.visibility</p:attrName>
                                        </p:attrNameLst>
                                      </p:cBhvr>
                                      <p:to>
                                        <p:strVal val="visible"/>
                                      </p:to>
                                    </p:set>
                                    <p:animEffect transition="in" filter="fade">
                                      <p:cBhvr>
                                        <p:cTn id="32" dur="1000"/>
                                        <p:tgtEl>
                                          <p:spTgt spid="9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11">
                                            <p:txEl>
                                              <p:pRg st="6" end="6"/>
                                            </p:txEl>
                                          </p:spTgt>
                                        </p:tgtEl>
                                        <p:attrNameLst>
                                          <p:attrName>style.visibility</p:attrName>
                                        </p:attrNameLst>
                                      </p:cBhvr>
                                      <p:to>
                                        <p:strVal val="visible"/>
                                      </p:to>
                                    </p:set>
                                    <p:animEffect transition="in" filter="fade">
                                      <p:cBhvr>
                                        <p:cTn id="37" dur="1000"/>
                                        <p:tgtEl>
                                          <p:spTgt spid="9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11">
                                            <p:txEl>
                                              <p:pRg st="7" end="7"/>
                                            </p:txEl>
                                          </p:spTgt>
                                        </p:tgtEl>
                                        <p:attrNameLst>
                                          <p:attrName>style.visibility</p:attrName>
                                        </p:attrNameLst>
                                      </p:cBhvr>
                                      <p:to>
                                        <p:strVal val="visible"/>
                                      </p:to>
                                    </p:set>
                                    <p:animEffect transition="in" filter="fade">
                                      <p:cBhvr>
                                        <p:cTn id="42" dur="1000"/>
                                        <p:tgtEl>
                                          <p:spTgt spid="9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11">
                                            <p:txEl>
                                              <p:pRg st="8" end="8"/>
                                            </p:txEl>
                                          </p:spTgt>
                                        </p:tgtEl>
                                        <p:attrNameLst>
                                          <p:attrName>style.visibility</p:attrName>
                                        </p:attrNameLst>
                                      </p:cBhvr>
                                      <p:to>
                                        <p:strVal val="visible"/>
                                      </p:to>
                                    </p:set>
                                    <p:animEffect transition="in" filter="fade">
                                      <p:cBhvr>
                                        <p:cTn id="47" dur="1000"/>
                                        <p:tgtEl>
                                          <p:spTgt spid="9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g129f3f2fb82_0_1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Knowledge Engineering in First Order Logic</a:t>
            </a:r>
            <a:endParaRPr b="1">
              <a:solidFill>
                <a:schemeClr val="lt1"/>
              </a:solidFill>
            </a:endParaRPr>
          </a:p>
        </p:txBody>
      </p:sp>
      <p:sp>
        <p:nvSpPr>
          <p:cNvPr id="917" name="Google Shape;917;g129f3f2fb82_0_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918" name="Google Shape;918;g129f3f2fb82_0_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84</a:t>
            </a:fld>
            <a:endParaRPr/>
          </a:p>
        </p:txBody>
      </p:sp>
      <p:pic>
        <p:nvPicPr>
          <p:cNvPr id="919" name="Google Shape;919;g129f3f2fb82_0_17"/>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920" name="Google Shape;920;g129f3f2fb82_0_17"/>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000"/>
              </a:spcBef>
              <a:spcAft>
                <a:spcPts val="0"/>
              </a:spcAft>
              <a:buNone/>
            </a:pPr>
            <a:r>
              <a:rPr lang="en-GB" sz="2200" b="1">
                <a:highlight>
                  <a:srgbClr val="FFFFFF"/>
                </a:highlight>
              </a:rPr>
              <a:t>1. Identify the task</a:t>
            </a:r>
            <a:endParaRPr sz="2200" b="1">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The knowledge engineer must precisely describe the range of questions that the knowledge base will support and the kinds of facts that will be available for each specific problem instance. </a:t>
            </a:r>
            <a:endParaRPr sz="2200">
              <a:highlight>
                <a:srgbClr val="FFFFFF"/>
              </a:highlight>
            </a:endParaRPr>
          </a:p>
          <a:p>
            <a:pPr marL="457200" lvl="0" indent="-368300" algn="just" rtl="0">
              <a:lnSpc>
                <a:spcPct val="100000"/>
              </a:lnSpc>
              <a:spcBef>
                <a:spcPts val="1000"/>
              </a:spcBef>
              <a:spcAft>
                <a:spcPts val="0"/>
              </a:spcAft>
              <a:buSzPts val="2200"/>
              <a:buChar char="●"/>
            </a:pPr>
            <a:r>
              <a:rPr lang="en-GB" sz="2200">
                <a:highlight>
                  <a:srgbClr val="FFFFFF"/>
                </a:highlight>
              </a:rPr>
              <a:t>For example, does the wumpus knowledge base need to be able to choose actions or is it required to answer questions only about the contents of the environment? Will the sensor facts include the current location? </a:t>
            </a:r>
            <a:endParaRPr sz="2200">
              <a:highlight>
                <a:srgbClr val="FFFFFF"/>
              </a:highlight>
            </a:endParaRPr>
          </a:p>
          <a:p>
            <a:pPr marL="457200" lvl="0" indent="-368300" algn="just" rtl="0">
              <a:lnSpc>
                <a:spcPct val="100000"/>
              </a:lnSpc>
              <a:spcBef>
                <a:spcPts val="1000"/>
              </a:spcBef>
              <a:spcAft>
                <a:spcPts val="0"/>
              </a:spcAft>
              <a:buSzPts val="2200"/>
              <a:buChar char="●"/>
            </a:pPr>
            <a:r>
              <a:rPr lang="en-GB" sz="2200">
                <a:highlight>
                  <a:srgbClr val="FFFFFF"/>
                </a:highlight>
              </a:rPr>
              <a:t>The task will determine what knowledge must be represented in order to connect problem instances to answers. </a:t>
            </a:r>
            <a:endParaRPr sz="2200">
              <a:highlight>
                <a:srgbClr val="FFFFFF"/>
              </a:highlight>
            </a:endParaRPr>
          </a:p>
          <a:p>
            <a:pPr marL="457200" lvl="0" indent="-368300" algn="just" rtl="0">
              <a:lnSpc>
                <a:spcPct val="100000"/>
              </a:lnSpc>
              <a:spcBef>
                <a:spcPts val="1000"/>
              </a:spcBef>
              <a:spcAft>
                <a:spcPts val="1000"/>
              </a:spcAft>
              <a:buSzPts val="2200"/>
              <a:buChar char="●"/>
            </a:pPr>
            <a:r>
              <a:rPr lang="en-GB" sz="2200">
                <a:highlight>
                  <a:srgbClr val="FFFFFF"/>
                </a:highlight>
              </a:rPr>
              <a:t>This step is analogous to the PEAS process for designing agents.</a:t>
            </a:r>
            <a:endParaRPr sz="220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0">
                                            <p:txEl>
                                              <p:pRg st="0" end="0"/>
                                            </p:txEl>
                                          </p:spTgt>
                                        </p:tgtEl>
                                        <p:attrNameLst>
                                          <p:attrName>style.visibility</p:attrName>
                                        </p:attrNameLst>
                                      </p:cBhvr>
                                      <p:to>
                                        <p:strVal val="visible"/>
                                      </p:to>
                                    </p:set>
                                    <p:animEffect transition="in" filter="fade">
                                      <p:cBhvr>
                                        <p:cTn id="7" dur="1000"/>
                                        <p:tgtEl>
                                          <p:spTgt spid="9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0">
                                            <p:txEl>
                                              <p:pRg st="1" end="1"/>
                                            </p:txEl>
                                          </p:spTgt>
                                        </p:tgtEl>
                                        <p:attrNameLst>
                                          <p:attrName>style.visibility</p:attrName>
                                        </p:attrNameLst>
                                      </p:cBhvr>
                                      <p:to>
                                        <p:strVal val="visible"/>
                                      </p:to>
                                    </p:set>
                                    <p:animEffect transition="in" filter="fade">
                                      <p:cBhvr>
                                        <p:cTn id="12" dur="1000"/>
                                        <p:tgtEl>
                                          <p:spTgt spid="9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0">
                                            <p:txEl>
                                              <p:pRg st="2" end="2"/>
                                            </p:txEl>
                                          </p:spTgt>
                                        </p:tgtEl>
                                        <p:attrNameLst>
                                          <p:attrName>style.visibility</p:attrName>
                                        </p:attrNameLst>
                                      </p:cBhvr>
                                      <p:to>
                                        <p:strVal val="visible"/>
                                      </p:to>
                                    </p:set>
                                    <p:animEffect transition="in" filter="fade">
                                      <p:cBhvr>
                                        <p:cTn id="17" dur="1000"/>
                                        <p:tgtEl>
                                          <p:spTgt spid="9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0">
                                            <p:txEl>
                                              <p:pRg st="3" end="3"/>
                                            </p:txEl>
                                          </p:spTgt>
                                        </p:tgtEl>
                                        <p:attrNameLst>
                                          <p:attrName>style.visibility</p:attrName>
                                        </p:attrNameLst>
                                      </p:cBhvr>
                                      <p:to>
                                        <p:strVal val="visible"/>
                                      </p:to>
                                    </p:set>
                                    <p:animEffect transition="in" filter="fade">
                                      <p:cBhvr>
                                        <p:cTn id="22" dur="1000"/>
                                        <p:tgtEl>
                                          <p:spTgt spid="9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0">
                                            <p:txEl>
                                              <p:pRg st="4" end="4"/>
                                            </p:txEl>
                                          </p:spTgt>
                                        </p:tgtEl>
                                        <p:attrNameLst>
                                          <p:attrName>style.visibility</p:attrName>
                                        </p:attrNameLst>
                                      </p:cBhvr>
                                      <p:to>
                                        <p:strVal val="visible"/>
                                      </p:to>
                                    </p:set>
                                    <p:animEffect transition="in" filter="fade">
                                      <p:cBhvr>
                                        <p:cTn id="27" dur="1000"/>
                                        <p:tgtEl>
                                          <p:spTgt spid="9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g129f3f2fb82_0_26"/>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Knowledge Engineering in First Order Logic</a:t>
            </a:r>
            <a:endParaRPr b="1">
              <a:solidFill>
                <a:schemeClr val="lt1"/>
              </a:solidFill>
            </a:endParaRPr>
          </a:p>
        </p:txBody>
      </p:sp>
      <p:sp>
        <p:nvSpPr>
          <p:cNvPr id="926" name="Google Shape;926;g129f3f2fb82_0_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927" name="Google Shape;927;g129f3f2fb82_0_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85</a:t>
            </a:fld>
            <a:endParaRPr/>
          </a:p>
        </p:txBody>
      </p:sp>
      <p:pic>
        <p:nvPicPr>
          <p:cNvPr id="928" name="Google Shape;928;g129f3f2fb82_0_26"/>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929" name="Google Shape;929;g129f3f2fb82_0_26"/>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000"/>
              </a:spcBef>
              <a:spcAft>
                <a:spcPts val="0"/>
              </a:spcAft>
              <a:buNone/>
            </a:pPr>
            <a:r>
              <a:rPr lang="en-GB" sz="2200" b="1">
                <a:highlight>
                  <a:srgbClr val="FFFFFF"/>
                </a:highlight>
              </a:rPr>
              <a:t>2. Assemble the relevant knowledge</a:t>
            </a:r>
            <a:endParaRPr sz="2200" b="1">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The knowledge engineer might already be an expert in the domain, or might need to work with real experts to extract what they know—a process called </a:t>
            </a:r>
            <a:r>
              <a:rPr lang="en-GB" sz="2200" b="1">
                <a:solidFill>
                  <a:srgbClr val="FF0000"/>
                </a:solidFill>
                <a:highlight>
                  <a:srgbClr val="FFFFFF"/>
                </a:highlight>
              </a:rPr>
              <a:t>knowledge acquisition</a:t>
            </a:r>
            <a:r>
              <a:rPr lang="en-GB" sz="2200">
                <a:highlight>
                  <a:srgbClr val="FFFFFF"/>
                </a:highlight>
              </a:rPr>
              <a:t>. </a:t>
            </a:r>
            <a:endParaRPr sz="2200">
              <a:highlight>
                <a:srgbClr val="FFFFFF"/>
              </a:highlight>
            </a:endParaRPr>
          </a:p>
          <a:p>
            <a:pPr marL="457200" lvl="0" indent="-368300" algn="just" rtl="0">
              <a:lnSpc>
                <a:spcPct val="100000"/>
              </a:lnSpc>
              <a:spcBef>
                <a:spcPts val="1000"/>
              </a:spcBef>
              <a:spcAft>
                <a:spcPts val="0"/>
              </a:spcAft>
              <a:buSzPts val="2200"/>
              <a:buChar char="●"/>
            </a:pPr>
            <a:r>
              <a:rPr lang="en-GB" sz="2200">
                <a:highlight>
                  <a:srgbClr val="FFFFFF"/>
                </a:highlight>
              </a:rPr>
              <a:t>At this stage, the knowledge is not represented formally. </a:t>
            </a:r>
            <a:endParaRPr sz="2200">
              <a:highlight>
                <a:srgbClr val="FFFFFF"/>
              </a:highlight>
            </a:endParaRPr>
          </a:p>
          <a:p>
            <a:pPr marL="457200" lvl="0" indent="-368300" algn="just" rtl="0">
              <a:lnSpc>
                <a:spcPct val="100000"/>
              </a:lnSpc>
              <a:spcBef>
                <a:spcPts val="1000"/>
              </a:spcBef>
              <a:spcAft>
                <a:spcPts val="0"/>
              </a:spcAft>
              <a:buSzPts val="2200"/>
              <a:buChar char="●"/>
            </a:pPr>
            <a:r>
              <a:rPr lang="en-GB" sz="2200">
                <a:highlight>
                  <a:srgbClr val="FFFFFF"/>
                </a:highlight>
              </a:rPr>
              <a:t>The idea is to understand the scope of the knowledge base, as determined by the task, and to understand how the domain actually works.</a:t>
            </a:r>
            <a:endParaRPr sz="2200">
              <a:highlight>
                <a:srgbClr val="FFFFFF"/>
              </a:highlight>
            </a:endParaRPr>
          </a:p>
          <a:p>
            <a:pPr marL="457200" lvl="0" indent="-368300" algn="just" rtl="0">
              <a:lnSpc>
                <a:spcPct val="100000"/>
              </a:lnSpc>
              <a:spcBef>
                <a:spcPts val="1000"/>
              </a:spcBef>
              <a:spcAft>
                <a:spcPts val="1000"/>
              </a:spcAft>
              <a:buSzPts val="2200"/>
              <a:buChar char="●"/>
            </a:pPr>
            <a:r>
              <a:rPr lang="en-GB" sz="2200">
                <a:highlight>
                  <a:srgbClr val="FFFFFF"/>
                </a:highlight>
              </a:rPr>
              <a:t>For the wumpus world, which is defined by an artificial set of rules, the relevant knowledge is easy to identify.</a:t>
            </a:r>
            <a:endParaRPr sz="220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9">
                                            <p:txEl>
                                              <p:pRg st="0" end="0"/>
                                            </p:txEl>
                                          </p:spTgt>
                                        </p:tgtEl>
                                        <p:attrNameLst>
                                          <p:attrName>style.visibility</p:attrName>
                                        </p:attrNameLst>
                                      </p:cBhvr>
                                      <p:to>
                                        <p:strVal val="visible"/>
                                      </p:to>
                                    </p:set>
                                    <p:animEffect transition="in" filter="fade">
                                      <p:cBhvr>
                                        <p:cTn id="7" dur="1000"/>
                                        <p:tgtEl>
                                          <p:spTgt spid="9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9">
                                            <p:txEl>
                                              <p:pRg st="1" end="1"/>
                                            </p:txEl>
                                          </p:spTgt>
                                        </p:tgtEl>
                                        <p:attrNameLst>
                                          <p:attrName>style.visibility</p:attrName>
                                        </p:attrNameLst>
                                      </p:cBhvr>
                                      <p:to>
                                        <p:strVal val="visible"/>
                                      </p:to>
                                    </p:set>
                                    <p:animEffect transition="in" filter="fade">
                                      <p:cBhvr>
                                        <p:cTn id="12" dur="1000"/>
                                        <p:tgtEl>
                                          <p:spTgt spid="9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9">
                                            <p:txEl>
                                              <p:pRg st="2" end="2"/>
                                            </p:txEl>
                                          </p:spTgt>
                                        </p:tgtEl>
                                        <p:attrNameLst>
                                          <p:attrName>style.visibility</p:attrName>
                                        </p:attrNameLst>
                                      </p:cBhvr>
                                      <p:to>
                                        <p:strVal val="visible"/>
                                      </p:to>
                                    </p:set>
                                    <p:animEffect transition="in" filter="fade">
                                      <p:cBhvr>
                                        <p:cTn id="17" dur="1000"/>
                                        <p:tgtEl>
                                          <p:spTgt spid="9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9">
                                            <p:txEl>
                                              <p:pRg st="3" end="3"/>
                                            </p:txEl>
                                          </p:spTgt>
                                        </p:tgtEl>
                                        <p:attrNameLst>
                                          <p:attrName>style.visibility</p:attrName>
                                        </p:attrNameLst>
                                      </p:cBhvr>
                                      <p:to>
                                        <p:strVal val="visible"/>
                                      </p:to>
                                    </p:set>
                                    <p:animEffect transition="in" filter="fade">
                                      <p:cBhvr>
                                        <p:cTn id="22" dur="1000"/>
                                        <p:tgtEl>
                                          <p:spTgt spid="9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9">
                                            <p:txEl>
                                              <p:pRg st="4" end="4"/>
                                            </p:txEl>
                                          </p:spTgt>
                                        </p:tgtEl>
                                        <p:attrNameLst>
                                          <p:attrName>style.visibility</p:attrName>
                                        </p:attrNameLst>
                                      </p:cBhvr>
                                      <p:to>
                                        <p:strVal val="visible"/>
                                      </p:to>
                                    </p:set>
                                    <p:animEffect transition="in" filter="fade">
                                      <p:cBhvr>
                                        <p:cTn id="27" dur="1000"/>
                                        <p:tgtEl>
                                          <p:spTgt spid="9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g129f3f2fb82_0_3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Knowledge Engineering in First Order Logic</a:t>
            </a:r>
            <a:endParaRPr b="1">
              <a:solidFill>
                <a:schemeClr val="lt1"/>
              </a:solidFill>
            </a:endParaRPr>
          </a:p>
        </p:txBody>
      </p:sp>
      <p:sp>
        <p:nvSpPr>
          <p:cNvPr id="935" name="Google Shape;935;g129f3f2fb82_0_3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936" name="Google Shape;936;g129f3f2fb82_0_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86</a:t>
            </a:fld>
            <a:endParaRPr/>
          </a:p>
        </p:txBody>
      </p:sp>
      <p:pic>
        <p:nvPicPr>
          <p:cNvPr id="937" name="Google Shape;937;g129f3f2fb82_0_37"/>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938" name="Google Shape;938;g129f3f2fb82_0_37"/>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000"/>
              </a:spcBef>
              <a:spcAft>
                <a:spcPts val="0"/>
              </a:spcAft>
              <a:buNone/>
            </a:pPr>
            <a:r>
              <a:rPr lang="en-GB" sz="2200" b="1">
                <a:highlight>
                  <a:srgbClr val="FFFFFF"/>
                </a:highlight>
              </a:rPr>
              <a:t>3. Decide on a vocabulary of predicates, functions, and constants</a:t>
            </a:r>
            <a:endParaRPr sz="2200" b="1">
              <a:highlight>
                <a:srgbClr val="FFFFFF"/>
              </a:highlight>
            </a:endParaRPr>
          </a:p>
          <a:p>
            <a:pPr marL="457200" lvl="0" indent="-368300" algn="just" rtl="0">
              <a:lnSpc>
                <a:spcPct val="100000"/>
              </a:lnSpc>
              <a:spcBef>
                <a:spcPts val="1200"/>
              </a:spcBef>
              <a:spcAft>
                <a:spcPts val="0"/>
              </a:spcAft>
              <a:buSzPts val="2200"/>
              <a:buChar char="●"/>
            </a:pPr>
            <a:r>
              <a:rPr lang="en-GB" sz="2200">
                <a:highlight>
                  <a:srgbClr val="FFFFFF"/>
                </a:highlight>
              </a:rPr>
              <a:t>Translate the important domain-level concepts into logic-level names. </a:t>
            </a:r>
            <a:endParaRPr sz="2200">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This involves many questions of knowledge-engineering style. </a:t>
            </a:r>
            <a:endParaRPr sz="2200">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For example, should pits be represented by objects or by a unary predicate on squares? </a:t>
            </a:r>
            <a:endParaRPr sz="2200">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Should the agent’s orientation be a function or a predicate? </a:t>
            </a:r>
            <a:endParaRPr sz="2200">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Should the wumpus’s location depend on time? </a:t>
            </a:r>
            <a:endParaRPr sz="2200">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Once the choices have been made, the result is a vocabulary that is known as the </a:t>
            </a:r>
            <a:r>
              <a:rPr lang="en-GB" sz="2200" b="1">
                <a:solidFill>
                  <a:srgbClr val="FF0000"/>
                </a:solidFill>
                <a:highlight>
                  <a:srgbClr val="FFFFFF"/>
                </a:highlight>
              </a:rPr>
              <a:t>ontology</a:t>
            </a:r>
            <a:r>
              <a:rPr lang="en-GB" sz="2200">
                <a:highlight>
                  <a:srgbClr val="FFFFFF"/>
                </a:highlight>
              </a:rPr>
              <a:t> of the domain</a:t>
            </a:r>
            <a:endParaRPr sz="2200">
              <a:highlight>
                <a:srgbClr val="FFFFFF"/>
              </a:highlight>
            </a:endParaRPr>
          </a:p>
          <a:p>
            <a:pPr marL="0" lvl="0" indent="0" algn="just" rtl="0">
              <a:lnSpc>
                <a:spcPct val="100000"/>
              </a:lnSpc>
              <a:spcBef>
                <a:spcPts val="1000"/>
              </a:spcBef>
              <a:spcAft>
                <a:spcPts val="0"/>
              </a:spcAft>
              <a:buNone/>
            </a:pPr>
            <a:r>
              <a:rPr lang="en-GB" sz="2200" b="1">
                <a:highlight>
                  <a:schemeClr val="lt1"/>
                </a:highlight>
              </a:rPr>
              <a:t>4. Encode general knowledge about the domain</a:t>
            </a:r>
            <a:endParaRPr sz="2200" b="1">
              <a:highlight>
                <a:schemeClr val="lt1"/>
              </a:highlight>
            </a:endParaRPr>
          </a:p>
          <a:p>
            <a:pPr marL="914400" lvl="0" indent="-368300" algn="just" rtl="0">
              <a:lnSpc>
                <a:spcPct val="100000"/>
              </a:lnSpc>
              <a:spcBef>
                <a:spcPts val="1200"/>
              </a:spcBef>
              <a:spcAft>
                <a:spcPts val="0"/>
              </a:spcAft>
              <a:buSzPts val="2200"/>
              <a:buChar char="●"/>
            </a:pPr>
            <a:r>
              <a:rPr lang="en-GB" sz="2200">
                <a:highlight>
                  <a:schemeClr val="lt1"/>
                </a:highlight>
              </a:rPr>
              <a:t>The knowledge engineer writes down the </a:t>
            </a:r>
            <a:r>
              <a:rPr lang="en-GB" sz="2200" b="1">
                <a:solidFill>
                  <a:srgbClr val="FF0000"/>
                </a:solidFill>
                <a:highlight>
                  <a:schemeClr val="lt1"/>
                </a:highlight>
              </a:rPr>
              <a:t>axioms</a:t>
            </a:r>
            <a:r>
              <a:rPr lang="en-GB" sz="2200">
                <a:highlight>
                  <a:schemeClr val="lt1"/>
                </a:highlight>
              </a:rPr>
              <a:t> for all the vocabulary terms.</a:t>
            </a:r>
            <a:endParaRPr sz="2200">
              <a:highlight>
                <a:schemeClr val="lt1"/>
              </a:highlight>
            </a:endParaRPr>
          </a:p>
          <a:p>
            <a:pPr marL="914400" lvl="0" indent="-368300" algn="just" rtl="0">
              <a:lnSpc>
                <a:spcPct val="100000"/>
              </a:lnSpc>
              <a:spcBef>
                <a:spcPts val="0"/>
              </a:spcBef>
              <a:spcAft>
                <a:spcPts val="0"/>
              </a:spcAft>
              <a:buSzPts val="2200"/>
              <a:buChar char="●"/>
            </a:pPr>
            <a:r>
              <a:rPr lang="en-GB" sz="2200">
                <a:highlight>
                  <a:schemeClr val="lt1"/>
                </a:highlight>
              </a:rPr>
              <a:t>This pins down (to the extent possible) the meaning of the terms, enabling the expert to check the content. </a:t>
            </a:r>
            <a:endParaRPr sz="2200">
              <a:highlight>
                <a:schemeClr val="lt1"/>
              </a:highlight>
            </a:endParaRPr>
          </a:p>
          <a:p>
            <a:pPr marL="914400" lvl="0" indent="-368300" algn="just" rtl="0">
              <a:lnSpc>
                <a:spcPct val="100000"/>
              </a:lnSpc>
              <a:spcBef>
                <a:spcPts val="0"/>
              </a:spcBef>
              <a:spcAft>
                <a:spcPts val="0"/>
              </a:spcAft>
              <a:buSzPts val="2200"/>
              <a:buChar char="●"/>
            </a:pPr>
            <a:r>
              <a:rPr lang="en-GB" sz="2200">
                <a:highlight>
                  <a:schemeClr val="lt1"/>
                </a:highlight>
              </a:rPr>
              <a:t>Often, this step reveals misconceptions or gaps in the vocabulary that must be fixed by returning to step 3 and iterating through the process</a:t>
            </a:r>
            <a:endParaRPr sz="220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8">
                                            <p:txEl>
                                              <p:pRg st="0" end="0"/>
                                            </p:txEl>
                                          </p:spTgt>
                                        </p:tgtEl>
                                        <p:attrNameLst>
                                          <p:attrName>style.visibility</p:attrName>
                                        </p:attrNameLst>
                                      </p:cBhvr>
                                      <p:to>
                                        <p:strVal val="visible"/>
                                      </p:to>
                                    </p:set>
                                    <p:animEffect transition="in" filter="fade">
                                      <p:cBhvr>
                                        <p:cTn id="7" dur="1000"/>
                                        <p:tgtEl>
                                          <p:spTgt spid="9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8">
                                            <p:txEl>
                                              <p:pRg st="1" end="1"/>
                                            </p:txEl>
                                          </p:spTgt>
                                        </p:tgtEl>
                                        <p:attrNameLst>
                                          <p:attrName>style.visibility</p:attrName>
                                        </p:attrNameLst>
                                      </p:cBhvr>
                                      <p:to>
                                        <p:strVal val="visible"/>
                                      </p:to>
                                    </p:set>
                                    <p:animEffect transition="in" filter="fade">
                                      <p:cBhvr>
                                        <p:cTn id="12" dur="1000"/>
                                        <p:tgtEl>
                                          <p:spTgt spid="9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38">
                                            <p:txEl>
                                              <p:pRg st="2" end="2"/>
                                            </p:txEl>
                                          </p:spTgt>
                                        </p:tgtEl>
                                        <p:attrNameLst>
                                          <p:attrName>style.visibility</p:attrName>
                                        </p:attrNameLst>
                                      </p:cBhvr>
                                      <p:to>
                                        <p:strVal val="visible"/>
                                      </p:to>
                                    </p:set>
                                    <p:animEffect transition="in" filter="fade">
                                      <p:cBhvr>
                                        <p:cTn id="17" dur="1000"/>
                                        <p:tgtEl>
                                          <p:spTgt spid="9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38">
                                            <p:txEl>
                                              <p:pRg st="3" end="3"/>
                                            </p:txEl>
                                          </p:spTgt>
                                        </p:tgtEl>
                                        <p:attrNameLst>
                                          <p:attrName>style.visibility</p:attrName>
                                        </p:attrNameLst>
                                      </p:cBhvr>
                                      <p:to>
                                        <p:strVal val="visible"/>
                                      </p:to>
                                    </p:set>
                                    <p:animEffect transition="in" filter="fade">
                                      <p:cBhvr>
                                        <p:cTn id="22" dur="1000"/>
                                        <p:tgtEl>
                                          <p:spTgt spid="9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38">
                                            <p:txEl>
                                              <p:pRg st="4" end="4"/>
                                            </p:txEl>
                                          </p:spTgt>
                                        </p:tgtEl>
                                        <p:attrNameLst>
                                          <p:attrName>style.visibility</p:attrName>
                                        </p:attrNameLst>
                                      </p:cBhvr>
                                      <p:to>
                                        <p:strVal val="visible"/>
                                      </p:to>
                                    </p:set>
                                    <p:animEffect transition="in" filter="fade">
                                      <p:cBhvr>
                                        <p:cTn id="27" dur="1000"/>
                                        <p:tgtEl>
                                          <p:spTgt spid="9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38">
                                            <p:txEl>
                                              <p:pRg st="5" end="5"/>
                                            </p:txEl>
                                          </p:spTgt>
                                        </p:tgtEl>
                                        <p:attrNameLst>
                                          <p:attrName>style.visibility</p:attrName>
                                        </p:attrNameLst>
                                      </p:cBhvr>
                                      <p:to>
                                        <p:strVal val="visible"/>
                                      </p:to>
                                    </p:set>
                                    <p:animEffect transition="in" filter="fade">
                                      <p:cBhvr>
                                        <p:cTn id="32" dur="1000"/>
                                        <p:tgtEl>
                                          <p:spTgt spid="9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38">
                                            <p:txEl>
                                              <p:pRg st="6" end="6"/>
                                            </p:txEl>
                                          </p:spTgt>
                                        </p:tgtEl>
                                        <p:attrNameLst>
                                          <p:attrName>style.visibility</p:attrName>
                                        </p:attrNameLst>
                                      </p:cBhvr>
                                      <p:to>
                                        <p:strVal val="visible"/>
                                      </p:to>
                                    </p:set>
                                    <p:animEffect transition="in" filter="fade">
                                      <p:cBhvr>
                                        <p:cTn id="37" dur="1000"/>
                                        <p:tgtEl>
                                          <p:spTgt spid="93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38">
                                            <p:txEl>
                                              <p:pRg st="7" end="7"/>
                                            </p:txEl>
                                          </p:spTgt>
                                        </p:tgtEl>
                                        <p:attrNameLst>
                                          <p:attrName>style.visibility</p:attrName>
                                        </p:attrNameLst>
                                      </p:cBhvr>
                                      <p:to>
                                        <p:strVal val="visible"/>
                                      </p:to>
                                    </p:set>
                                    <p:animEffect transition="in" filter="fade">
                                      <p:cBhvr>
                                        <p:cTn id="42" dur="1000"/>
                                        <p:tgtEl>
                                          <p:spTgt spid="93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38">
                                            <p:txEl>
                                              <p:pRg st="8" end="8"/>
                                            </p:txEl>
                                          </p:spTgt>
                                        </p:tgtEl>
                                        <p:attrNameLst>
                                          <p:attrName>style.visibility</p:attrName>
                                        </p:attrNameLst>
                                      </p:cBhvr>
                                      <p:to>
                                        <p:strVal val="visible"/>
                                      </p:to>
                                    </p:set>
                                    <p:animEffect transition="in" filter="fade">
                                      <p:cBhvr>
                                        <p:cTn id="47" dur="1000"/>
                                        <p:tgtEl>
                                          <p:spTgt spid="93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38">
                                            <p:txEl>
                                              <p:pRg st="9" end="9"/>
                                            </p:txEl>
                                          </p:spTgt>
                                        </p:tgtEl>
                                        <p:attrNameLst>
                                          <p:attrName>style.visibility</p:attrName>
                                        </p:attrNameLst>
                                      </p:cBhvr>
                                      <p:to>
                                        <p:strVal val="visible"/>
                                      </p:to>
                                    </p:set>
                                    <p:animEffect transition="in" filter="fade">
                                      <p:cBhvr>
                                        <p:cTn id="52" dur="1000"/>
                                        <p:tgtEl>
                                          <p:spTgt spid="93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38">
                                            <p:txEl>
                                              <p:pRg st="10" end="10"/>
                                            </p:txEl>
                                          </p:spTgt>
                                        </p:tgtEl>
                                        <p:attrNameLst>
                                          <p:attrName>style.visibility</p:attrName>
                                        </p:attrNameLst>
                                      </p:cBhvr>
                                      <p:to>
                                        <p:strVal val="visible"/>
                                      </p:to>
                                    </p:set>
                                    <p:animEffect transition="in" filter="fade">
                                      <p:cBhvr>
                                        <p:cTn id="57" dur="1000"/>
                                        <p:tgtEl>
                                          <p:spTgt spid="93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g129f3f2fb82_0_5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Knowledge Engineering in First Order Logic</a:t>
            </a:r>
            <a:endParaRPr b="1">
              <a:solidFill>
                <a:schemeClr val="lt1"/>
              </a:solidFill>
            </a:endParaRPr>
          </a:p>
        </p:txBody>
      </p:sp>
      <p:sp>
        <p:nvSpPr>
          <p:cNvPr id="944" name="Google Shape;944;g129f3f2fb82_0_5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945" name="Google Shape;945;g129f3f2fb82_0_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87</a:t>
            </a:fld>
            <a:endParaRPr/>
          </a:p>
        </p:txBody>
      </p:sp>
      <p:pic>
        <p:nvPicPr>
          <p:cNvPr id="946" name="Google Shape;946;g129f3f2fb82_0_57"/>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947" name="Google Shape;947;g129f3f2fb82_0_57"/>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000"/>
              </a:spcBef>
              <a:spcAft>
                <a:spcPts val="0"/>
              </a:spcAft>
              <a:buNone/>
            </a:pPr>
            <a:r>
              <a:rPr lang="en-GB" sz="2200" b="1">
                <a:highlight>
                  <a:srgbClr val="FFFFFF"/>
                </a:highlight>
              </a:rPr>
              <a:t>5. Encode a description of the specific problem instance</a:t>
            </a:r>
            <a:endParaRPr sz="2200" b="1">
              <a:highlight>
                <a:srgbClr val="FFFFFF"/>
              </a:highlight>
            </a:endParaRPr>
          </a:p>
          <a:p>
            <a:pPr marL="457200" lvl="0" indent="-368300" algn="just" rtl="0">
              <a:lnSpc>
                <a:spcPct val="100000"/>
              </a:lnSpc>
              <a:spcBef>
                <a:spcPts val="1200"/>
              </a:spcBef>
              <a:spcAft>
                <a:spcPts val="0"/>
              </a:spcAft>
              <a:buSzPts val="2200"/>
              <a:buChar char="●"/>
            </a:pPr>
            <a:r>
              <a:rPr lang="en-GB" sz="2200">
                <a:highlight>
                  <a:srgbClr val="FFFFFF"/>
                </a:highlight>
              </a:rPr>
              <a:t>If the ontology is well thought out, this step will be easy. </a:t>
            </a:r>
            <a:endParaRPr sz="2200">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It will involve writing simple atomic sentences about instances of concepts that are already part of the ontology. </a:t>
            </a:r>
            <a:endParaRPr sz="2200">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For a logical agent, problem instances are supplied by the sensors, whereas a “disembodied” knowledge base is supplied with additional sentences in the same way that traditional programs are supplied with input data.</a:t>
            </a:r>
            <a:endParaRPr sz="2200">
              <a:highlight>
                <a:srgbClr val="FFFFFF"/>
              </a:highlight>
            </a:endParaRPr>
          </a:p>
          <a:p>
            <a:pPr marL="914400" lvl="0" indent="0" algn="just" rtl="0">
              <a:lnSpc>
                <a:spcPct val="100000"/>
              </a:lnSpc>
              <a:spcBef>
                <a:spcPts val="1200"/>
              </a:spcBef>
              <a:spcAft>
                <a:spcPts val="0"/>
              </a:spcAft>
              <a:buNone/>
            </a:pPr>
            <a:endParaRPr sz="2200">
              <a:highlight>
                <a:srgbClr val="FFFFFF"/>
              </a:highlight>
            </a:endParaRPr>
          </a:p>
          <a:p>
            <a:pPr marL="0" lvl="0" indent="0" algn="just" rtl="0">
              <a:lnSpc>
                <a:spcPct val="100000"/>
              </a:lnSpc>
              <a:spcBef>
                <a:spcPts val="1000"/>
              </a:spcBef>
              <a:spcAft>
                <a:spcPts val="0"/>
              </a:spcAft>
              <a:buNone/>
            </a:pPr>
            <a:r>
              <a:rPr lang="en-GB" sz="2200" b="1">
                <a:highlight>
                  <a:schemeClr val="lt1"/>
                </a:highlight>
              </a:rPr>
              <a:t>6. Pose queries to the inference procedure and get answers</a:t>
            </a:r>
            <a:endParaRPr sz="2200" b="1">
              <a:highlight>
                <a:schemeClr val="lt1"/>
              </a:highlight>
            </a:endParaRPr>
          </a:p>
          <a:p>
            <a:pPr marL="914400" lvl="0" indent="-368300" algn="just" rtl="0">
              <a:lnSpc>
                <a:spcPct val="100000"/>
              </a:lnSpc>
              <a:spcBef>
                <a:spcPts val="1200"/>
              </a:spcBef>
              <a:spcAft>
                <a:spcPts val="0"/>
              </a:spcAft>
              <a:buSzPts val="2200"/>
              <a:buChar char="●"/>
            </a:pPr>
            <a:r>
              <a:rPr lang="en-GB" sz="2200">
                <a:highlight>
                  <a:schemeClr val="lt1"/>
                </a:highlight>
              </a:rPr>
              <a:t>This is where the reward is: we can let the inference procedure operate on the axioms and problem-specific facts to derive the facts we are interested in knowing. </a:t>
            </a:r>
            <a:endParaRPr sz="2200">
              <a:highlight>
                <a:schemeClr val="lt1"/>
              </a:highlight>
            </a:endParaRPr>
          </a:p>
          <a:p>
            <a:pPr marL="914400" lvl="0" indent="-368300" algn="just" rtl="0">
              <a:lnSpc>
                <a:spcPct val="100000"/>
              </a:lnSpc>
              <a:spcBef>
                <a:spcPts val="0"/>
              </a:spcBef>
              <a:spcAft>
                <a:spcPts val="0"/>
              </a:spcAft>
              <a:buSzPts val="2200"/>
              <a:buChar char="●"/>
            </a:pPr>
            <a:r>
              <a:rPr lang="en-GB" sz="2200">
                <a:highlight>
                  <a:schemeClr val="lt1"/>
                </a:highlight>
              </a:rPr>
              <a:t>Thus, we avoid the need for writing an application-specific solution algorithm.</a:t>
            </a:r>
            <a:endParaRPr sz="220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7">
                                            <p:txEl>
                                              <p:pRg st="0" end="0"/>
                                            </p:txEl>
                                          </p:spTgt>
                                        </p:tgtEl>
                                        <p:attrNameLst>
                                          <p:attrName>style.visibility</p:attrName>
                                        </p:attrNameLst>
                                      </p:cBhvr>
                                      <p:to>
                                        <p:strVal val="visible"/>
                                      </p:to>
                                    </p:set>
                                    <p:animEffect transition="in" filter="fade">
                                      <p:cBhvr>
                                        <p:cTn id="7" dur="1000"/>
                                        <p:tgtEl>
                                          <p:spTgt spid="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7">
                                            <p:txEl>
                                              <p:pRg st="1" end="1"/>
                                            </p:txEl>
                                          </p:spTgt>
                                        </p:tgtEl>
                                        <p:attrNameLst>
                                          <p:attrName>style.visibility</p:attrName>
                                        </p:attrNameLst>
                                      </p:cBhvr>
                                      <p:to>
                                        <p:strVal val="visible"/>
                                      </p:to>
                                    </p:set>
                                    <p:animEffect transition="in" filter="fade">
                                      <p:cBhvr>
                                        <p:cTn id="12" dur="1000"/>
                                        <p:tgtEl>
                                          <p:spTgt spid="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7">
                                            <p:txEl>
                                              <p:pRg st="2" end="2"/>
                                            </p:txEl>
                                          </p:spTgt>
                                        </p:tgtEl>
                                        <p:attrNameLst>
                                          <p:attrName>style.visibility</p:attrName>
                                        </p:attrNameLst>
                                      </p:cBhvr>
                                      <p:to>
                                        <p:strVal val="visible"/>
                                      </p:to>
                                    </p:set>
                                    <p:animEffect transition="in" filter="fade">
                                      <p:cBhvr>
                                        <p:cTn id="17" dur="1000"/>
                                        <p:tgtEl>
                                          <p:spTgt spid="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7">
                                            <p:txEl>
                                              <p:pRg st="3" end="3"/>
                                            </p:txEl>
                                          </p:spTgt>
                                        </p:tgtEl>
                                        <p:attrNameLst>
                                          <p:attrName>style.visibility</p:attrName>
                                        </p:attrNameLst>
                                      </p:cBhvr>
                                      <p:to>
                                        <p:strVal val="visible"/>
                                      </p:to>
                                    </p:set>
                                    <p:animEffect transition="in" filter="fade">
                                      <p:cBhvr>
                                        <p:cTn id="22" dur="1000"/>
                                        <p:tgtEl>
                                          <p:spTgt spid="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7">
                                            <p:txEl>
                                              <p:pRg st="4" end="4"/>
                                            </p:txEl>
                                          </p:spTgt>
                                        </p:tgtEl>
                                        <p:attrNameLst>
                                          <p:attrName>style.visibility</p:attrName>
                                        </p:attrNameLst>
                                      </p:cBhvr>
                                      <p:to>
                                        <p:strVal val="visible"/>
                                      </p:to>
                                    </p:set>
                                    <p:animEffect transition="in" filter="fade">
                                      <p:cBhvr>
                                        <p:cTn id="27" dur="1000"/>
                                        <p:tgtEl>
                                          <p:spTgt spid="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7">
                                            <p:txEl>
                                              <p:pRg st="5" end="5"/>
                                            </p:txEl>
                                          </p:spTgt>
                                        </p:tgtEl>
                                        <p:attrNameLst>
                                          <p:attrName>style.visibility</p:attrName>
                                        </p:attrNameLst>
                                      </p:cBhvr>
                                      <p:to>
                                        <p:strVal val="visible"/>
                                      </p:to>
                                    </p:set>
                                    <p:animEffect transition="in" filter="fade">
                                      <p:cBhvr>
                                        <p:cTn id="32" dur="1000"/>
                                        <p:tgtEl>
                                          <p:spTgt spid="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7">
                                            <p:txEl>
                                              <p:pRg st="6" end="6"/>
                                            </p:txEl>
                                          </p:spTgt>
                                        </p:tgtEl>
                                        <p:attrNameLst>
                                          <p:attrName>style.visibility</p:attrName>
                                        </p:attrNameLst>
                                      </p:cBhvr>
                                      <p:to>
                                        <p:strVal val="visible"/>
                                      </p:to>
                                    </p:set>
                                    <p:animEffect transition="in" filter="fade">
                                      <p:cBhvr>
                                        <p:cTn id="37" dur="1000"/>
                                        <p:tgtEl>
                                          <p:spTgt spid="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7">
                                            <p:txEl>
                                              <p:pRg st="7" end="7"/>
                                            </p:txEl>
                                          </p:spTgt>
                                        </p:tgtEl>
                                        <p:attrNameLst>
                                          <p:attrName>style.visibility</p:attrName>
                                        </p:attrNameLst>
                                      </p:cBhvr>
                                      <p:to>
                                        <p:strVal val="visible"/>
                                      </p:to>
                                    </p:set>
                                    <p:animEffect transition="in" filter="fade">
                                      <p:cBhvr>
                                        <p:cTn id="42" dur="1000"/>
                                        <p:tgtEl>
                                          <p:spTgt spid="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g129f3f2fb82_0_7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Knowledge Engineering in First Order Logic</a:t>
            </a:r>
            <a:endParaRPr b="1">
              <a:solidFill>
                <a:schemeClr val="lt1"/>
              </a:solidFill>
            </a:endParaRPr>
          </a:p>
        </p:txBody>
      </p:sp>
      <p:sp>
        <p:nvSpPr>
          <p:cNvPr id="953" name="Google Shape;953;g129f3f2fb82_0_7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954" name="Google Shape;954;g129f3f2fb82_0_7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88</a:t>
            </a:fld>
            <a:endParaRPr/>
          </a:p>
        </p:txBody>
      </p:sp>
      <p:pic>
        <p:nvPicPr>
          <p:cNvPr id="955" name="Google Shape;955;g129f3f2fb82_0_77"/>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956" name="Google Shape;956;g129f3f2fb82_0_77"/>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000"/>
              </a:spcBef>
              <a:spcAft>
                <a:spcPts val="0"/>
              </a:spcAft>
              <a:buNone/>
            </a:pPr>
            <a:r>
              <a:rPr lang="en-GB" sz="2200" b="1">
                <a:highlight>
                  <a:srgbClr val="FFFFFF"/>
                </a:highlight>
              </a:rPr>
              <a:t>7. Debug the knowledge base</a:t>
            </a:r>
            <a:endParaRPr sz="2200" b="1">
              <a:highlight>
                <a:srgbClr val="FFFFFF"/>
              </a:highlight>
            </a:endParaRPr>
          </a:p>
          <a:p>
            <a:pPr marL="457200" lvl="0" indent="-368300" algn="just" rtl="0">
              <a:lnSpc>
                <a:spcPct val="100000"/>
              </a:lnSpc>
              <a:spcBef>
                <a:spcPts val="1200"/>
              </a:spcBef>
              <a:spcAft>
                <a:spcPts val="0"/>
              </a:spcAft>
              <a:buSzPts val="2200"/>
              <a:buChar char="●"/>
            </a:pPr>
            <a:r>
              <a:rPr lang="en-GB" sz="2200">
                <a:highlight>
                  <a:srgbClr val="FFFFFF"/>
                </a:highlight>
              </a:rPr>
              <a:t>Unfortunately the answers to queries will seldom be correct on the first try. </a:t>
            </a:r>
            <a:endParaRPr sz="2200">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More precisely, the answers will be correct for the knowledge base as written, assuming that the inference procedure is sound, but they will not be the ones that the user is expecting. </a:t>
            </a:r>
            <a:endParaRPr sz="2200">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For example, if an axiom is missing, some queries will not be answerable from the knowledge base. </a:t>
            </a:r>
            <a:endParaRPr sz="2200">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A considerable debugging process could happen later. </a:t>
            </a:r>
            <a:endParaRPr sz="2200">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Missing axioms or axioms that are too weak can be easily identified by noticing places where the chain of reasoning stops unexpectedly.</a:t>
            </a:r>
            <a:endParaRPr sz="2200">
              <a:highlight>
                <a:srgbClr val="FFFFFF"/>
              </a:highlight>
            </a:endParaRPr>
          </a:p>
          <a:p>
            <a:pPr marL="457200" lvl="0" indent="-368300" algn="just" rtl="0">
              <a:lnSpc>
                <a:spcPct val="100000"/>
              </a:lnSpc>
              <a:spcBef>
                <a:spcPts val="0"/>
              </a:spcBef>
              <a:spcAft>
                <a:spcPts val="0"/>
              </a:spcAft>
              <a:buSzPts val="2200"/>
              <a:buChar char="●"/>
            </a:pPr>
            <a:r>
              <a:rPr lang="en-GB" sz="2200">
                <a:highlight>
                  <a:srgbClr val="FFFFFF"/>
                </a:highlight>
              </a:rPr>
              <a:t>For example, if the knowledge base includes a diagnostic rule for finding the wumpus, </a:t>
            </a:r>
            <a:endParaRPr sz="2200">
              <a:highlight>
                <a:srgbClr val="FFFFFF"/>
              </a:highlight>
            </a:endParaRPr>
          </a:p>
          <a:p>
            <a:pPr marL="914400" lvl="0" indent="457200" algn="just" rtl="0">
              <a:lnSpc>
                <a:spcPct val="100000"/>
              </a:lnSpc>
              <a:spcBef>
                <a:spcPts val="1200"/>
              </a:spcBef>
              <a:spcAft>
                <a:spcPts val="0"/>
              </a:spcAft>
              <a:buNone/>
            </a:pPr>
            <a:r>
              <a:rPr lang="en-GB" sz="2200" b="1" i="1">
                <a:highlight>
                  <a:srgbClr val="FFFFFF"/>
                </a:highlight>
              </a:rPr>
              <a:t>∀ s Smelly(s) ⇒ Adjacent(Home(Wumpus), s) ,</a:t>
            </a:r>
            <a:r>
              <a:rPr lang="en-GB" sz="2200">
                <a:highlight>
                  <a:srgbClr val="FFFFFF"/>
                </a:highlight>
              </a:rPr>
              <a:t> </a:t>
            </a:r>
            <a:endParaRPr sz="2200">
              <a:highlight>
                <a:srgbClr val="FFFFFF"/>
              </a:highlight>
            </a:endParaRPr>
          </a:p>
          <a:p>
            <a:pPr marL="457200" lvl="0" indent="0" algn="just" rtl="0">
              <a:lnSpc>
                <a:spcPct val="100000"/>
              </a:lnSpc>
              <a:spcBef>
                <a:spcPts val="1200"/>
              </a:spcBef>
              <a:spcAft>
                <a:spcPts val="1000"/>
              </a:spcAft>
              <a:buNone/>
            </a:pPr>
            <a:r>
              <a:rPr lang="en-GB" sz="2200">
                <a:highlight>
                  <a:srgbClr val="FFFFFF"/>
                </a:highlight>
              </a:rPr>
              <a:t>instead of the biconditional, then the agent will never be able to prove the absence of wumpuses</a:t>
            </a:r>
            <a:endParaRPr sz="220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6">
                                            <p:txEl>
                                              <p:pRg st="0" end="0"/>
                                            </p:txEl>
                                          </p:spTgt>
                                        </p:tgtEl>
                                        <p:attrNameLst>
                                          <p:attrName>style.visibility</p:attrName>
                                        </p:attrNameLst>
                                      </p:cBhvr>
                                      <p:to>
                                        <p:strVal val="visible"/>
                                      </p:to>
                                    </p:set>
                                    <p:animEffect transition="in" filter="fade">
                                      <p:cBhvr>
                                        <p:cTn id="7" dur="1000"/>
                                        <p:tgtEl>
                                          <p:spTgt spid="9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6">
                                            <p:txEl>
                                              <p:pRg st="1" end="1"/>
                                            </p:txEl>
                                          </p:spTgt>
                                        </p:tgtEl>
                                        <p:attrNameLst>
                                          <p:attrName>style.visibility</p:attrName>
                                        </p:attrNameLst>
                                      </p:cBhvr>
                                      <p:to>
                                        <p:strVal val="visible"/>
                                      </p:to>
                                    </p:set>
                                    <p:animEffect transition="in" filter="fade">
                                      <p:cBhvr>
                                        <p:cTn id="12" dur="1000"/>
                                        <p:tgtEl>
                                          <p:spTgt spid="9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6">
                                            <p:txEl>
                                              <p:pRg st="2" end="2"/>
                                            </p:txEl>
                                          </p:spTgt>
                                        </p:tgtEl>
                                        <p:attrNameLst>
                                          <p:attrName>style.visibility</p:attrName>
                                        </p:attrNameLst>
                                      </p:cBhvr>
                                      <p:to>
                                        <p:strVal val="visible"/>
                                      </p:to>
                                    </p:set>
                                    <p:animEffect transition="in" filter="fade">
                                      <p:cBhvr>
                                        <p:cTn id="17" dur="1000"/>
                                        <p:tgtEl>
                                          <p:spTgt spid="9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56">
                                            <p:txEl>
                                              <p:pRg st="3" end="3"/>
                                            </p:txEl>
                                          </p:spTgt>
                                        </p:tgtEl>
                                        <p:attrNameLst>
                                          <p:attrName>style.visibility</p:attrName>
                                        </p:attrNameLst>
                                      </p:cBhvr>
                                      <p:to>
                                        <p:strVal val="visible"/>
                                      </p:to>
                                    </p:set>
                                    <p:animEffect transition="in" filter="fade">
                                      <p:cBhvr>
                                        <p:cTn id="22" dur="1000"/>
                                        <p:tgtEl>
                                          <p:spTgt spid="9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56">
                                            <p:txEl>
                                              <p:pRg st="4" end="4"/>
                                            </p:txEl>
                                          </p:spTgt>
                                        </p:tgtEl>
                                        <p:attrNameLst>
                                          <p:attrName>style.visibility</p:attrName>
                                        </p:attrNameLst>
                                      </p:cBhvr>
                                      <p:to>
                                        <p:strVal val="visible"/>
                                      </p:to>
                                    </p:set>
                                    <p:animEffect transition="in" filter="fade">
                                      <p:cBhvr>
                                        <p:cTn id="27" dur="1000"/>
                                        <p:tgtEl>
                                          <p:spTgt spid="9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56">
                                            <p:txEl>
                                              <p:pRg st="5" end="5"/>
                                            </p:txEl>
                                          </p:spTgt>
                                        </p:tgtEl>
                                        <p:attrNameLst>
                                          <p:attrName>style.visibility</p:attrName>
                                        </p:attrNameLst>
                                      </p:cBhvr>
                                      <p:to>
                                        <p:strVal val="visible"/>
                                      </p:to>
                                    </p:set>
                                    <p:animEffect transition="in" filter="fade">
                                      <p:cBhvr>
                                        <p:cTn id="32" dur="1000"/>
                                        <p:tgtEl>
                                          <p:spTgt spid="9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56">
                                            <p:txEl>
                                              <p:pRg st="6" end="6"/>
                                            </p:txEl>
                                          </p:spTgt>
                                        </p:tgtEl>
                                        <p:attrNameLst>
                                          <p:attrName>style.visibility</p:attrName>
                                        </p:attrNameLst>
                                      </p:cBhvr>
                                      <p:to>
                                        <p:strVal val="visible"/>
                                      </p:to>
                                    </p:set>
                                    <p:animEffect transition="in" filter="fade">
                                      <p:cBhvr>
                                        <p:cTn id="37" dur="1000"/>
                                        <p:tgtEl>
                                          <p:spTgt spid="95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56">
                                            <p:txEl>
                                              <p:pRg st="7" end="7"/>
                                            </p:txEl>
                                          </p:spTgt>
                                        </p:tgtEl>
                                        <p:attrNameLst>
                                          <p:attrName>style.visibility</p:attrName>
                                        </p:attrNameLst>
                                      </p:cBhvr>
                                      <p:to>
                                        <p:strVal val="visible"/>
                                      </p:to>
                                    </p:set>
                                    <p:animEffect transition="in" filter="fade">
                                      <p:cBhvr>
                                        <p:cTn id="42" dur="1000"/>
                                        <p:tgtEl>
                                          <p:spTgt spid="95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56">
                                            <p:txEl>
                                              <p:pRg st="8" end="8"/>
                                            </p:txEl>
                                          </p:spTgt>
                                        </p:tgtEl>
                                        <p:attrNameLst>
                                          <p:attrName>style.visibility</p:attrName>
                                        </p:attrNameLst>
                                      </p:cBhvr>
                                      <p:to>
                                        <p:strVal val="visible"/>
                                      </p:to>
                                    </p:set>
                                    <p:animEffect transition="in" filter="fade">
                                      <p:cBhvr>
                                        <p:cTn id="47" dur="1000"/>
                                        <p:tgtEl>
                                          <p:spTgt spid="9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39"/>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Situation Calculus - Introduction</a:t>
            </a:r>
            <a:endParaRPr b="1">
              <a:solidFill>
                <a:schemeClr val="lt1"/>
              </a:solidFill>
            </a:endParaRPr>
          </a:p>
        </p:txBody>
      </p:sp>
      <p:sp>
        <p:nvSpPr>
          <p:cNvPr id="962" name="Google Shape;96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963" name="Google Shape;96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89</a:t>
            </a:fld>
            <a:endParaRPr/>
          </a:p>
        </p:txBody>
      </p:sp>
      <p:pic>
        <p:nvPicPr>
          <p:cNvPr id="964" name="Google Shape;964;p3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965" name="Google Shape;965;p39"/>
          <p:cNvSpPr txBox="1">
            <a:spLocks noGrp="1"/>
          </p:cNvSpPr>
          <p:nvPr>
            <p:ph type="body" idx="1"/>
          </p:nvPr>
        </p:nvSpPr>
        <p:spPr>
          <a:xfrm>
            <a:off x="311728" y="1026174"/>
            <a:ext cx="11568544" cy="5330175"/>
          </a:xfrm>
          <a:prstGeom prst="rect">
            <a:avLst/>
          </a:prstGeom>
          <a:noFill/>
          <a:ln>
            <a:noFill/>
          </a:ln>
        </p:spPr>
        <p:txBody>
          <a:bodyPr spcFirstLastPara="1" wrap="square" lIns="91425" tIns="45700" rIns="91425" bIns="45700" anchor="t" anchorCtr="0">
            <a:normAutofit/>
          </a:bodyPr>
          <a:lstStyle/>
          <a:p>
            <a:pPr marL="228600" lvl="0" indent="-247650" algn="just" rtl="0">
              <a:lnSpc>
                <a:spcPct val="100000"/>
              </a:lnSpc>
              <a:spcBef>
                <a:spcPts val="0"/>
              </a:spcBef>
              <a:spcAft>
                <a:spcPts val="0"/>
              </a:spcAft>
              <a:buSzPts val="2100"/>
              <a:buFont typeface="Calibri"/>
              <a:buChar char="•"/>
            </a:pPr>
            <a:r>
              <a:rPr lang="en-GB" sz="2100">
                <a:solidFill>
                  <a:srgbClr val="202124"/>
                </a:solidFill>
                <a:highlight>
                  <a:schemeClr val="lt1"/>
                </a:highlight>
              </a:rPr>
              <a:t>Situation calculus is used for planning by asking for a situation in which a goal is true. Answer extraction is used to find a situation in which the goal is true. </a:t>
            </a:r>
            <a:endParaRPr sz="2100">
              <a:solidFill>
                <a:srgbClr val="202124"/>
              </a:solidFill>
              <a:highlight>
                <a:schemeClr val="lt1"/>
              </a:highlight>
            </a:endParaRPr>
          </a:p>
          <a:p>
            <a:pPr marL="228600" lvl="0" indent="-247650" algn="just" rtl="0">
              <a:lnSpc>
                <a:spcPct val="100000"/>
              </a:lnSpc>
              <a:spcBef>
                <a:spcPts val="1000"/>
              </a:spcBef>
              <a:spcAft>
                <a:spcPts val="0"/>
              </a:spcAft>
              <a:buSzPts val="2100"/>
              <a:buFont typeface="Calibri"/>
              <a:buChar char="•"/>
            </a:pPr>
            <a:r>
              <a:rPr lang="en-GB" sz="2100">
                <a:solidFill>
                  <a:srgbClr val="202124"/>
                </a:solidFill>
                <a:highlight>
                  <a:schemeClr val="lt1"/>
                </a:highlight>
              </a:rPr>
              <a:t>This situation can be interpreted as a sequence of actions for the agent to perform.</a:t>
            </a:r>
            <a:endParaRPr sz="2100">
              <a:solidFill>
                <a:srgbClr val="202124"/>
              </a:solidFill>
              <a:highlight>
                <a:schemeClr val="lt1"/>
              </a:highlight>
            </a:endParaRPr>
          </a:p>
          <a:p>
            <a:pPr marL="228600" lvl="0" indent="-247650" algn="just" rtl="0">
              <a:lnSpc>
                <a:spcPct val="100000"/>
              </a:lnSpc>
              <a:spcBef>
                <a:spcPts val="1000"/>
              </a:spcBef>
              <a:spcAft>
                <a:spcPts val="0"/>
              </a:spcAft>
              <a:buSzPts val="2100"/>
              <a:buFont typeface="Calibri"/>
              <a:buChar char="•"/>
            </a:pPr>
            <a:r>
              <a:rPr lang="en-GB" sz="2100">
                <a:highlight>
                  <a:schemeClr val="lt1"/>
                </a:highlight>
              </a:rPr>
              <a:t>The situation calculus is a logic formalism designed for representing and reasoning about dynamical domains. It was first introduced by John McCarthy in 1963. The main version of the situational calculus that is presented in this article is based on that introduced by Ray Reiter in 1991. </a:t>
            </a:r>
            <a:endParaRPr sz="2100">
              <a:highlight>
                <a:schemeClr val="lt1"/>
              </a:highlight>
            </a:endParaRPr>
          </a:p>
          <a:p>
            <a:pPr marL="228600" marR="0" lvl="0" indent="-247650" algn="just" rtl="0">
              <a:lnSpc>
                <a:spcPct val="100000"/>
              </a:lnSpc>
              <a:spcBef>
                <a:spcPts val="1000"/>
              </a:spcBef>
              <a:spcAft>
                <a:spcPts val="0"/>
              </a:spcAft>
              <a:buSzPts val="2100"/>
              <a:buFont typeface="Calibri"/>
              <a:buChar char="•"/>
            </a:pPr>
            <a:r>
              <a:rPr lang="en-GB" sz="2100">
                <a:solidFill>
                  <a:srgbClr val="202122"/>
                </a:solidFill>
                <a:highlight>
                  <a:schemeClr val="lt1"/>
                </a:highlight>
              </a:rPr>
              <a:t>The main elements of the situation calculus are the </a:t>
            </a:r>
            <a:r>
              <a:rPr lang="en-GB" sz="2100" b="1">
                <a:solidFill>
                  <a:srgbClr val="FF0000"/>
                </a:solidFill>
                <a:highlight>
                  <a:schemeClr val="lt1"/>
                </a:highlight>
              </a:rPr>
              <a:t>actions</a:t>
            </a:r>
            <a:r>
              <a:rPr lang="en-GB" sz="2100">
                <a:solidFill>
                  <a:srgbClr val="202122"/>
                </a:solidFill>
                <a:highlight>
                  <a:schemeClr val="lt1"/>
                </a:highlight>
              </a:rPr>
              <a:t>, </a:t>
            </a:r>
            <a:r>
              <a:rPr lang="en-GB" sz="2100" b="1">
                <a:solidFill>
                  <a:srgbClr val="FF0000"/>
                </a:solidFill>
                <a:highlight>
                  <a:schemeClr val="lt1"/>
                </a:highlight>
              </a:rPr>
              <a:t>fluents</a:t>
            </a:r>
            <a:r>
              <a:rPr lang="en-GB" sz="2100" b="1">
                <a:solidFill>
                  <a:srgbClr val="202122"/>
                </a:solidFill>
                <a:highlight>
                  <a:schemeClr val="lt1"/>
                </a:highlight>
              </a:rPr>
              <a:t> </a:t>
            </a:r>
            <a:r>
              <a:rPr lang="en-GB" sz="2100">
                <a:solidFill>
                  <a:srgbClr val="202122"/>
                </a:solidFill>
                <a:highlight>
                  <a:schemeClr val="lt1"/>
                </a:highlight>
              </a:rPr>
              <a:t>and the </a:t>
            </a:r>
            <a:r>
              <a:rPr lang="en-GB" sz="2100" b="1">
                <a:solidFill>
                  <a:srgbClr val="FF0000"/>
                </a:solidFill>
                <a:highlight>
                  <a:schemeClr val="lt1"/>
                </a:highlight>
              </a:rPr>
              <a:t>situations</a:t>
            </a:r>
            <a:r>
              <a:rPr lang="en-GB" sz="2100">
                <a:solidFill>
                  <a:srgbClr val="202122"/>
                </a:solidFill>
                <a:highlight>
                  <a:schemeClr val="lt1"/>
                </a:highlight>
              </a:rPr>
              <a:t>.</a:t>
            </a:r>
            <a:endParaRPr sz="2100">
              <a:solidFill>
                <a:srgbClr val="202122"/>
              </a:solidFill>
              <a:highlight>
                <a:schemeClr val="lt1"/>
              </a:highlight>
            </a:endParaRPr>
          </a:p>
          <a:p>
            <a:pPr marL="228600" lvl="0" indent="-247650" algn="just" rtl="0">
              <a:lnSpc>
                <a:spcPct val="100000"/>
              </a:lnSpc>
              <a:spcBef>
                <a:spcPts val="1000"/>
              </a:spcBef>
              <a:spcAft>
                <a:spcPts val="0"/>
              </a:spcAft>
              <a:buSzPts val="2100"/>
              <a:buFont typeface="Calibri"/>
              <a:buChar char="•"/>
            </a:pPr>
            <a:r>
              <a:rPr lang="en-GB" sz="2100">
                <a:solidFill>
                  <a:srgbClr val="202122"/>
                </a:solidFill>
                <a:highlight>
                  <a:schemeClr val="lt1"/>
                </a:highlight>
              </a:rPr>
              <a:t>A number of objects are also typically involved in the description of the world. </a:t>
            </a:r>
            <a:endParaRPr sz="2100">
              <a:solidFill>
                <a:srgbClr val="202122"/>
              </a:solidFill>
              <a:highlight>
                <a:schemeClr val="lt1"/>
              </a:highlight>
            </a:endParaRPr>
          </a:p>
          <a:p>
            <a:pPr marL="228600" marR="0" lvl="0" indent="-247650" algn="just" rtl="0">
              <a:lnSpc>
                <a:spcPct val="100000"/>
              </a:lnSpc>
              <a:spcBef>
                <a:spcPts val="1000"/>
              </a:spcBef>
              <a:spcAft>
                <a:spcPts val="0"/>
              </a:spcAft>
              <a:buSzPts val="2100"/>
              <a:buFont typeface="Calibri"/>
              <a:buChar char="•"/>
            </a:pPr>
            <a:r>
              <a:rPr lang="en-GB" sz="2100">
                <a:solidFill>
                  <a:srgbClr val="202122"/>
                </a:solidFill>
                <a:highlight>
                  <a:schemeClr val="lt1"/>
                </a:highlight>
              </a:rPr>
              <a:t>The situation calculus is based on a sorted domain with three sorts: </a:t>
            </a:r>
            <a:r>
              <a:rPr lang="en-GB" sz="2100" b="1">
                <a:solidFill>
                  <a:srgbClr val="FF0000"/>
                </a:solidFill>
                <a:highlight>
                  <a:schemeClr val="lt1"/>
                </a:highlight>
              </a:rPr>
              <a:t>actions</a:t>
            </a:r>
            <a:r>
              <a:rPr lang="en-GB" sz="2100">
                <a:solidFill>
                  <a:srgbClr val="202122"/>
                </a:solidFill>
                <a:highlight>
                  <a:schemeClr val="lt1"/>
                </a:highlight>
              </a:rPr>
              <a:t>, </a:t>
            </a:r>
            <a:r>
              <a:rPr lang="en-GB" sz="2100" b="1">
                <a:solidFill>
                  <a:srgbClr val="FF0000"/>
                </a:solidFill>
                <a:highlight>
                  <a:schemeClr val="lt1"/>
                </a:highlight>
              </a:rPr>
              <a:t>situations</a:t>
            </a:r>
            <a:r>
              <a:rPr lang="en-GB" sz="2100">
                <a:solidFill>
                  <a:srgbClr val="202122"/>
                </a:solidFill>
                <a:highlight>
                  <a:schemeClr val="lt1"/>
                </a:highlight>
              </a:rPr>
              <a:t>, and </a:t>
            </a:r>
            <a:r>
              <a:rPr lang="en-GB" sz="2100" b="1">
                <a:solidFill>
                  <a:srgbClr val="FF0000"/>
                </a:solidFill>
                <a:highlight>
                  <a:schemeClr val="lt1"/>
                </a:highlight>
              </a:rPr>
              <a:t>objects</a:t>
            </a:r>
            <a:r>
              <a:rPr lang="en-GB" sz="2100">
                <a:solidFill>
                  <a:srgbClr val="202122"/>
                </a:solidFill>
                <a:highlight>
                  <a:schemeClr val="lt1"/>
                </a:highlight>
              </a:rPr>
              <a:t>, where the objects include everything that is not an action or a situation. </a:t>
            </a:r>
            <a:endParaRPr sz="2100">
              <a:solidFill>
                <a:srgbClr val="202122"/>
              </a:solidFill>
              <a:highlight>
                <a:schemeClr val="lt1"/>
              </a:highlight>
            </a:endParaRPr>
          </a:p>
          <a:p>
            <a:pPr marL="228600" lvl="0" indent="-247650" algn="just" rtl="0">
              <a:lnSpc>
                <a:spcPct val="100000"/>
              </a:lnSpc>
              <a:spcBef>
                <a:spcPts val="1000"/>
              </a:spcBef>
              <a:spcAft>
                <a:spcPts val="1000"/>
              </a:spcAft>
              <a:buSzPts val="2100"/>
              <a:buFont typeface="Calibri"/>
              <a:buChar char="•"/>
            </a:pPr>
            <a:r>
              <a:rPr lang="en-GB" sz="2100">
                <a:solidFill>
                  <a:srgbClr val="202122"/>
                </a:solidFill>
                <a:highlight>
                  <a:schemeClr val="lt1"/>
                </a:highlight>
              </a:rPr>
              <a:t>Variables of each sort can be used. While actions, situations, and objects are elements of the domain, the fluents are modeled as either predicates or functions.</a:t>
            </a:r>
            <a:endParaRPr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5">
                                            <p:txEl>
                                              <p:pRg st="0" end="0"/>
                                            </p:txEl>
                                          </p:spTgt>
                                        </p:tgtEl>
                                        <p:attrNameLst>
                                          <p:attrName>style.visibility</p:attrName>
                                        </p:attrNameLst>
                                      </p:cBhvr>
                                      <p:to>
                                        <p:strVal val="visible"/>
                                      </p:to>
                                    </p:set>
                                    <p:animEffect transition="in" filter="fade">
                                      <p:cBhvr>
                                        <p:cTn id="7" dur="1000"/>
                                        <p:tgtEl>
                                          <p:spTgt spid="9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5">
                                            <p:txEl>
                                              <p:pRg st="1" end="1"/>
                                            </p:txEl>
                                          </p:spTgt>
                                        </p:tgtEl>
                                        <p:attrNameLst>
                                          <p:attrName>style.visibility</p:attrName>
                                        </p:attrNameLst>
                                      </p:cBhvr>
                                      <p:to>
                                        <p:strVal val="visible"/>
                                      </p:to>
                                    </p:set>
                                    <p:animEffect transition="in" filter="fade">
                                      <p:cBhvr>
                                        <p:cTn id="12" dur="1000"/>
                                        <p:tgtEl>
                                          <p:spTgt spid="9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5">
                                            <p:txEl>
                                              <p:pRg st="2" end="2"/>
                                            </p:txEl>
                                          </p:spTgt>
                                        </p:tgtEl>
                                        <p:attrNameLst>
                                          <p:attrName>style.visibility</p:attrName>
                                        </p:attrNameLst>
                                      </p:cBhvr>
                                      <p:to>
                                        <p:strVal val="visible"/>
                                      </p:to>
                                    </p:set>
                                    <p:animEffect transition="in" filter="fade">
                                      <p:cBhvr>
                                        <p:cTn id="17" dur="1000"/>
                                        <p:tgtEl>
                                          <p:spTgt spid="9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5">
                                            <p:txEl>
                                              <p:pRg st="3" end="3"/>
                                            </p:txEl>
                                          </p:spTgt>
                                        </p:tgtEl>
                                        <p:attrNameLst>
                                          <p:attrName>style.visibility</p:attrName>
                                        </p:attrNameLst>
                                      </p:cBhvr>
                                      <p:to>
                                        <p:strVal val="visible"/>
                                      </p:to>
                                    </p:set>
                                    <p:animEffect transition="in" filter="fade">
                                      <p:cBhvr>
                                        <p:cTn id="22" dur="1000"/>
                                        <p:tgtEl>
                                          <p:spTgt spid="9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5">
                                            <p:txEl>
                                              <p:pRg st="4" end="4"/>
                                            </p:txEl>
                                          </p:spTgt>
                                        </p:tgtEl>
                                        <p:attrNameLst>
                                          <p:attrName>style.visibility</p:attrName>
                                        </p:attrNameLst>
                                      </p:cBhvr>
                                      <p:to>
                                        <p:strVal val="visible"/>
                                      </p:to>
                                    </p:set>
                                    <p:animEffect transition="in" filter="fade">
                                      <p:cBhvr>
                                        <p:cTn id="27" dur="1000"/>
                                        <p:tgtEl>
                                          <p:spTgt spid="96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5">
                                            <p:txEl>
                                              <p:pRg st="5" end="5"/>
                                            </p:txEl>
                                          </p:spTgt>
                                        </p:tgtEl>
                                        <p:attrNameLst>
                                          <p:attrName>style.visibility</p:attrName>
                                        </p:attrNameLst>
                                      </p:cBhvr>
                                      <p:to>
                                        <p:strVal val="visible"/>
                                      </p:to>
                                    </p:set>
                                    <p:animEffect transition="in" filter="fade">
                                      <p:cBhvr>
                                        <p:cTn id="32" dur="1000"/>
                                        <p:tgtEl>
                                          <p:spTgt spid="96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5">
                                            <p:txEl>
                                              <p:pRg st="6" end="6"/>
                                            </p:txEl>
                                          </p:spTgt>
                                        </p:tgtEl>
                                        <p:attrNameLst>
                                          <p:attrName>style.visibility</p:attrName>
                                        </p:attrNameLst>
                                      </p:cBhvr>
                                      <p:to>
                                        <p:strVal val="visible"/>
                                      </p:to>
                                    </p:set>
                                    <p:animEffect transition="in" filter="fade">
                                      <p:cBhvr>
                                        <p:cTn id="37" dur="1000"/>
                                        <p:tgtEl>
                                          <p:spTgt spid="9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Ontology Vs Knowledge Base</a:t>
            </a:r>
            <a:endParaRPr b="1">
              <a:solidFill>
                <a:schemeClr val="lt1"/>
              </a:solidFill>
            </a:endParaRPr>
          </a:p>
        </p:txBody>
      </p:sp>
      <p:sp>
        <p:nvSpPr>
          <p:cNvPr id="167" name="Google Shape;16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68" name="Google Shape;16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a:t>
            </a:fld>
            <a:endParaRPr/>
          </a:p>
        </p:txBody>
      </p:sp>
      <p:pic>
        <p:nvPicPr>
          <p:cNvPr id="169" name="Google Shape;169;p7"/>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70" name="Google Shape;170;p7"/>
          <p:cNvSpPr txBox="1">
            <a:spLocks noGrp="1"/>
          </p:cNvSpPr>
          <p:nvPr>
            <p:ph type="body" idx="1"/>
          </p:nvPr>
        </p:nvSpPr>
        <p:spPr>
          <a:xfrm>
            <a:off x="311728" y="1026175"/>
            <a:ext cx="11568544" cy="5101670"/>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2800"/>
              <a:buChar char="•"/>
            </a:pPr>
            <a:r>
              <a:rPr lang="en-GB"/>
              <a:t>An </a:t>
            </a:r>
            <a:r>
              <a:rPr lang="en-GB" b="1" i="1"/>
              <a:t>ontology</a:t>
            </a:r>
            <a:r>
              <a:rPr lang="en-GB"/>
              <a:t> is a formal representation of a domain of knowledge. It is an Abstract Entity, it defines the vocabulary for the domains and the relationship between the concepts. But, an ontology says nothing about how the knowledge is being stored(as physical file, in a database or in other some form) or how it can be accessed.</a:t>
            </a:r>
            <a:endParaRPr/>
          </a:p>
          <a:p>
            <a:pPr marL="228600" lvl="0" indent="-50800" algn="just" rtl="0">
              <a:lnSpc>
                <a:spcPct val="100000"/>
              </a:lnSpc>
              <a:spcBef>
                <a:spcPts val="1000"/>
              </a:spcBef>
              <a:spcAft>
                <a:spcPts val="0"/>
              </a:spcAft>
              <a:buClr>
                <a:schemeClr val="dk1"/>
              </a:buClr>
              <a:buSzPts val="2800"/>
              <a:buNone/>
            </a:pPr>
            <a:endParaRPr/>
          </a:p>
          <a:p>
            <a:pPr marL="228600" lvl="0" indent="-228600" algn="just" rtl="0">
              <a:lnSpc>
                <a:spcPct val="100000"/>
              </a:lnSpc>
              <a:spcBef>
                <a:spcPts val="1000"/>
              </a:spcBef>
              <a:spcAft>
                <a:spcPts val="0"/>
              </a:spcAft>
              <a:buClr>
                <a:schemeClr val="dk1"/>
              </a:buClr>
              <a:buSzPts val="2800"/>
              <a:buChar char="•"/>
            </a:pPr>
            <a:r>
              <a:rPr lang="en-GB"/>
              <a:t>A </a:t>
            </a:r>
            <a:r>
              <a:rPr lang="en-GB" b="1" i="1"/>
              <a:t>Knowledge Base(KB)</a:t>
            </a:r>
            <a:r>
              <a:rPr lang="en-GB"/>
              <a:t> is a physical artifact, it is a database, a repository of information that can be accessed and manipulated in some predefined fashion. The knowledge in the knowledge base can be said to be modelled according to an ontology.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0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0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000"/>
                                        <p:tgtEl>
                                          <p:spTgt spid="1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g128759931d7_0_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Situation Calculus - Introduction cntd…</a:t>
            </a:r>
            <a:endParaRPr b="1">
              <a:solidFill>
                <a:schemeClr val="lt1"/>
              </a:solidFill>
            </a:endParaRPr>
          </a:p>
        </p:txBody>
      </p:sp>
      <p:sp>
        <p:nvSpPr>
          <p:cNvPr id="971" name="Google Shape;971;g128759931d7_0_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972" name="Google Shape;972;g128759931d7_0_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90</a:t>
            </a:fld>
            <a:endParaRPr/>
          </a:p>
        </p:txBody>
      </p:sp>
      <p:pic>
        <p:nvPicPr>
          <p:cNvPr id="973" name="Google Shape;973;g128759931d7_0_7"/>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974" name="Google Shape;974;g128759931d7_0_7"/>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rmAutofit/>
          </a:bodyPr>
          <a:lstStyle/>
          <a:p>
            <a:pPr marL="228600" lvl="0" indent="-247650" algn="just" rtl="0">
              <a:lnSpc>
                <a:spcPct val="115000"/>
              </a:lnSpc>
              <a:spcBef>
                <a:spcPts val="0"/>
              </a:spcBef>
              <a:spcAft>
                <a:spcPts val="0"/>
              </a:spcAft>
              <a:buSzPts val="2100"/>
              <a:buFont typeface="Calibri"/>
              <a:buChar char="•"/>
            </a:pPr>
            <a:r>
              <a:rPr lang="en-GB" sz="2100" b="1"/>
              <a:t>Actions:</a:t>
            </a:r>
            <a:r>
              <a:rPr lang="en-GB" sz="2100"/>
              <a:t> </a:t>
            </a:r>
            <a:r>
              <a:rPr lang="en-GB" sz="2100">
                <a:solidFill>
                  <a:srgbClr val="202122"/>
                </a:solidFill>
                <a:highlight>
                  <a:schemeClr val="lt1"/>
                </a:highlight>
              </a:rPr>
              <a:t>The actions form a sort of the domain. Variables of sort action can be used. Actions can be quantified.</a:t>
            </a:r>
            <a:endParaRPr sz="2100"/>
          </a:p>
          <a:p>
            <a:pPr marL="228600" lvl="0" indent="-247650" algn="just" rtl="0">
              <a:lnSpc>
                <a:spcPct val="115000"/>
              </a:lnSpc>
              <a:spcBef>
                <a:spcPts val="1200"/>
              </a:spcBef>
              <a:spcAft>
                <a:spcPts val="0"/>
              </a:spcAft>
              <a:buSzPts val="2100"/>
              <a:buFont typeface="Calibri"/>
              <a:buChar char="•"/>
            </a:pPr>
            <a:r>
              <a:rPr lang="en-GB" sz="2100" b="1"/>
              <a:t>Situations:</a:t>
            </a:r>
            <a:r>
              <a:rPr lang="en-GB" sz="2100"/>
              <a:t> </a:t>
            </a:r>
            <a:r>
              <a:rPr lang="en-GB" sz="2100">
                <a:solidFill>
                  <a:srgbClr val="202122"/>
                </a:solidFill>
                <a:highlight>
                  <a:schemeClr val="lt1"/>
                </a:highlight>
              </a:rPr>
              <a:t>In the situation calculus, a dynamic world is modeled as progressing through a series of situations as a result of various actions being performed within the world. A situation represents a history of action occurrences.</a:t>
            </a:r>
            <a:endParaRPr sz="2100">
              <a:solidFill>
                <a:srgbClr val="202122"/>
              </a:solidFill>
              <a:highlight>
                <a:schemeClr val="lt1"/>
              </a:highlight>
            </a:endParaRPr>
          </a:p>
          <a:p>
            <a:pPr marL="228600" lvl="0" indent="-247650" algn="just" rtl="0">
              <a:lnSpc>
                <a:spcPct val="115000"/>
              </a:lnSpc>
              <a:spcBef>
                <a:spcPts val="1200"/>
              </a:spcBef>
              <a:spcAft>
                <a:spcPts val="1200"/>
              </a:spcAft>
              <a:buSzPts val="2100"/>
              <a:buFont typeface="Calibri"/>
              <a:buChar char="•"/>
            </a:pPr>
            <a:r>
              <a:rPr lang="en-GB" sz="2100" b="1">
                <a:solidFill>
                  <a:srgbClr val="202122"/>
                </a:solidFill>
                <a:highlight>
                  <a:schemeClr val="lt1"/>
                </a:highlight>
              </a:rPr>
              <a:t>Fluents: </a:t>
            </a:r>
            <a:r>
              <a:rPr lang="en-GB" sz="2100">
                <a:solidFill>
                  <a:srgbClr val="202122"/>
                </a:solidFill>
                <a:highlight>
                  <a:schemeClr val="lt1"/>
                </a:highlight>
              </a:rPr>
              <a:t>Statements whose truth value may change are modeled by </a:t>
            </a:r>
            <a:r>
              <a:rPr lang="en-GB" sz="2100" b="1" i="1">
                <a:solidFill>
                  <a:srgbClr val="FF0000"/>
                </a:solidFill>
                <a:highlight>
                  <a:schemeClr val="lt1"/>
                </a:highlight>
              </a:rPr>
              <a:t>relational fluents</a:t>
            </a:r>
            <a:r>
              <a:rPr lang="en-GB" sz="2100">
                <a:solidFill>
                  <a:srgbClr val="202122"/>
                </a:solidFill>
                <a:highlight>
                  <a:schemeClr val="lt1"/>
                </a:highlight>
              </a:rPr>
              <a:t>, predicates which take a situation as their final argument. Functional fluents are functions which take a situation as their final argument and return a situation-dependent value.</a:t>
            </a:r>
            <a:endParaRPr sz="2100">
              <a:solidFill>
                <a:srgbClr val="202124"/>
              </a:solidFill>
              <a:highlight>
                <a:schemeClr val="lt1"/>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4">
                                            <p:txEl>
                                              <p:pRg st="0" end="0"/>
                                            </p:txEl>
                                          </p:spTgt>
                                        </p:tgtEl>
                                        <p:attrNameLst>
                                          <p:attrName>style.visibility</p:attrName>
                                        </p:attrNameLst>
                                      </p:cBhvr>
                                      <p:to>
                                        <p:strVal val="visible"/>
                                      </p:to>
                                    </p:set>
                                    <p:animEffect transition="in" filter="fade">
                                      <p:cBhvr>
                                        <p:cTn id="7" dur="1000"/>
                                        <p:tgtEl>
                                          <p:spTgt spid="9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4">
                                            <p:txEl>
                                              <p:pRg st="1" end="1"/>
                                            </p:txEl>
                                          </p:spTgt>
                                        </p:tgtEl>
                                        <p:attrNameLst>
                                          <p:attrName>style.visibility</p:attrName>
                                        </p:attrNameLst>
                                      </p:cBhvr>
                                      <p:to>
                                        <p:strVal val="visible"/>
                                      </p:to>
                                    </p:set>
                                    <p:animEffect transition="in" filter="fade">
                                      <p:cBhvr>
                                        <p:cTn id="12" dur="1000"/>
                                        <p:tgtEl>
                                          <p:spTgt spid="9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4">
                                            <p:txEl>
                                              <p:pRg st="2" end="2"/>
                                            </p:txEl>
                                          </p:spTgt>
                                        </p:tgtEl>
                                        <p:attrNameLst>
                                          <p:attrName>style.visibility</p:attrName>
                                        </p:attrNameLst>
                                      </p:cBhvr>
                                      <p:to>
                                        <p:strVal val="visible"/>
                                      </p:to>
                                    </p:set>
                                    <p:animEffect transition="in" filter="fade">
                                      <p:cBhvr>
                                        <p:cTn id="17" dur="1000"/>
                                        <p:tgtEl>
                                          <p:spTgt spid="9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g128759931d7_0_1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Situation Calculus - Introduction cntd…</a:t>
            </a:r>
            <a:endParaRPr b="1">
              <a:solidFill>
                <a:schemeClr val="lt1"/>
              </a:solidFill>
            </a:endParaRPr>
          </a:p>
        </p:txBody>
      </p:sp>
      <p:sp>
        <p:nvSpPr>
          <p:cNvPr id="980" name="Google Shape;980;g128759931d7_0_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981" name="Google Shape;981;g128759931d7_0_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91</a:t>
            </a:fld>
            <a:endParaRPr/>
          </a:p>
        </p:txBody>
      </p:sp>
      <p:pic>
        <p:nvPicPr>
          <p:cNvPr id="982" name="Google Shape;982;g128759931d7_0_1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983" name="Google Shape;983;g128759931d7_0_15"/>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rmAutofit/>
          </a:bodyPr>
          <a:lstStyle/>
          <a:p>
            <a:pPr marL="228600" lvl="0" indent="-247650" algn="just" rtl="0">
              <a:lnSpc>
                <a:spcPct val="115000"/>
              </a:lnSpc>
              <a:spcBef>
                <a:spcPts val="0"/>
              </a:spcBef>
              <a:spcAft>
                <a:spcPts val="0"/>
              </a:spcAft>
              <a:buSzPts val="2100"/>
              <a:buFont typeface="Calibri"/>
              <a:buChar char="•"/>
            </a:pPr>
            <a:r>
              <a:rPr lang="en-GB" sz="2100">
                <a:solidFill>
                  <a:srgbClr val="202122"/>
                </a:solidFill>
                <a:highlight>
                  <a:schemeClr val="lt1"/>
                </a:highlight>
              </a:rPr>
              <a:t>In the modern version of the situational calculus, a situation is a sequence of actions. </a:t>
            </a:r>
            <a:endParaRPr sz="2100">
              <a:solidFill>
                <a:srgbClr val="202122"/>
              </a:solidFill>
              <a:highlight>
                <a:schemeClr val="lt1"/>
              </a:highlight>
            </a:endParaRPr>
          </a:p>
          <a:p>
            <a:pPr marL="228600" lvl="0" indent="-247650" algn="just" rtl="0">
              <a:lnSpc>
                <a:spcPct val="115000"/>
              </a:lnSpc>
              <a:spcBef>
                <a:spcPts val="1200"/>
              </a:spcBef>
              <a:spcAft>
                <a:spcPts val="0"/>
              </a:spcAft>
              <a:buSzPts val="2100"/>
              <a:buFont typeface="Calibri"/>
              <a:buChar char="•"/>
            </a:pPr>
            <a:r>
              <a:rPr lang="en-GB" sz="2100">
                <a:solidFill>
                  <a:srgbClr val="202122"/>
                </a:solidFill>
                <a:highlight>
                  <a:schemeClr val="lt1"/>
                </a:highlight>
              </a:rPr>
              <a:t>Originally, situations were defined as “</a:t>
            </a:r>
            <a:r>
              <a:rPr lang="en-GB" sz="2100" b="1">
                <a:solidFill>
                  <a:srgbClr val="FF0000"/>
                </a:solidFill>
                <a:highlight>
                  <a:schemeClr val="lt1"/>
                </a:highlight>
              </a:rPr>
              <a:t>the complete state of the universe at an instant of time</a:t>
            </a:r>
            <a:r>
              <a:rPr lang="en-GB" sz="2100">
                <a:solidFill>
                  <a:srgbClr val="202122"/>
                </a:solidFill>
                <a:highlight>
                  <a:schemeClr val="lt1"/>
                </a:highlight>
              </a:rPr>
              <a:t>”. </a:t>
            </a:r>
            <a:endParaRPr sz="2100">
              <a:solidFill>
                <a:srgbClr val="202122"/>
              </a:solidFill>
              <a:highlight>
                <a:schemeClr val="lt1"/>
              </a:highlight>
            </a:endParaRPr>
          </a:p>
          <a:p>
            <a:pPr marL="228600" lvl="0" indent="-247650" algn="just" rtl="0">
              <a:lnSpc>
                <a:spcPct val="115000"/>
              </a:lnSpc>
              <a:spcBef>
                <a:spcPts val="1200"/>
              </a:spcBef>
              <a:spcAft>
                <a:spcPts val="0"/>
              </a:spcAft>
              <a:buSzPts val="2100"/>
              <a:buFont typeface="Calibri"/>
              <a:buChar char="•"/>
            </a:pPr>
            <a:r>
              <a:rPr lang="en-GB" sz="2100">
                <a:solidFill>
                  <a:srgbClr val="202122"/>
                </a:solidFill>
                <a:highlight>
                  <a:schemeClr val="lt1"/>
                </a:highlight>
              </a:rPr>
              <a:t>It was clear from the beginning that such situations could not be completely described; the idea was simply to give some statements about situations, and derive consequences from them.</a:t>
            </a:r>
            <a:endParaRPr sz="2100">
              <a:solidFill>
                <a:srgbClr val="202122"/>
              </a:solidFill>
              <a:highlight>
                <a:schemeClr val="lt1"/>
              </a:highlight>
            </a:endParaRPr>
          </a:p>
          <a:p>
            <a:pPr marL="228600" lvl="0" indent="-247650" algn="just" rtl="0">
              <a:lnSpc>
                <a:spcPct val="115000"/>
              </a:lnSpc>
              <a:spcBef>
                <a:spcPts val="1200"/>
              </a:spcBef>
              <a:spcAft>
                <a:spcPts val="1200"/>
              </a:spcAft>
              <a:buSzPts val="2100"/>
              <a:buFont typeface="Calibri"/>
              <a:buChar char="•"/>
            </a:pPr>
            <a:r>
              <a:rPr lang="en-GB" sz="2100">
                <a:solidFill>
                  <a:srgbClr val="202122"/>
                </a:solidFill>
                <a:highlight>
                  <a:schemeClr val="lt1"/>
                </a:highlight>
              </a:rPr>
              <a:t>This is also different from the approach that is taken by the fluent calculus, where a state can be a collection of known facts, that is, a possibly </a:t>
            </a:r>
            <a:r>
              <a:rPr lang="en-GB" sz="2100" i="1">
                <a:solidFill>
                  <a:srgbClr val="202122"/>
                </a:solidFill>
                <a:highlight>
                  <a:schemeClr val="lt1"/>
                </a:highlight>
              </a:rPr>
              <a:t>incomplete</a:t>
            </a:r>
            <a:r>
              <a:rPr lang="en-GB" sz="2100">
                <a:solidFill>
                  <a:srgbClr val="202122"/>
                </a:solidFill>
                <a:highlight>
                  <a:schemeClr val="lt1"/>
                </a:highlight>
              </a:rPr>
              <a:t> description of the universe.</a:t>
            </a:r>
            <a:endParaRPr sz="2100">
              <a:solidFill>
                <a:srgbClr val="202122"/>
              </a:solidFill>
              <a:highlight>
                <a:schemeClr val="lt1"/>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
                                            <p:txEl>
                                              <p:pRg st="0" end="0"/>
                                            </p:txEl>
                                          </p:spTgt>
                                        </p:tgtEl>
                                        <p:attrNameLst>
                                          <p:attrName>style.visibility</p:attrName>
                                        </p:attrNameLst>
                                      </p:cBhvr>
                                      <p:to>
                                        <p:strVal val="visible"/>
                                      </p:to>
                                    </p:set>
                                    <p:animEffect transition="in" filter="fade">
                                      <p:cBhvr>
                                        <p:cTn id="7" dur="1000"/>
                                        <p:tgtEl>
                                          <p:spTgt spid="9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
                                            <p:txEl>
                                              <p:pRg st="1" end="1"/>
                                            </p:txEl>
                                          </p:spTgt>
                                        </p:tgtEl>
                                        <p:attrNameLst>
                                          <p:attrName>style.visibility</p:attrName>
                                        </p:attrNameLst>
                                      </p:cBhvr>
                                      <p:to>
                                        <p:strVal val="visible"/>
                                      </p:to>
                                    </p:set>
                                    <p:animEffect transition="in" filter="fade">
                                      <p:cBhvr>
                                        <p:cTn id="12" dur="1000"/>
                                        <p:tgtEl>
                                          <p:spTgt spid="9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3">
                                            <p:txEl>
                                              <p:pRg st="2" end="2"/>
                                            </p:txEl>
                                          </p:spTgt>
                                        </p:tgtEl>
                                        <p:attrNameLst>
                                          <p:attrName>style.visibility</p:attrName>
                                        </p:attrNameLst>
                                      </p:cBhvr>
                                      <p:to>
                                        <p:strVal val="visible"/>
                                      </p:to>
                                    </p:set>
                                    <p:animEffect transition="in" filter="fade">
                                      <p:cBhvr>
                                        <p:cTn id="17" dur="1000"/>
                                        <p:tgtEl>
                                          <p:spTgt spid="9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3">
                                            <p:txEl>
                                              <p:pRg st="3" end="3"/>
                                            </p:txEl>
                                          </p:spTgt>
                                        </p:tgtEl>
                                        <p:attrNameLst>
                                          <p:attrName>style.visibility</p:attrName>
                                        </p:attrNameLst>
                                      </p:cBhvr>
                                      <p:to>
                                        <p:strVal val="visible"/>
                                      </p:to>
                                    </p:set>
                                    <p:animEffect transition="in" filter="fade">
                                      <p:cBhvr>
                                        <p:cTn id="22" dur="1000"/>
                                        <p:tgtEl>
                                          <p:spTgt spid="9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34"/>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Problems with FOL</a:t>
            </a:r>
            <a:endParaRPr b="1">
              <a:solidFill>
                <a:schemeClr val="lt1"/>
              </a:solidFill>
            </a:endParaRPr>
          </a:p>
        </p:txBody>
      </p:sp>
      <p:sp>
        <p:nvSpPr>
          <p:cNvPr id="989" name="Google Shape;98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990" name="Google Shape;99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92</a:t>
            </a:fld>
            <a:endParaRPr/>
          </a:p>
        </p:txBody>
      </p:sp>
      <p:pic>
        <p:nvPicPr>
          <p:cNvPr id="991" name="Google Shape;991;p34"/>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992" name="Google Shape;992;p34"/>
          <p:cNvSpPr txBox="1">
            <a:spLocks noGrp="1"/>
          </p:cNvSpPr>
          <p:nvPr>
            <p:ph type="body" idx="1"/>
          </p:nvPr>
        </p:nvSpPr>
        <p:spPr>
          <a:xfrm>
            <a:off x="311728" y="1026174"/>
            <a:ext cx="11568544" cy="5330175"/>
          </a:xfrm>
          <a:prstGeom prst="rect">
            <a:avLst/>
          </a:prstGeom>
          <a:noFill/>
          <a:ln>
            <a:noFill/>
          </a:ln>
        </p:spPr>
        <p:txBody>
          <a:bodyPr spcFirstLastPara="1" wrap="square" lIns="91425" tIns="45700" rIns="91425" bIns="45700" anchor="t" anchorCtr="0">
            <a:normAutofit/>
          </a:bodyPr>
          <a:lstStyle/>
          <a:p>
            <a:pPr marL="228600" lvl="0" indent="-266700" algn="just" rtl="0">
              <a:lnSpc>
                <a:spcPct val="115000"/>
              </a:lnSpc>
              <a:spcBef>
                <a:spcPts val="500"/>
              </a:spcBef>
              <a:spcAft>
                <a:spcPts val="0"/>
              </a:spcAft>
              <a:buSzPts val="2400"/>
              <a:buFont typeface="Calibri"/>
              <a:buChar char="•"/>
            </a:pPr>
            <a:r>
              <a:rPr lang="en-GB" sz="2400">
                <a:solidFill>
                  <a:srgbClr val="202122"/>
                </a:solidFill>
                <a:highlight>
                  <a:schemeClr val="lt1"/>
                </a:highlight>
              </a:rPr>
              <a:t>The syntax of FOL is designed to make it easy to say things about objects but finding problem solution using FOL is computationally expensive</a:t>
            </a:r>
            <a:endParaRPr sz="2400">
              <a:solidFill>
                <a:srgbClr val="202122"/>
              </a:solidFill>
              <a:highlight>
                <a:schemeClr val="lt1"/>
              </a:highlight>
            </a:endParaRPr>
          </a:p>
          <a:p>
            <a:pPr marL="228600" lvl="0" indent="-266700" algn="just" rtl="0">
              <a:lnSpc>
                <a:spcPct val="115000"/>
              </a:lnSpc>
              <a:spcBef>
                <a:spcPts val="500"/>
              </a:spcBef>
              <a:spcAft>
                <a:spcPts val="0"/>
              </a:spcAft>
              <a:buSzPts val="2400"/>
              <a:buFont typeface="Calibri"/>
              <a:buChar char="•"/>
            </a:pPr>
            <a:r>
              <a:rPr lang="en-GB" sz="2400">
                <a:solidFill>
                  <a:srgbClr val="202122"/>
                </a:solidFill>
                <a:highlight>
                  <a:schemeClr val="lt1"/>
                </a:highlight>
              </a:rPr>
              <a:t>FOL is Undecidable(Semi-decidable)</a:t>
            </a:r>
            <a:endParaRPr sz="2400">
              <a:solidFill>
                <a:srgbClr val="202122"/>
              </a:solidFill>
              <a:highlight>
                <a:schemeClr val="lt1"/>
              </a:highlight>
            </a:endParaRPr>
          </a:p>
          <a:p>
            <a:pPr marL="228600" lvl="0" indent="-266700" algn="just" rtl="0">
              <a:lnSpc>
                <a:spcPct val="115000"/>
              </a:lnSpc>
              <a:spcBef>
                <a:spcPts val="500"/>
              </a:spcBef>
              <a:spcAft>
                <a:spcPts val="0"/>
              </a:spcAft>
              <a:buClr>
                <a:srgbClr val="202122"/>
              </a:buClr>
              <a:buSzPts val="2400"/>
              <a:buChar char="•"/>
            </a:pPr>
            <a:r>
              <a:rPr lang="en-GB" sz="2400">
                <a:solidFill>
                  <a:srgbClr val="202122"/>
                </a:solidFill>
                <a:highlight>
                  <a:schemeClr val="lt1"/>
                </a:highlight>
              </a:rPr>
              <a:t>We can use frames where we keep all related data together</a:t>
            </a:r>
            <a:endParaRPr sz="2400">
              <a:solidFill>
                <a:srgbClr val="202122"/>
              </a:solidFill>
              <a:highlight>
                <a:schemeClr val="lt1"/>
              </a:highlight>
            </a:endParaRPr>
          </a:p>
          <a:p>
            <a:pPr marL="228600" lvl="0" indent="-266700" algn="just" rtl="0">
              <a:lnSpc>
                <a:spcPct val="115000"/>
              </a:lnSpc>
              <a:spcBef>
                <a:spcPts val="500"/>
              </a:spcBef>
              <a:spcAft>
                <a:spcPts val="0"/>
              </a:spcAft>
              <a:buClr>
                <a:srgbClr val="202122"/>
              </a:buClr>
              <a:buSzPts val="2400"/>
              <a:buChar char="•"/>
            </a:pPr>
            <a:r>
              <a:rPr lang="en-GB" sz="2400">
                <a:solidFill>
                  <a:srgbClr val="202122"/>
                </a:solidFill>
                <a:highlight>
                  <a:schemeClr val="lt1"/>
                </a:highlight>
              </a:rPr>
              <a:t>But frame lack in logic basis</a:t>
            </a:r>
            <a:endParaRPr sz="2400" b="1">
              <a:solidFill>
                <a:srgbClr val="202122"/>
              </a:solidFill>
              <a:highlight>
                <a:schemeClr val="lt1"/>
              </a:highlight>
            </a:endParaRPr>
          </a:p>
          <a:p>
            <a:pPr marL="228600" lvl="0" indent="-266700" algn="just" rtl="0">
              <a:lnSpc>
                <a:spcPct val="115000"/>
              </a:lnSpc>
              <a:spcBef>
                <a:spcPts val="500"/>
              </a:spcBef>
              <a:spcAft>
                <a:spcPts val="0"/>
              </a:spcAft>
              <a:buClr>
                <a:srgbClr val="202122"/>
              </a:buClr>
              <a:buSzPts val="2400"/>
              <a:buChar char="•"/>
            </a:pPr>
            <a:r>
              <a:rPr lang="en-GB" sz="2400" b="1">
                <a:solidFill>
                  <a:srgbClr val="202122"/>
                </a:solidFill>
                <a:highlight>
                  <a:schemeClr val="lt1"/>
                </a:highlight>
              </a:rPr>
              <a:t>So we can think of Description Logics(DL) which is subset of FOL and decidable and computationally inexpensive</a:t>
            </a:r>
            <a:endParaRPr sz="2400" b="1">
              <a:solidFill>
                <a:srgbClr val="202122"/>
              </a:solidFill>
              <a:highlight>
                <a:schemeClr val="lt1"/>
              </a:highlight>
            </a:endParaRPr>
          </a:p>
          <a:p>
            <a:pPr marL="228600" lvl="0" indent="-266700" algn="just" rtl="0">
              <a:lnSpc>
                <a:spcPct val="115000"/>
              </a:lnSpc>
              <a:spcBef>
                <a:spcPts val="500"/>
              </a:spcBef>
              <a:spcAft>
                <a:spcPts val="0"/>
              </a:spcAft>
              <a:buClr>
                <a:srgbClr val="202122"/>
              </a:buClr>
              <a:buSzPts val="2400"/>
              <a:buChar char="•"/>
            </a:pPr>
            <a:r>
              <a:rPr lang="en-GB" sz="2400" b="1">
                <a:solidFill>
                  <a:srgbClr val="202122"/>
                </a:solidFill>
                <a:highlight>
                  <a:schemeClr val="lt1"/>
                </a:highlight>
              </a:rPr>
              <a:t>DLs are family of languages </a:t>
            </a:r>
            <a:r>
              <a:rPr lang="en-GB" sz="2400">
                <a:solidFill>
                  <a:srgbClr val="202122"/>
                </a:solidFill>
                <a:highlight>
                  <a:schemeClr val="lt1"/>
                </a:highlight>
              </a:rPr>
              <a:t>used in artificial intelligence to describe and reason about the relevant concepts of an application domain (known as </a:t>
            </a:r>
            <a:r>
              <a:rPr lang="en-GB" sz="2400" b="1" i="1">
                <a:solidFill>
                  <a:srgbClr val="FF0000"/>
                </a:solidFill>
                <a:highlight>
                  <a:schemeClr val="lt1"/>
                </a:highlight>
              </a:rPr>
              <a:t>terminological knowledge</a:t>
            </a:r>
            <a:r>
              <a:rPr lang="en-GB" sz="2400">
                <a:solidFill>
                  <a:srgbClr val="202122"/>
                </a:solidFill>
                <a:highlight>
                  <a:schemeClr val="lt1"/>
                </a:highlight>
              </a:rPr>
              <a:t>).</a:t>
            </a:r>
            <a:endParaRPr sz="2400" b="1">
              <a:solidFill>
                <a:srgbClr val="202122"/>
              </a:solidFill>
              <a:highlight>
                <a:schemeClr val="lt1"/>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2">
                                            <p:txEl>
                                              <p:pRg st="0" end="0"/>
                                            </p:txEl>
                                          </p:spTgt>
                                        </p:tgtEl>
                                        <p:attrNameLst>
                                          <p:attrName>style.visibility</p:attrName>
                                        </p:attrNameLst>
                                      </p:cBhvr>
                                      <p:to>
                                        <p:strVal val="visible"/>
                                      </p:to>
                                    </p:set>
                                    <p:animEffect transition="in" filter="fade">
                                      <p:cBhvr>
                                        <p:cTn id="7" dur="1000"/>
                                        <p:tgtEl>
                                          <p:spTgt spid="9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2">
                                            <p:txEl>
                                              <p:pRg st="1" end="1"/>
                                            </p:txEl>
                                          </p:spTgt>
                                        </p:tgtEl>
                                        <p:attrNameLst>
                                          <p:attrName>style.visibility</p:attrName>
                                        </p:attrNameLst>
                                      </p:cBhvr>
                                      <p:to>
                                        <p:strVal val="visible"/>
                                      </p:to>
                                    </p:set>
                                    <p:animEffect transition="in" filter="fade">
                                      <p:cBhvr>
                                        <p:cTn id="12" dur="1000"/>
                                        <p:tgtEl>
                                          <p:spTgt spid="9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2">
                                            <p:txEl>
                                              <p:pRg st="2" end="2"/>
                                            </p:txEl>
                                          </p:spTgt>
                                        </p:tgtEl>
                                        <p:attrNameLst>
                                          <p:attrName>style.visibility</p:attrName>
                                        </p:attrNameLst>
                                      </p:cBhvr>
                                      <p:to>
                                        <p:strVal val="visible"/>
                                      </p:to>
                                    </p:set>
                                    <p:animEffect transition="in" filter="fade">
                                      <p:cBhvr>
                                        <p:cTn id="17" dur="1000"/>
                                        <p:tgtEl>
                                          <p:spTgt spid="9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92">
                                            <p:txEl>
                                              <p:pRg st="3" end="3"/>
                                            </p:txEl>
                                          </p:spTgt>
                                        </p:tgtEl>
                                        <p:attrNameLst>
                                          <p:attrName>style.visibility</p:attrName>
                                        </p:attrNameLst>
                                      </p:cBhvr>
                                      <p:to>
                                        <p:strVal val="visible"/>
                                      </p:to>
                                    </p:set>
                                    <p:animEffect transition="in" filter="fade">
                                      <p:cBhvr>
                                        <p:cTn id="22" dur="1000"/>
                                        <p:tgtEl>
                                          <p:spTgt spid="9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92">
                                            <p:txEl>
                                              <p:pRg st="4" end="4"/>
                                            </p:txEl>
                                          </p:spTgt>
                                        </p:tgtEl>
                                        <p:attrNameLst>
                                          <p:attrName>style.visibility</p:attrName>
                                        </p:attrNameLst>
                                      </p:cBhvr>
                                      <p:to>
                                        <p:strVal val="visible"/>
                                      </p:to>
                                    </p:set>
                                    <p:animEffect transition="in" filter="fade">
                                      <p:cBhvr>
                                        <p:cTn id="27" dur="1000"/>
                                        <p:tgtEl>
                                          <p:spTgt spid="9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92">
                                            <p:txEl>
                                              <p:pRg st="5" end="5"/>
                                            </p:txEl>
                                          </p:spTgt>
                                        </p:tgtEl>
                                        <p:attrNameLst>
                                          <p:attrName>style.visibility</p:attrName>
                                        </p:attrNameLst>
                                      </p:cBhvr>
                                      <p:to>
                                        <p:strVal val="visible"/>
                                      </p:to>
                                    </p:set>
                                    <p:animEffect transition="in" filter="fade">
                                      <p:cBhvr>
                                        <p:cTn id="32" dur="1000"/>
                                        <p:tgtEl>
                                          <p:spTgt spid="9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g129f3f2fb82_0_88"/>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Description Logics</a:t>
            </a:r>
            <a:endParaRPr b="1">
              <a:solidFill>
                <a:schemeClr val="lt1"/>
              </a:solidFill>
            </a:endParaRPr>
          </a:p>
        </p:txBody>
      </p:sp>
      <p:sp>
        <p:nvSpPr>
          <p:cNvPr id="998" name="Google Shape;998;g129f3f2fb82_0_8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999" name="Google Shape;999;g129f3f2fb82_0_8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93</a:t>
            </a:fld>
            <a:endParaRPr/>
          </a:p>
        </p:txBody>
      </p:sp>
      <p:pic>
        <p:nvPicPr>
          <p:cNvPr id="1000" name="Google Shape;1000;g129f3f2fb82_0_88"/>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001" name="Google Shape;1001;g129f3f2fb82_0_88"/>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Autofit/>
          </a:bodyPr>
          <a:lstStyle/>
          <a:p>
            <a:pPr marL="228600" lvl="0" indent="-266700" algn="just" rtl="0">
              <a:lnSpc>
                <a:spcPct val="100000"/>
              </a:lnSpc>
              <a:spcBef>
                <a:spcPts val="500"/>
              </a:spcBef>
              <a:spcAft>
                <a:spcPts val="0"/>
              </a:spcAft>
              <a:buSzPts val="2400"/>
              <a:buFont typeface="Calibri"/>
              <a:buChar char="•"/>
            </a:pPr>
            <a:r>
              <a:rPr lang="en-GB" sz="2400" b="1">
                <a:solidFill>
                  <a:srgbClr val="202122"/>
                </a:solidFill>
                <a:highlight>
                  <a:schemeClr val="lt1"/>
                </a:highlight>
              </a:rPr>
              <a:t>Description logics</a:t>
            </a:r>
            <a:r>
              <a:rPr lang="en-GB" sz="2400">
                <a:solidFill>
                  <a:srgbClr val="202122"/>
                </a:solidFill>
                <a:highlight>
                  <a:schemeClr val="lt1"/>
                </a:highlight>
              </a:rPr>
              <a:t> (</a:t>
            </a:r>
            <a:r>
              <a:rPr lang="en-GB" sz="2400" b="1">
                <a:solidFill>
                  <a:srgbClr val="202122"/>
                </a:solidFill>
                <a:highlight>
                  <a:schemeClr val="lt1"/>
                </a:highlight>
              </a:rPr>
              <a:t>DL</a:t>
            </a:r>
            <a:r>
              <a:rPr lang="en-GB" sz="2400">
                <a:solidFill>
                  <a:srgbClr val="202122"/>
                </a:solidFill>
                <a:highlight>
                  <a:schemeClr val="lt1"/>
                </a:highlight>
              </a:rPr>
              <a:t>) are a family of formal knowledge representation languages. Many DLs are more expressive than propositional logic but less expressive than first-order logic. </a:t>
            </a:r>
            <a:endParaRPr sz="2400">
              <a:solidFill>
                <a:srgbClr val="202122"/>
              </a:solidFill>
              <a:highlight>
                <a:schemeClr val="lt1"/>
              </a:highlight>
            </a:endParaRPr>
          </a:p>
          <a:p>
            <a:pPr marL="228600" lvl="0" indent="-266700" algn="just" rtl="0">
              <a:lnSpc>
                <a:spcPct val="100000"/>
              </a:lnSpc>
              <a:spcBef>
                <a:spcPts val="500"/>
              </a:spcBef>
              <a:spcAft>
                <a:spcPts val="0"/>
              </a:spcAft>
              <a:buSzPts val="2400"/>
              <a:buFont typeface="Calibri"/>
              <a:buChar char="•"/>
            </a:pPr>
            <a:r>
              <a:rPr lang="en-GB" sz="2400">
                <a:solidFill>
                  <a:srgbClr val="202122"/>
                </a:solidFill>
                <a:highlight>
                  <a:schemeClr val="lt1"/>
                </a:highlight>
              </a:rPr>
              <a:t>In contrast to first order logic, the core reasoning problems for DLs are (usually) decidable, and efficient decision procedures have been designed and implemented for these problems. </a:t>
            </a:r>
            <a:endParaRPr sz="2400">
              <a:solidFill>
                <a:srgbClr val="202122"/>
              </a:solidFill>
              <a:highlight>
                <a:schemeClr val="lt1"/>
              </a:highlight>
            </a:endParaRPr>
          </a:p>
          <a:p>
            <a:pPr marL="228600" lvl="0" indent="-266700" algn="just" rtl="0">
              <a:lnSpc>
                <a:spcPct val="100000"/>
              </a:lnSpc>
              <a:spcBef>
                <a:spcPts val="500"/>
              </a:spcBef>
              <a:spcAft>
                <a:spcPts val="0"/>
              </a:spcAft>
              <a:buSzPts val="2400"/>
              <a:buFont typeface="Calibri"/>
              <a:buChar char="•"/>
            </a:pPr>
            <a:r>
              <a:rPr lang="en-GB" sz="2400">
                <a:solidFill>
                  <a:srgbClr val="202122"/>
                </a:solidFill>
                <a:highlight>
                  <a:schemeClr val="lt1"/>
                </a:highlight>
              </a:rPr>
              <a:t>There are general, spatial, temporal, spatiotemporal, and fuzzy description logics, and each description logic features a different balance between expressive power and reasoning complexity by supporting different sets of mathematical constructors.</a:t>
            </a:r>
            <a:endParaRPr sz="2400">
              <a:solidFill>
                <a:srgbClr val="202122"/>
              </a:solidFill>
              <a:highlight>
                <a:schemeClr val="lt1"/>
              </a:highlight>
            </a:endParaRPr>
          </a:p>
          <a:p>
            <a:pPr marL="228600" lvl="0" indent="-266700" algn="just" rtl="0">
              <a:lnSpc>
                <a:spcPct val="100000"/>
              </a:lnSpc>
              <a:spcBef>
                <a:spcPts val="500"/>
              </a:spcBef>
              <a:spcAft>
                <a:spcPts val="0"/>
              </a:spcAft>
              <a:buSzPts val="2400"/>
              <a:buFont typeface="Calibri"/>
              <a:buChar char="•"/>
            </a:pPr>
            <a:r>
              <a:rPr lang="en-GB" sz="2400">
                <a:solidFill>
                  <a:srgbClr val="202122"/>
                </a:solidFill>
                <a:highlight>
                  <a:schemeClr val="lt1"/>
                </a:highlight>
              </a:rPr>
              <a:t>DLs are used to describe the set of concepts.</a:t>
            </a:r>
            <a:endParaRPr sz="2400">
              <a:solidFill>
                <a:srgbClr val="202122"/>
              </a:solidFill>
              <a:highlight>
                <a:schemeClr val="lt1"/>
              </a:highlight>
            </a:endParaRPr>
          </a:p>
          <a:p>
            <a:pPr marL="228600" lvl="0" indent="-266700" algn="just" rtl="0">
              <a:lnSpc>
                <a:spcPct val="100000"/>
              </a:lnSpc>
              <a:spcBef>
                <a:spcPts val="500"/>
              </a:spcBef>
              <a:spcAft>
                <a:spcPts val="0"/>
              </a:spcAft>
              <a:buSzPts val="2400"/>
              <a:buFont typeface="Calibri"/>
              <a:buChar char="•"/>
            </a:pPr>
            <a:r>
              <a:rPr lang="en-GB" sz="2400">
                <a:solidFill>
                  <a:srgbClr val="202122"/>
                </a:solidFill>
                <a:highlight>
                  <a:schemeClr val="lt1"/>
                </a:highlight>
              </a:rPr>
              <a:t>The fundamental modeling concept of a DL is the </a:t>
            </a:r>
            <a:r>
              <a:rPr lang="en-GB" sz="2400" b="1" i="1">
                <a:solidFill>
                  <a:srgbClr val="FF0000"/>
                </a:solidFill>
                <a:highlight>
                  <a:schemeClr val="lt1"/>
                </a:highlight>
              </a:rPr>
              <a:t>axiom</a:t>
            </a:r>
            <a:r>
              <a:rPr lang="en-GB" sz="2400" i="1">
                <a:solidFill>
                  <a:srgbClr val="202122"/>
                </a:solidFill>
                <a:highlight>
                  <a:schemeClr val="lt1"/>
                </a:highlight>
              </a:rPr>
              <a:t> </a:t>
            </a:r>
            <a:r>
              <a:rPr lang="en-GB" sz="2400">
                <a:solidFill>
                  <a:srgbClr val="202122"/>
                </a:solidFill>
                <a:highlight>
                  <a:schemeClr val="lt1"/>
                </a:highlight>
              </a:rPr>
              <a:t>- a logical statement relating roles and/or concepts. </a:t>
            </a:r>
            <a:endParaRPr sz="2400">
              <a:solidFill>
                <a:srgbClr val="202122"/>
              </a:solidFill>
              <a:highlight>
                <a:schemeClr val="lt1"/>
              </a:highlight>
            </a:endParaRPr>
          </a:p>
          <a:p>
            <a:pPr marL="228600" lvl="0" indent="-311150" algn="just" rtl="0">
              <a:lnSpc>
                <a:spcPct val="100000"/>
              </a:lnSpc>
              <a:spcBef>
                <a:spcPts val="0"/>
              </a:spcBef>
              <a:spcAft>
                <a:spcPts val="0"/>
              </a:spcAft>
              <a:buSzPts val="3100"/>
              <a:buFont typeface="Arial"/>
              <a:buChar char="•"/>
            </a:pPr>
            <a:r>
              <a:rPr lang="en-GB" sz="2400" b="1">
                <a:solidFill>
                  <a:srgbClr val="202122"/>
                </a:solidFill>
                <a:highlight>
                  <a:schemeClr val="lt1"/>
                </a:highlight>
              </a:rPr>
              <a:t>Def</a:t>
            </a:r>
            <a:r>
              <a:rPr lang="en-GB" sz="2400">
                <a:solidFill>
                  <a:srgbClr val="202122"/>
                </a:solidFill>
                <a:highlight>
                  <a:schemeClr val="lt1"/>
                </a:highlight>
              </a:rPr>
              <a:t>: </a:t>
            </a:r>
            <a:r>
              <a:rPr lang="en-GB" sz="2400" b="1">
                <a:solidFill>
                  <a:srgbClr val="202122"/>
                </a:solidFill>
                <a:highlight>
                  <a:schemeClr val="lt1"/>
                </a:highlight>
              </a:rPr>
              <a:t>DL are notations that are designed to make it easier to describe definitions and properties of categories.</a:t>
            </a:r>
            <a:endParaRPr sz="2400" b="1">
              <a:solidFill>
                <a:srgbClr val="202122"/>
              </a:solidFill>
              <a:highlight>
                <a:schemeClr val="lt1"/>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1">
                                            <p:txEl>
                                              <p:pRg st="0" end="0"/>
                                            </p:txEl>
                                          </p:spTgt>
                                        </p:tgtEl>
                                        <p:attrNameLst>
                                          <p:attrName>style.visibility</p:attrName>
                                        </p:attrNameLst>
                                      </p:cBhvr>
                                      <p:to>
                                        <p:strVal val="visible"/>
                                      </p:to>
                                    </p:set>
                                    <p:animEffect transition="in" filter="fade">
                                      <p:cBhvr>
                                        <p:cTn id="7" dur="1000"/>
                                        <p:tgtEl>
                                          <p:spTgt spid="10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1">
                                            <p:txEl>
                                              <p:pRg st="1" end="1"/>
                                            </p:txEl>
                                          </p:spTgt>
                                        </p:tgtEl>
                                        <p:attrNameLst>
                                          <p:attrName>style.visibility</p:attrName>
                                        </p:attrNameLst>
                                      </p:cBhvr>
                                      <p:to>
                                        <p:strVal val="visible"/>
                                      </p:to>
                                    </p:set>
                                    <p:animEffect transition="in" filter="fade">
                                      <p:cBhvr>
                                        <p:cTn id="12" dur="1000"/>
                                        <p:tgtEl>
                                          <p:spTgt spid="10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1">
                                            <p:txEl>
                                              <p:pRg st="2" end="2"/>
                                            </p:txEl>
                                          </p:spTgt>
                                        </p:tgtEl>
                                        <p:attrNameLst>
                                          <p:attrName>style.visibility</p:attrName>
                                        </p:attrNameLst>
                                      </p:cBhvr>
                                      <p:to>
                                        <p:strVal val="visible"/>
                                      </p:to>
                                    </p:set>
                                    <p:animEffect transition="in" filter="fade">
                                      <p:cBhvr>
                                        <p:cTn id="17" dur="1000"/>
                                        <p:tgtEl>
                                          <p:spTgt spid="10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01">
                                            <p:txEl>
                                              <p:pRg st="3" end="3"/>
                                            </p:txEl>
                                          </p:spTgt>
                                        </p:tgtEl>
                                        <p:attrNameLst>
                                          <p:attrName>style.visibility</p:attrName>
                                        </p:attrNameLst>
                                      </p:cBhvr>
                                      <p:to>
                                        <p:strVal val="visible"/>
                                      </p:to>
                                    </p:set>
                                    <p:animEffect transition="in" filter="fade">
                                      <p:cBhvr>
                                        <p:cTn id="22" dur="1000"/>
                                        <p:tgtEl>
                                          <p:spTgt spid="10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01">
                                            <p:txEl>
                                              <p:pRg st="4" end="4"/>
                                            </p:txEl>
                                          </p:spTgt>
                                        </p:tgtEl>
                                        <p:attrNameLst>
                                          <p:attrName>style.visibility</p:attrName>
                                        </p:attrNameLst>
                                      </p:cBhvr>
                                      <p:to>
                                        <p:strVal val="visible"/>
                                      </p:to>
                                    </p:set>
                                    <p:animEffect transition="in" filter="fade">
                                      <p:cBhvr>
                                        <p:cTn id="27" dur="1000"/>
                                        <p:tgtEl>
                                          <p:spTgt spid="10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01">
                                            <p:txEl>
                                              <p:pRg st="5" end="5"/>
                                            </p:txEl>
                                          </p:spTgt>
                                        </p:tgtEl>
                                        <p:attrNameLst>
                                          <p:attrName>style.visibility</p:attrName>
                                        </p:attrNameLst>
                                      </p:cBhvr>
                                      <p:to>
                                        <p:strVal val="visible"/>
                                      </p:to>
                                    </p:set>
                                    <p:animEffect transition="in" filter="fade">
                                      <p:cBhvr>
                                        <p:cTn id="32" dur="1000"/>
                                        <p:tgtEl>
                                          <p:spTgt spid="10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g129d3d853ca_0_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Description Logics</a:t>
            </a:r>
            <a:endParaRPr b="1">
              <a:solidFill>
                <a:schemeClr val="lt1"/>
              </a:solidFill>
            </a:endParaRPr>
          </a:p>
        </p:txBody>
      </p:sp>
      <p:sp>
        <p:nvSpPr>
          <p:cNvPr id="1007" name="Google Shape;1007;g129d3d853ca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008" name="Google Shape;1008;g129d3d853ca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94</a:t>
            </a:fld>
            <a:endParaRPr/>
          </a:p>
        </p:txBody>
      </p:sp>
      <p:pic>
        <p:nvPicPr>
          <p:cNvPr id="1009" name="Google Shape;1009;g129d3d853ca_0_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010" name="Google Shape;1010;g129d3d853ca_0_0"/>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rmAutofit/>
          </a:bodyPr>
          <a:lstStyle/>
          <a:p>
            <a:pPr marL="228600" lvl="0" indent="0" algn="just" rtl="0">
              <a:lnSpc>
                <a:spcPct val="115000"/>
              </a:lnSpc>
              <a:spcBef>
                <a:spcPts val="500"/>
              </a:spcBef>
              <a:spcAft>
                <a:spcPts val="0"/>
              </a:spcAft>
              <a:buNone/>
            </a:pPr>
            <a:endParaRPr sz="2100" b="1" i="1"/>
          </a:p>
        </p:txBody>
      </p:sp>
      <p:sp>
        <p:nvSpPr>
          <p:cNvPr id="1011" name="Google Shape;1011;g129d3d853ca_0_0"/>
          <p:cNvSpPr/>
          <p:nvPr/>
        </p:nvSpPr>
        <p:spPr>
          <a:xfrm>
            <a:off x="1842650" y="1620975"/>
            <a:ext cx="2196000" cy="2258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600"/>
              <a:t>.  .</a:t>
            </a:r>
            <a:endParaRPr sz="9600"/>
          </a:p>
        </p:txBody>
      </p:sp>
      <p:cxnSp>
        <p:nvCxnSpPr>
          <p:cNvPr id="1012" name="Google Shape;1012;g129d3d853ca_0_0"/>
          <p:cNvCxnSpPr/>
          <p:nvPr/>
        </p:nvCxnSpPr>
        <p:spPr>
          <a:xfrm rot="10800000" flipH="1">
            <a:off x="2216725" y="2577050"/>
            <a:ext cx="4031700" cy="2161200"/>
          </a:xfrm>
          <a:prstGeom prst="straightConnector1">
            <a:avLst/>
          </a:prstGeom>
          <a:noFill/>
          <a:ln w="9525" cap="flat" cmpd="sng">
            <a:solidFill>
              <a:schemeClr val="dk2"/>
            </a:solidFill>
            <a:prstDash val="solid"/>
            <a:round/>
            <a:headEnd type="none" w="med" len="med"/>
            <a:tailEnd type="none" w="med" len="med"/>
          </a:ln>
        </p:spPr>
      </p:cxnSp>
      <p:sp>
        <p:nvSpPr>
          <p:cNvPr id="1013" name="Google Shape;1013;g129d3d853ca_0_0"/>
          <p:cNvSpPr/>
          <p:nvPr/>
        </p:nvSpPr>
        <p:spPr>
          <a:xfrm>
            <a:off x="4267225" y="3241975"/>
            <a:ext cx="3657600" cy="267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g129d3d853ca_0_0"/>
          <p:cNvSpPr/>
          <p:nvPr/>
        </p:nvSpPr>
        <p:spPr>
          <a:xfrm>
            <a:off x="4883650" y="3865425"/>
            <a:ext cx="2403900" cy="15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mortal</a:t>
            </a:r>
            <a:endParaRPr/>
          </a:p>
        </p:txBody>
      </p:sp>
      <p:sp>
        <p:nvSpPr>
          <p:cNvPr id="1015" name="Google Shape;1015;g129d3d853ca_0_0"/>
          <p:cNvSpPr/>
          <p:nvPr/>
        </p:nvSpPr>
        <p:spPr>
          <a:xfrm>
            <a:off x="5971300" y="4447300"/>
            <a:ext cx="789600" cy="720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man</a:t>
            </a:r>
            <a:endParaRPr/>
          </a:p>
        </p:txBody>
      </p:sp>
      <p:sp>
        <p:nvSpPr>
          <p:cNvPr id="1016" name="Google Shape;1016;g129d3d853ca_0_0"/>
          <p:cNvSpPr txBox="1"/>
          <p:nvPr/>
        </p:nvSpPr>
        <p:spPr>
          <a:xfrm>
            <a:off x="8132625" y="4239500"/>
            <a:ext cx="2078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latin typeface="Calibri"/>
                <a:ea typeface="Calibri"/>
                <a:cs typeface="Calibri"/>
                <a:sym typeface="Calibri"/>
              </a:rPr>
              <a:t>Doman D contains individuals</a:t>
            </a:r>
            <a:endParaRPr sz="1800" b="1">
              <a:latin typeface="Calibri"/>
              <a:ea typeface="Calibri"/>
              <a:cs typeface="Calibri"/>
              <a:sym typeface="Calibri"/>
            </a:endParaRPr>
          </a:p>
        </p:txBody>
      </p:sp>
      <p:cxnSp>
        <p:nvCxnSpPr>
          <p:cNvPr id="1017" name="Google Shape;1017;g129d3d853ca_0_0"/>
          <p:cNvCxnSpPr>
            <a:stCxn id="1015" idx="3"/>
          </p:cNvCxnSpPr>
          <p:nvPr/>
        </p:nvCxnSpPr>
        <p:spPr>
          <a:xfrm rot="5400000" flipH="1">
            <a:off x="3262434" y="2237871"/>
            <a:ext cx="1917300" cy="3731700"/>
          </a:xfrm>
          <a:prstGeom prst="curvedConnector4">
            <a:avLst>
              <a:gd name="adj1" fmla="val -17924"/>
              <a:gd name="adj2" fmla="val 51549"/>
            </a:avLst>
          </a:prstGeom>
          <a:noFill/>
          <a:ln w="9525" cap="flat" cmpd="sng">
            <a:solidFill>
              <a:schemeClr val="dk2"/>
            </a:solidFill>
            <a:prstDash val="solid"/>
            <a:round/>
            <a:headEnd type="none" w="med" len="med"/>
            <a:tailEnd type="none" w="med" len="med"/>
          </a:ln>
        </p:spPr>
      </p:cxnSp>
      <p:cxnSp>
        <p:nvCxnSpPr>
          <p:cNvPr id="1018" name="Google Shape;1018;g129d3d853ca_0_0"/>
          <p:cNvCxnSpPr>
            <a:stCxn id="1014" idx="0"/>
          </p:cNvCxnSpPr>
          <p:nvPr/>
        </p:nvCxnSpPr>
        <p:spPr>
          <a:xfrm rot="5400000" flipH="1">
            <a:off x="4414450" y="2194275"/>
            <a:ext cx="748200" cy="2594100"/>
          </a:xfrm>
          <a:prstGeom prst="curvedConnector2">
            <a:avLst/>
          </a:prstGeom>
          <a:noFill/>
          <a:ln w="9525" cap="flat" cmpd="sng">
            <a:solidFill>
              <a:schemeClr val="dk2"/>
            </a:solidFill>
            <a:prstDash val="solid"/>
            <a:round/>
            <a:headEnd type="none" w="med" len="med"/>
            <a:tailEnd type="none" w="med" len="med"/>
          </a:ln>
        </p:spPr>
      </p:cxnSp>
      <p:sp>
        <p:nvSpPr>
          <p:cNvPr id="1019" name="Google Shape;1019;g129d3d853ca_0_0"/>
          <p:cNvSpPr txBox="1"/>
          <p:nvPr/>
        </p:nvSpPr>
        <p:spPr>
          <a:xfrm>
            <a:off x="3893125" y="1399300"/>
            <a:ext cx="3200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latin typeface="Calibri"/>
                <a:ea typeface="Calibri"/>
                <a:cs typeface="Calibri"/>
                <a:sym typeface="Calibri"/>
              </a:rPr>
              <a:t>Concepts / categories</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0">
                                            <p:txEl>
                                              <p:pRg st="0" end="0"/>
                                            </p:txEl>
                                          </p:spTgt>
                                        </p:tgtEl>
                                        <p:attrNameLst>
                                          <p:attrName>style.visibility</p:attrName>
                                        </p:attrNameLst>
                                      </p:cBhvr>
                                      <p:to>
                                        <p:strVal val="visible"/>
                                      </p:to>
                                    </p:set>
                                    <p:animEffect transition="in" filter="fade">
                                      <p:cBhvr>
                                        <p:cTn id="7" dur="1000"/>
                                        <p:tgtEl>
                                          <p:spTgt spid="10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g128759931d7_0_31"/>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Description Logics cntd…</a:t>
            </a:r>
            <a:endParaRPr b="1">
              <a:solidFill>
                <a:schemeClr val="lt1"/>
              </a:solidFill>
            </a:endParaRPr>
          </a:p>
        </p:txBody>
      </p:sp>
      <p:sp>
        <p:nvSpPr>
          <p:cNvPr id="1025" name="Google Shape;1025;g128759931d7_0_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026" name="Google Shape;1026;g128759931d7_0_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95</a:t>
            </a:fld>
            <a:endParaRPr/>
          </a:p>
        </p:txBody>
      </p:sp>
      <p:pic>
        <p:nvPicPr>
          <p:cNvPr id="1027" name="Google Shape;1027;g128759931d7_0_31"/>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028" name="Google Shape;1028;g128759931d7_0_31"/>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rmAutofit lnSpcReduction="10000"/>
          </a:bodyPr>
          <a:lstStyle/>
          <a:p>
            <a:pPr marL="228600" lvl="0" indent="-266700" algn="just" rtl="0">
              <a:lnSpc>
                <a:spcPct val="105000"/>
              </a:lnSpc>
              <a:spcBef>
                <a:spcPts val="500"/>
              </a:spcBef>
              <a:spcAft>
                <a:spcPts val="0"/>
              </a:spcAft>
              <a:buSzPts val="2400"/>
              <a:buFont typeface="Calibri"/>
              <a:buChar char="•"/>
            </a:pPr>
            <a:r>
              <a:rPr lang="en-GB" sz="2400">
                <a:solidFill>
                  <a:srgbClr val="202122"/>
                </a:solidFill>
                <a:highlight>
                  <a:schemeClr val="lt1"/>
                </a:highlight>
              </a:rPr>
              <a:t>In FOL we say     </a:t>
            </a:r>
            <a:r>
              <a:rPr lang="en-GB" sz="2400" b="1" i="1">
                <a:highlight>
                  <a:schemeClr val="lt1"/>
                </a:highlight>
              </a:rPr>
              <a:t>∀ x man(x) ⇒ mortal(x)</a:t>
            </a:r>
            <a:endParaRPr sz="2400" b="1" i="1">
              <a:highlight>
                <a:schemeClr val="lt1"/>
              </a:highlight>
            </a:endParaRPr>
          </a:p>
          <a:p>
            <a:pPr marL="228600" lvl="0" indent="-266700" algn="just" rtl="0">
              <a:lnSpc>
                <a:spcPct val="105000"/>
              </a:lnSpc>
              <a:spcBef>
                <a:spcPts val="500"/>
              </a:spcBef>
              <a:spcAft>
                <a:spcPts val="0"/>
              </a:spcAft>
              <a:buSzPts val="2400"/>
              <a:buChar char="•"/>
            </a:pPr>
            <a:r>
              <a:rPr lang="en-GB" sz="2400">
                <a:solidFill>
                  <a:srgbClr val="202122"/>
                </a:solidFill>
                <a:highlight>
                  <a:schemeClr val="lt1"/>
                </a:highlight>
              </a:rPr>
              <a:t>In DL we say    </a:t>
            </a:r>
            <a:r>
              <a:rPr lang="en-GB" sz="2400">
                <a:solidFill>
                  <a:srgbClr val="202124"/>
                </a:solidFill>
                <a:highlight>
                  <a:srgbClr val="FFFFFF"/>
                </a:highlight>
              </a:rPr>
              <a:t> </a:t>
            </a:r>
            <a:r>
              <a:rPr lang="en-GB" sz="2400" b="1" i="1">
                <a:solidFill>
                  <a:srgbClr val="202124"/>
                </a:solidFill>
                <a:highlight>
                  <a:srgbClr val="FFFFFF"/>
                </a:highlight>
              </a:rPr>
              <a:t> man ⊆ mortal       (No quantifiers and variables used)</a:t>
            </a:r>
            <a:endParaRPr sz="2400" b="1" i="1">
              <a:solidFill>
                <a:srgbClr val="202124"/>
              </a:solidFill>
              <a:highlight>
                <a:srgbClr val="FFFFFF"/>
              </a:highlight>
            </a:endParaRPr>
          </a:p>
          <a:p>
            <a:pPr marL="228600" lvl="0" indent="-266700" algn="just" rtl="0">
              <a:lnSpc>
                <a:spcPct val="115000"/>
              </a:lnSpc>
              <a:spcBef>
                <a:spcPts val="500"/>
              </a:spcBef>
              <a:spcAft>
                <a:spcPts val="0"/>
              </a:spcAft>
              <a:buSzPts val="2400"/>
              <a:buFont typeface="Calibri"/>
              <a:buChar char="•"/>
            </a:pPr>
            <a:r>
              <a:rPr lang="en-GB" sz="2400">
                <a:solidFill>
                  <a:srgbClr val="202122"/>
                </a:solidFill>
                <a:highlight>
                  <a:schemeClr val="lt1"/>
                </a:highlight>
              </a:rPr>
              <a:t>A description logic (DL) models </a:t>
            </a:r>
            <a:r>
              <a:rPr lang="en-GB" sz="2400" i="1">
                <a:solidFill>
                  <a:srgbClr val="FF0000"/>
                </a:solidFill>
                <a:highlight>
                  <a:schemeClr val="lt1"/>
                </a:highlight>
              </a:rPr>
              <a:t>concepts</a:t>
            </a:r>
            <a:r>
              <a:rPr lang="en-GB" sz="2400">
                <a:solidFill>
                  <a:srgbClr val="FF0000"/>
                </a:solidFill>
                <a:highlight>
                  <a:schemeClr val="lt1"/>
                </a:highlight>
              </a:rPr>
              <a:t>, </a:t>
            </a:r>
            <a:r>
              <a:rPr lang="en-GB" sz="2400" i="1">
                <a:solidFill>
                  <a:srgbClr val="FF0000"/>
                </a:solidFill>
                <a:highlight>
                  <a:schemeClr val="lt1"/>
                </a:highlight>
              </a:rPr>
              <a:t>roles</a:t>
            </a:r>
            <a:r>
              <a:rPr lang="en-GB" sz="2400">
                <a:solidFill>
                  <a:srgbClr val="FF0000"/>
                </a:solidFill>
                <a:highlight>
                  <a:schemeClr val="lt1"/>
                </a:highlight>
              </a:rPr>
              <a:t> and </a:t>
            </a:r>
            <a:r>
              <a:rPr lang="en-GB" sz="2400" i="1">
                <a:solidFill>
                  <a:srgbClr val="FF0000"/>
                </a:solidFill>
                <a:highlight>
                  <a:schemeClr val="lt1"/>
                </a:highlight>
              </a:rPr>
              <a:t>individuals</a:t>
            </a:r>
            <a:r>
              <a:rPr lang="en-GB" sz="2400">
                <a:solidFill>
                  <a:srgbClr val="202122"/>
                </a:solidFill>
                <a:highlight>
                  <a:schemeClr val="lt1"/>
                </a:highlight>
              </a:rPr>
              <a:t>, and their relationships.</a:t>
            </a:r>
            <a:endParaRPr sz="2400">
              <a:solidFill>
                <a:srgbClr val="202122"/>
              </a:solidFill>
              <a:highlight>
                <a:schemeClr val="lt1"/>
              </a:highlight>
            </a:endParaRPr>
          </a:p>
          <a:p>
            <a:pPr marL="719999" lvl="0" indent="-266700" algn="just" rtl="0">
              <a:lnSpc>
                <a:spcPct val="115000"/>
              </a:lnSpc>
              <a:spcBef>
                <a:spcPts val="500"/>
              </a:spcBef>
              <a:spcAft>
                <a:spcPts val="0"/>
              </a:spcAft>
              <a:buClr>
                <a:srgbClr val="202122"/>
              </a:buClr>
              <a:buSzPts val="2400"/>
              <a:buFont typeface="Calibri"/>
              <a:buChar char="•"/>
            </a:pPr>
            <a:r>
              <a:rPr lang="en-GB" sz="2400">
                <a:solidFill>
                  <a:srgbClr val="202122"/>
                </a:solidFill>
                <a:highlight>
                  <a:schemeClr val="lt1"/>
                </a:highlight>
              </a:rPr>
              <a:t>concepts: {c,d,....}</a:t>
            </a:r>
            <a:endParaRPr sz="2400">
              <a:solidFill>
                <a:srgbClr val="202122"/>
              </a:solidFill>
              <a:highlight>
                <a:schemeClr val="lt1"/>
              </a:highlight>
            </a:endParaRPr>
          </a:p>
          <a:p>
            <a:pPr marL="719999" lvl="0" indent="-266700" algn="just" rtl="0">
              <a:lnSpc>
                <a:spcPct val="115000"/>
              </a:lnSpc>
              <a:spcBef>
                <a:spcPts val="500"/>
              </a:spcBef>
              <a:spcAft>
                <a:spcPts val="0"/>
              </a:spcAft>
              <a:buClr>
                <a:srgbClr val="202122"/>
              </a:buClr>
              <a:buSzPts val="2400"/>
              <a:buFont typeface="Calibri"/>
              <a:buChar char="•"/>
            </a:pPr>
            <a:r>
              <a:rPr lang="en-GB" sz="2400">
                <a:solidFill>
                  <a:srgbClr val="202122"/>
                </a:solidFill>
                <a:highlight>
                  <a:schemeClr val="lt1"/>
                </a:highlight>
              </a:rPr>
              <a:t>roles:{binary relations such as father, mother and so on represented with r, s……}</a:t>
            </a:r>
            <a:endParaRPr sz="2400">
              <a:solidFill>
                <a:srgbClr val="202122"/>
              </a:solidFill>
              <a:highlight>
                <a:schemeClr val="lt1"/>
              </a:highlight>
            </a:endParaRPr>
          </a:p>
          <a:p>
            <a:pPr marL="719999" lvl="0" indent="-266700" algn="just" rtl="0">
              <a:lnSpc>
                <a:spcPct val="115000"/>
              </a:lnSpc>
              <a:spcBef>
                <a:spcPts val="500"/>
              </a:spcBef>
              <a:spcAft>
                <a:spcPts val="0"/>
              </a:spcAft>
              <a:buClr>
                <a:srgbClr val="202122"/>
              </a:buClr>
              <a:buSzPts val="2400"/>
              <a:buFont typeface="Calibri"/>
              <a:buChar char="•"/>
            </a:pPr>
            <a:r>
              <a:rPr lang="en-GB" sz="2400">
                <a:solidFill>
                  <a:srgbClr val="202122"/>
                </a:solidFill>
                <a:highlight>
                  <a:schemeClr val="lt1"/>
                </a:highlight>
              </a:rPr>
              <a:t>individuals: {a,b,....}</a:t>
            </a:r>
            <a:endParaRPr sz="2400" b="1" i="1">
              <a:solidFill>
                <a:srgbClr val="202124"/>
              </a:solidFill>
              <a:highlight>
                <a:srgbClr val="FFFFFF"/>
              </a:highlight>
            </a:endParaRPr>
          </a:p>
          <a:p>
            <a:pPr marL="228600" lvl="0" indent="-203200" algn="just" rtl="0">
              <a:lnSpc>
                <a:spcPct val="150000"/>
              </a:lnSpc>
              <a:spcBef>
                <a:spcPts val="1000"/>
              </a:spcBef>
              <a:spcAft>
                <a:spcPts val="0"/>
              </a:spcAft>
              <a:buSzPts val="2400"/>
              <a:buChar char="•"/>
            </a:pPr>
            <a:r>
              <a:rPr lang="en-GB" sz="2400" b="1">
                <a:solidFill>
                  <a:srgbClr val="202122"/>
                </a:solidFill>
                <a:highlight>
                  <a:schemeClr val="lt1"/>
                </a:highlight>
              </a:rPr>
              <a:t>The Principal Inference tasks</a:t>
            </a:r>
            <a:r>
              <a:rPr lang="en-GB" sz="2400">
                <a:solidFill>
                  <a:srgbClr val="202122"/>
                </a:solidFill>
                <a:highlight>
                  <a:schemeClr val="lt1"/>
                </a:highlight>
              </a:rPr>
              <a:t>:</a:t>
            </a:r>
            <a:endParaRPr sz="2400">
              <a:solidFill>
                <a:srgbClr val="202122"/>
              </a:solidFill>
              <a:highlight>
                <a:schemeClr val="lt1"/>
              </a:highlight>
            </a:endParaRPr>
          </a:p>
          <a:p>
            <a:pPr marL="685800" lvl="1" indent="-228600" algn="just" rtl="0">
              <a:lnSpc>
                <a:spcPct val="150000"/>
              </a:lnSpc>
              <a:spcBef>
                <a:spcPts val="500"/>
              </a:spcBef>
              <a:spcAft>
                <a:spcPts val="0"/>
              </a:spcAft>
              <a:buSzPts val="2400"/>
              <a:buChar char="•"/>
            </a:pPr>
            <a:r>
              <a:rPr lang="en-GB" b="1">
                <a:solidFill>
                  <a:srgbClr val="FF0000"/>
                </a:solidFill>
                <a:highlight>
                  <a:schemeClr val="lt1"/>
                </a:highlight>
              </a:rPr>
              <a:t>Subsumption</a:t>
            </a:r>
            <a:r>
              <a:rPr lang="en-GB">
                <a:solidFill>
                  <a:srgbClr val="202122"/>
                </a:solidFill>
                <a:highlight>
                  <a:schemeClr val="lt1"/>
                </a:highlight>
              </a:rPr>
              <a:t> - checking if one category is a subset of another by comparing their definitions</a:t>
            </a:r>
            <a:endParaRPr>
              <a:solidFill>
                <a:srgbClr val="202122"/>
              </a:solidFill>
              <a:highlight>
                <a:schemeClr val="lt1"/>
              </a:highlight>
            </a:endParaRPr>
          </a:p>
          <a:p>
            <a:pPr marL="685800" marR="0" lvl="1" indent="-228600" algn="just" rtl="0">
              <a:lnSpc>
                <a:spcPct val="150000"/>
              </a:lnSpc>
              <a:spcBef>
                <a:spcPts val="500"/>
              </a:spcBef>
              <a:spcAft>
                <a:spcPts val="0"/>
              </a:spcAft>
              <a:buSzPts val="2400"/>
              <a:buChar char="•"/>
            </a:pPr>
            <a:r>
              <a:rPr lang="en-GB" b="1">
                <a:solidFill>
                  <a:srgbClr val="FF0000"/>
                </a:solidFill>
                <a:highlight>
                  <a:schemeClr val="lt1"/>
                </a:highlight>
              </a:rPr>
              <a:t>Classification</a:t>
            </a:r>
            <a:r>
              <a:rPr lang="en-GB">
                <a:solidFill>
                  <a:srgbClr val="202122"/>
                </a:solidFill>
                <a:highlight>
                  <a:schemeClr val="lt1"/>
                </a:highlight>
              </a:rPr>
              <a:t> - checking whether an object belongs to a category</a:t>
            </a:r>
            <a:endParaRPr/>
          </a:p>
          <a:p>
            <a:pPr marL="0" lvl="0" indent="0" algn="just" rtl="0">
              <a:lnSpc>
                <a:spcPct val="105000"/>
              </a:lnSpc>
              <a:spcBef>
                <a:spcPts val="500"/>
              </a:spcBef>
              <a:spcAft>
                <a:spcPts val="0"/>
              </a:spcAft>
              <a:buNone/>
            </a:pPr>
            <a:endParaRPr sz="2200" b="1" i="1">
              <a:solidFill>
                <a:srgbClr val="202124"/>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animEffect transition="in" filter="fade">
                                      <p:cBhvr>
                                        <p:cTn id="7" dur="1000"/>
                                        <p:tgtEl>
                                          <p:spTgt spid="10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xEl>
                                              <p:pRg st="1" end="1"/>
                                            </p:txEl>
                                          </p:spTgt>
                                        </p:tgtEl>
                                        <p:attrNameLst>
                                          <p:attrName>style.visibility</p:attrName>
                                        </p:attrNameLst>
                                      </p:cBhvr>
                                      <p:to>
                                        <p:strVal val="visible"/>
                                      </p:to>
                                    </p:set>
                                    <p:animEffect transition="in" filter="fade">
                                      <p:cBhvr>
                                        <p:cTn id="12" dur="1000"/>
                                        <p:tgtEl>
                                          <p:spTgt spid="10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Effect transition="in" filter="fade">
                                      <p:cBhvr>
                                        <p:cTn id="17" dur="1000"/>
                                        <p:tgtEl>
                                          <p:spTgt spid="10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8">
                                            <p:txEl>
                                              <p:pRg st="3" end="3"/>
                                            </p:txEl>
                                          </p:spTgt>
                                        </p:tgtEl>
                                        <p:attrNameLst>
                                          <p:attrName>style.visibility</p:attrName>
                                        </p:attrNameLst>
                                      </p:cBhvr>
                                      <p:to>
                                        <p:strVal val="visible"/>
                                      </p:to>
                                    </p:set>
                                    <p:animEffect transition="in" filter="fade">
                                      <p:cBhvr>
                                        <p:cTn id="22" dur="1000"/>
                                        <p:tgtEl>
                                          <p:spTgt spid="10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8">
                                            <p:txEl>
                                              <p:pRg st="4" end="4"/>
                                            </p:txEl>
                                          </p:spTgt>
                                        </p:tgtEl>
                                        <p:attrNameLst>
                                          <p:attrName>style.visibility</p:attrName>
                                        </p:attrNameLst>
                                      </p:cBhvr>
                                      <p:to>
                                        <p:strVal val="visible"/>
                                      </p:to>
                                    </p:set>
                                    <p:animEffect transition="in" filter="fade">
                                      <p:cBhvr>
                                        <p:cTn id="27" dur="1000"/>
                                        <p:tgtEl>
                                          <p:spTgt spid="10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8">
                                            <p:txEl>
                                              <p:pRg st="5" end="5"/>
                                            </p:txEl>
                                          </p:spTgt>
                                        </p:tgtEl>
                                        <p:attrNameLst>
                                          <p:attrName>style.visibility</p:attrName>
                                        </p:attrNameLst>
                                      </p:cBhvr>
                                      <p:to>
                                        <p:strVal val="visible"/>
                                      </p:to>
                                    </p:set>
                                    <p:animEffect transition="in" filter="fade">
                                      <p:cBhvr>
                                        <p:cTn id="32" dur="1000"/>
                                        <p:tgtEl>
                                          <p:spTgt spid="10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8">
                                            <p:txEl>
                                              <p:pRg st="6" end="6"/>
                                            </p:txEl>
                                          </p:spTgt>
                                        </p:tgtEl>
                                        <p:attrNameLst>
                                          <p:attrName>style.visibility</p:attrName>
                                        </p:attrNameLst>
                                      </p:cBhvr>
                                      <p:to>
                                        <p:strVal val="visible"/>
                                      </p:to>
                                    </p:set>
                                    <p:animEffect transition="in" filter="fade">
                                      <p:cBhvr>
                                        <p:cTn id="37" dur="1000"/>
                                        <p:tgtEl>
                                          <p:spTgt spid="102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8">
                                            <p:txEl>
                                              <p:pRg st="7" end="7"/>
                                            </p:txEl>
                                          </p:spTgt>
                                        </p:tgtEl>
                                        <p:attrNameLst>
                                          <p:attrName>style.visibility</p:attrName>
                                        </p:attrNameLst>
                                      </p:cBhvr>
                                      <p:to>
                                        <p:strVal val="visible"/>
                                      </p:to>
                                    </p:set>
                                    <p:animEffect transition="in" filter="fade">
                                      <p:cBhvr>
                                        <p:cTn id="42" dur="1000"/>
                                        <p:tgtEl>
                                          <p:spTgt spid="102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8">
                                            <p:txEl>
                                              <p:pRg st="8" end="8"/>
                                            </p:txEl>
                                          </p:spTgt>
                                        </p:tgtEl>
                                        <p:attrNameLst>
                                          <p:attrName>style.visibility</p:attrName>
                                        </p:attrNameLst>
                                      </p:cBhvr>
                                      <p:to>
                                        <p:strVal val="visible"/>
                                      </p:to>
                                    </p:set>
                                    <p:animEffect transition="in" filter="fade">
                                      <p:cBhvr>
                                        <p:cTn id="47" dur="1000"/>
                                        <p:tgtEl>
                                          <p:spTgt spid="102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28">
                                            <p:txEl>
                                              <p:pRg st="9" end="9"/>
                                            </p:txEl>
                                          </p:spTgt>
                                        </p:tgtEl>
                                        <p:attrNameLst>
                                          <p:attrName>style.visibility</p:attrName>
                                        </p:attrNameLst>
                                      </p:cBhvr>
                                      <p:to>
                                        <p:strVal val="visible"/>
                                      </p:to>
                                    </p:set>
                                    <p:animEffect transition="in" filter="fade">
                                      <p:cBhvr>
                                        <p:cTn id="52" dur="1000"/>
                                        <p:tgtEl>
                                          <p:spTgt spid="102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35"/>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Description Logics example: CLASSIC Language</a:t>
            </a:r>
            <a:endParaRPr b="1">
              <a:solidFill>
                <a:schemeClr val="lt1"/>
              </a:solidFill>
            </a:endParaRPr>
          </a:p>
        </p:txBody>
      </p:sp>
      <p:sp>
        <p:nvSpPr>
          <p:cNvPr id="1034" name="Google Shape;103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035" name="Google Shape;103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96</a:t>
            </a:fld>
            <a:endParaRPr/>
          </a:p>
        </p:txBody>
      </p:sp>
      <p:pic>
        <p:nvPicPr>
          <p:cNvPr id="1036" name="Google Shape;1036;p3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037" name="Google Shape;1037;p35"/>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rmAutofit lnSpcReduction="20000"/>
          </a:bodyPr>
          <a:lstStyle/>
          <a:p>
            <a:pPr marL="0" lvl="0" indent="0" algn="just" rtl="0">
              <a:lnSpc>
                <a:spcPct val="100000"/>
              </a:lnSpc>
              <a:spcBef>
                <a:spcPts val="0"/>
              </a:spcBef>
              <a:spcAft>
                <a:spcPts val="0"/>
              </a:spcAft>
              <a:buClr>
                <a:schemeClr val="dk1"/>
              </a:buClr>
              <a:buSzPts val="2400"/>
              <a:buNone/>
            </a:pPr>
            <a:r>
              <a:rPr lang="en-GB" sz="2400" b="1">
                <a:latin typeface="Times New Roman"/>
                <a:ea typeface="Times New Roman"/>
                <a:cs typeface="Times New Roman"/>
                <a:sym typeface="Times New Roman"/>
              </a:rPr>
              <a:t>The syntax of descriptions in a subset of the CLASSIC language</a:t>
            </a:r>
            <a:endParaRPr sz="2400" b="1">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400"/>
              <a:buNone/>
            </a:pPr>
            <a:endParaRPr sz="2400" b="1">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400"/>
              <a:buNone/>
            </a:pPr>
            <a:r>
              <a:rPr lang="en-GB" sz="2400" i="1">
                <a:latin typeface="Times New Roman"/>
                <a:ea typeface="Times New Roman"/>
                <a:cs typeface="Times New Roman"/>
                <a:sym typeface="Times New Roman"/>
              </a:rPr>
              <a:t>Concept</a:t>
            </a:r>
            <a:r>
              <a:rPr lang="en-GB" sz="2400" b="1">
                <a:latin typeface="Times New Roman"/>
                <a:ea typeface="Times New Roman"/>
                <a:cs typeface="Times New Roman"/>
                <a:sym typeface="Times New Roman"/>
              </a:rPr>
              <a:t>  →   Thing  |  </a:t>
            </a:r>
            <a:r>
              <a:rPr lang="en-GB" sz="2400" i="1">
                <a:latin typeface="Times New Roman"/>
                <a:ea typeface="Times New Roman"/>
                <a:cs typeface="Times New Roman"/>
                <a:sym typeface="Times New Roman"/>
              </a:rPr>
              <a:t>ConceptName</a:t>
            </a:r>
            <a:endParaRPr sz="2400" i="1">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400"/>
              <a:buNone/>
            </a:pPr>
            <a:r>
              <a:rPr lang="en-GB" sz="2400" b="1">
                <a:latin typeface="Times New Roman"/>
                <a:ea typeface="Times New Roman"/>
                <a:cs typeface="Times New Roman"/>
                <a:sym typeface="Times New Roman"/>
              </a:rPr>
              <a:t>			|  And </a:t>
            </a:r>
            <a:r>
              <a:rPr lang="en-GB" sz="2400" i="1">
                <a:latin typeface="Times New Roman"/>
                <a:ea typeface="Times New Roman"/>
                <a:cs typeface="Times New Roman"/>
                <a:sym typeface="Times New Roman"/>
              </a:rPr>
              <a:t>(Concept,…)</a:t>
            </a:r>
            <a:endParaRPr/>
          </a:p>
          <a:p>
            <a:pPr marL="0" lvl="0" indent="0" algn="just" rtl="0">
              <a:lnSpc>
                <a:spcPct val="100000"/>
              </a:lnSpc>
              <a:spcBef>
                <a:spcPts val="1000"/>
              </a:spcBef>
              <a:spcAft>
                <a:spcPts val="0"/>
              </a:spcAft>
              <a:buClr>
                <a:schemeClr val="dk1"/>
              </a:buClr>
              <a:buSzPts val="2400"/>
              <a:buNone/>
            </a:pPr>
            <a:r>
              <a:rPr lang="en-GB" sz="2400" b="1">
                <a:latin typeface="Times New Roman"/>
                <a:ea typeface="Times New Roman"/>
                <a:cs typeface="Times New Roman"/>
                <a:sym typeface="Times New Roman"/>
              </a:rPr>
              <a:t>			|  All </a:t>
            </a:r>
            <a:r>
              <a:rPr lang="en-GB" sz="2400" i="1">
                <a:latin typeface="Times New Roman"/>
                <a:ea typeface="Times New Roman"/>
                <a:cs typeface="Times New Roman"/>
                <a:sym typeface="Times New Roman"/>
              </a:rPr>
              <a:t>(RoleName, Concept)</a:t>
            </a:r>
            <a:endParaRPr/>
          </a:p>
          <a:p>
            <a:pPr marL="0" lvl="0" indent="0" algn="just" rtl="0">
              <a:lnSpc>
                <a:spcPct val="100000"/>
              </a:lnSpc>
              <a:spcBef>
                <a:spcPts val="1000"/>
              </a:spcBef>
              <a:spcAft>
                <a:spcPts val="0"/>
              </a:spcAft>
              <a:buClr>
                <a:schemeClr val="dk1"/>
              </a:buClr>
              <a:buSzPts val="2400"/>
              <a:buNone/>
            </a:pPr>
            <a:r>
              <a:rPr lang="en-GB" sz="2400" b="1">
                <a:latin typeface="Times New Roman"/>
                <a:ea typeface="Times New Roman"/>
                <a:cs typeface="Times New Roman"/>
                <a:sym typeface="Times New Roman"/>
              </a:rPr>
              <a:t>			|  AtLeast </a:t>
            </a:r>
            <a:r>
              <a:rPr lang="en-GB" sz="2400" i="1">
                <a:latin typeface="Times New Roman"/>
                <a:ea typeface="Times New Roman"/>
                <a:cs typeface="Times New Roman"/>
                <a:sym typeface="Times New Roman"/>
              </a:rPr>
              <a:t>(Integer, RoleName)</a:t>
            </a:r>
            <a:endParaRPr/>
          </a:p>
          <a:p>
            <a:pPr marL="0" lvl="0" indent="0" algn="just" rtl="0">
              <a:lnSpc>
                <a:spcPct val="100000"/>
              </a:lnSpc>
              <a:spcBef>
                <a:spcPts val="1000"/>
              </a:spcBef>
              <a:spcAft>
                <a:spcPts val="0"/>
              </a:spcAft>
              <a:buClr>
                <a:schemeClr val="dk1"/>
              </a:buClr>
              <a:buSzPts val="2400"/>
              <a:buNone/>
            </a:pPr>
            <a:r>
              <a:rPr lang="en-GB" sz="2400" b="1">
                <a:latin typeface="Times New Roman"/>
                <a:ea typeface="Times New Roman"/>
                <a:cs typeface="Times New Roman"/>
                <a:sym typeface="Times New Roman"/>
              </a:rPr>
              <a:t>			|  AtMost </a:t>
            </a:r>
            <a:r>
              <a:rPr lang="en-GB" sz="2400" i="1">
                <a:latin typeface="Times New Roman"/>
                <a:ea typeface="Times New Roman"/>
                <a:cs typeface="Times New Roman"/>
                <a:sym typeface="Times New Roman"/>
              </a:rPr>
              <a:t>(Integer, RoleName)</a:t>
            </a:r>
            <a:endParaRPr/>
          </a:p>
          <a:p>
            <a:pPr marL="0" lvl="0" indent="0" algn="just" rtl="0">
              <a:lnSpc>
                <a:spcPct val="100000"/>
              </a:lnSpc>
              <a:spcBef>
                <a:spcPts val="1000"/>
              </a:spcBef>
              <a:spcAft>
                <a:spcPts val="0"/>
              </a:spcAft>
              <a:buClr>
                <a:schemeClr val="dk1"/>
              </a:buClr>
              <a:buSzPts val="2400"/>
              <a:buNone/>
            </a:pPr>
            <a:r>
              <a:rPr lang="en-GB" sz="2400" b="1">
                <a:latin typeface="Times New Roman"/>
                <a:ea typeface="Times New Roman"/>
                <a:cs typeface="Times New Roman"/>
                <a:sym typeface="Times New Roman"/>
              </a:rPr>
              <a:t>			|  Fills </a:t>
            </a:r>
            <a:r>
              <a:rPr lang="en-GB" sz="2400" i="1">
                <a:latin typeface="Times New Roman"/>
                <a:ea typeface="Times New Roman"/>
                <a:cs typeface="Times New Roman"/>
                <a:sym typeface="Times New Roman"/>
              </a:rPr>
              <a:t>(RoleName, IndividualName, …)</a:t>
            </a:r>
            <a:endParaRPr/>
          </a:p>
          <a:p>
            <a:pPr marL="0" lvl="0" indent="0" algn="just" rtl="0">
              <a:lnSpc>
                <a:spcPct val="100000"/>
              </a:lnSpc>
              <a:spcBef>
                <a:spcPts val="1000"/>
              </a:spcBef>
              <a:spcAft>
                <a:spcPts val="0"/>
              </a:spcAft>
              <a:buClr>
                <a:schemeClr val="dk1"/>
              </a:buClr>
              <a:buSzPts val="2400"/>
              <a:buNone/>
            </a:pPr>
            <a:r>
              <a:rPr lang="en-GB" sz="2400" b="1">
                <a:latin typeface="Times New Roman"/>
                <a:ea typeface="Times New Roman"/>
                <a:cs typeface="Times New Roman"/>
                <a:sym typeface="Times New Roman"/>
              </a:rPr>
              <a:t>			|  SameAs </a:t>
            </a:r>
            <a:r>
              <a:rPr lang="en-GB" sz="2400" i="1">
                <a:latin typeface="Times New Roman"/>
                <a:ea typeface="Times New Roman"/>
                <a:cs typeface="Times New Roman"/>
                <a:sym typeface="Times New Roman"/>
              </a:rPr>
              <a:t>(Path, Path)</a:t>
            </a:r>
            <a:endParaRPr/>
          </a:p>
          <a:p>
            <a:pPr marL="0" lvl="0" indent="0" algn="just" rtl="0">
              <a:lnSpc>
                <a:spcPct val="100000"/>
              </a:lnSpc>
              <a:spcBef>
                <a:spcPts val="1000"/>
              </a:spcBef>
              <a:spcAft>
                <a:spcPts val="0"/>
              </a:spcAft>
              <a:buClr>
                <a:schemeClr val="dk1"/>
              </a:buClr>
              <a:buSzPts val="2400"/>
              <a:buNone/>
            </a:pPr>
            <a:r>
              <a:rPr lang="en-GB" sz="2400" b="1">
                <a:latin typeface="Times New Roman"/>
                <a:ea typeface="Times New Roman"/>
                <a:cs typeface="Times New Roman"/>
                <a:sym typeface="Times New Roman"/>
              </a:rPr>
              <a:t>			|  OneOf </a:t>
            </a:r>
            <a:r>
              <a:rPr lang="en-GB" sz="2400" i="1">
                <a:latin typeface="Times New Roman"/>
                <a:ea typeface="Times New Roman"/>
                <a:cs typeface="Times New Roman"/>
                <a:sym typeface="Times New Roman"/>
              </a:rPr>
              <a:t>(IndividualName, …)</a:t>
            </a:r>
            <a:endParaRPr/>
          </a:p>
          <a:p>
            <a:pPr marL="0" lvl="0" indent="457200" algn="just" rtl="0">
              <a:lnSpc>
                <a:spcPct val="100000"/>
              </a:lnSpc>
              <a:spcBef>
                <a:spcPts val="1000"/>
              </a:spcBef>
              <a:spcAft>
                <a:spcPts val="0"/>
              </a:spcAft>
              <a:buClr>
                <a:schemeClr val="dk1"/>
              </a:buClr>
              <a:buSzPts val="2400"/>
              <a:buNone/>
            </a:pPr>
            <a:r>
              <a:rPr lang="en-GB" sz="2400" i="1">
                <a:latin typeface="Times New Roman"/>
                <a:ea typeface="Times New Roman"/>
                <a:cs typeface="Times New Roman"/>
                <a:sym typeface="Times New Roman"/>
              </a:rPr>
              <a:t>Path  →  [RoleName, …]</a:t>
            </a:r>
            <a:endParaRPr sz="2400" i="1">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400"/>
              <a:buNone/>
            </a:pPr>
            <a:endParaRPr sz="2400" i="1">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7">
                                            <p:txEl>
                                              <p:pRg st="0" end="0"/>
                                            </p:txEl>
                                          </p:spTgt>
                                        </p:tgtEl>
                                        <p:attrNameLst>
                                          <p:attrName>style.visibility</p:attrName>
                                        </p:attrNameLst>
                                      </p:cBhvr>
                                      <p:to>
                                        <p:strVal val="visible"/>
                                      </p:to>
                                    </p:set>
                                    <p:animEffect transition="in" filter="fade">
                                      <p:cBhvr>
                                        <p:cTn id="7" dur="1000"/>
                                        <p:tgtEl>
                                          <p:spTgt spid="10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7">
                                            <p:txEl>
                                              <p:pRg st="1" end="1"/>
                                            </p:txEl>
                                          </p:spTgt>
                                        </p:tgtEl>
                                        <p:attrNameLst>
                                          <p:attrName>style.visibility</p:attrName>
                                        </p:attrNameLst>
                                      </p:cBhvr>
                                      <p:to>
                                        <p:strVal val="visible"/>
                                      </p:to>
                                    </p:set>
                                    <p:animEffect transition="in" filter="fade">
                                      <p:cBhvr>
                                        <p:cTn id="12" dur="1000"/>
                                        <p:tgtEl>
                                          <p:spTgt spid="10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7">
                                            <p:txEl>
                                              <p:pRg st="2" end="2"/>
                                            </p:txEl>
                                          </p:spTgt>
                                        </p:tgtEl>
                                        <p:attrNameLst>
                                          <p:attrName>style.visibility</p:attrName>
                                        </p:attrNameLst>
                                      </p:cBhvr>
                                      <p:to>
                                        <p:strVal val="visible"/>
                                      </p:to>
                                    </p:set>
                                    <p:animEffect transition="in" filter="fade">
                                      <p:cBhvr>
                                        <p:cTn id="17" dur="1000"/>
                                        <p:tgtEl>
                                          <p:spTgt spid="10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7">
                                            <p:txEl>
                                              <p:pRg st="3" end="3"/>
                                            </p:txEl>
                                          </p:spTgt>
                                        </p:tgtEl>
                                        <p:attrNameLst>
                                          <p:attrName>style.visibility</p:attrName>
                                        </p:attrNameLst>
                                      </p:cBhvr>
                                      <p:to>
                                        <p:strVal val="visible"/>
                                      </p:to>
                                    </p:set>
                                    <p:animEffect transition="in" filter="fade">
                                      <p:cBhvr>
                                        <p:cTn id="22" dur="1000"/>
                                        <p:tgtEl>
                                          <p:spTgt spid="10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7">
                                            <p:txEl>
                                              <p:pRg st="4" end="4"/>
                                            </p:txEl>
                                          </p:spTgt>
                                        </p:tgtEl>
                                        <p:attrNameLst>
                                          <p:attrName>style.visibility</p:attrName>
                                        </p:attrNameLst>
                                      </p:cBhvr>
                                      <p:to>
                                        <p:strVal val="visible"/>
                                      </p:to>
                                    </p:set>
                                    <p:animEffect transition="in" filter="fade">
                                      <p:cBhvr>
                                        <p:cTn id="27" dur="1000"/>
                                        <p:tgtEl>
                                          <p:spTgt spid="10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7">
                                            <p:txEl>
                                              <p:pRg st="5" end="5"/>
                                            </p:txEl>
                                          </p:spTgt>
                                        </p:tgtEl>
                                        <p:attrNameLst>
                                          <p:attrName>style.visibility</p:attrName>
                                        </p:attrNameLst>
                                      </p:cBhvr>
                                      <p:to>
                                        <p:strVal val="visible"/>
                                      </p:to>
                                    </p:set>
                                    <p:animEffect transition="in" filter="fade">
                                      <p:cBhvr>
                                        <p:cTn id="32" dur="1000"/>
                                        <p:tgtEl>
                                          <p:spTgt spid="10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37">
                                            <p:txEl>
                                              <p:pRg st="6" end="6"/>
                                            </p:txEl>
                                          </p:spTgt>
                                        </p:tgtEl>
                                        <p:attrNameLst>
                                          <p:attrName>style.visibility</p:attrName>
                                        </p:attrNameLst>
                                      </p:cBhvr>
                                      <p:to>
                                        <p:strVal val="visible"/>
                                      </p:to>
                                    </p:set>
                                    <p:animEffect transition="in" filter="fade">
                                      <p:cBhvr>
                                        <p:cTn id="37" dur="1000"/>
                                        <p:tgtEl>
                                          <p:spTgt spid="10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37">
                                            <p:txEl>
                                              <p:pRg st="7" end="7"/>
                                            </p:txEl>
                                          </p:spTgt>
                                        </p:tgtEl>
                                        <p:attrNameLst>
                                          <p:attrName>style.visibility</p:attrName>
                                        </p:attrNameLst>
                                      </p:cBhvr>
                                      <p:to>
                                        <p:strVal val="visible"/>
                                      </p:to>
                                    </p:set>
                                    <p:animEffect transition="in" filter="fade">
                                      <p:cBhvr>
                                        <p:cTn id="42" dur="1000"/>
                                        <p:tgtEl>
                                          <p:spTgt spid="103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37">
                                            <p:txEl>
                                              <p:pRg st="8" end="8"/>
                                            </p:txEl>
                                          </p:spTgt>
                                        </p:tgtEl>
                                        <p:attrNameLst>
                                          <p:attrName>style.visibility</p:attrName>
                                        </p:attrNameLst>
                                      </p:cBhvr>
                                      <p:to>
                                        <p:strVal val="visible"/>
                                      </p:to>
                                    </p:set>
                                    <p:animEffect transition="in" filter="fade">
                                      <p:cBhvr>
                                        <p:cTn id="47" dur="1000"/>
                                        <p:tgtEl>
                                          <p:spTgt spid="103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37">
                                            <p:txEl>
                                              <p:pRg st="9" end="9"/>
                                            </p:txEl>
                                          </p:spTgt>
                                        </p:tgtEl>
                                        <p:attrNameLst>
                                          <p:attrName>style.visibility</p:attrName>
                                        </p:attrNameLst>
                                      </p:cBhvr>
                                      <p:to>
                                        <p:strVal val="visible"/>
                                      </p:to>
                                    </p:set>
                                    <p:animEffect transition="in" filter="fade">
                                      <p:cBhvr>
                                        <p:cTn id="52" dur="1000"/>
                                        <p:tgtEl>
                                          <p:spTgt spid="103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37">
                                            <p:txEl>
                                              <p:pRg st="10" end="10"/>
                                            </p:txEl>
                                          </p:spTgt>
                                        </p:tgtEl>
                                        <p:attrNameLst>
                                          <p:attrName>style.visibility</p:attrName>
                                        </p:attrNameLst>
                                      </p:cBhvr>
                                      <p:to>
                                        <p:strVal val="visible"/>
                                      </p:to>
                                    </p:set>
                                    <p:animEffect transition="in" filter="fade">
                                      <p:cBhvr>
                                        <p:cTn id="57" dur="1000"/>
                                        <p:tgtEl>
                                          <p:spTgt spid="103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37">
                                            <p:txEl>
                                              <p:pRg st="11" end="11"/>
                                            </p:txEl>
                                          </p:spTgt>
                                        </p:tgtEl>
                                        <p:attrNameLst>
                                          <p:attrName>style.visibility</p:attrName>
                                        </p:attrNameLst>
                                      </p:cBhvr>
                                      <p:to>
                                        <p:strVal val="visible"/>
                                      </p:to>
                                    </p:set>
                                    <p:animEffect transition="in" filter="fade">
                                      <p:cBhvr>
                                        <p:cTn id="62" dur="1000"/>
                                        <p:tgtEl>
                                          <p:spTgt spid="103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g12a3c43ad6f_0_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Description Logics example: CLASSIC Language</a:t>
            </a:r>
            <a:endParaRPr b="1">
              <a:solidFill>
                <a:schemeClr val="lt1"/>
              </a:solidFill>
            </a:endParaRPr>
          </a:p>
        </p:txBody>
      </p:sp>
      <p:sp>
        <p:nvSpPr>
          <p:cNvPr id="1043" name="Google Shape;1043;g12a3c43ad6f_0_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044" name="Google Shape;1044;g12a3c43ad6f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97</a:t>
            </a:fld>
            <a:endParaRPr/>
          </a:p>
        </p:txBody>
      </p:sp>
      <p:pic>
        <p:nvPicPr>
          <p:cNvPr id="1045" name="Google Shape;1045;g12a3c43ad6f_0_4"/>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046" name="Google Shape;1046;g12a3c43ad6f_0_4"/>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rmAutofit/>
          </a:bodyPr>
          <a:lstStyle/>
          <a:p>
            <a:pPr marL="457200" lvl="0" indent="-374650" algn="just" rtl="0">
              <a:lnSpc>
                <a:spcPct val="100000"/>
              </a:lnSpc>
              <a:spcBef>
                <a:spcPts val="1000"/>
              </a:spcBef>
              <a:spcAft>
                <a:spcPts val="0"/>
              </a:spcAft>
              <a:buSzPts val="2300"/>
              <a:buChar char="●"/>
            </a:pPr>
            <a:r>
              <a:rPr lang="en-GB" sz="2300"/>
              <a:t>For example, to say that bachelors are unmarried adult males we would write </a:t>
            </a:r>
            <a:endParaRPr sz="2300"/>
          </a:p>
          <a:p>
            <a:pPr marL="457200" lvl="0" indent="457200" algn="just" rtl="0">
              <a:lnSpc>
                <a:spcPct val="100000"/>
              </a:lnSpc>
              <a:spcBef>
                <a:spcPts val="1000"/>
              </a:spcBef>
              <a:spcAft>
                <a:spcPts val="0"/>
              </a:spcAft>
              <a:buNone/>
            </a:pPr>
            <a:r>
              <a:rPr lang="en-GB" sz="2300" b="1" i="1"/>
              <a:t>Bachelor = And(Unmarried, Adult, Male)</a:t>
            </a:r>
            <a:r>
              <a:rPr lang="en-GB" sz="2300"/>
              <a:t> . </a:t>
            </a:r>
            <a:endParaRPr sz="2300"/>
          </a:p>
          <a:p>
            <a:pPr marL="457200" lvl="0" indent="0" algn="just" rtl="0">
              <a:lnSpc>
                <a:spcPct val="100000"/>
              </a:lnSpc>
              <a:spcBef>
                <a:spcPts val="1000"/>
              </a:spcBef>
              <a:spcAft>
                <a:spcPts val="0"/>
              </a:spcAft>
              <a:buNone/>
            </a:pPr>
            <a:r>
              <a:rPr lang="en-GB" sz="2300"/>
              <a:t>The equivalent in first-order logic would be </a:t>
            </a:r>
            <a:endParaRPr sz="2300"/>
          </a:p>
          <a:p>
            <a:pPr marL="457200" lvl="0" indent="457200" algn="just" rtl="0">
              <a:lnSpc>
                <a:spcPct val="100000"/>
              </a:lnSpc>
              <a:spcBef>
                <a:spcPts val="1000"/>
              </a:spcBef>
              <a:spcAft>
                <a:spcPts val="0"/>
              </a:spcAft>
              <a:buNone/>
            </a:pPr>
            <a:r>
              <a:rPr lang="en-GB" sz="2300" b="1" i="1"/>
              <a:t>Bachelor (x) ⇔ Unmarried(x) ∧ Adult(x) ∧ Male(x)</a:t>
            </a:r>
            <a:r>
              <a:rPr lang="en-GB" sz="2300" b="1"/>
              <a:t> .</a:t>
            </a:r>
            <a:endParaRPr sz="2300"/>
          </a:p>
          <a:p>
            <a:pPr marL="457200" lvl="0" indent="-374650" algn="just" rtl="0">
              <a:lnSpc>
                <a:spcPct val="100000"/>
              </a:lnSpc>
              <a:spcBef>
                <a:spcPts val="1000"/>
              </a:spcBef>
              <a:spcAft>
                <a:spcPts val="0"/>
              </a:spcAft>
              <a:buSzPts val="2300"/>
              <a:buChar char="●"/>
            </a:pPr>
            <a:r>
              <a:rPr lang="en-GB" sz="2300"/>
              <a:t>Any description in CLASSIC can be translated into an equivalent first-order sentence, but some descriptions are more straightforward in CLASSIC. </a:t>
            </a:r>
            <a:endParaRPr sz="2300"/>
          </a:p>
          <a:p>
            <a:pPr marL="457200" lvl="0" indent="-374650" algn="just" rtl="0">
              <a:lnSpc>
                <a:spcPct val="100000"/>
              </a:lnSpc>
              <a:spcBef>
                <a:spcPts val="0"/>
              </a:spcBef>
              <a:spcAft>
                <a:spcPts val="0"/>
              </a:spcAft>
              <a:buSzPts val="2300"/>
              <a:buChar char="●"/>
            </a:pPr>
            <a:r>
              <a:rPr lang="en-GB" sz="2300"/>
              <a:t>For example, </a:t>
            </a:r>
            <a:r>
              <a:rPr lang="en-GB" sz="2300" b="1"/>
              <a:t>to describe the set of men with at least three sons who are all unemployed and married to doctors, and at most two daughters who are all professors in physics or math departments</a:t>
            </a:r>
            <a:r>
              <a:rPr lang="en-GB" sz="2300"/>
              <a:t>, we would use </a:t>
            </a:r>
            <a:endParaRPr sz="2300"/>
          </a:p>
          <a:p>
            <a:pPr marL="457200" lvl="0" indent="0" algn="just" rtl="0">
              <a:lnSpc>
                <a:spcPct val="100000"/>
              </a:lnSpc>
              <a:spcBef>
                <a:spcPts val="1000"/>
              </a:spcBef>
              <a:spcAft>
                <a:spcPts val="0"/>
              </a:spcAft>
              <a:buNone/>
            </a:pPr>
            <a:r>
              <a:rPr lang="en-GB" sz="2300" b="1" i="1"/>
              <a:t>And(Man, AtLeast(3, Son), AtMost(2, Daughter ), All(Son, And(Unemployed, Married, All(Spouse, Doctor ))), All(Daughter , And(Professor ,Fills(Department,Physics, Math))))</a:t>
            </a:r>
            <a:endParaRPr sz="2300"/>
          </a:p>
          <a:p>
            <a:pPr marL="0" lvl="0" indent="0" algn="just" rtl="0">
              <a:lnSpc>
                <a:spcPct val="100000"/>
              </a:lnSpc>
              <a:spcBef>
                <a:spcPts val="1000"/>
              </a:spcBef>
              <a:spcAft>
                <a:spcPts val="0"/>
              </a:spcAft>
              <a:buClr>
                <a:schemeClr val="dk1"/>
              </a:buClr>
              <a:buSzPts val="2400"/>
              <a:buNone/>
            </a:pPr>
            <a:endParaRPr sz="2400" i="1">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6">
                                            <p:txEl>
                                              <p:pRg st="0" end="0"/>
                                            </p:txEl>
                                          </p:spTgt>
                                        </p:tgtEl>
                                        <p:attrNameLst>
                                          <p:attrName>style.visibility</p:attrName>
                                        </p:attrNameLst>
                                      </p:cBhvr>
                                      <p:to>
                                        <p:strVal val="visible"/>
                                      </p:to>
                                    </p:set>
                                    <p:animEffect transition="in" filter="fade">
                                      <p:cBhvr>
                                        <p:cTn id="7" dur="1000"/>
                                        <p:tgtEl>
                                          <p:spTgt spid="10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6">
                                            <p:txEl>
                                              <p:pRg st="1" end="1"/>
                                            </p:txEl>
                                          </p:spTgt>
                                        </p:tgtEl>
                                        <p:attrNameLst>
                                          <p:attrName>style.visibility</p:attrName>
                                        </p:attrNameLst>
                                      </p:cBhvr>
                                      <p:to>
                                        <p:strVal val="visible"/>
                                      </p:to>
                                    </p:set>
                                    <p:animEffect transition="in" filter="fade">
                                      <p:cBhvr>
                                        <p:cTn id="12" dur="1000"/>
                                        <p:tgtEl>
                                          <p:spTgt spid="10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6">
                                            <p:txEl>
                                              <p:pRg st="2" end="2"/>
                                            </p:txEl>
                                          </p:spTgt>
                                        </p:tgtEl>
                                        <p:attrNameLst>
                                          <p:attrName>style.visibility</p:attrName>
                                        </p:attrNameLst>
                                      </p:cBhvr>
                                      <p:to>
                                        <p:strVal val="visible"/>
                                      </p:to>
                                    </p:set>
                                    <p:animEffect transition="in" filter="fade">
                                      <p:cBhvr>
                                        <p:cTn id="17" dur="1000"/>
                                        <p:tgtEl>
                                          <p:spTgt spid="10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6">
                                            <p:txEl>
                                              <p:pRg st="3" end="3"/>
                                            </p:txEl>
                                          </p:spTgt>
                                        </p:tgtEl>
                                        <p:attrNameLst>
                                          <p:attrName>style.visibility</p:attrName>
                                        </p:attrNameLst>
                                      </p:cBhvr>
                                      <p:to>
                                        <p:strVal val="visible"/>
                                      </p:to>
                                    </p:set>
                                    <p:animEffect transition="in" filter="fade">
                                      <p:cBhvr>
                                        <p:cTn id="22" dur="1000"/>
                                        <p:tgtEl>
                                          <p:spTgt spid="10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46">
                                            <p:txEl>
                                              <p:pRg st="4" end="4"/>
                                            </p:txEl>
                                          </p:spTgt>
                                        </p:tgtEl>
                                        <p:attrNameLst>
                                          <p:attrName>style.visibility</p:attrName>
                                        </p:attrNameLst>
                                      </p:cBhvr>
                                      <p:to>
                                        <p:strVal val="visible"/>
                                      </p:to>
                                    </p:set>
                                    <p:animEffect transition="in" filter="fade">
                                      <p:cBhvr>
                                        <p:cTn id="27" dur="1000"/>
                                        <p:tgtEl>
                                          <p:spTgt spid="10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46">
                                            <p:txEl>
                                              <p:pRg st="5" end="5"/>
                                            </p:txEl>
                                          </p:spTgt>
                                        </p:tgtEl>
                                        <p:attrNameLst>
                                          <p:attrName>style.visibility</p:attrName>
                                        </p:attrNameLst>
                                      </p:cBhvr>
                                      <p:to>
                                        <p:strVal val="visible"/>
                                      </p:to>
                                    </p:set>
                                    <p:animEffect transition="in" filter="fade">
                                      <p:cBhvr>
                                        <p:cTn id="32" dur="1000"/>
                                        <p:tgtEl>
                                          <p:spTgt spid="10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46">
                                            <p:txEl>
                                              <p:pRg st="6" end="6"/>
                                            </p:txEl>
                                          </p:spTgt>
                                        </p:tgtEl>
                                        <p:attrNameLst>
                                          <p:attrName>style.visibility</p:attrName>
                                        </p:attrNameLst>
                                      </p:cBhvr>
                                      <p:to>
                                        <p:strVal val="visible"/>
                                      </p:to>
                                    </p:set>
                                    <p:animEffect transition="in" filter="fade">
                                      <p:cBhvr>
                                        <p:cTn id="37" dur="1000"/>
                                        <p:tgtEl>
                                          <p:spTgt spid="104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46">
                                            <p:txEl>
                                              <p:pRg st="7" end="7"/>
                                            </p:txEl>
                                          </p:spTgt>
                                        </p:tgtEl>
                                        <p:attrNameLst>
                                          <p:attrName>style.visibility</p:attrName>
                                        </p:attrNameLst>
                                      </p:cBhvr>
                                      <p:to>
                                        <p:strVal val="visible"/>
                                      </p:to>
                                    </p:set>
                                    <p:animEffect transition="in" filter="fade">
                                      <p:cBhvr>
                                        <p:cTn id="42" dur="1000"/>
                                        <p:tgtEl>
                                          <p:spTgt spid="10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g12a3c43ad6f_0_1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GB" b="1">
                <a:solidFill>
                  <a:schemeClr val="lt1"/>
                </a:solidFill>
              </a:rPr>
              <a:t>Description Logics example: CLASSIC Language</a:t>
            </a:r>
            <a:endParaRPr b="1">
              <a:solidFill>
                <a:schemeClr val="lt1"/>
              </a:solidFill>
            </a:endParaRPr>
          </a:p>
        </p:txBody>
      </p:sp>
      <p:sp>
        <p:nvSpPr>
          <p:cNvPr id="1052" name="Google Shape;1052;g12a3c43ad6f_0_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053" name="Google Shape;1053;g12a3c43ad6f_0_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98</a:t>
            </a:fld>
            <a:endParaRPr/>
          </a:p>
        </p:txBody>
      </p:sp>
      <p:pic>
        <p:nvPicPr>
          <p:cNvPr id="1054" name="Google Shape;1054;g12a3c43ad6f_0_14"/>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055" name="Google Shape;1055;g12a3c43ad6f_0_14"/>
          <p:cNvSpPr txBox="1">
            <a:spLocks noGrp="1"/>
          </p:cNvSpPr>
          <p:nvPr>
            <p:ph type="body" idx="1"/>
          </p:nvPr>
        </p:nvSpPr>
        <p:spPr>
          <a:xfrm>
            <a:off x="311728" y="1026174"/>
            <a:ext cx="11568600" cy="53301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00000"/>
              </a:lnSpc>
              <a:spcBef>
                <a:spcPts val="0"/>
              </a:spcBef>
              <a:spcAft>
                <a:spcPts val="0"/>
              </a:spcAft>
              <a:buSzPts val="2400"/>
              <a:buChar char="●"/>
            </a:pPr>
            <a:r>
              <a:rPr lang="en-GB" sz="2400"/>
              <a:t>The most important aspect of description logics is their emphasis on tractability of inference.</a:t>
            </a:r>
            <a:endParaRPr sz="2400"/>
          </a:p>
          <a:p>
            <a:pPr marL="457200" lvl="0" indent="-381000" algn="just" rtl="0">
              <a:lnSpc>
                <a:spcPct val="100000"/>
              </a:lnSpc>
              <a:spcBef>
                <a:spcPts val="1000"/>
              </a:spcBef>
              <a:spcAft>
                <a:spcPts val="0"/>
              </a:spcAft>
              <a:buSzPts val="2400"/>
              <a:buChar char="●"/>
            </a:pPr>
            <a:r>
              <a:rPr lang="en-GB" sz="2400"/>
              <a:t>A problem instance is solved by describing it and then asking if it is subsumed by one of several possible solution categories.</a:t>
            </a:r>
            <a:endParaRPr sz="2400"/>
          </a:p>
          <a:p>
            <a:pPr marL="457200" lvl="0" indent="-381000" algn="just" rtl="0">
              <a:lnSpc>
                <a:spcPct val="100000"/>
              </a:lnSpc>
              <a:spcBef>
                <a:spcPts val="1000"/>
              </a:spcBef>
              <a:spcAft>
                <a:spcPts val="0"/>
              </a:spcAft>
              <a:buSzPts val="2400"/>
              <a:buChar char="●"/>
            </a:pPr>
            <a:r>
              <a:rPr lang="en-GB" sz="2400"/>
              <a:t>DLs ensure that </a:t>
            </a:r>
            <a:r>
              <a:rPr lang="en-GB" sz="2400" b="1">
                <a:solidFill>
                  <a:srgbClr val="FF0000"/>
                </a:solidFill>
              </a:rPr>
              <a:t>subsumption-testing</a:t>
            </a:r>
            <a:r>
              <a:rPr lang="en-GB" sz="2400"/>
              <a:t> can be solved in time polynomial in the size of the descriptions.</a:t>
            </a:r>
            <a:endParaRPr sz="2400"/>
          </a:p>
          <a:p>
            <a:pPr marL="457200" lvl="0" indent="-381000" algn="just" rtl="0">
              <a:lnSpc>
                <a:spcPct val="100000"/>
              </a:lnSpc>
              <a:spcBef>
                <a:spcPts val="1000"/>
              </a:spcBef>
              <a:spcAft>
                <a:spcPts val="0"/>
              </a:spcAft>
              <a:buSzPts val="2400"/>
              <a:buChar char="●"/>
            </a:pPr>
            <a:r>
              <a:rPr lang="en-GB" sz="2400"/>
              <a:t>It can only have one of </a:t>
            </a:r>
            <a:r>
              <a:rPr lang="en-GB" sz="2400" b="1">
                <a:solidFill>
                  <a:srgbClr val="FF0000"/>
                </a:solidFill>
              </a:rPr>
              <a:t>two consequences</a:t>
            </a:r>
            <a:r>
              <a:rPr lang="en-GB" sz="2400"/>
              <a:t>:</a:t>
            </a:r>
            <a:endParaRPr sz="2400"/>
          </a:p>
          <a:p>
            <a:pPr marL="1170000" lvl="0" indent="-381000" algn="just" rtl="0">
              <a:lnSpc>
                <a:spcPct val="100000"/>
              </a:lnSpc>
              <a:spcBef>
                <a:spcPts val="1000"/>
              </a:spcBef>
              <a:spcAft>
                <a:spcPts val="0"/>
              </a:spcAft>
              <a:buSzPts val="2400"/>
              <a:buChar char="-"/>
            </a:pPr>
            <a:r>
              <a:rPr lang="en-GB" sz="2400"/>
              <a:t>either hard problems cannot be stated at all, or </a:t>
            </a:r>
            <a:endParaRPr sz="2400"/>
          </a:p>
          <a:p>
            <a:pPr marL="1170000" lvl="0" indent="-381000" algn="just" rtl="0">
              <a:lnSpc>
                <a:spcPct val="100000"/>
              </a:lnSpc>
              <a:spcBef>
                <a:spcPts val="1000"/>
              </a:spcBef>
              <a:spcAft>
                <a:spcPts val="0"/>
              </a:spcAft>
              <a:buSzPts val="2400"/>
              <a:buChar char="-"/>
            </a:pPr>
            <a:r>
              <a:rPr lang="en-GB" sz="2400"/>
              <a:t>they require exponentially large descriptions</a:t>
            </a:r>
            <a:endParaRPr sz="2400"/>
          </a:p>
          <a:p>
            <a:pPr marL="0" lvl="0" indent="0" algn="just" rtl="0">
              <a:lnSpc>
                <a:spcPct val="100000"/>
              </a:lnSpc>
              <a:spcBef>
                <a:spcPts val="1000"/>
              </a:spcBef>
              <a:spcAft>
                <a:spcPts val="0"/>
              </a:spcAft>
              <a:buClr>
                <a:schemeClr val="dk1"/>
              </a:buClr>
              <a:buSzPts val="2400"/>
              <a:buNone/>
            </a:pPr>
            <a:endParaRPr sz="2400" i="1">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5">
                                            <p:txEl>
                                              <p:pRg st="0" end="0"/>
                                            </p:txEl>
                                          </p:spTgt>
                                        </p:tgtEl>
                                        <p:attrNameLst>
                                          <p:attrName>style.visibility</p:attrName>
                                        </p:attrNameLst>
                                      </p:cBhvr>
                                      <p:to>
                                        <p:strVal val="visible"/>
                                      </p:to>
                                    </p:set>
                                    <p:animEffect transition="in" filter="fade">
                                      <p:cBhvr>
                                        <p:cTn id="7" dur="1000"/>
                                        <p:tgtEl>
                                          <p:spTgt spid="10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5">
                                            <p:txEl>
                                              <p:pRg st="1" end="1"/>
                                            </p:txEl>
                                          </p:spTgt>
                                        </p:tgtEl>
                                        <p:attrNameLst>
                                          <p:attrName>style.visibility</p:attrName>
                                        </p:attrNameLst>
                                      </p:cBhvr>
                                      <p:to>
                                        <p:strVal val="visible"/>
                                      </p:to>
                                    </p:set>
                                    <p:animEffect transition="in" filter="fade">
                                      <p:cBhvr>
                                        <p:cTn id="12" dur="1000"/>
                                        <p:tgtEl>
                                          <p:spTgt spid="10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5">
                                            <p:txEl>
                                              <p:pRg st="2" end="2"/>
                                            </p:txEl>
                                          </p:spTgt>
                                        </p:tgtEl>
                                        <p:attrNameLst>
                                          <p:attrName>style.visibility</p:attrName>
                                        </p:attrNameLst>
                                      </p:cBhvr>
                                      <p:to>
                                        <p:strVal val="visible"/>
                                      </p:to>
                                    </p:set>
                                    <p:animEffect transition="in" filter="fade">
                                      <p:cBhvr>
                                        <p:cTn id="17" dur="1000"/>
                                        <p:tgtEl>
                                          <p:spTgt spid="10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5">
                                            <p:txEl>
                                              <p:pRg st="3" end="3"/>
                                            </p:txEl>
                                          </p:spTgt>
                                        </p:tgtEl>
                                        <p:attrNameLst>
                                          <p:attrName>style.visibility</p:attrName>
                                        </p:attrNameLst>
                                      </p:cBhvr>
                                      <p:to>
                                        <p:strVal val="visible"/>
                                      </p:to>
                                    </p:set>
                                    <p:animEffect transition="in" filter="fade">
                                      <p:cBhvr>
                                        <p:cTn id="22" dur="1000"/>
                                        <p:tgtEl>
                                          <p:spTgt spid="10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55">
                                            <p:txEl>
                                              <p:pRg st="4" end="4"/>
                                            </p:txEl>
                                          </p:spTgt>
                                        </p:tgtEl>
                                        <p:attrNameLst>
                                          <p:attrName>style.visibility</p:attrName>
                                        </p:attrNameLst>
                                      </p:cBhvr>
                                      <p:to>
                                        <p:strVal val="visible"/>
                                      </p:to>
                                    </p:set>
                                    <p:animEffect transition="in" filter="fade">
                                      <p:cBhvr>
                                        <p:cTn id="27" dur="1000"/>
                                        <p:tgtEl>
                                          <p:spTgt spid="10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55">
                                            <p:txEl>
                                              <p:pRg st="5" end="5"/>
                                            </p:txEl>
                                          </p:spTgt>
                                        </p:tgtEl>
                                        <p:attrNameLst>
                                          <p:attrName>style.visibility</p:attrName>
                                        </p:attrNameLst>
                                      </p:cBhvr>
                                      <p:to>
                                        <p:strVal val="visible"/>
                                      </p:to>
                                    </p:set>
                                    <p:animEffect transition="in" filter="fade">
                                      <p:cBhvr>
                                        <p:cTn id="32" dur="1000"/>
                                        <p:tgtEl>
                                          <p:spTgt spid="10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5">
                                            <p:txEl>
                                              <p:pRg st="6" end="6"/>
                                            </p:txEl>
                                          </p:spTgt>
                                        </p:tgtEl>
                                        <p:attrNameLst>
                                          <p:attrName>style.visibility</p:attrName>
                                        </p:attrNameLst>
                                      </p:cBhvr>
                                      <p:to>
                                        <p:strVal val="visible"/>
                                      </p:to>
                                    </p:set>
                                    <p:animEffect transition="in" filter="fade">
                                      <p:cBhvr>
                                        <p:cTn id="37" dur="1000"/>
                                        <p:tgtEl>
                                          <p:spTgt spid="10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36"/>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GB" b="1">
                <a:solidFill>
                  <a:schemeClr val="lt1"/>
                </a:solidFill>
              </a:rPr>
              <a:t>Reasoning with Default Information</a:t>
            </a:r>
            <a:endParaRPr b="1">
              <a:solidFill>
                <a:schemeClr val="lt1"/>
              </a:solidFill>
            </a:endParaRPr>
          </a:p>
        </p:txBody>
      </p:sp>
      <p:sp>
        <p:nvSpPr>
          <p:cNvPr id="1061" name="Google Shape;106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Walchand Institute of Technology, Solapur</a:t>
            </a:r>
            <a:endParaRPr/>
          </a:p>
        </p:txBody>
      </p:sp>
      <p:sp>
        <p:nvSpPr>
          <p:cNvPr id="1062" name="Google Shape;106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99</a:t>
            </a:fld>
            <a:endParaRPr/>
          </a:p>
        </p:txBody>
      </p:sp>
      <p:pic>
        <p:nvPicPr>
          <p:cNvPr id="1063" name="Google Shape;1063;p36"/>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064" name="Google Shape;1064;p36"/>
          <p:cNvSpPr txBox="1">
            <a:spLocks noGrp="1"/>
          </p:cNvSpPr>
          <p:nvPr>
            <p:ph type="body" idx="1"/>
          </p:nvPr>
        </p:nvSpPr>
        <p:spPr>
          <a:xfrm>
            <a:off x="311728" y="1026174"/>
            <a:ext cx="11568544" cy="5330175"/>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rgbClr val="595959"/>
              </a:buClr>
              <a:buSzPts val="1800"/>
              <a:buFont typeface="Arial"/>
              <a:buNone/>
            </a:pPr>
            <a:r>
              <a:rPr lang="en-GB" sz="2200">
                <a:solidFill>
                  <a:srgbClr val="202122"/>
                </a:solidFill>
                <a:highlight>
                  <a:schemeClr val="lt1"/>
                </a:highlight>
              </a:rPr>
              <a:t>Let’s first understand </a:t>
            </a:r>
            <a:endParaRPr sz="2200">
              <a:solidFill>
                <a:srgbClr val="202122"/>
              </a:solidFill>
              <a:highlight>
                <a:schemeClr val="lt1"/>
              </a:highlight>
            </a:endParaRPr>
          </a:p>
          <a:p>
            <a:pPr marL="457200" lvl="0" indent="-368300" algn="just" rtl="0">
              <a:lnSpc>
                <a:spcPct val="115000"/>
              </a:lnSpc>
              <a:spcBef>
                <a:spcPts val="1200"/>
              </a:spcBef>
              <a:spcAft>
                <a:spcPts val="0"/>
              </a:spcAft>
              <a:buClr>
                <a:srgbClr val="202122"/>
              </a:buClr>
              <a:buSzPts val="2200"/>
              <a:buChar char="●"/>
            </a:pPr>
            <a:r>
              <a:rPr lang="en-GB" sz="2200">
                <a:solidFill>
                  <a:srgbClr val="202122"/>
                </a:solidFill>
                <a:highlight>
                  <a:schemeClr val="lt1"/>
                </a:highlight>
              </a:rPr>
              <a:t>Monotonic Reasoning </a:t>
            </a:r>
            <a:endParaRPr sz="2200">
              <a:solidFill>
                <a:srgbClr val="202122"/>
              </a:solidFill>
              <a:highlight>
                <a:schemeClr val="lt1"/>
              </a:highlight>
            </a:endParaRPr>
          </a:p>
          <a:p>
            <a:pPr marL="457200" lvl="0" indent="-368300" algn="just" rtl="0">
              <a:lnSpc>
                <a:spcPct val="115000"/>
              </a:lnSpc>
              <a:spcBef>
                <a:spcPts val="0"/>
              </a:spcBef>
              <a:spcAft>
                <a:spcPts val="0"/>
              </a:spcAft>
              <a:buClr>
                <a:srgbClr val="202122"/>
              </a:buClr>
              <a:buSzPts val="2200"/>
              <a:buChar char="●"/>
            </a:pPr>
            <a:r>
              <a:rPr lang="en-GB" sz="2200">
                <a:solidFill>
                  <a:srgbClr val="202122"/>
                </a:solidFill>
                <a:highlight>
                  <a:schemeClr val="lt1"/>
                </a:highlight>
              </a:rPr>
              <a:t>Non-monotonic Reasoning</a:t>
            </a:r>
            <a:endParaRPr sz="2200">
              <a:solidFill>
                <a:srgbClr val="202122"/>
              </a:solidFill>
              <a:highlight>
                <a:schemeClr val="lt1"/>
              </a:highlight>
            </a:endParaRPr>
          </a:p>
          <a:p>
            <a:pPr marL="0" lvl="0" indent="0" algn="just" rtl="0">
              <a:lnSpc>
                <a:spcPct val="115000"/>
              </a:lnSpc>
              <a:spcBef>
                <a:spcPts val="1200"/>
              </a:spcBef>
              <a:spcAft>
                <a:spcPts val="0"/>
              </a:spcAft>
              <a:buNone/>
            </a:pPr>
            <a:r>
              <a:rPr lang="en-GB" sz="2200" b="1">
                <a:solidFill>
                  <a:srgbClr val="202122"/>
                </a:solidFill>
                <a:highlight>
                  <a:schemeClr val="lt1"/>
                </a:highlight>
              </a:rPr>
              <a:t>Monotonic Reasoning</a:t>
            </a:r>
            <a:endParaRPr sz="2200" b="1">
              <a:solidFill>
                <a:srgbClr val="202122"/>
              </a:solidFill>
              <a:highlight>
                <a:schemeClr val="lt1"/>
              </a:highlight>
            </a:endParaRPr>
          </a:p>
          <a:p>
            <a:pPr marL="457200" lvl="0" indent="-368300" algn="just" rtl="0">
              <a:lnSpc>
                <a:spcPct val="115000"/>
              </a:lnSpc>
              <a:spcBef>
                <a:spcPts val="1200"/>
              </a:spcBef>
              <a:spcAft>
                <a:spcPts val="0"/>
              </a:spcAft>
              <a:buClr>
                <a:srgbClr val="202122"/>
              </a:buClr>
              <a:buSzPts val="2200"/>
              <a:buFont typeface="Calibri"/>
              <a:buChar char="●"/>
            </a:pPr>
            <a:r>
              <a:rPr lang="en-GB" sz="2200">
                <a:solidFill>
                  <a:srgbClr val="333333"/>
                </a:solidFill>
                <a:highlight>
                  <a:srgbClr val="FFFFFF"/>
                </a:highlight>
              </a:rPr>
              <a:t>Once the conclusion is taken, then it will remain the same even if we add some other information to existing information in our knowledge base. </a:t>
            </a:r>
            <a:endParaRPr sz="2200">
              <a:solidFill>
                <a:srgbClr val="333333"/>
              </a:solidFill>
              <a:highlight>
                <a:srgbClr val="FFFFFF"/>
              </a:highlight>
            </a:endParaRPr>
          </a:p>
          <a:p>
            <a:pPr marL="457200" lvl="0" indent="-368300" algn="just" rtl="0">
              <a:lnSpc>
                <a:spcPct val="115000"/>
              </a:lnSpc>
              <a:spcBef>
                <a:spcPts val="0"/>
              </a:spcBef>
              <a:spcAft>
                <a:spcPts val="0"/>
              </a:spcAft>
              <a:buClr>
                <a:srgbClr val="202122"/>
              </a:buClr>
              <a:buSzPts val="2200"/>
              <a:buFont typeface="Calibri"/>
              <a:buChar char="●"/>
            </a:pPr>
            <a:r>
              <a:rPr lang="en-GB" sz="2200">
                <a:solidFill>
                  <a:srgbClr val="333333"/>
                </a:solidFill>
                <a:highlight>
                  <a:srgbClr val="FFFFFF"/>
                </a:highlight>
              </a:rPr>
              <a:t>Decisions are not affected by new facts, and is not useful for the real-time systems, as in real time, facts get changed, so we cannot use monotonic reasoning.</a:t>
            </a:r>
            <a:endParaRPr sz="2200">
              <a:solidFill>
                <a:srgbClr val="333333"/>
              </a:solidFill>
              <a:highlight>
                <a:srgbClr val="FFFFFF"/>
              </a:highlight>
            </a:endParaRPr>
          </a:p>
          <a:p>
            <a:pPr marL="457200" lvl="0" indent="-368300" algn="just" rtl="0">
              <a:lnSpc>
                <a:spcPct val="115000"/>
              </a:lnSpc>
              <a:spcBef>
                <a:spcPts val="0"/>
              </a:spcBef>
              <a:spcAft>
                <a:spcPts val="0"/>
              </a:spcAft>
              <a:buClr>
                <a:srgbClr val="202122"/>
              </a:buClr>
              <a:buSzPts val="2200"/>
              <a:buFont typeface="Calibri"/>
              <a:buChar char="●"/>
            </a:pPr>
            <a:r>
              <a:rPr lang="en-GB" sz="2200">
                <a:solidFill>
                  <a:srgbClr val="333333"/>
                </a:solidFill>
                <a:highlight>
                  <a:srgbClr val="FFFFFF"/>
                </a:highlight>
              </a:rPr>
              <a:t>Monotonic reasoning is used in conventional reasoning systems, and a logic-based system is monotonic.</a:t>
            </a:r>
            <a:endParaRPr sz="2200">
              <a:solidFill>
                <a:srgbClr val="333333"/>
              </a:solidFill>
              <a:highlight>
                <a:srgbClr val="FFFFFF"/>
              </a:highlight>
            </a:endParaRPr>
          </a:p>
          <a:p>
            <a:pPr marL="457200" lvl="0" indent="-368300" algn="just" rtl="0">
              <a:lnSpc>
                <a:spcPct val="115000"/>
              </a:lnSpc>
              <a:spcBef>
                <a:spcPts val="0"/>
              </a:spcBef>
              <a:spcAft>
                <a:spcPts val="0"/>
              </a:spcAft>
              <a:buClr>
                <a:srgbClr val="202122"/>
              </a:buClr>
              <a:buSzPts val="2200"/>
              <a:buFont typeface="Calibri"/>
              <a:buChar char="●"/>
            </a:pPr>
            <a:r>
              <a:rPr lang="en-GB" sz="2200">
                <a:solidFill>
                  <a:srgbClr val="333333"/>
                </a:solidFill>
                <a:highlight>
                  <a:srgbClr val="FFFFFF"/>
                </a:highlight>
              </a:rPr>
              <a:t>Any theorem proving is an example of monotonic reasoning.</a:t>
            </a:r>
            <a:endParaRPr sz="2200">
              <a:solidFill>
                <a:srgbClr val="202122"/>
              </a:solidFill>
              <a:highlight>
                <a:schemeClr val="lt1"/>
              </a:highlight>
            </a:endParaRPr>
          </a:p>
          <a:p>
            <a:pPr marL="457200" lvl="0" indent="0" algn="just" rtl="0">
              <a:lnSpc>
                <a:spcPct val="115000"/>
              </a:lnSpc>
              <a:spcBef>
                <a:spcPts val="1200"/>
              </a:spcBef>
              <a:spcAft>
                <a:spcPts val="0"/>
              </a:spcAft>
              <a:buNone/>
            </a:pPr>
            <a:endParaRPr sz="2200" b="1">
              <a:solidFill>
                <a:srgbClr val="202122"/>
              </a:solidFill>
              <a:highlight>
                <a:schemeClr val="lt1"/>
              </a:highlight>
            </a:endParaRPr>
          </a:p>
          <a:p>
            <a:pPr marL="228600" lvl="0" indent="-63500" algn="just" rtl="0">
              <a:lnSpc>
                <a:spcPct val="100000"/>
              </a:lnSpc>
              <a:spcBef>
                <a:spcPts val="1200"/>
              </a:spcBef>
              <a:spcAft>
                <a:spcPts val="0"/>
              </a:spcAft>
              <a:buClr>
                <a:schemeClr val="dk1"/>
              </a:buClr>
              <a:buSzPts val="2600"/>
              <a:buNone/>
            </a:pPr>
            <a:endParaRPr sz="2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4">
                                            <p:txEl>
                                              <p:pRg st="0" end="0"/>
                                            </p:txEl>
                                          </p:spTgt>
                                        </p:tgtEl>
                                        <p:attrNameLst>
                                          <p:attrName>style.visibility</p:attrName>
                                        </p:attrNameLst>
                                      </p:cBhvr>
                                      <p:to>
                                        <p:strVal val="visible"/>
                                      </p:to>
                                    </p:set>
                                    <p:animEffect transition="in" filter="fade">
                                      <p:cBhvr>
                                        <p:cTn id="7" dur="1000"/>
                                        <p:tgtEl>
                                          <p:spTgt spid="10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4">
                                            <p:txEl>
                                              <p:pRg st="1" end="1"/>
                                            </p:txEl>
                                          </p:spTgt>
                                        </p:tgtEl>
                                        <p:attrNameLst>
                                          <p:attrName>style.visibility</p:attrName>
                                        </p:attrNameLst>
                                      </p:cBhvr>
                                      <p:to>
                                        <p:strVal val="visible"/>
                                      </p:to>
                                    </p:set>
                                    <p:animEffect transition="in" filter="fade">
                                      <p:cBhvr>
                                        <p:cTn id="12" dur="1000"/>
                                        <p:tgtEl>
                                          <p:spTgt spid="10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4">
                                            <p:txEl>
                                              <p:pRg st="2" end="2"/>
                                            </p:txEl>
                                          </p:spTgt>
                                        </p:tgtEl>
                                        <p:attrNameLst>
                                          <p:attrName>style.visibility</p:attrName>
                                        </p:attrNameLst>
                                      </p:cBhvr>
                                      <p:to>
                                        <p:strVal val="visible"/>
                                      </p:to>
                                    </p:set>
                                    <p:animEffect transition="in" filter="fade">
                                      <p:cBhvr>
                                        <p:cTn id="17" dur="1000"/>
                                        <p:tgtEl>
                                          <p:spTgt spid="10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64">
                                            <p:txEl>
                                              <p:pRg st="3" end="3"/>
                                            </p:txEl>
                                          </p:spTgt>
                                        </p:tgtEl>
                                        <p:attrNameLst>
                                          <p:attrName>style.visibility</p:attrName>
                                        </p:attrNameLst>
                                      </p:cBhvr>
                                      <p:to>
                                        <p:strVal val="visible"/>
                                      </p:to>
                                    </p:set>
                                    <p:animEffect transition="in" filter="fade">
                                      <p:cBhvr>
                                        <p:cTn id="22" dur="1000"/>
                                        <p:tgtEl>
                                          <p:spTgt spid="10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64">
                                            <p:txEl>
                                              <p:pRg st="4" end="4"/>
                                            </p:txEl>
                                          </p:spTgt>
                                        </p:tgtEl>
                                        <p:attrNameLst>
                                          <p:attrName>style.visibility</p:attrName>
                                        </p:attrNameLst>
                                      </p:cBhvr>
                                      <p:to>
                                        <p:strVal val="visible"/>
                                      </p:to>
                                    </p:set>
                                    <p:animEffect transition="in" filter="fade">
                                      <p:cBhvr>
                                        <p:cTn id="27" dur="1000"/>
                                        <p:tgtEl>
                                          <p:spTgt spid="10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64">
                                            <p:txEl>
                                              <p:pRg st="5" end="5"/>
                                            </p:txEl>
                                          </p:spTgt>
                                        </p:tgtEl>
                                        <p:attrNameLst>
                                          <p:attrName>style.visibility</p:attrName>
                                        </p:attrNameLst>
                                      </p:cBhvr>
                                      <p:to>
                                        <p:strVal val="visible"/>
                                      </p:to>
                                    </p:set>
                                    <p:animEffect transition="in" filter="fade">
                                      <p:cBhvr>
                                        <p:cTn id="32" dur="1000"/>
                                        <p:tgtEl>
                                          <p:spTgt spid="10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64">
                                            <p:txEl>
                                              <p:pRg st="6" end="6"/>
                                            </p:txEl>
                                          </p:spTgt>
                                        </p:tgtEl>
                                        <p:attrNameLst>
                                          <p:attrName>style.visibility</p:attrName>
                                        </p:attrNameLst>
                                      </p:cBhvr>
                                      <p:to>
                                        <p:strVal val="visible"/>
                                      </p:to>
                                    </p:set>
                                    <p:animEffect transition="in" filter="fade">
                                      <p:cBhvr>
                                        <p:cTn id="37" dur="1000"/>
                                        <p:tgtEl>
                                          <p:spTgt spid="106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64">
                                            <p:txEl>
                                              <p:pRg st="7" end="7"/>
                                            </p:txEl>
                                          </p:spTgt>
                                        </p:tgtEl>
                                        <p:attrNameLst>
                                          <p:attrName>style.visibility</p:attrName>
                                        </p:attrNameLst>
                                      </p:cBhvr>
                                      <p:to>
                                        <p:strVal val="visible"/>
                                      </p:to>
                                    </p:set>
                                    <p:animEffect transition="in" filter="fade">
                                      <p:cBhvr>
                                        <p:cTn id="42" dur="1000"/>
                                        <p:tgtEl>
                                          <p:spTgt spid="106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64">
                                            <p:txEl>
                                              <p:pRg st="8" end="8"/>
                                            </p:txEl>
                                          </p:spTgt>
                                        </p:tgtEl>
                                        <p:attrNameLst>
                                          <p:attrName>style.visibility</p:attrName>
                                        </p:attrNameLst>
                                      </p:cBhvr>
                                      <p:to>
                                        <p:strVal val="visible"/>
                                      </p:to>
                                    </p:set>
                                    <p:animEffect transition="in" filter="fade">
                                      <p:cBhvr>
                                        <p:cTn id="47" dur="1000"/>
                                        <p:tgtEl>
                                          <p:spTgt spid="106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64">
                                            <p:txEl>
                                              <p:pRg st="9" end="9"/>
                                            </p:txEl>
                                          </p:spTgt>
                                        </p:tgtEl>
                                        <p:attrNameLst>
                                          <p:attrName>style.visibility</p:attrName>
                                        </p:attrNameLst>
                                      </p:cBhvr>
                                      <p:to>
                                        <p:strVal val="visible"/>
                                      </p:to>
                                    </p:set>
                                    <p:animEffect transition="in" filter="fade">
                                      <p:cBhvr>
                                        <p:cTn id="52" dur="1000"/>
                                        <p:tgtEl>
                                          <p:spTgt spid="106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9255</Words>
  <PresentationFormat>Custom</PresentationFormat>
  <Paragraphs>1092</Paragraphs>
  <Slides>107</Slides>
  <Notes>107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107</vt:i4>
      </vt:variant>
    </vt:vector>
  </HeadingPairs>
  <TitlesOfParts>
    <vt:vector size="113" baseType="lpstr">
      <vt:lpstr>Arial</vt:lpstr>
      <vt:lpstr>Times New Roman</vt:lpstr>
      <vt:lpstr>Calibri</vt:lpstr>
      <vt:lpstr>Roboto</vt:lpstr>
      <vt:lpstr>Courier New</vt:lpstr>
      <vt:lpstr>Office Theme</vt:lpstr>
      <vt:lpstr>Artificial Intelligence Knowledge Representation and Reasoning</vt:lpstr>
      <vt:lpstr>Course Outcomes</vt:lpstr>
      <vt:lpstr>Contents to be discussed</vt:lpstr>
      <vt:lpstr>What is Ontology?</vt:lpstr>
      <vt:lpstr>What is Ontology?</vt:lpstr>
      <vt:lpstr>What is Ontology? – Philosophically</vt:lpstr>
      <vt:lpstr>What is Ontology in Computer Science?</vt:lpstr>
      <vt:lpstr>What is Ontology in Computer Science?</vt:lpstr>
      <vt:lpstr>Ontology Vs Knowledge Base</vt:lpstr>
      <vt:lpstr>Types of Ontology</vt:lpstr>
      <vt:lpstr>Types of Ontology</vt:lpstr>
      <vt:lpstr>Types of Ontology</vt:lpstr>
      <vt:lpstr>Types of Ontology</vt:lpstr>
      <vt:lpstr>Knowledge Representation and Reasoning</vt:lpstr>
      <vt:lpstr>Knowledge Representation and Reasoning</vt:lpstr>
      <vt:lpstr>Knowledge Representation and Reasoning</vt:lpstr>
      <vt:lpstr>Types of Knowledge representation</vt:lpstr>
      <vt:lpstr>Logic</vt:lpstr>
      <vt:lpstr>Logic cntd… </vt:lpstr>
      <vt:lpstr>Logic cntd…</vt:lpstr>
      <vt:lpstr>Rules / Production Rules</vt:lpstr>
      <vt:lpstr>Rules / Production Rules</vt:lpstr>
      <vt:lpstr>Rules / Production Rules</vt:lpstr>
      <vt:lpstr>Semantic Network Representation</vt:lpstr>
      <vt:lpstr>Semantic Network Representation</vt:lpstr>
      <vt:lpstr>Semantic Network Representation</vt:lpstr>
      <vt:lpstr>Semantic Network Representation</vt:lpstr>
      <vt:lpstr>Frames / Frame Representation</vt:lpstr>
      <vt:lpstr>Frames / Frame Representation</vt:lpstr>
      <vt:lpstr>Frames / Frame Representation</vt:lpstr>
      <vt:lpstr>Frames / Frame Representation</vt:lpstr>
      <vt:lpstr>Frames / Frame Representation</vt:lpstr>
      <vt:lpstr>Script</vt:lpstr>
      <vt:lpstr>Script</vt:lpstr>
      <vt:lpstr>Propositional Logic</vt:lpstr>
      <vt:lpstr>Facts about Propositional Logic</vt:lpstr>
      <vt:lpstr>Facts about Propositional Logic Cntd…</vt:lpstr>
      <vt:lpstr>Syntax of propositional logic</vt:lpstr>
      <vt:lpstr>Syntax of propositional logic</vt:lpstr>
      <vt:lpstr>Logical Connectives Cntd…</vt:lpstr>
      <vt:lpstr>Logical Connectives Cntd…</vt:lpstr>
      <vt:lpstr>Truth Table</vt:lpstr>
      <vt:lpstr>Rules of Inference in AI </vt:lpstr>
      <vt:lpstr>Types of Inference rules</vt:lpstr>
      <vt:lpstr>Types of Inference rules</vt:lpstr>
      <vt:lpstr>Types of Inference rules</vt:lpstr>
      <vt:lpstr>Types of Inference rules</vt:lpstr>
      <vt:lpstr>Types of Inference rules</vt:lpstr>
      <vt:lpstr>Types of Inference rules</vt:lpstr>
      <vt:lpstr>Types of Inference rules</vt:lpstr>
      <vt:lpstr>Propositional Logic: The Wumpus World Problem</vt:lpstr>
      <vt:lpstr>PEAS description of Wumpus world</vt:lpstr>
      <vt:lpstr>PEAS description of Wumpus world</vt:lpstr>
      <vt:lpstr>PEAS description of Wumpus world</vt:lpstr>
      <vt:lpstr>Properties of Wumpus world</vt:lpstr>
      <vt:lpstr>The Agents Steps</vt:lpstr>
      <vt:lpstr>The Agents Steps</vt:lpstr>
      <vt:lpstr>Knowledge-base for Wumpus world</vt:lpstr>
      <vt:lpstr>Knowledge-base for Wumpus world</vt:lpstr>
      <vt:lpstr>Propositional Logic: The Wumpus World Problem</vt:lpstr>
      <vt:lpstr>Propositional Logic: The Wumpus World Problem</vt:lpstr>
      <vt:lpstr>Propositional Logic: The Wumpus World Problem</vt:lpstr>
      <vt:lpstr>Propositional Logic: The Wumpus World Problem</vt:lpstr>
      <vt:lpstr>Propositional Logic: The Wumpus World Problem</vt:lpstr>
      <vt:lpstr>Propositional Logic: The Wumpus World Problem</vt:lpstr>
      <vt:lpstr>Foundations of Knowledge Representation and Reasoning</vt:lpstr>
      <vt:lpstr>Foundations of Knowledge Representation and Reasoning Cntd… </vt:lpstr>
      <vt:lpstr>Foundations of Knowledge Representation and Reasoning Cntd… </vt:lpstr>
      <vt:lpstr>Foundations of Knowledge Representation and Reasoning Cntd… </vt:lpstr>
      <vt:lpstr>Why First Order Logic (FOL)</vt:lpstr>
      <vt:lpstr>First Order Logic</vt:lpstr>
      <vt:lpstr>First Order Logic cntd…</vt:lpstr>
      <vt:lpstr>First Order Logic cntd…</vt:lpstr>
      <vt:lpstr>First Order Logic: Defining a Sentence</vt:lpstr>
      <vt:lpstr>First Order Logic: Defining a Sentence</vt:lpstr>
      <vt:lpstr>First Order Logic: Quantifiers in Predicate Calculus</vt:lpstr>
      <vt:lpstr>First Order Logic: Quantifiers in Predicate Calculus</vt:lpstr>
      <vt:lpstr>First Order Logic: Quantifiers in Predicate Calculus</vt:lpstr>
      <vt:lpstr>First Order Logic: Quantifiers in Predicate Calculus</vt:lpstr>
      <vt:lpstr>First Order Logic: Quantifiers in Predicate Calculus</vt:lpstr>
      <vt:lpstr>First Order Logic: Quantifiers in Predicate Calculus</vt:lpstr>
      <vt:lpstr>First Order Logic: Quantifiers in Predicate Calculus</vt:lpstr>
      <vt:lpstr>Knowledge Engineering in First Order Logic</vt:lpstr>
      <vt:lpstr>Knowledge Engineering in First Order Logic</vt:lpstr>
      <vt:lpstr>Knowledge Engineering in First Order Logic</vt:lpstr>
      <vt:lpstr>Knowledge Engineering in First Order Logic</vt:lpstr>
      <vt:lpstr>Knowledge Engineering in First Order Logic</vt:lpstr>
      <vt:lpstr>Knowledge Engineering in First Order Logic</vt:lpstr>
      <vt:lpstr>Situation Calculus - Introduction</vt:lpstr>
      <vt:lpstr>Situation Calculus - Introduction cntd…</vt:lpstr>
      <vt:lpstr>Situation Calculus - Introduction cntd…</vt:lpstr>
      <vt:lpstr>Problems with FOL</vt:lpstr>
      <vt:lpstr>Description Logics</vt:lpstr>
      <vt:lpstr>Description Logics</vt:lpstr>
      <vt:lpstr>Description Logics cntd…</vt:lpstr>
      <vt:lpstr>Description Logics example: CLASSIC Language</vt:lpstr>
      <vt:lpstr>Description Logics example: CLASSIC Language</vt:lpstr>
      <vt:lpstr>Description Logics example: CLASSIC Language</vt:lpstr>
      <vt:lpstr>Reasoning with Default Information</vt:lpstr>
      <vt:lpstr>Reasoning with Default Information</vt:lpstr>
      <vt:lpstr>Reasoning with Default Information</vt:lpstr>
      <vt:lpstr>Reasoning with Default Information</vt:lpstr>
      <vt:lpstr>Reasoning with Default Information</vt:lpstr>
      <vt:lpstr>Reasoning with Default Information</vt:lpstr>
      <vt:lpstr>Reasoning with Default Information cntd…</vt:lpstr>
      <vt:lpstr>Reasoning with Default Information</vt:lpstr>
      <vt:lpstr>Slide 107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Knowledge Representation and Reasoning</dc:title>
  <dc:creator>Samprit Patel</dc:creator>
  <cp:lastModifiedBy>PC2</cp:lastModifiedBy>
  <cp:revision>13</cp:revision>
  <dcterms:created xsi:type="dcterms:W3CDTF">2021-02-18T08:24:39Z</dcterms:created>
  <dcterms:modified xsi:type="dcterms:W3CDTF">2022-10-13T08:33:23Z</dcterms:modified>
</cp:coreProperties>
</file>