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Default Extension="jpeg" ContentType="image/jpeg"/>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12192000" cy="6858000"/>
  <p:notesSz cx="6858000" cy="9144000"/>
  <p:embeddedFontLst>
    <p:embeddedFont>
      <p:font typeface="Calibri" pitchFamily="34" charset="0"/>
      <p:regular r:id="rId69"/>
      <p:bold r:id="rId70"/>
      <p:italic r:id="rId71"/>
      <p:boldItalic r:id="rId72"/>
    </p:embeddedFont>
    <p:embeddedFont>
      <p:font typeface="Roboto"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7" roundtripDataSignature="AMtx7mhIYaLDaWi2U0jh83hS8ATmPcihj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CA7FB5C-AB6D-4AA4-B7E3-159B8982E1B3}">
  <a:tblStyle styleId="{7CA7FB5C-AB6D-4AA4-B7E3-159B8982E1B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874" y="-8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ae8d2b2e7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12ae8d2b2e7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ae8d2b2e7_0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12ae8d2b2e7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ae8d2b2e7_0_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12ae8d2b2e7_0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ae8d2b2e7_0_9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12ae8d2b2e7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ae8d2b2e7_0_1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12ae8d2b2e7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ae8d2b2e7_0_1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2ae8d2b2e7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ae8d2b2e7_0_1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12ae8d2b2e7_0_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ae8d2b2e7_0_1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12ae8d2b2e7_0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2ae8d2b2e7_0_1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12ae8d2b2e7_0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2ae8d2b2e7_0_1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12ae8d2b2e7_0_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2ae8d2b2e7_0_1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g12ae8d2b2e7_0_1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2ae8d2b2e7_0_2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g12ae8d2b2e7_0_2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ae8d2b2e7_0_2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12ae8d2b2e7_0_2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ae8d2b2e7_0_2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12ae8d2b2e7_0_2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ae8d2b2e7_0_2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12ae8d2b2e7_0_2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2ae8d2b2e7_0_2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g12ae8d2b2e7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2b19e34e32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g12b19e34e32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c6492cf85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11c6492cf85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ae8d2b2e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ae8d2b2e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12ae8d2b2e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pPr marL="0" lvl="0" indent="0" algn="r" rtl="0">
                <a:spcBef>
                  <a:spcPts val="0"/>
                </a:spcBef>
                <a:spcAft>
                  <a:spcPts val="0"/>
                </a:spcAft>
                <a:buClr>
                  <a:srgbClr val="000000"/>
                </a:buClr>
                <a:buFont typeface="Arial"/>
                <a:buNone/>
              </a:p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1c6492cf85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11c6492cf85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c6492cf85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g11c6492cf85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c6492cf85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g11c6492cf85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1c6492cf85_0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g11c6492cf85_0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c6492cf85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g11c6492cf85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1c6492cf85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g11c6492cf85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1c6492cf85_0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g11c6492cf85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c6492cf85_0_1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g11c6492cf85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1c6492cf85_0_1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g11c6492cf85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c6492cf85_0_1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g11c6492cf85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2c767d227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g12c767d227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2c767d2270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g12c767d2270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2c767d2270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g12c767d2270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2c767d2270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g12c767d2270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2c767d2270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g12c767d2270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2aa4924f26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g12aa4924f26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2aa4924f26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g12aa4924f26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2aa4924f26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g12aa4924f26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2aa4924f26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g12aa4924f26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2df2f3522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g12df2f3522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ae8d2b2e7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12ae8d2b2e7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2df2f35225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g12df2f35225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2df2f35225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g12df2f35225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2e4e458ce3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g12e4e458ce3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2d0fc61395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g12d0fc61395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2e4e458ce3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g12e4e458ce3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2e4e458ce3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g12e4e458ce3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2e4e458ce3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5" name="Google Shape;605;g12e4e458ce3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2e4e458ce3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g12e4e458ce3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2e4e458ce3_0_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 name="Google Shape;625;g12e4e458ce3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2e4e458ce3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g12e4e458ce3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2e52b41695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5" name="Google Shape;645;g12e52b41695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2e52b41695_1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g12e52b41695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2d0fc61395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g12d0fc61395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2d0fc61395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g12d0fc61395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12d0fc61395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4" name="Google Shape;684;g12d0fc61395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2d0fc61395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 name="Google Shape;695;g12d0fc61395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4" name="Google Shape;70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ae8d2b2e7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12ae8d2b2e7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ae8d2b2e7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12ae8d2b2e7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ae8d2b2e7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12ae8d2b2e7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atibhayalagi@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6.png"/><Relationship Id="rId4" Type="http://schemas.openxmlformats.org/officeDocument/2006/relationships/image" Target="../media/image15.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356101"/>
            <a:ext cx="9144000" cy="2155087"/>
          </a:xfrm>
          <a:prstGeom prst="rect">
            <a:avLst/>
          </a:prstGeom>
          <a:noFill/>
          <a:ln w="12700" cap="flat" cmpd="sng">
            <a:solidFill>
              <a:srgbClr val="FFC000"/>
            </a:solidFill>
            <a:prstDash val="solid"/>
            <a:round/>
            <a:headEnd type="none" w="sm" len="sm"/>
            <a:tailEnd type="none" w="sm" len="sm"/>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1F3864"/>
              </a:buClr>
              <a:buSzPts val="4800"/>
              <a:buFont typeface="Times New Roman"/>
              <a:buNone/>
            </a:pPr>
            <a:r>
              <a:rPr lang="en-IN" sz="4800" b="1">
                <a:solidFill>
                  <a:srgbClr val="1F3864"/>
                </a:solidFill>
                <a:latin typeface="Times New Roman"/>
                <a:ea typeface="Times New Roman"/>
                <a:cs typeface="Times New Roman"/>
                <a:sym typeface="Times New Roman"/>
              </a:rPr>
              <a:t>Artificial Intelligence</a:t>
            </a:r>
            <a:r>
              <a:rPr lang="en-IN" sz="4800">
                <a:solidFill>
                  <a:srgbClr val="1F3864"/>
                </a:solidFill>
                <a:latin typeface="Times New Roman"/>
                <a:ea typeface="Times New Roman"/>
                <a:cs typeface="Times New Roman"/>
                <a:sym typeface="Times New Roman"/>
              </a:rPr>
              <a:t/>
            </a:r>
            <a:br>
              <a:rPr lang="en-IN" sz="4800">
                <a:solidFill>
                  <a:srgbClr val="1F3864"/>
                </a:solidFill>
                <a:latin typeface="Times New Roman"/>
                <a:ea typeface="Times New Roman"/>
                <a:cs typeface="Times New Roman"/>
                <a:sym typeface="Times New Roman"/>
              </a:rPr>
            </a:br>
            <a:r>
              <a:rPr lang="en-IN" sz="4800">
                <a:solidFill>
                  <a:srgbClr val="1F3864"/>
                </a:solidFill>
                <a:latin typeface="Times New Roman"/>
                <a:ea typeface="Times New Roman"/>
                <a:cs typeface="Times New Roman"/>
                <a:sym typeface="Times New Roman"/>
              </a:rPr>
              <a:t>Representing and Reasoning with Uncertain Knowledge</a:t>
            </a:r>
            <a:endParaRPr sz="4800">
              <a:solidFill>
                <a:srgbClr val="1F3864"/>
              </a:solidFill>
              <a:latin typeface="Times New Roman"/>
              <a:ea typeface="Times New Roman"/>
              <a:cs typeface="Times New Roman"/>
              <a:sym typeface="Times New Roman"/>
            </a:endParaRPr>
          </a:p>
        </p:txBody>
      </p:sp>
      <p:sp>
        <p:nvSpPr>
          <p:cNvPr id="89" name="Google Shape;89;p1"/>
          <p:cNvSpPr/>
          <p:nvPr/>
        </p:nvSpPr>
        <p:spPr>
          <a:xfrm>
            <a:off x="503685" y="3428999"/>
            <a:ext cx="11184630" cy="3072899"/>
          </a:xfrm>
          <a:prstGeom prst="rect">
            <a:avLst/>
          </a:prstGeom>
          <a:noFill/>
          <a:ln>
            <a:noFill/>
          </a:ln>
        </p:spPr>
        <p:txBody>
          <a:bodyPr spcFirstLastPara="1" wrap="square" lIns="96125" tIns="48050" rIns="96125" bIns="48050" anchor="t" anchorCtr="0">
            <a:noAutofit/>
          </a:bodyPr>
          <a:lstStyle/>
          <a:p>
            <a:pPr lvl="0" algn="ctr"/>
            <a:r>
              <a:rPr lang="sv-SE" sz="2480" dirty="0" smtClean="0">
                <a:latin typeface="Times New Roman"/>
                <a:ea typeface="Times New Roman"/>
                <a:cs typeface="Times New Roman"/>
                <a:sym typeface="Times New Roman"/>
              </a:rPr>
              <a:t>Dr. Pratibha C. Kaladeep (Dr. Pratibha S. Yalagi)</a:t>
            </a:r>
          </a:p>
          <a:p>
            <a:pPr lvl="0" algn="ctr"/>
            <a:r>
              <a:rPr lang="sv-SE" sz="2480" dirty="0" smtClean="0">
                <a:latin typeface="Times New Roman"/>
                <a:ea typeface="Times New Roman"/>
                <a:cs typeface="Times New Roman"/>
                <a:sym typeface="Times New Roman"/>
              </a:rPr>
              <a:t>(</a:t>
            </a:r>
            <a:r>
              <a:rPr lang="sv-SE" sz="2480" dirty="0" smtClean="0">
                <a:latin typeface="Times New Roman"/>
                <a:ea typeface="Times New Roman"/>
                <a:cs typeface="Times New Roman"/>
                <a:sym typeface="Times New Roman"/>
                <a:hlinkClick r:id="rId3"/>
              </a:rPr>
              <a:t>pratibhayalagi</a:t>
            </a:r>
            <a:r>
              <a:rPr lang="sv-SE" sz="2480" u="sng" dirty="0" smtClean="0">
                <a:solidFill>
                  <a:srgbClr val="0563C1"/>
                </a:solidFill>
                <a:latin typeface="Times New Roman"/>
                <a:ea typeface="Times New Roman"/>
                <a:cs typeface="Times New Roman"/>
                <a:sym typeface="Times New Roman"/>
                <a:hlinkClick r:id="rId3"/>
              </a:rPr>
              <a:t>@gmail.com</a:t>
            </a:r>
            <a:r>
              <a:rPr lang="sv-SE" sz="2480" u="sng" dirty="0" smtClean="0">
                <a:solidFill>
                  <a:srgbClr val="0563C1"/>
                </a:solidFill>
                <a:latin typeface="Times New Roman"/>
                <a:ea typeface="Times New Roman"/>
                <a:cs typeface="Times New Roman"/>
                <a:sym typeface="Times New Roman"/>
              </a:rPr>
              <a:t> </a:t>
            </a:r>
            <a:r>
              <a:rPr lang="sv-SE" sz="2480" dirty="0" smtClean="0">
                <a:latin typeface="Times New Roman"/>
                <a:ea typeface="Times New Roman"/>
                <a:cs typeface="Times New Roman"/>
                <a:sym typeface="Times New Roman"/>
              </a:rPr>
              <a:t>)</a:t>
            </a:r>
            <a:endParaRPr lang="sv-SE" sz="2800" dirty="0" smtClean="0"/>
          </a:p>
          <a:p>
            <a:pPr marL="0" marR="0" lvl="0" indent="0" algn="ctr" rtl="0">
              <a:lnSpc>
                <a:spcPct val="100000"/>
              </a:lnSpc>
              <a:spcBef>
                <a:spcPts val="0"/>
              </a:spcBef>
              <a:spcAft>
                <a:spcPts val="0"/>
              </a:spcAft>
              <a:buNone/>
            </a:pPr>
            <a:r>
              <a:rPr lang="en-IN" sz="2480" b="0" i="0" u="none" strike="noStrike" cap="none" dirty="0" smtClean="0">
                <a:solidFill>
                  <a:srgbClr val="000000"/>
                </a:solidFill>
                <a:latin typeface="Times New Roman"/>
                <a:ea typeface="Times New Roman"/>
                <a:cs typeface="Times New Roman"/>
                <a:sym typeface="Times New Roman"/>
              </a:rPr>
              <a:t>Professor</a:t>
            </a:r>
            <a:endParaRPr sz="248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248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IN" sz="2480" b="0" i="0" u="none" strike="noStrike" cap="none" dirty="0">
                <a:solidFill>
                  <a:srgbClr val="000000"/>
                </a:solidFill>
                <a:latin typeface="Times New Roman"/>
                <a:ea typeface="Times New Roman"/>
                <a:cs typeface="Times New Roman"/>
                <a:sym typeface="Times New Roman"/>
              </a:rPr>
              <a:t>Department of Computer Science and Engineering,</a:t>
            </a:r>
            <a:endParaRPr sz="248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IN" sz="2480" b="0" i="0" u="none" strike="noStrike" cap="none" dirty="0">
                <a:solidFill>
                  <a:srgbClr val="000000"/>
                </a:solidFill>
                <a:latin typeface="Times New Roman"/>
                <a:ea typeface="Times New Roman"/>
                <a:cs typeface="Times New Roman"/>
                <a:sym typeface="Times New Roman"/>
              </a:rPr>
              <a:t>Walchand Institute of Technology,</a:t>
            </a:r>
            <a:endParaRPr sz="248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IN" sz="2480" b="0" i="0" u="none" strike="noStrike" cap="none" dirty="0">
                <a:solidFill>
                  <a:srgbClr val="000000"/>
                </a:solidFill>
                <a:latin typeface="Times New Roman"/>
                <a:ea typeface="Times New Roman"/>
                <a:cs typeface="Times New Roman"/>
                <a:sym typeface="Times New Roman"/>
              </a:rPr>
              <a:t>Solapur.</a:t>
            </a:r>
            <a:endParaRPr sz="248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IN" sz="2480" b="1" i="0" u="none" strike="noStrike" cap="none" dirty="0">
                <a:solidFill>
                  <a:srgbClr val="000000"/>
                </a:solidFill>
                <a:latin typeface="Times New Roman"/>
                <a:ea typeface="Times New Roman"/>
                <a:cs typeface="Times New Roman"/>
                <a:sym typeface="Times New Roman"/>
              </a:rPr>
              <a:t>www.witsolapur.org</a:t>
            </a:r>
            <a:endParaRPr sz="2480" b="0" i="0" u="none" strike="noStrike" cap="none">
              <a:solidFill>
                <a:schemeClr val="dk1"/>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4">
            <a:alphaModFix/>
          </a:blip>
          <a:srcRect/>
          <a:stretch/>
        </p:blipFill>
        <p:spPr>
          <a:xfrm>
            <a:off x="10403597" y="2677116"/>
            <a:ext cx="848970" cy="1503767"/>
          </a:xfrm>
          <a:prstGeom prst="rect">
            <a:avLst/>
          </a:prstGeom>
          <a:noFill/>
          <a:ln>
            <a:noFill/>
          </a:ln>
        </p:spPr>
      </p:pic>
      <p:pic>
        <p:nvPicPr>
          <p:cNvPr id="91" name="Google Shape;91;p1"/>
          <p:cNvPicPr preferRelativeResize="0"/>
          <p:nvPr/>
        </p:nvPicPr>
        <p:blipFill rotWithShape="1">
          <a:blip r:embed="rId5">
            <a:alphaModFix/>
          </a:blip>
          <a:srcRect/>
          <a:stretch/>
        </p:blipFill>
        <p:spPr>
          <a:xfrm>
            <a:off x="1349009" y="3120248"/>
            <a:ext cx="1503069" cy="617502"/>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2ae8d2b2e7_0_54"/>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Uncertainty and rational decisions</a:t>
            </a:r>
            <a:endParaRPr b="1">
              <a:solidFill>
                <a:schemeClr val="lt1"/>
              </a:solidFill>
            </a:endParaRPr>
          </a:p>
        </p:txBody>
      </p:sp>
      <p:sp>
        <p:nvSpPr>
          <p:cNvPr id="169" name="Google Shape;169;g12ae8d2b2e7_0_54"/>
          <p:cNvSpPr txBox="1">
            <a:spLocks noGrp="1"/>
          </p:cNvSpPr>
          <p:nvPr>
            <p:ph type="body" idx="1"/>
          </p:nvPr>
        </p:nvSpPr>
        <p:spPr>
          <a:xfrm>
            <a:off x="311728" y="1034963"/>
            <a:ext cx="11533800" cy="5078100"/>
          </a:xfrm>
          <a:prstGeom prst="rect">
            <a:avLst/>
          </a:prstGeom>
          <a:noFill/>
          <a:ln>
            <a:noFill/>
          </a:ln>
        </p:spPr>
        <p:txBody>
          <a:bodyPr spcFirstLastPara="1" wrap="square" lIns="91425" tIns="45700" rIns="91425" bIns="45700" anchor="t" anchorCtr="0">
            <a:normAutofit fontScale="92500" lnSpcReduction="20000"/>
          </a:bodyPr>
          <a:lstStyle/>
          <a:p>
            <a:pPr marL="457200" lvl="0" indent="-369570" algn="just" rtl="0">
              <a:lnSpc>
                <a:spcPct val="115000"/>
              </a:lnSpc>
              <a:spcBef>
                <a:spcPts val="0"/>
              </a:spcBef>
              <a:spcAft>
                <a:spcPts val="0"/>
              </a:spcAft>
              <a:buSzPct val="100000"/>
              <a:buChar char="●"/>
            </a:pPr>
            <a:r>
              <a:rPr lang="en-IN" sz="2400"/>
              <a:t>Consider again the </a:t>
            </a:r>
            <a:r>
              <a:rPr lang="en-IN" sz="2400">
                <a:latin typeface="Arial"/>
                <a:ea typeface="Arial"/>
                <a:cs typeface="Arial"/>
                <a:sym typeface="Arial"/>
              </a:rPr>
              <a:t>A</a:t>
            </a:r>
            <a:r>
              <a:rPr lang="en-IN" sz="2400" baseline="-25000">
                <a:latin typeface="Arial"/>
                <a:ea typeface="Arial"/>
                <a:cs typeface="Arial"/>
                <a:sym typeface="Arial"/>
              </a:rPr>
              <a:t>90 </a:t>
            </a:r>
            <a:r>
              <a:rPr lang="en-IN" sz="2400"/>
              <a:t>plan for getting to the airport. Suppose it gives us a 97% chance of catching our flight. Does this mean it is a rational choice? </a:t>
            </a:r>
            <a:endParaRPr sz="2400"/>
          </a:p>
          <a:p>
            <a:pPr marL="457200" lvl="0" indent="-369570" algn="just" rtl="0">
              <a:lnSpc>
                <a:spcPct val="115000"/>
              </a:lnSpc>
              <a:spcBef>
                <a:spcPts val="0"/>
              </a:spcBef>
              <a:spcAft>
                <a:spcPts val="0"/>
              </a:spcAft>
              <a:buSzPct val="100000"/>
              <a:buChar char="●"/>
            </a:pPr>
            <a:r>
              <a:rPr lang="en-IN" sz="2400"/>
              <a:t>Not necessarily: there might be other plans, such as </a:t>
            </a:r>
            <a:r>
              <a:rPr lang="en-IN" sz="2400">
                <a:latin typeface="Arial"/>
                <a:ea typeface="Arial"/>
                <a:cs typeface="Arial"/>
                <a:sym typeface="Arial"/>
              </a:rPr>
              <a:t>A</a:t>
            </a:r>
            <a:r>
              <a:rPr lang="en-IN" sz="2400" baseline="-25000">
                <a:latin typeface="Arial"/>
                <a:ea typeface="Arial"/>
                <a:cs typeface="Arial"/>
                <a:sym typeface="Arial"/>
              </a:rPr>
              <a:t>180</a:t>
            </a:r>
            <a:r>
              <a:rPr lang="en-IN" sz="2400"/>
              <a:t>, with higher probabilities. If it is vital not to miss the flight, then it is worth risking the longer wait at the airport. </a:t>
            </a:r>
            <a:endParaRPr sz="2400"/>
          </a:p>
          <a:p>
            <a:pPr marL="457200" lvl="0" indent="-369570" algn="just" rtl="0">
              <a:lnSpc>
                <a:spcPct val="115000"/>
              </a:lnSpc>
              <a:spcBef>
                <a:spcPts val="0"/>
              </a:spcBef>
              <a:spcAft>
                <a:spcPts val="0"/>
              </a:spcAft>
              <a:buSzPct val="100000"/>
              <a:buChar char="●"/>
            </a:pPr>
            <a:r>
              <a:rPr lang="en-IN" sz="2400"/>
              <a:t>What about </a:t>
            </a:r>
            <a:r>
              <a:rPr lang="en-IN" sz="2400">
                <a:latin typeface="Arial"/>
                <a:ea typeface="Arial"/>
                <a:cs typeface="Arial"/>
                <a:sym typeface="Arial"/>
              </a:rPr>
              <a:t>A</a:t>
            </a:r>
            <a:r>
              <a:rPr lang="en-IN" sz="2400" baseline="-25000">
                <a:latin typeface="Arial"/>
                <a:ea typeface="Arial"/>
                <a:cs typeface="Arial"/>
                <a:sym typeface="Arial"/>
              </a:rPr>
              <a:t>1440</a:t>
            </a:r>
            <a:r>
              <a:rPr lang="en-IN" sz="2400"/>
              <a:t>, a plan that involves leaving home 24 hours in advance? In most circumstances, this is not a good choice, because although it almost guarantees getting there on time, it involves an intolerable wait.</a:t>
            </a:r>
            <a:endParaRPr sz="2400"/>
          </a:p>
          <a:p>
            <a:pPr marL="457200" lvl="0" indent="-369570" algn="just" rtl="0">
              <a:lnSpc>
                <a:spcPct val="115000"/>
              </a:lnSpc>
              <a:spcBef>
                <a:spcPts val="0"/>
              </a:spcBef>
              <a:spcAft>
                <a:spcPts val="0"/>
              </a:spcAft>
              <a:buSzPct val="100000"/>
              <a:buChar char="●"/>
            </a:pPr>
            <a:r>
              <a:rPr lang="en-IN" sz="2400"/>
              <a:t>To make such choices, an agent must first have preferences between the different possible outcomes of the various plans. </a:t>
            </a:r>
            <a:endParaRPr sz="2400"/>
          </a:p>
          <a:p>
            <a:pPr marL="457200" lvl="0" indent="-369570" algn="just" rtl="0">
              <a:lnSpc>
                <a:spcPct val="115000"/>
              </a:lnSpc>
              <a:spcBef>
                <a:spcPts val="0"/>
              </a:spcBef>
              <a:spcAft>
                <a:spcPts val="0"/>
              </a:spcAft>
              <a:buSzPct val="100000"/>
              <a:buChar char="●"/>
            </a:pPr>
            <a:r>
              <a:rPr lang="en-IN" sz="2400"/>
              <a:t>An outcome is a completely specified state, including such factors as whether the agent arrives on time and the length of the wait at the airport. </a:t>
            </a:r>
            <a:endParaRPr sz="2400"/>
          </a:p>
          <a:p>
            <a:pPr marL="457200" lvl="0" indent="-369570" algn="just" rtl="0">
              <a:lnSpc>
                <a:spcPct val="115000"/>
              </a:lnSpc>
              <a:spcBef>
                <a:spcPts val="0"/>
              </a:spcBef>
              <a:spcAft>
                <a:spcPts val="0"/>
              </a:spcAft>
              <a:buSzPct val="100000"/>
              <a:buChar char="●"/>
            </a:pPr>
            <a:r>
              <a:rPr lang="en-IN" sz="2400"/>
              <a:t>We use </a:t>
            </a:r>
            <a:r>
              <a:rPr lang="en-IN" sz="2400" b="1">
                <a:solidFill>
                  <a:srgbClr val="FF0000"/>
                </a:solidFill>
              </a:rPr>
              <a:t>utility theory</a:t>
            </a:r>
            <a:r>
              <a:rPr lang="en-IN" sz="2400"/>
              <a:t> to represent and </a:t>
            </a:r>
            <a:r>
              <a:rPr lang="en-IN" sz="2400" b="1">
                <a:solidFill>
                  <a:srgbClr val="FF0000"/>
                </a:solidFill>
              </a:rPr>
              <a:t>reason with preferences</a:t>
            </a:r>
            <a:r>
              <a:rPr lang="en-IN" sz="2400"/>
              <a:t>. (The term utility is used here in the sense of “the quality of being useful”) </a:t>
            </a:r>
            <a:endParaRPr sz="2400"/>
          </a:p>
          <a:p>
            <a:pPr marL="457200" lvl="0" indent="-369570" algn="just" rtl="0">
              <a:lnSpc>
                <a:spcPct val="115000"/>
              </a:lnSpc>
              <a:spcBef>
                <a:spcPts val="0"/>
              </a:spcBef>
              <a:spcAft>
                <a:spcPts val="0"/>
              </a:spcAft>
              <a:buSzPct val="100000"/>
              <a:buChar char="●"/>
            </a:pPr>
            <a:r>
              <a:rPr lang="en-IN" sz="2400"/>
              <a:t>Utility theory says that every state has a degree of usefulness, or utility, to an agent and that the agent will prefer states with higher utility.</a:t>
            </a:r>
            <a:endParaRPr sz="2400"/>
          </a:p>
        </p:txBody>
      </p:sp>
      <p:sp>
        <p:nvSpPr>
          <p:cNvPr id="170" name="Google Shape;170;g12ae8d2b2e7_0_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171" name="Google Shape;171;g12ae8d2b2e7_0_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10</a:t>
            </a:fld>
            <a:endParaRPr/>
          </a:p>
        </p:txBody>
      </p:sp>
      <p:pic>
        <p:nvPicPr>
          <p:cNvPr id="172" name="Google Shape;172;g12ae8d2b2e7_0_54"/>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animEffect transition="in" filter="fade">
                                      <p:cBhvr>
                                        <p:cTn id="7" dur="1000"/>
                                        <p:tgtEl>
                                          <p:spTgt spid="1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
                                            <p:txEl>
                                              <p:pRg st="1" end="1"/>
                                            </p:txEl>
                                          </p:spTgt>
                                        </p:tgtEl>
                                        <p:attrNameLst>
                                          <p:attrName>style.visibility</p:attrName>
                                        </p:attrNameLst>
                                      </p:cBhvr>
                                      <p:to>
                                        <p:strVal val="visible"/>
                                      </p:to>
                                    </p:set>
                                    <p:animEffect transition="in" filter="fade">
                                      <p:cBhvr>
                                        <p:cTn id="12" dur="1000"/>
                                        <p:tgtEl>
                                          <p:spTgt spid="1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9">
                                            <p:txEl>
                                              <p:pRg st="2" end="2"/>
                                            </p:txEl>
                                          </p:spTgt>
                                        </p:tgtEl>
                                        <p:attrNameLst>
                                          <p:attrName>style.visibility</p:attrName>
                                        </p:attrNameLst>
                                      </p:cBhvr>
                                      <p:to>
                                        <p:strVal val="visible"/>
                                      </p:to>
                                    </p:set>
                                    <p:animEffect transition="in" filter="fade">
                                      <p:cBhvr>
                                        <p:cTn id="17" dur="1000"/>
                                        <p:tgtEl>
                                          <p:spTgt spid="1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9">
                                            <p:txEl>
                                              <p:pRg st="3" end="3"/>
                                            </p:txEl>
                                          </p:spTgt>
                                        </p:tgtEl>
                                        <p:attrNameLst>
                                          <p:attrName>style.visibility</p:attrName>
                                        </p:attrNameLst>
                                      </p:cBhvr>
                                      <p:to>
                                        <p:strVal val="visible"/>
                                      </p:to>
                                    </p:set>
                                    <p:animEffect transition="in" filter="fade">
                                      <p:cBhvr>
                                        <p:cTn id="22" dur="1000"/>
                                        <p:tgtEl>
                                          <p:spTgt spid="1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xEl>
                                              <p:pRg st="4" end="4"/>
                                            </p:txEl>
                                          </p:spTgt>
                                        </p:tgtEl>
                                        <p:attrNameLst>
                                          <p:attrName>style.visibility</p:attrName>
                                        </p:attrNameLst>
                                      </p:cBhvr>
                                      <p:to>
                                        <p:strVal val="visible"/>
                                      </p:to>
                                    </p:set>
                                    <p:animEffect transition="in" filter="fade">
                                      <p:cBhvr>
                                        <p:cTn id="27" dur="1000"/>
                                        <p:tgtEl>
                                          <p:spTgt spid="1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9">
                                            <p:txEl>
                                              <p:pRg st="5" end="5"/>
                                            </p:txEl>
                                          </p:spTgt>
                                        </p:tgtEl>
                                        <p:attrNameLst>
                                          <p:attrName>style.visibility</p:attrName>
                                        </p:attrNameLst>
                                      </p:cBhvr>
                                      <p:to>
                                        <p:strVal val="visible"/>
                                      </p:to>
                                    </p:set>
                                    <p:animEffect transition="in" filter="fade">
                                      <p:cBhvr>
                                        <p:cTn id="32" dur="1000"/>
                                        <p:tgtEl>
                                          <p:spTgt spid="16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9">
                                            <p:txEl>
                                              <p:pRg st="6" end="6"/>
                                            </p:txEl>
                                          </p:spTgt>
                                        </p:tgtEl>
                                        <p:attrNameLst>
                                          <p:attrName>style.visibility</p:attrName>
                                        </p:attrNameLst>
                                      </p:cBhvr>
                                      <p:to>
                                        <p:strVal val="visible"/>
                                      </p:to>
                                    </p:set>
                                    <p:animEffect transition="in" filter="fade">
                                      <p:cBhvr>
                                        <p:cTn id="37" dur="1000"/>
                                        <p:tgtEl>
                                          <p:spTgt spid="16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2ae8d2b2e7_0_65"/>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Uncertainty and rational decisions</a:t>
            </a:r>
            <a:endParaRPr b="1">
              <a:solidFill>
                <a:schemeClr val="lt1"/>
              </a:solidFill>
            </a:endParaRPr>
          </a:p>
        </p:txBody>
      </p:sp>
      <p:sp>
        <p:nvSpPr>
          <p:cNvPr id="178" name="Google Shape;178;g12ae8d2b2e7_0_65"/>
          <p:cNvSpPr txBox="1">
            <a:spLocks noGrp="1"/>
          </p:cNvSpPr>
          <p:nvPr>
            <p:ph type="body" idx="1"/>
          </p:nvPr>
        </p:nvSpPr>
        <p:spPr>
          <a:xfrm>
            <a:off x="311728" y="1034963"/>
            <a:ext cx="11533800" cy="5078100"/>
          </a:xfrm>
          <a:prstGeom prst="rect">
            <a:avLst/>
          </a:prstGeom>
          <a:noFill/>
          <a:ln>
            <a:noFill/>
          </a:ln>
        </p:spPr>
        <p:txBody>
          <a:bodyPr spcFirstLastPara="1" wrap="square" lIns="91425" tIns="45700" rIns="91425" bIns="45700" anchor="t" anchorCtr="0">
            <a:normAutofit/>
          </a:bodyPr>
          <a:lstStyle/>
          <a:p>
            <a:pPr marL="457200" lvl="0" indent="-381000" algn="just" rtl="0">
              <a:lnSpc>
                <a:spcPct val="115000"/>
              </a:lnSpc>
              <a:spcBef>
                <a:spcPts val="0"/>
              </a:spcBef>
              <a:spcAft>
                <a:spcPts val="0"/>
              </a:spcAft>
              <a:buSzPts val="2400"/>
              <a:buChar char="●"/>
            </a:pPr>
            <a:r>
              <a:rPr lang="en-IN" sz="2400"/>
              <a:t>Preferences, as expressed by utilities, are combined with probabilities in the general theory of rational decisions called decision theory: </a:t>
            </a:r>
            <a:endParaRPr sz="2400"/>
          </a:p>
          <a:p>
            <a:pPr marL="914400" lvl="0" indent="457200" algn="just" rtl="0">
              <a:lnSpc>
                <a:spcPct val="115000"/>
              </a:lnSpc>
              <a:spcBef>
                <a:spcPts val="0"/>
              </a:spcBef>
              <a:spcAft>
                <a:spcPts val="0"/>
              </a:spcAft>
              <a:buNone/>
            </a:pPr>
            <a:r>
              <a:rPr lang="en-IN" sz="2400" b="1">
                <a:solidFill>
                  <a:srgbClr val="FF0000"/>
                </a:solidFill>
              </a:rPr>
              <a:t>Decision theory = probability theory + utility theory </a:t>
            </a:r>
            <a:endParaRPr sz="2400" b="1">
              <a:solidFill>
                <a:srgbClr val="FF0000"/>
              </a:solidFill>
            </a:endParaRPr>
          </a:p>
          <a:p>
            <a:pPr marL="914400" lvl="0" indent="457200" algn="just" rtl="0">
              <a:lnSpc>
                <a:spcPct val="115000"/>
              </a:lnSpc>
              <a:spcBef>
                <a:spcPts val="0"/>
              </a:spcBef>
              <a:spcAft>
                <a:spcPts val="0"/>
              </a:spcAft>
              <a:buNone/>
            </a:pPr>
            <a:endParaRPr sz="2400" b="1">
              <a:solidFill>
                <a:srgbClr val="FF0000"/>
              </a:solidFill>
            </a:endParaRPr>
          </a:p>
          <a:p>
            <a:pPr marL="457200" lvl="0" indent="-381000" algn="just" rtl="0">
              <a:lnSpc>
                <a:spcPct val="115000"/>
              </a:lnSpc>
              <a:spcBef>
                <a:spcPts val="0"/>
              </a:spcBef>
              <a:spcAft>
                <a:spcPts val="0"/>
              </a:spcAft>
              <a:buSzPts val="2400"/>
              <a:buChar char="●"/>
            </a:pPr>
            <a:r>
              <a:rPr lang="en-IN" sz="2400"/>
              <a:t>The fundamental idea of decision theory is that an agent is rational if and only if it chooses the action that yields the highest expected utility, averaged over all the possible outcomes of the action. This is called the principle of </a:t>
            </a:r>
            <a:r>
              <a:rPr lang="en-IN" sz="2400" b="1">
                <a:solidFill>
                  <a:srgbClr val="FF0000"/>
                </a:solidFill>
              </a:rPr>
              <a:t>maximum expected utility</a:t>
            </a:r>
            <a:r>
              <a:rPr lang="en-IN" sz="2400"/>
              <a:t> (MEU).</a:t>
            </a:r>
            <a:endParaRPr sz="2400"/>
          </a:p>
          <a:p>
            <a:pPr marL="457200" lvl="0" indent="0" algn="just" rtl="0">
              <a:lnSpc>
                <a:spcPct val="115000"/>
              </a:lnSpc>
              <a:spcBef>
                <a:spcPts val="0"/>
              </a:spcBef>
              <a:spcAft>
                <a:spcPts val="0"/>
              </a:spcAft>
              <a:buNone/>
            </a:pPr>
            <a:endParaRPr sz="2400"/>
          </a:p>
          <a:p>
            <a:pPr marL="457200" lvl="0" indent="-381000" algn="just" rtl="0">
              <a:lnSpc>
                <a:spcPct val="115000"/>
              </a:lnSpc>
              <a:spcBef>
                <a:spcPts val="0"/>
              </a:spcBef>
              <a:spcAft>
                <a:spcPts val="0"/>
              </a:spcAft>
              <a:buSzPts val="2400"/>
              <a:buChar char="●"/>
            </a:pPr>
            <a:r>
              <a:rPr lang="en-IN" sz="2400"/>
              <a:t>The structure of an agent that uses decision theory to select actions is given in next slide</a:t>
            </a:r>
            <a:endParaRPr sz="2400"/>
          </a:p>
        </p:txBody>
      </p:sp>
      <p:sp>
        <p:nvSpPr>
          <p:cNvPr id="179" name="Google Shape;179;g12ae8d2b2e7_0_6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180" name="Google Shape;180;g12ae8d2b2e7_0_6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11</a:t>
            </a:fld>
            <a:endParaRPr/>
          </a:p>
        </p:txBody>
      </p:sp>
      <p:pic>
        <p:nvPicPr>
          <p:cNvPr id="181" name="Google Shape;181;g12ae8d2b2e7_0_65"/>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1000"/>
                                        <p:tgtEl>
                                          <p:spTgt spid="1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xEl>
                                              <p:pRg st="1" end="1"/>
                                            </p:txEl>
                                          </p:spTgt>
                                        </p:tgtEl>
                                        <p:attrNameLst>
                                          <p:attrName>style.visibility</p:attrName>
                                        </p:attrNameLst>
                                      </p:cBhvr>
                                      <p:to>
                                        <p:strVal val="visible"/>
                                      </p:to>
                                    </p:set>
                                    <p:animEffect transition="in" filter="fade">
                                      <p:cBhvr>
                                        <p:cTn id="12" dur="1000"/>
                                        <p:tgtEl>
                                          <p:spTgt spid="1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xEl>
                                              <p:pRg st="2" end="2"/>
                                            </p:txEl>
                                          </p:spTgt>
                                        </p:tgtEl>
                                        <p:attrNameLst>
                                          <p:attrName>style.visibility</p:attrName>
                                        </p:attrNameLst>
                                      </p:cBhvr>
                                      <p:to>
                                        <p:strVal val="visible"/>
                                      </p:to>
                                    </p:set>
                                    <p:animEffect transition="in" filter="fade">
                                      <p:cBhvr>
                                        <p:cTn id="17" dur="1000"/>
                                        <p:tgtEl>
                                          <p:spTgt spid="1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xEl>
                                              <p:pRg st="3" end="3"/>
                                            </p:txEl>
                                          </p:spTgt>
                                        </p:tgtEl>
                                        <p:attrNameLst>
                                          <p:attrName>style.visibility</p:attrName>
                                        </p:attrNameLst>
                                      </p:cBhvr>
                                      <p:to>
                                        <p:strVal val="visible"/>
                                      </p:to>
                                    </p:set>
                                    <p:animEffect transition="in" filter="fade">
                                      <p:cBhvr>
                                        <p:cTn id="22" dur="1000"/>
                                        <p:tgtEl>
                                          <p:spTgt spid="1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xEl>
                                              <p:pRg st="4" end="4"/>
                                            </p:txEl>
                                          </p:spTgt>
                                        </p:tgtEl>
                                        <p:attrNameLst>
                                          <p:attrName>style.visibility</p:attrName>
                                        </p:attrNameLst>
                                      </p:cBhvr>
                                      <p:to>
                                        <p:strVal val="visible"/>
                                      </p:to>
                                    </p:set>
                                    <p:animEffect transition="in" filter="fade">
                                      <p:cBhvr>
                                        <p:cTn id="27" dur="1000"/>
                                        <p:tgtEl>
                                          <p:spTgt spid="1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
                                            <p:txEl>
                                              <p:pRg st="5" end="5"/>
                                            </p:txEl>
                                          </p:spTgt>
                                        </p:tgtEl>
                                        <p:attrNameLst>
                                          <p:attrName>style.visibility</p:attrName>
                                        </p:attrNameLst>
                                      </p:cBhvr>
                                      <p:to>
                                        <p:strVal val="visible"/>
                                      </p:to>
                                    </p:set>
                                    <p:animEffect transition="in" filter="fade">
                                      <p:cBhvr>
                                        <p:cTn id="32" dur="1000"/>
                                        <p:tgtEl>
                                          <p:spTgt spid="1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2ae8d2b2e7_0_76"/>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Uncertainty and rational decisions</a:t>
            </a:r>
            <a:endParaRPr b="1">
              <a:solidFill>
                <a:schemeClr val="lt1"/>
              </a:solidFill>
            </a:endParaRPr>
          </a:p>
        </p:txBody>
      </p:sp>
      <p:sp>
        <p:nvSpPr>
          <p:cNvPr id="187" name="Google Shape;187;g12ae8d2b2e7_0_76"/>
          <p:cNvSpPr txBox="1">
            <a:spLocks noGrp="1"/>
          </p:cNvSpPr>
          <p:nvPr>
            <p:ph type="body" idx="1"/>
          </p:nvPr>
        </p:nvSpPr>
        <p:spPr>
          <a:xfrm>
            <a:off x="329100" y="4803000"/>
            <a:ext cx="11533800" cy="7311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0"/>
              </a:spcBef>
              <a:spcAft>
                <a:spcPts val="0"/>
              </a:spcAft>
              <a:buNone/>
            </a:pPr>
            <a:r>
              <a:rPr lang="en-IN" sz="2400"/>
              <a:t>Figure 4.1 A decision-theoretic agent that selects rational actions.</a:t>
            </a:r>
            <a:endParaRPr sz="2400"/>
          </a:p>
        </p:txBody>
      </p:sp>
      <p:sp>
        <p:nvSpPr>
          <p:cNvPr id="188" name="Google Shape;188;g12ae8d2b2e7_0_7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189" name="Google Shape;189;g12ae8d2b2e7_0_7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12</a:t>
            </a:fld>
            <a:endParaRPr/>
          </a:p>
        </p:txBody>
      </p:sp>
      <p:pic>
        <p:nvPicPr>
          <p:cNvPr id="190" name="Google Shape;190;g12ae8d2b2e7_0_76"/>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191" name="Google Shape;191;g12ae8d2b2e7_0_76"/>
          <p:cNvSpPr txBox="1"/>
          <p:nvPr/>
        </p:nvSpPr>
        <p:spPr>
          <a:xfrm>
            <a:off x="903550" y="1110900"/>
            <a:ext cx="104502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a:latin typeface="Times New Roman"/>
                <a:ea typeface="Times New Roman"/>
                <a:cs typeface="Times New Roman"/>
                <a:sym typeface="Times New Roman"/>
              </a:rPr>
              <a:t>function </a:t>
            </a:r>
            <a:r>
              <a:rPr lang="en-IN" sz="2400">
                <a:latin typeface="Times New Roman"/>
                <a:ea typeface="Times New Roman"/>
                <a:cs typeface="Times New Roman"/>
                <a:sym typeface="Times New Roman"/>
              </a:rPr>
              <a:t>DT-AGENT(</a:t>
            </a:r>
            <a:r>
              <a:rPr lang="en-IN" sz="2400" i="1">
                <a:latin typeface="Times New Roman"/>
                <a:ea typeface="Times New Roman"/>
                <a:cs typeface="Times New Roman"/>
                <a:sym typeface="Times New Roman"/>
              </a:rPr>
              <a:t>percept</a:t>
            </a:r>
            <a:r>
              <a:rPr lang="en-IN" sz="2400">
                <a:latin typeface="Times New Roman"/>
                <a:ea typeface="Times New Roman"/>
                <a:cs typeface="Times New Roman"/>
                <a:sym typeface="Times New Roman"/>
              </a:rPr>
              <a:t>) </a:t>
            </a:r>
            <a:r>
              <a:rPr lang="en-IN" sz="2400" b="1">
                <a:latin typeface="Times New Roman"/>
                <a:ea typeface="Times New Roman"/>
                <a:cs typeface="Times New Roman"/>
                <a:sym typeface="Times New Roman"/>
              </a:rPr>
              <a:t>returns</a:t>
            </a:r>
            <a:r>
              <a:rPr lang="en-IN" sz="2400">
                <a:latin typeface="Times New Roman"/>
                <a:ea typeface="Times New Roman"/>
                <a:cs typeface="Times New Roman"/>
                <a:sym typeface="Times New Roman"/>
              </a:rPr>
              <a:t> an </a:t>
            </a:r>
            <a:r>
              <a:rPr lang="en-IN" sz="2400" i="1">
                <a:latin typeface="Times New Roman"/>
                <a:ea typeface="Times New Roman"/>
                <a:cs typeface="Times New Roman"/>
                <a:sym typeface="Times New Roman"/>
              </a:rPr>
              <a:t>action</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marL="0" marR="0" lvl="0" indent="457200" algn="l" rtl="0">
              <a:lnSpc>
                <a:spcPct val="100000"/>
              </a:lnSpc>
              <a:spcBef>
                <a:spcPts val="0"/>
              </a:spcBef>
              <a:spcAft>
                <a:spcPts val="0"/>
              </a:spcAft>
              <a:buNone/>
            </a:pPr>
            <a:r>
              <a:rPr lang="en-IN" sz="2400" b="1">
                <a:latin typeface="Times New Roman"/>
                <a:ea typeface="Times New Roman"/>
                <a:cs typeface="Times New Roman"/>
                <a:sym typeface="Times New Roman"/>
              </a:rPr>
              <a:t>persistent</a:t>
            </a:r>
            <a:r>
              <a:rPr lang="en-IN" sz="2400">
                <a:latin typeface="Times New Roman"/>
                <a:ea typeface="Times New Roman"/>
                <a:cs typeface="Times New Roman"/>
                <a:sym typeface="Times New Roman"/>
              </a:rPr>
              <a:t>:</a:t>
            </a:r>
            <a:r>
              <a:rPr lang="en-IN" sz="2400" i="1">
                <a:latin typeface="Times New Roman"/>
                <a:ea typeface="Times New Roman"/>
                <a:cs typeface="Times New Roman"/>
                <a:sym typeface="Times New Roman"/>
              </a:rPr>
              <a:t> belief state</a:t>
            </a:r>
            <a:r>
              <a:rPr lang="en-IN" sz="2400">
                <a:latin typeface="Times New Roman"/>
                <a:ea typeface="Times New Roman"/>
                <a:cs typeface="Times New Roman"/>
                <a:sym typeface="Times New Roman"/>
              </a:rPr>
              <a:t>, probabilistic beliefs about the current state of the world  </a:t>
            </a:r>
            <a:endParaRPr sz="2400">
              <a:latin typeface="Times New Roman"/>
              <a:ea typeface="Times New Roman"/>
              <a:cs typeface="Times New Roman"/>
              <a:sym typeface="Times New Roman"/>
            </a:endParaRPr>
          </a:p>
          <a:p>
            <a:pPr marL="1371600" lvl="0" indent="457200" algn="l" rtl="0">
              <a:spcBef>
                <a:spcPts val="0"/>
              </a:spcBef>
              <a:spcAft>
                <a:spcPts val="0"/>
              </a:spcAft>
              <a:buClr>
                <a:schemeClr val="dk1"/>
              </a:buClr>
              <a:buSzPts val="1100"/>
              <a:buFont typeface="Arial"/>
              <a:buNone/>
            </a:pPr>
            <a:r>
              <a:rPr lang="en-IN" sz="2400" i="1">
                <a:solidFill>
                  <a:schemeClr val="dk1"/>
                </a:solidFill>
                <a:latin typeface="Times New Roman"/>
                <a:ea typeface="Times New Roman"/>
                <a:cs typeface="Times New Roman"/>
                <a:sym typeface="Times New Roman"/>
              </a:rPr>
              <a:t>action</a:t>
            </a:r>
            <a:r>
              <a:rPr lang="en-IN" sz="2400">
                <a:solidFill>
                  <a:schemeClr val="dk1"/>
                </a:solidFill>
                <a:latin typeface="Times New Roman"/>
                <a:ea typeface="Times New Roman"/>
                <a:cs typeface="Times New Roman"/>
                <a:sym typeface="Times New Roman"/>
              </a:rPr>
              <a:t>, the agent’s action </a:t>
            </a:r>
            <a:endParaRPr sz="2400">
              <a:solidFill>
                <a:schemeClr val="dk1"/>
              </a:solidFill>
              <a:latin typeface="Times New Roman"/>
              <a:ea typeface="Times New Roman"/>
              <a:cs typeface="Times New Roman"/>
              <a:sym typeface="Times New Roman"/>
            </a:endParaRPr>
          </a:p>
          <a:p>
            <a:pPr marL="0" marR="0" lvl="0" indent="457200" algn="l" rtl="0">
              <a:lnSpc>
                <a:spcPct val="100000"/>
              </a:lnSpc>
              <a:spcBef>
                <a:spcPts val="0"/>
              </a:spcBef>
              <a:spcAft>
                <a:spcPts val="0"/>
              </a:spcAft>
              <a:buNone/>
            </a:pPr>
            <a:r>
              <a:rPr lang="en-IN" sz="2400">
                <a:latin typeface="Times New Roman"/>
                <a:ea typeface="Times New Roman"/>
                <a:cs typeface="Times New Roman"/>
                <a:sym typeface="Times New Roman"/>
              </a:rPr>
              <a:t>update </a:t>
            </a:r>
            <a:r>
              <a:rPr lang="en-IN" sz="2400" i="1">
                <a:latin typeface="Times New Roman"/>
                <a:ea typeface="Times New Roman"/>
                <a:cs typeface="Times New Roman"/>
                <a:sym typeface="Times New Roman"/>
              </a:rPr>
              <a:t>belief state</a:t>
            </a:r>
            <a:r>
              <a:rPr lang="en-IN" sz="2400">
                <a:latin typeface="Times New Roman"/>
                <a:ea typeface="Times New Roman"/>
                <a:cs typeface="Times New Roman"/>
                <a:sym typeface="Times New Roman"/>
              </a:rPr>
              <a:t> based on </a:t>
            </a:r>
            <a:r>
              <a:rPr lang="en-IN" sz="2400" i="1">
                <a:latin typeface="Times New Roman"/>
                <a:ea typeface="Times New Roman"/>
                <a:cs typeface="Times New Roman"/>
                <a:sym typeface="Times New Roman"/>
              </a:rPr>
              <a:t>action</a:t>
            </a:r>
            <a:r>
              <a:rPr lang="en-IN" sz="2400">
                <a:latin typeface="Times New Roman"/>
                <a:ea typeface="Times New Roman"/>
                <a:cs typeface="Times New Roman"/>
                <a:sym typeface="Times New Roman"/>
              </a:rPr>
              <a:t> and </a:t>
            </a:r>
            <a:r>
              <a:rPr lang="en-IN" sz="2400" i="1">
                <a:latin typeface="Times New Roman"/>
                <a:ea typeface="Times New Roman"/>
                <a:cs typeface="Times New Roman"/>
                <a:sym typeface="Times New Roman"/>
              </a:rPr>
              <a:t>percept</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marL="0" lvl="0" indent="457200" algn="l" rtl="0">
              <a:spcBef>
                <a:spcPts val="0"/>
              </a:spcBef>
              <a:spcAft>
                <a:spcPts val="0"/>
              </a:spcAft>
              <a:buNone/>
            </a:pPr>
            <a:r>
              <a:rPr lang="en-IN" sz="2400">
                <a:latin typeface="Times New Roman"/>
                <a:ea typeface="Times New Roman"/>
                <a:cs typeface="Times New Roman"/>
                <a:sym typeface="Times New Roman"/>
              </a:rPr>
              <a:t>calculate outcome probabilities for actions, </a:t>
            </a:r>
            <a:endParaRPr sz="2400">
              <a:latin typeface="Times New Roman"/>
              <a:ea typeface="Times New Roman"/>
              <a:cs typeface="Times New Roman"/>
              <a:sym typeface="Times New Roman"/>
            </a:endParaRPr>
          </a:p>
          <a:p>
            <a:pPr marL="457200" lvl="0" indent="457200" algn="l" rtl="0">
              <a:spcBef>
                <a:spcPts val="0"/>
              </a:spcBef>
              <a:spcAft>
                <a:spcPts val="0"/>
              </a:spcAft>
              <a:buNone/>
            </a:pPr>
            <a:r>
              <a:rPr lang="en-IN" sz="2400">
                <a:latin typeface="Times New Roman"/>
                <a:ea typeface="Times New Roman"/>
                <a:cs typeface="Times New Roman"/>
                <a:sym typeface="Times New Roman"/>
              </a:rPr>
              <a:t>given action descriptions and current </a:t>
            </a:r>
            <a:r>
              <a:rPr lang="en-IN" sz="2400" i="1">
                <a:latin typeface="Times New Roman"/>
                <a:ea typeface="Times New Roman"/>
                <a:cs typeface="Times New Roman"/>
                <a:sym typeface="Times New Roman"/>
              </a:rPr>
              <a:t>belief state</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marL="0" lvl="0" indent="457200" algn="l" rtl="0">
              <a:spcBef>
                <a:spcPts val="0"/>
              </a:spcBef>
              <a:spcAft>
                <a:spcPts val="0"/>
              </a:spcAft>
              <a:buNone/>
            </a:pPr>
            <a:r>
              <a:rPr lang="en-IN" sz="2400">
                <a:latin typeface="Times New Roman"/>
                <a:ea typeface="Times New Roman"/>
                <a:cs typeface="Times New Roman"/>
                <a:sym typeface="Times New Roman"/>
              </a:rPr>
              <a:t>select </a:t>
            </a:r>
            <a:r>
              <a:rPr lang="en-IN" sz="2400" i="1">
                <a:latin typeface="Times New Roman"/>
                <a:ea typeface="Times New Roman"/>
                <a:cs typeface="Times New Roman"/>
                <a:sym typeface="Times New Roman"/>
              </a:rPr>
              <a:t>action</a:t>
            </a:r>
            <a:r>
              <a:rPr lang="en-IN" sz="2400">
                <a:latin typeface="Times New Roman"/>
                <a:ea typeface="Times New Roman"/>
                <a:cs typeface="Times New Roman"/>
                <a:sym typeface="Times New Roman"/>
              </a:rPr>
              <a:t> with highest expected utility </a:t>
            </a:r>
            <a:endParaRPr sz="2400">
              <a:latin typeface="Times New Roman"/>
              <a:ea typeface="Times New Roman"/>
              <a:cs typeface="Times New Roman"/>
              <a:sym typeface="Times New Roman"/>
            </a:endParaRPr>
          </a:p>
          <a:p>
            <a:pPr marL="457200" lvl="0" indent="457200" algn="l" rtl="0">
              <a:spcBef>
                <a:spcPts val="0"/>
              </a:spcBef>
              <a:spcAft>
                <a:spcPts val="0"/>
              </a:spcAft>
              <a:buNone/>
            </a:pPr>
            <a:r>
              <a:rPr lang="en-IN" sz="2400">
                <a:latin typeface="Times New Roman"/>
                <a:ea typeface="Times New Roman"/>
                <a:cs typeface="Times New Roman"/>
                <a:sym typeface="Times New Roman"/>
              </a:rPr>
              <a:t>given probabilities of outcomes and utility information </a:t>
            </a:r>
            <a:endParaRPr sz="2400">
              <a:latin typeface="Times New Roman"/>
              <a:ea typeface="Times New Roman"/>
              <a:cs typeface="Times New Roman"/>
              <a:sym typeface="Times New Roman"/>
            </a:endParaRPr>
          </a:p>
          <a:p>
            <a:pPr marL="0" marR="0" lvl="0" indent="457200" algn="l" rtl="0">
              <a:lnSpc>
                <a:spcPct val="100000"/>
              </a:lnSpc>
              <a:spcBef>
                <a:spcPts val="0"/>
              </a:spcBef>
              <a:spcAft>
                <a:spcPts val="0"/>
              </a:spcAft>
              <a:buNone/>
            </a:pPr>
            <a:r>
              <a:rPr lang="en-IN" sz="2400" b="1">
                <a:latin typeface="Times New Roman"/>
                <a:ea typeface="Times New Roman"/>
                <a:cs typeface="Times New Roman"/>
                <a:sym typeface="Times New Roman"/>
              </a:rPr>
              <a:t>return</a:t>
            </a:r>
            <a:r>
              <a:rPr lang="en-IN" sz="2400">
                <a:latin typeface="Times New Roman"/>
                <a:ea typeface="Times New Roman"/>
                <a:cs typeface="Times New Roman"/>
                <a:sym typeface="Times New Roman"/>
              </a:rPr>
              <a:t> </a:t>
            </a:r>
            <a:r>
              <a:rPr lang="en-IN" sz="2400" i="1">
                <a:latin typeface="Times New Roman"/>
                <a:ea typeface="Times New Roman"/>
                <a:cs typeface="Times New Roman"/>
                <a:sym typeface="Times New Roman"/>
              </a:rPr>
              <a:t>action</a:t>
            </a: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fade">
                                      <p:cBhvr>
                                        <p:cTn id="7" dur="1000"/>
                                        <p:tgtEl>
                                          <p:spTgt spid="1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6"/>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IN" b="1">
                <a:solidFill>
                  <a:schemeClr val="lt1"/>
                </a:solidFill>
              </a:rPr>
              <a:t>Probabilities</a:t>
            </a:r>
            <a:endParaRPr b="1">
              <a:solidFill>
                <a:schemeClr val="lt1"/>
              </a:solidFill>
            </a:endParaRPr>
          </a:p>
        </p:txBody>
      </p:sp>
      <p:sp>
        <p:nvSpPr>
          <p:cNvPr id="197" name="Google Shape;197;p6"/>
          <p:cNvSpPr txBox="1">
            <a:spLocks noGrp="1"/>
          </p:cNvSpPr>
          <p:nvPr>
            <p:ph type="body" idx="1"/>
          </p:nvPr>
        </p:nvSpPr>
        <p:spPr>
          <a:xfrm>
            <a:off x="311725" y="1253326"/>
            <a:ext cx="11533800" cy="46626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15000"/>
              </a:lnSpc>
              <a:spcBef>
                <a:spcPts val="0"/>
              </a:spcBef>
              <a:spcAft>
                <a:spcPts val="0"/>
              </a:spcAft>
              <a:buClr>
                <a:srgbClr val="000000"/>
              </a:buClr>
              <a:buSzPct val="100000"/>
              <a:buNone/>
            </a:pPr>
            <a:r>
              <a:rPr lang="en-IN">
                <a:solidFill>
                  <a:srgbClr val="000000"/>
                </a:solidFill>
              </a:rPr>
              <a:t>What probabilities mean?</a:t>
            </a:r>
            <a:endParaRPr/>
          </a:p>
          <a:p>
            <a:pPr marL="228600" lvl="0" indent="-200580" algn="just" rtl="0">
              <a:lnSpc>
                <a:spcPct val="115000"/>
              </a:lnSpc>
              <a:spcBef>
                <a:spcPts val="1000"/>
              </a:spcBef>
              <a:spcAft>
                <a:spcPts val="0"/>
              </a:spcAft>
              <a:buClr>
                <a:schemeClr val="dk1"/>
              </a:buClr>
              <a:buSzPct val="100000"/>
              <a:buFont typeface="Calibri"/>
              <a:buChar char="•"/>
            </a:pPr>
            <a:r>
              <a:rPr lang="en-IN" sz="2550"/>
              <a:t>Probabilistic assertions are about possible worlds.</a:t>
            </a:r>
            <a:endParaRPr sz="2550"/>
          </a:p>
          <a:p>
            <a:pPr marL="228600" lvl="0" indent="-200580" algn="just" rtl="0">
              <a:lnSpc>
                <a:spcPct val="115000"/>
              </a:lnSpc>
              <a:spcBef>
                <a:spcPts val="1000"/>
              </a:spcBef>
              <a:spcAft>
                <a:spcPts val="0"/>
              </a:spcAft>
              <a:buClr>
                <a:schemeClr val="dk1"/>
              </a:buClr>
              <a:buSzPct val="100000"/>
              <a:buFont typeface="Calibri"/>
              <a:buChar char="•"/>
            </a:pPr>
            <a:r>
              <a:rPr lang="en-IN" sz="2550"/>
              <a:t>They tell us about how probable the various worlds are.</a:t>
            </a:r>
            <a:endParaRPr sz="2550"/>
          </a:p>
          <a:p>
            <a:pPr marL="228600" lvl="0" indent="-200580" algn="just" rtl="0">
              <a:lnSpc>
                <a:spcPct val="115000"/>
              </a:lnSpc>
              <a:spcBef>
                <a:spcPts val="1000"/>
              </a:spcBef>
              <a:spcAft>
                <a:spcPts val="0"/>
              </a:spcAft>
              <a:buClr>
                <a:schemeClr val="dk1"/>
              </a:buClr>
              <a:buSzPct val="100000"/>
              <a:buFont typeface="Calibri"/>
              <a:buChar char="•"/>
            </a:pPr>
            <a:r>
              <a:rPr lang="en-IN" sz="2550"/>
              <a:t>In probability theory, the set of all possible worlds is called the</a:t>
            </a:r>
            <a:r>
              <a:rPr lang="en-IN" sz="2550" b="1">
                <a:solidFill>
                  <a:srgbClr val="FF0000"/>
                </a:solidFill>
              </a:rPr>
              <a:t> Sample Space</a:t>
            </a:r>
            <a:r>
              <a:rPr lang="en-IN" sz="2550"/>
              <a:t>.</a:t>
            </a:r>
            <a:endParaRPr sz="2550"/>
          </a:p>
          <a:p>
            <a:pPr marL="228600" lvl="0" indent="-200580" algn="just" rtl="0">
              <a:lnSpc>
                <a:spcPct val="115000"/>
              </a:lnSpc>
              <a:spcBef>
                <a:spcPts val="1000"/>
              </a:spcBef>
              <a:spcAft>
                <a:spcPts val="0"/>
              </a:spcAft>
              <a:buClr>
                <a:schemeClr val="dk1"/>
              </a:buClr>
              <a:buSzPct val="100000"/>
              <a:buChar char="•"/>
            </a:pPr>
            <a:r>
              <a:rPr lang="en-IN" sz="2550"/>
              <a:t>The possible worlds are </a:t>
            </a:r>
            <a:r>
              <a:rPr lang="en-IN" sz="2550" b="1" i="1">
                <a:solidFill>
                  <a:srgbClr val="FF0000"/>
                </a:solidFill>
              </a:rPr>
              <a:t>mutually exclusive</a:t>
            </a:r>
            <a:r>
              <a:rPr lang="en-IN" sz="2550" b="1" i="1"/>
              <a:t> </a:t>
            </a:r>
            <a:r>
              <a:rPr lang="en-IN" sz="2550"/>
              <a:t>and </a:t>
            </a:r>
            <a:r>
              <a:rPr lang="en-IN" sz="2550" b="1" i="1">
                <a:solidFill>
                  <a:srgbClr val="FF0000"/>
                </a:solidFill>
              </a:rPr>
              <a:t>exhaustive</a:t>
            </a:r>
            <a:r>
              <a:rPr lang="en-IN" sz="2550"/>
              <a:t> - two possible worlds cannot both be the case, and one possible world must be the case.</a:t>
            </a:r>
            <a:endParaRPr sz="2550"/>
          </a:p>
          <a:p>
            <a:pPr marL="228600" lvl="0" indent="-200580" algn="just" rtl="0">
              <a:lnSpc>
                <a:spcPct val="115000"/>
              </a:lnSpc>
              <a:spcBef>
                <a:spcPts val="1000"/>
              </a:spcBef>
              <a:spcAft>
                <a:spcPts val="0"/>
              </a:spcAft>
              <a:buClr>
                <a:schemeClr val="dk1"/>
              </a:buClr>
              <a:buSzPct val="100000"/>
              <a:buFont typeface="Calibri"/>
              <a:buChar char="•"/>
            </a:pPr>
            <a:r>
              <a:rPr lang="en-IN" sz="2550"/>
              <a:t>For example, if we are about to roll two (distinguishable) dice, there are 36 possible worlds to consider: (1,1), (1,2), ..., (6,6). </a:t>
            </a:r>
            <a:endParaRPr sz="2550"/>
          </a:p>
          <a:p>
            <a:pPr marL="228600" lvl="0" indent="-200580" algn="just" rtl="0">
              <a:lnSpc>
                <a:spcPct val="115000"/>
              </a:lnSpc>
              <a:spcBef>
                <a:spcPts val="1000"/>
              </a:spcBef>
              <a:spcAft>
                <a:spcPts val="0"/>
              </a:spcAft>
              <a:buClr>
                <a:schemeClr val="dk1"/>
              </a:buClr>
              <a:buSzPct val="100000"/>
              <a:buFont typeface="Calibri"/>
              <a:buChar char="•"/>
            </a:pPr>
            <a:r>
              <a:rPr lang="en-IN" sz="2550"/>
              <a:t>The Greek letter </a:t>
            </a:r>
            <a:r>
              <a:rPr lang="en-IN" sz="2550" b="1">
                <a:solidFill>
                  <a:srgbClr val="FF0000"/>
                </a:solidFill>
              </a:rPr>
              <a:t>Ω</a:t>
            </a:r>
            <a:r>
              <a:rPr lang="en-IN" sz="2550"/>
              <a:t> (uppercase omega) is used to refer to the </a:t>
            </a:r>
            <a:r>
              <a:rPr lang="en-IN" sz="2550" b="1">
                <a:solidFill>
                  <a:srgbClr val="FF0000"/>
                </a:solidFill>
              </a:rPr>
              <a:t>sample space</a:t>
            </a:r>
            <a:r>
              <a:rPr lang="en-IN" sz="2550"/>
              <a:t>, and </a:t>
            </a:r>
            <a:r>
              <a:rPr lang="en-IN" sz="2550" b="1">
                <a:solidFill>
                  <a:srgbClr val="1155CC"/>
                </a:solidFill>
              </a:rPr>
              <a:t>ω</a:t>
            </a:r>
            <a:r>
              <a:rPr lang="en-IN" sz="2550"/>
              <a:t> (lowercase omega) refers to </a:t>
            </a:r>
            <a:r>
              <a:rPr lang="en-IN" sz="2550" b="1">
                <a:solidFill>
                  <a:srgbClr val="1155CC"/>
                </a:solidFill>
              </a:rPr>
              <a:t>elements of the space</a:t>
            </a:r>
            <a:r>
              <a:rPr lang="en-IN" sz="2550"/>
              <a:t>, that is, particular possible worlds.</a:t>
            </a:r>
            <a:endParaRPr sz="2550"/>
          </a:p>
        </p:txBody>
      </p:sp>
      <p:sp>
        <p:nvSpPr>
          <p:cNvPr id="198" name="Google Shape;19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199" name="Google Shape;19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13</a:t>
            </a:fld>
            <a:endParaRPr/>
          </a:p>
        </p:txBody>
      </p:sp>
      <p:pic>
        <p:nvPicPr>
          <p:cNvPr id="200" name="Google Shape;200;p6"/>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Effect transition="in" filter="fade">
                                      <p:cBhvr>
                                        <p:cTn id="7" dur="1000"/>
                                        <p:tgtEl>
                                          <p:spTgt spid="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7">
                                            <p:txEl>
                                              <p:pRg st="1" end="1"/>
                                            </p:txEl>
                                          </p:spTgt>
                                        </p:tgtEl>
                                        <p:attrNameLst>
                                          <p:attrName>style.visibility</p:attrName>
                                        </p:attrNameLst>
                                      </p:cBhvr>
                                      <p:to>
                                        <p:strVal val="visible"/>
                                      </p:to>
                                    </p:set>
                                    <p:animEffect transition="in" filter="fade">
                                      <p:cBhvr>
                                        <p:cTn id="12" dur="1000"/>
                                        <p:tgtEl>
                                          <p:spTgt spid="1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7">
                                            <p:txEl>
                                              <p:pRg st="2" end="2"/>
                                            </p:txEl>
                                          </p:spTgt>
                                        </p:tgtEl>
                                        <p:attrNameLst>
                                          <p:attrName>style.visibility</p:attrName>
                                        </p:attrNameLst>
                                      </p:cBhvr>
                                      <p:to>
                                        <p:strVal val="visible"/>
                                      </p:to>
                                    </p:set>
                                    <p:animEffect transition="in" filter="fade">
                                      <p:cBhvr>
                                        <p:cTn id="17" dur="1000"/>
                                        <p:tgtEl>
                                          <p:spTgt spid="1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7">
                                            <p:txEl>
                                              <p:pRg st="3" end="3"/>
                                            </p:txEl>
                                          </p:spTgt>
                                        </p:tgtEl>
                                        <p:attrNameLst>
                                          <p:attrName>style.visibility</p:attrName>
                                        </p:attrNameLst>
                                      </p:cBhvr>
                                      <p:to>
                                        <p:strVal val="visible"/>
                                      </p:to>
                                    </p:set>
                                    <p:animEffect transition="in" filter="fade">
                                      <p:cBhvr>
                                        <p:cTn id="22" dur="1000"/>
                                        <p:tgtEl>
                                          <p:spTgt spid="1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7">
                                            <p:txEl>
                                              <p:pRg st="4" end="4"/>
                                            </p:txEl>
                                          </p:spTgt>
                                        </p:tgtEl>
                                        <p:attrNameLst>
                                          <p:attrName>style.visibility</p:attrName>
                                        </p:attrNameLst>
                                      </p:cBhvr>
                                      <p:to>
                                        <p:strVal val="visible"/>
                                      </p:to>
                                    </p:set>
                                    <p:animEffect transition="in" filter="fade">
                                      <p:cBhvr>
                                        <p:cTn id="27" dur="1000"/>
                                        <p:tgtEl>
                                          <p:spTgt spid="19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7">
                                            <p:txEl>
                                              <p:pRg st="5" end="5"/>
                                            </p:txEl>
                                          </p:spTgt>
                                        </p:tgtEl>
                                        <p:attrNameLst>
                                          <p:attrName>style.visibility</p:attrName>
                                        </p:attrNameLst>
                                      </p:cBhvr>
                                      <p:to>
                                        <p:strVal val="visible"/>
                                      </p:to>
                                    </p:set>
                                    <p:animEffect transition="in" filter="fade">
                                      <p:cBhvr>
                                        <p:cTn id="32" dur="1000"/>
                                        <p:tgtEl>
                                          <p:spTgt spid="19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7">
                                            <p:txEl>
                                              <p:pRg st="6" end="6"/>
                                            </p:txEl>
                                          </p:spTgt>
                                        </p:tgtEl>
                                        <p:attrNameLst>
                                          <p:attrName>style.visibility</p:attrName>
                                        </p:attrNameLst>
                                      </p:cBhvr>
                                      <p:to>
                                        <p:strVal val="visible"/>
                                      </p:to>
                                    </p:set>
                                    <p:animEffect transition="in" filter="fade">
                                      <p:cBhvr>
                                        <p:cTn id="37" dur="1000"/>
                                        <p:tgtEl>
                                          <p:spTgt spid="19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2ae8d2b2e7_0_94"/>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Probabilities</a:t>
            </a:r>
            <a:endParaRPr b="1">
              <a:solidFill>
                <a:schemeClr val="lt1"/>
              </a:solidFill>
            </a:endParaRPr>
          </a:p>
        </p:txBody>
      </p:sp>
      <p:sp>
        <p:nvSpPr>
          <p:cNvPr id="206" name="Google Shape;206;g12ae8d2b2e7_0_94"/>
          <p:cNvSpPr txBox="1">
            <a:spLocks noGrp="1"/>
          </p:cNvSpPr>
          <p:nvPr>
            <p:ph type="body" idx="1"/>
          </p:nvPr>
        </p:nvSpPr>
        <p:spPr>
          <a:xfrm>
            <a:off x="311725" y="1253325"/>
            <a:ext cx="11533800" cy="4662600"/>
          </a:xfrm>
          <a:prstGeom prst="rect">
            <a:avLst/>
          </a:prstGeom>
          <a:noFill/>
          <a:ln>
            <a:noFill/>
          </a:ln>
        </p:spPr>
        <p:txBody>
          <a:bodyPr spcFirstLastPara="1" wrap="square" lIns="91425" tIns="45700" rIns="91425" bIns="45700" anchor="t" anchorCtr="0">
            <a:noAutofit/>
          </a:bodyPr>
          <a:lstStyle/>
          <a:p>
            <a:pPr marL="228600" lvl="0" indent="-182641" algn="just" rtl="0">
              <a:lnSpc>
                <a:spcPct val="115000"/>
              </a:lnSpc>
              <a:spcBef>
                <a:spcPts val="1000"/>
              </a:spcBef>
              <a:spcAft>
                <a:spcPts val="0"/>
              </a:spcAft>
              <a:buClr>
                <a:schemeClr val="dk1"/>
              </a:buClr>
              <a:buSzPts val="2076"/>
              <a:buFont typeface="Calibri"/>
              <a:buChar char="•"/>
            </a:pPr>
            <a:r>
              <a:rPr lang="en-IN" sz="2270">
                <a:solidFill>
                  <a:srgbClr val="000000"/>
                </a:solidFill>
              </a:rPr>
              <a:t>A fully specified probability model associates a numerical probability P(ω) with each possible world.</a:t>
            </a:r>
            <a:endParaRPr sz="2270">
              <a:solidFill>
                <a:srgbClr val="000000"/>
              </a:solidFill>
            </a:endParaRPr>
          </a:p>
          <a:p>
            <a:pPr marL="228600" lvl="0" indent="-182641" algn="just" rtl="0">
              <a:lnSpc>
                <a:spcPct val="115000"/>
              </a:lnSpc>
              <a:spcBef>
                <a:spcPts val="1000"/>
              </a:spcBef>
              <a:spcAft>
                <a:spcPts val="0"/>
              </a:spcAft>
              <a:buClr>
                <a:schemeClr val="dk1"/>
              </a:buClr>
              <a:buSzPts val="2076"/>
              <a:buFont typeface="Calibri"/>
              <a:buChar char="•"/>
            </a:pPr>
            <a:r>
              <a:rPr lang="en-IN" sz="2270">
                <a:solidFill>
                  <a:srgbClr val="000000"/>
                </a:solidFill>
              </a:rPr>
              <a:t>The basic axioms of probability theory say that every possible world has a probability between 0 and 1 and that the total probability of the set of possible worlds is 1:</a:t>
            </a:r>
            <a:endParaRPr sz="2270">
              <a:solidFill>
                <a:srgbClr val="000000"/>
              </a:solidFill>
            </a:endParaRPr>
          </a:p>
          <a:p>
            <a:pPr marL="1600200" lvl="0" indent="228600" algn="just" rtl="0">
              <a:lnSpc>
                <a:spcPct val="115000"/>
              </a:lnSpc>
              <a:spcBef>
                <a:spcPts val="1000"/>
              </a:spcBef>
              <a:spcAft>
                <a:spcPts val="0"/>
              </a:spcAft>
              <a:buSzPts val="852"/>
              <a:buNone/>
            </a:pPr>
            <a:r>
              <a:rPr lang="en-IN" sz="2270">
                <a:solidFill>
                  <a:srgbClr val="000000"/>
                </a:solidFill>
              </a:rPr>
              <a:t>							                 		   	  					        </a:t>
            </a:r>
            <a:r>
              <a:rPr lang="en-IN" sz="2270"/>
              <a:t>(4.1)</a:t>
            </a:r>
            <a:r>
              <a:rPr lang="en-IN" sz="2270">
                <a:solidFill>
                  <a:srgbClr val="000000"/>
                </a:solidFill>
              </a:rPr>
              <a:t>       </a:t>
            </a:r>
            <a:endParaRPr sz="2270">
              <a:solidFill>
                <a:srgbClr val="000000"/>
              </a:solidFill>
            </a:endParaRPr>
          </a:p>
          <a:p>
            <a:pPr marL="10287000" lvl="0" indent="228600" algn="just" rtl="0">
              <a:lnSpc>
                <a:spcPct val="115000"/>
              </a:lnSpc>
              <a:spcBef>
                <a:spcPts val="1000"/>
              </a:spcBef>
              <a:spcAft>
                <a:spcPts val="0"/>
              </a:spcAft>
              <a:buSzPts val="852"/>
              <a:buNone/>
            </a:pPr>
            <a:r>
              <a:rPr lang="en-IN" sz="2270">
                <a:solidFill>
                  <a:srgbClr val="000000"/>
                </a:solidFill>
              </a:rPr>
              <a:t> </a:t>
            </a:r>
            <a:endParaRPr sz="2270">
              <a:solidFill>
                <a:srgbClr val="000000"/>
              </a:solidFill>
            </a:endParaRPr>
          </a:p>
          <a:p>
            <a:pPr marL="228600" lvl="0" indent="-182641" algn="just" rtl="0">
              <a:lnSpc>
                <a:spcPct val="115000"/>
              </a:lnSpc>
              <a:spcBef>
                <a:spcPts val="1000"/>
              </a:spcBef>
              <a:spcAft>
                <a:spcPts val="0"/>
              </a:spcAft>
              <a:buClr>
                <a:schemeClr val="dk1"/>
              </a:buClr>
              <a:buSzPts val="2076"/>
              <a:buFont typeface="Calibri"/>
              <a:buChar char="•"/>
            </a:pPr>
            <a:r>
              <a:rPr lang="en-IN" sz="2270">
                <a:solidFill>
                  <a:srgbClr val="000000"/>
                </a:solidFill>
              </a:rPr>
              <a:t>For example, if we assume that each die is fair and the rolls don’t interfere with each other, then each of the possible worlds (1,1), (1,2), ..., (6,6) has probability 1/36. </a:t>
            </a:r>
            <a:endParaRPr sz="2270">
              <a:solidFill>
                <a:srgbClr val="000000"/>
              </a:solidFill>
            </a:endParaRPr>
          </a:p>
          <a:p>
            <a:pPr marL="228600" lvl="0" indent="-182641" algn="just" rtl="0">
              <a:lnSpc>
                <a:spcPct val="115000"/>
              </a:lnSpc>
              <a:spcBef>
                <a:spcPts val="1000"/>
              </a:spcBef>
              <a:spcAft>
                <a:spcPts val="0"/>
              </a:spcAft>
              <a:buClr>
                <a:schemeClr val="dk1"/>
              </a:buClr>
              <a:buSzPts val="2076"/>
              <a:buFont typeface="Calibri"/>
              <a:buChar char="•"/>
            </a:pPr>
            <a:r>
              <a:rPr lang="en-IN" sz="2270">
                <a:solidFill>
                  <a:srgbClr val="000000"/>
                </a:solidFill>
              </a:rPr>
              <a:t>On the other hand, if the dice conspire to produce the same number, then the worlds (1,1), (2,2), (3,3), etc., might have higher probabilities, leaving the others with lower probabilities.</a:t>
            </a:r>
            <a:endParaRPr sz="2076"/>
          </a:p>
        </p:txBody>
      </p:sp>
      <p:sp>
        <p:nvSpPr>
          <p:cNvPr id="207" name="Google Shape;207;g12ae8d2b2e7_0_9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208" name="Google Shape;208;g12ae8d2b2e7_0_9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14</a:t>
            </a:fld>
            <a:endParaRPr/>
          </a:p>
        </p:txBody>
      </p:sp>
      <p:pic>
        <p:nvPicPr>
          <p:cNvPr id="209" name="Google Shape;209;g12ae8d2b2e7_0_94"/>
          <p:cNvPicPr preferRelativeResize="0"/>
          <p:nvPr/>
        </p:nvPicPr>
        <p:blipFill rotWithShape="1">
          <a:blip r:embed="rId3">
            <a:alphaModFix/>
          </a:blip>
          <a:srcRect/>
          <a:stretch/>
        </p:blipFill>
        <p:spPr>
          <a:xfrm>
            <a:off x="311728" y="5915891"/>
            <a:ext cx="408708" cy="805584"/>
          </a:xfrm>
          <a:prstGeom prst="rect">
            <a:avLst/>
          </a:prstGeom>
          <a:noFill/>
          <a:ln>
            <a:noFill/>
          </a:ln>
        </p:spPr>
      </p:pic>
      <p:pic>
        <p:nvPicPr>
          <p:cNvPr id="210" name="Google Shape;210;g12ae8d2b2e7_0_94"/>
          <p:cNvPicPr preferRelativeResize="0"/>
          <p:nvPr/>
        </p:nvPicPr>
        <p:blipFill>
          <a:blip r:embed="rId4">
            <a:alphaModFix/>
          </a:blip>
          <a:stretch>
            <a:fillRect/>
          </a:stretch>
        </p:blipFill>
        <p:spPr>
          <a:xfrm>
            <a:off x="1828800" y="3419475"/>
            <a:ext cx="6524625" cy="1000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animEffect transition="in" filter="fade">
                                      <p:cBhvr>
                                        <p:cTn id="7" dur="1000"/>
                                        <p:tgtEl>
                                          <p:spTgt spid="2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6">
                                            <p:txEl>
                                              <p:pRg st="1" end="1"/>
                                            </p:txEl>
                                          </p:spTgt>
                                        </p:tgtEl>
                                        <p:attrNameLst>
                                          <p:attrName>style.visibility</p:attrName>
                                        </p:attrNameLst>
                                      </p:cBhvr>
                                      <p:to>
                                        <p:strVal val="visible"/>
                                      </p:to>
                                    </p:set>
                                    <p:animEffect transition="in" filter="fade">
                                      <p:cBhvr>
                                        <p:cTn id="12" dur="1000"/>
                                        <p:tgtEl>
                                          <p:spTgt spid="2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6">
                                            <p:txEl>
                                              <p:pRg st="2" end="2"/>
                                            </p:txEl>
                                          </p:spTgt>
                                        </p:tgtEl>
                                        <p:attrNameLst>
                                          <p:attrName>style.visibility</p:attrName>
                                        </p:attrNameLst>
                                      </p:cBhvr>
                                      <p:to>
                                        <p:strVal val="visible"/>
                                      </p:to>
                                    </p:set>
                                    <p:animEffect transition="in" filter="fade">
                                      <p:cBhvr>
                                        <p:cTn id="17" dur="1000"/>
                                        <p:tgtEl>
                                          <p:spTgt spid="2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6">
                                            <p:txEl>
                                              <p:pRg st="3" end="3"/>
                                            </p:txEl>
                                          </p:spTgt>
                                        </p:tgtEl>
                                        <p:attrNameLst>
                                          <p:attrName>style.visibility</p:attrName>
                                        </p:attrNameLst>
                                      </p:cBhvr>
                                      <p:to>
                                        <p:strVal val="visible"/>
                                      </p:to>
                                    </p:set>
                                    <p:animEffect transition="in" filter="fade">
                                      <p:cBhvr>
                                        <p:cTn id="22" dur="1000"/>
                                        <p:tgtEl>
                                          <p:spTgt spid="2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6">
                                            <p:txEl>
                                              <p:pRg st="4" end="4"/>
                                            </p:txEl>
                                          </p:spTgt>
                                        </p:tgtEl>
                                        <p:attrNameLst>
                                          <p:attrName>style.visibility</p:attrName>
                                        </p:attrNameLst>
                                      </p:cBhvr>
                                      <p:to>
                                        <p:strVal val="visible"/>
                                      </p:to>
                                    </p:set>
                                    <p:animEffect transition="in" filter="fade">
                                      <p:cBhvr>
                                        <p:cTn id="27" dur="1000"/>
                                        <p:tgtEl>
                                          <p:spTgt spid="2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6">
                                            <p:txEl>
                                              <p:pRg st="5" end="5"/>
                                            </p:txEl>
                                          </p:spTgt>
                                        </p:tgtEl>
                                        <p:attrNameLst>
                                          <p:attrName>style.visibility</p:attrName>
                                        </p:attrNameLst>
                                      </p:cBhvr>
                                      <p:to>
                                        <p:strVal val="visible"/>
                                      </p:to>
                                    </p:set>
                                    <p:animEffect transition="in" filter="fade">
                                      <p:cBhvr>
                                        <p:cTn id="32" dur="1000"/>
                                        <p:tgtEl>
                                          <p:spTgt spid="2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2ae8d2b2e7_0_104"/>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Probabilities</a:t>
            </a:r>
            <a:endParaRPr b="1">
              <a:solidFill>
                <a:schemeClr val="lt1"/>
              </a:solidFill>
            </a:endParaRPr>
          </a:p>
        </p:txBody>
      </p:sp>
      <p:sp>
        <p:nvSpPr>
          <p:cNvPr id="216" name="Google Shape;216;g12ae8d2b2e7_0_104"/>
          <p:cNvSpPr txBox="1">
            <a:spLocks noGrp="1"/>
          </p:cNvSpPr>
          <p:nvPr>
            <p:ph type="body" idx="1"/>
          </p:nvPr>
        </p:nvSpPr>
        <p:spPr>
          <a:xfrm>
            <a:off x="311725" y="1253325"/>
            <a:ext cx="11533800" cy="4662600"/>
          </a:xfrm>
          <a:prstGeom prst="rect">
            <a:avLst/>
          </a:prstGeom>
          <a:noFill/>
          <a:ln>
            <a:noFill/>
          </a:ln>
        </p:spPr>
        <p:txBody>
          <a:bodyPr spcFirstLastPara="1" wrap="square" lIns="91425" tIns="45700" rIns="91425" bIns="45700" anchor="t" anchorCtr="0">
            <a:noAutofit/>
          </a:bodyPr>
          <a:lstStyle/>
          <a:p>
            <a:pPr marL="228600" lvl="0" indent="-203200" algn="just" rtl="0">
              <a:lnSpc>
                <a:spcPct val="115000"/>
              </a:lnSpc>
              <a:spcBef>
                <a:spcPts val="1000"/>
              </a:spcBef>
              <a:spcAft>
                <a:spcPts val="0"/>
              </a:spcAft>
              <a:buClr>
                <a:schemeClr val="dk1"/>
              </a:buClr>
              <a:buSzPts val="2400"/>
              <a:buFont typeface="Calibri"/>
              <a:buChar char="•"/>
            </a:pPr>
            <a:r>
              <a:rPr lang="en-IN" sz="2400">
                <a:solidFill>
                  <a:srgbClr val="000000"/>
                </a:solidFill>
              </a:rPr>
              <a:t>Probabilistic assertions and queries are not usually about particular possible worlds, but about sets of them. </a:t>
            </a:r>
            <a:endParaRPr sz="2400">
              <a:solidFill>
                <a:srgbClr val="000000"/>
              </a:solidFill>
            </a:endParaRPr>
          </a:p>
          <a:p>
            <a:pPr marL="228600" lvl="0" indent="-203200" algn="just" rtl="0">
              <a:lnSpc>
                <a:spcPct val="115000"/>
              </a:lnSpc>
              <a:spcBef>
                <a:spcPts val="1000"/>
              </a:spcBef>
              <a:spcAft>
                <a:spcPts val="0"/>
              </a:spcAft>
              <a:buClr>
                <a:schemeClr val="dk1"/>
              </a:buClr>
              <a:buSzPts val="2400"/>
              <a:buFont typeface="Calibri"/>
              <a:buChar char="•"/>
            </a:pPr>
            <a:r>
              <a:rPr lang="en-IN" sz="2400">
                <a:solidFill>
                  <a:srgbClr val="000000"/>
                </a:solidFill>
              </a:rPr>
              <a:t>For example, we might be interested in the cases where the two dice add up to 11, the cases where doubles are rolled, and so on. </a:t>
            </a:r>
            <a:endParaRPr sz="2400">
              <a:solidFill>
                <a:srgbClr val="000000"/>
              </a:solidFill>
            </a:endParaRPr>
          </a:p>
          <a:p>
            <a:pPr marL="228600" lvl="0" indent="-203200" algn="just" rtl="0">
              <a:lnSpc>
                <a:spcPct val="115000"/>
              </a:lnSpc>
              <a:spcBef>
                <a:spcPts val="1000"/>
              </a:spcBef>
              <a:spcAft>
                <a:spcPts val="0"/>
              </a:spcAft>
              <a:buClr>
                <a:schemeClr val="dk1"/>
              </a:buClr>
              <a:buSzPts val="2400"/>
              <a:buFont typeface="Calibri"/>
              <a:buChar char="•"/>
            </a:pPr>
            <a:r>
              <a:rPr lang="en-IN" sz="2400">
                <a:solidFill>
                  <a:srgbClr val="000000"/>
                </a:solidFill>
              </a:rPr>
              <a:t>In probability theory, these sets are called </a:t>
            </a:r>
            <a:r>
              <a:rPr lang="en-IN" sz="2400" b="1">
                <a:solidFill>
                  <a:srgbClr val="FF0000"/>
                </a:solidFill>
              </a:rPr>
              <a:t>events</a:t>
            </a:r>
            <a:r>
              <a:rPr lang="en-IN" sz="2400">
                <a:solidFill>
                  <a:srgbClr val="000000"/>
                </a:solidFill>
              </a:rPr>
              <a:t>.</a:t>
            </a:r>
            <a:endParaRPr sz="2400">
              <a:solidFill>
                <a:srgbClr val="000000"/>
              </a:solidFill>
            </a:endParaRPr>
          </a:p>
          <a:p>
            <a:pPr marL="228600" lvl="0" indent="-203200" algn="just" rtl="0">
              <a:lnSpc>
                <a:spcPct val="115000"/>
              </a:lnSpc>
              <a:spcBef>
                <a:spcPts val="1000"/>
              </a:spcBef>
              <a:spcAft>
                <a:spcPts val="0"/>
              </a:spcAft>
              <a:buClr>
                <a:srgbClr val="000000"/>
              </a:buClr>
              <a:buSzPts val="2400"/>
              <a:buChar char="•"/>
            </a:pPr>
            <a:r>
              <a:rPr lang="en-IN" sz="2400">
                <a:solidFill>
                  <a:srgbClr val="000000"/>
                </a:solidFill>
              </a:rPr>
              <a:t>In AI, the sets are always described by propositions in a formal language. </a:t>
            </a:r>
            <a:endParaRPr sz="2400">
              <a:solidFill>
                <a:srgbClr val="000000"/>
              </a:solidFill>
            </a:endParaRPr>
          </a:p>
          <a:p>
            <a:pPr marL="228600" lvl="0" indent="-203200" algn="just" rtl="0">
              <a:lnSpc>
                <a:spcPct val="115000"/>
              </a:lnSpc>
              <a:spcBef>
                <a:spcPts val="1000"/>
              </a:spcBef>
              <a:spcAft>
                <a:spcPts val="0"/>
              </a:spcAft>
              <a:buClr>
                <a:srgbClr val="000000"/>
              </a:buClr>
              <a:buSzPts val="2400"/>
              <a:buChar char="•"/>
            </a:pPr>
            <a:r>
              <a:rPr lang="en-IN" sz="2400">
                <a:solidFill>
                  <a:srgbClr val="000000"/>
                </a:solidFill>
              </a:rPr>
              <a:t>For each proposition, the corresponding set contains just those possible worlds in which the proposition holds. </a:t>
            </a:r>
            <a:endParaRPr sz="2400">
              <a:solidFill>
                <a:srgbClr val="000000"/>
              </a:solidFill>
            </a:endParaRPr>
          </a:p>
        </p:txBody>
      </p:sp>
      <p:sp>
        <p:nvSpPr>
          <p:cNvPr id="217" name="Google Shape;217;g12ae8d2b2e7_0_10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218" name="Google Shape;218;g12ae8d2b2e7_0_10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15</a:t>
            </a:fld>
            <a:endParaRPr/>
          </a:p>
        </p:txBody>
      </p:sp>
      <p:pic>
        <p:nvPicPr>
          <p:cNvPr id="219" name="Google Shape;219;g12ae8d2b2e7_0_104"/>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Effect transition="in" filter="fade">
                                      <p:cBhvr>
                                        <p:cTn id="7" dur="1000"/>
                                        <p:tgtEl>
                                          <p:spTgt spid="2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6">
                                            <p:txEl>
                                              <p:pRg st="1" end="1"/>
                                            </p:txEl>
                                          </p:spTgt>
                                        </p:tgtEl>
                                        <p:attrNameLst>
                                          <p:attrName>style.visibility</p:attrName>
                                        </p:attrNameLst>
                                      </p:cBhvr>
                                      <p:to>
                                        <p:strVal val="visible"/>
                                      </p:to>
                                    </p:set>
                                    <p:animEffect transition="in" filter="fade">
                                      <p:cBhvr>
                                        <p:cTn id="12" dur="1000"/>
                                        <p:tgtEl>
                                          <p:spTgt spid="2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6">
                                            <p:txEl>
                                              <p:pRg st="2" end="2"/>
                                            </p:txEl>
                                          </p:spTgt>
                                        </p:tgtEl>
                                        <p:attrNameLst>
                                          <p:attrName>style.visibility</p:attrName>
                                        </p:attrNameLst>
                                      </p:cBhvr>
                                      <p:to>
                                        <p:strVal val="visible"/>
                                      </p:to>
                                    </p:set>
                                    <p:animEffect transition="in" filter="fade">
                                      <p:cBhvr>
                                        <p:cTn id="17" dur="1000"/>
                                        <p:tgtEl>
                                          <p:spTgt spid="2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6">
                                            <p:txEl>
                                              <p:pRg st="3" end="3"/>
                                            </p:txEl>
                                          </p:spTgt>
                                        </p:tgtEl>
                                        <p:attrNameLst>
                                          <p:attrName>style.visibility</p:attrName>
                                        </p:attrNameLst>
                                      </p:cBhvr>
                                      <p:to>
                                        <p:strVal val="visible"/>
                                      </p:to>
                                    </p:set>
                                    <p:animEffect transition="in" filter="fade">
                                      <p:cBhvr>
                                        <p:cTn id="22" dur="1000"/>
                                        <p:tgtEl>
                                          <p:spTgt spid="2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6">
                                            <p:txEl>
                                              <p:pRg st="4" end="4"/>
                                            </p:txEl>
                                          </p:spTgt>
                                        </p:tgtEl>
                                        <p:attrNameLst>
                                          <p:attrName>style.visibility</p:attrName>
                                        </p:attrNameLst>
                                      </p:cBhvr>
                                      <p:to>
                                        <p:strVal val="visible"/>
                                      </p:to>
                                    </p:set>
                                    <p:animEffect transition="in" filter="fade">
                                      <p:cBhvr>
                                        <p:cTn id="27" dur="1000"/>
                                        <p:tgtEl>
                                          <p:spTgt spid="2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2ae8d2b2e7_0_116"/>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Probabilities</a:t>
            </a:r>
            <a:endParaRPr b="1">
              <a:solidFill>
                <a:schemeClr val="lt1"/>
              </a:solidFill>
            </a:endParaRPr>
          </a:p>
        </p:txBody>
      </p:sp>
      <p:sp>
        <p:nvSpPr>
          <p:cNvPr id="225" name="Google Shape;225;g12ae8d2b2e7_0_116"/>
          <p:cNvSpPr txBox="1">
            <a:spLocks noGrp="1"/>
          </p:cNvSpPr>
          <p:nvPr>
            <p:ph type="body" idx="1"/>
          </p:nvPr>
        </p:nvSpPr>
        <p:spPr>
          <a:xfrm>
            <a:off x="311725" y="1253325"/>
            <a:ext cx="11533800" cy="4662600"/>
          </a:xfrm>
          <a:prstGeom prst="rect">
            <a:avLst/>
          </a:prstGeom>
          <a:noFill/>
          <a:ln>
            <a:noFill/>
          </a:ln>
        </p:spPr>
        <p:txBody>
          <a:bodyPr spcFirstLastPara="1" wrap="square" lIns="91425" tIns="45700" rIns="91425" bIns="45700" anchor="t" anchorCtr="0">
            <a:noAutofit/>
          </a:bodyPr>
          <a:lstStyle/>
          <a:p>
            <a:pPr marL="228600" lvl="0" indent="-203200" algn="just" rtl="0">
              <a:lnSpc>
                <a:spcPct val="115000"/>
              </a:lnSpc>
              <a:spcBef>
                <a:spcPts val="1000"/>
              </a:spcBef>
              <a:spcAft>
                <a:spcPts val="0"/>
              </a:spcAft>
              <a:buClr>
                <a:srgbClr val="000000"/>
              </a:buClr>
              <a:buSzPts val="2400"/>
              <a:buChar char="•"/>
            </a:pPr>
            <a:r>
              <a:rPr lang="en-IN" sz="2400">
                <a:solidFill>
                  <a:srgbClr val="000000"/>
                </a:solidFill>
              </a:rPr>
              <a:t>The probability associated with a proposition is defined to be the sum of the probabilities of the worlds in which it holds:</a:t>
            </a:r>
            <a:endParaRPr sz="2400">
              <a:solidFill>
                <a:srgbClr val="000000"/>
              </a:solidFill>
            </a:endParaRPr>
          </a:p>
          <a:p>
            <a:pPr marL="9601200" lvl="0" indent="457200" algn="just" rtl="0">
              <a:lnSpc>
                <a:spcPct val="115000"/>
              </a:lnSpc>
              <a:spcBef>
                <a:spcPts val="1000"/>
              </a:spcBef>
              <a:spcAft>
                <a:spcPts val="0"/>
              </a:spcAft>
              <a:buNone/>
            </a:pPr>
            <a:r>
              <a:rPr lang="en-IN" sz="2270"/>
              <a:t>(4.2)</a:t>
            </a:r>
            <a:endParaRPr sz="2400">
              <a:solidFill>
                <a:srgbClr val="000000"/>
              </a:solidFill>
            </a:endParaRPr>
          </a:p>
          <a:p>
            <a:pPr marL="228600" lvl="0" indent="0" algn="just" rtl="0">
              <a:lnSpc>
                <a:spcPct val="115000"/>
              </a:lnSpc>
              <a:spcBef>
                <a:spcPts val="1000"/>
              </a:spcBef>
              <a:spcAft>
                <a:spcPts val="0"/>
              </a:spcAft>
              <a:buNone/>
            </a:pPr>
            <a:endParaRPr sz="2400">
              <a:solidFill>
                <a:srgbClr val="000000"/>
              </a:solidFill>
            </a:endParaRPr>
          </a:p>
          <a:p>
            <a:pPr marL="228600" lvl="0" indent="-203200" algn="just" rtl="0">
              <a:lnSpc>
                <a:spcPct val="115000"/>
              </a:lnSpc>
              <a:spcBef>
                <a:spcPts val="1000"/>
              </a:spcBef>
              <a:spcAft>
                <a:spcPts val="0"/>
              </a:spcAft>
              <a:buClr>
                <a:srgbClr val="000000"/>
              </a:buClr>
              <a:buSzPts val="2400"/>
              <a:buChar char="•"/>
            </a:pPr>
            <a:r>
              <a:rPr lang="en-IN" sz="2400">
                <a:solidFill>
                  <a:srgbClr val="000000"/>
                </a:solidFill>
              </a:rPr>
              <a:t>For example, when rolling fair dice, we have P(Total = 11) = P((5, 6)) + P((6, 5)) = 1/36 + 1/36 = 1/18.</a:t>
            </a:r>
            <a:endParaRPr sz="2400">
              <a:solidFill>
                <a:srgbClr val="000000"/>
              </a:solidFill>
            </a:endParaRPr>
          </a:p>
          <a:p>
            <a:pPr marL="228600" marR="0" lvl="0" indent="-203200" algn="just" rtl="0">
              <a:lnSpc>
                <a:spcPct val="115000"/>
              </a:lnSpc>
              <a:spcBef>
                <a:spcPts val="1000"/>
              </a:spcBef>
              <a:spcAft>
                <a:spcPts val="0"/>
              </a:spcAft>
              <a:buClr>
                <a:srgbClr val="000000"/>
              </a:buClr>
              <a:buSzPts val="2400"/>
              <a:buChar char="•"/>
            </a:pPr>
            <a:r>
              <a:rPr lang="en-IN" sz="2400">
                <a:solidFill>
                  <a:srgbClr val="000000"/>
                </a:solidFill>
              </a:rPr>
              <a:t>Probabilities such as </a:t>
            </a:r>
            <a:r>
              <a:rPr lang="en-IN" sz="2400" i="1">
                <a:solidFill>
                  <a:srgbClr val="000000"/>
                </a:solidFill>
              </a:rPr>
              <a:t>P(Total = 11)</a:t>
            </a:r>
            <a:r>
              <a:rPr lang="en-IN" sz="2400">
                <a:solidFill>
                  <a:srgbClr val="000000"/>
                </a:solidFill>
              </a:rPr>
              <a:t> and </a:t>
            </a:r>
            <a:r>
              <a:rPr lang="en-IN" sz="2400" i="1">
                <a:solidFill>
                  <a:srgbClr val="000000"/>
                </a:solidFill>
              </a:rPr>
              <a:t>P(doubles)</a:t>
            </a:r>
            <a:r>
              <a:rPr lang="en-IN" sz="2400">
                <a:solidFill>
                  <a:srgbClr val="000000"/>
                </a:solidFill>
              </a:rPr>
              <a:t> are called </a:t>
            </a:r>
            <a:r>
              <a:rPr lang="en-IN" sz="2400" b="1">
                <a:solidFill>
                  <a:srgbClr val="FF0000"/>
                </a:solidFill>
              </a:rPr>
              <a:t>unconditional</a:t>
            </a:r>
            <a:r>
              <a:rPr lang="en-IN" sz="2400" b="1">
                <a:solidFill>
                  <a:srgbClr val="000000"/>
                </a:solidFill>
              </a:rPr>
              <a:t> </a:t>
            </a:r>
            <a:r>
              <a:rPr lang="en-IN" sz="2400">
                <a:solidFill>
                  <a:srgbClr val="000000"/>
                </a:solidFill>
              </a:rPr>
              <a:t>or </a:t>
            </a:r>
            <a:r>
              <a:rPr lang="en-IN" sz="2400" b="1">
                <a:solidFill>
                  <a:srgbClr val="FF0000"/>
                </a:solidFill>
              </a:rPr>
              <a:t>prior</a:t>
            </a:r>
            <a:r>
              <a:rPr lang="en-IN" sz="2400">
                <a:solidFill>
                  <a:srgbClr val="FF0000"/>
                </a:solidFill>
              </a:rPr>
              <a:t> </a:t>
            </a:r>
            <a:r>
              <a:rPr lang="en-IN" sz="2400" b="1">
                <a:solidFill>
                  <a:srgbClr val="FF0000"/>
                </a:solidFill>
              </a:rPr>
              <a:t>probabilities</a:t>
            </a:r>
            <a:r>
              <a:rPr lang="en-IN" sz="2400">
                <a:solidFill>
                  <a:srgbClr val="000000"/>
                </a:solidFill>
              </a:rPr>
              <a:t> (and sometimes just “</a:t>
            </a:r>
            <a:r>
              <a:rPr lang="en-IN" sz="2400" b="1">
                <a:solidFill>
                  <a:srgbClr val="FF0000"/>
                </a:solidFill>
              </a:rPr>
              <a:t>priors</a:t>
            </a:r>
            <a:r>
              <a:rPr lang="en-IN" sz="2400">
                <a:solidFill>
                  <a:srgbClr val="000000"/>
                </a:solidFill>
              </a:rPr>
              <a:t>” for short); they refer to degrees of belief in propositions </a:t>
            </a:r>
            <a:r>
              <a:rPr lang="en-IN" sz="2400" i="1">
                <a:solidFill>
                  <a:srgbClr val="000000"/>
                </a:solidFill>
              </a:rPr>
              <a:t>in the absence of any other information</a:t>
            </a:r>
            <a:r>
              <a:rPr lang="en-IN" sz="2400">
                <a:solidFill>
                  <a:srgbClr val="000000"/>
                </a:solidFill>
              </a:rPr>
              <a:t>.</a:t>
            </a:r>
            <a:endParaRPr sz="2400">
              <a:solidFill>
                <a:srgbClr val="000000"/>
              </a:solidFill>
            </a:endParaRPr>
          </a:p>
          <a:p>
            <a:pPr marL="0" lvl="0" indent="0" algn="just" rtl="0">
              <a:lnSpc>
                <a:spcPct val="115000"/>
              </a:lnSpc>
              <a:spcBef>
                <a:spcPts val="1000"/>
              </a:spcBef>
              <a:spcAft>
                <a:spcPts val="0"/>
              </a:spcAft>
              <a:buNone/>
            </a:pPr>
            <a:r>
              <a:rPr lang="en-IN" sz="2270"/>
              <a:t>                                                                                                                                                           </a:t>
            </a:r>
            <a:endParaRPr sz="2270"/>
          </a:p>
          <a:p>
            <a:pPr marL="0" lvl="0" indent="0" algn="just" rtl="0">
              <a:lnSpc>
                <a:spcPct val="115000"/>
              </a:lnSpc>
              <a:spcBef>
                <a:spcPts val="1000"/>
              </a:spcBef>
              <a:spcAft>
                <a:spcPts val="0"/>
              </a:spcAft>
              <a:buNone/>
            </a:pPr>
            <a:endParaRPr sz="2270"/>
          </a:p>
        </p:txBody>
      </p:sp>
      <p:sp>
        <p:nvSpPr>
          <p:cNvPr id="226" name="Google Shape;226;g12ae8d2b2e7_0_1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227" name="Google Shape;227;g12ae8d2b2e7_0_1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16</a:t>
            </a:fld>
            <a:endParaRPr/>
          </a:p>
        </p:txBody>
      </p:sp>
      <p:pic>
        <p:nvPicPr>
          <p:cNvPr id="228" name="Google Shape;228;g12ae8d2b2e7_0_116"/>
          <p:cNvPicPr preferRelativeResize="0"/>
          <p:nvPr/>
        </p:nvPicPr>
        <p:blipFill rotWithShape="1">
          <a:blip r:embed="rId3">
            <a:alphaModFix/>
          </a:blip>
          <a:srcRect/>
          <a:stretch/>
        </p:blipFill>
        <p:spPr>
          <a:xfrm>
            <a:off x="311728" y="5915891"/>
            <a:ext cx="408708" cy="805584"/>
          </a:xfrm>
          <a:prstGeom prst="rect">
            <a:avLst/>
          </a:prstGeom>
          <a:noFill/>
          <a:ln>
            <a:noFill/>
          </a:ln>
        </p:spPr>
      </p:pic>
      <p:pic>
        <p:nvPicPr>
          <p:cNvPr id="229" name="Google Shape;229;g12ae8d2b2e7_0_116"/>
          <p:cNvPicPr preferRelativeResize="0"/>
          <p:nvPr/>
        </p:nvPicPr>
        <p:blipFill>
          <a:blip r:embed="rId4">
            <a:alphaModFix/>
          </a:blip>
          <a:stretch>
            <a:fillRect/>
          </a:stretch>
        </p:blipFill>
        <p:spPr>
          <a:xfrm>
            <a:off x="2849852" y="2193125"/>
            <a:ext cx="5246837" cy="805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Effect transition="in" filter="fade">
                                      <p:cBhvr>
                                        <p:cTn id="7" dur="1000"/>
                                        <p:tgtEl>
                                          <p:spTgt spid="2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xEl>
                                              <p:pRg st="1" end="1"/>
                                            </p:txEl>
                                          </p:spTgt>
                                        </p:tgtEl>
                                        <p:attrNameLst>
                                          <p:attrName>style.visibility</p:attrName>
                                        </p:attrNameLst>
                                      </p:cBhvr>
                                      <p:to>
                                        <p:strVal val="visible"/>
                                      </p:to>
                                    </p:set>
                                    <p:animEffect transition="in" filter="fade">
                                      <p:cBhvr>
                                        <p:cTn id="12" dur="1000"/>
                                        <p:tgtEl>
                                          <p:spTgt spid="2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
                                            <p:txEl>
                                              <p:pRg st="2" end="2"/>
                                            </p:txEl>
                                          </p:spTgt>
                                        </p:tgtEl>
                                        <p:attrNameLst>
                                          <p:attrName>style.visibility</p:attrName>
                                        </p:attrNameLst>
                                      </p:cBhvr>
                                      <p:to>
                                        <p:strVal val="visible"/>
                                      </p:to>
                                    </p:set>
                                    <p:animEffect transition="in" filter="fade">
                                      <p:cBhvr>
                                        <p:cTn id="17" dur="1000"/>
                                        <p:tgtEl>
                                          <p:spTgt spid="2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
                                            <p:txEl>
                                              <p:pRg st="3" end="3"/>
                                            </p:txEl>
                                          </p:spTgt>
                                        </p:tgtEl>
                                        <p:attrNameLst>
                                          <p:attrName>style.visibility</p:attrName>
                                        </p:attrNameLst>
                                      </p:cBhvr>
                                      <p:to>
                                        <p:strVal val="visible"/>
                                      </p:to>
                                    </p:set>
                                    <p:animEffect transition="in" filter="fade">
                                      <p:cBhvr>
                                        <p:cTn id="22" dur="1000"/>
                                        <p:tgtEl>
                                          <p:spTgt spid="2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
                                            <p:txEl>
                                              <p:pRg st="4" end="4"/>
                                            </p:txEl>
                                          </p:spTgt>
                                        </p:tgtEl>
                                        <p:attrNameLst>
                                          <p:attrName>style.visibility</p:attrName>
                                        </p:attrNameLst>
                                      </p:cBhvr>
                                      <p:to>
                                        <p:strVal val="visible"/>
                                      </p:to>
                                    </p:set>
                                    <p:animEffect transition="in" filter="fade">
                                      <p:cBhvr>
                                        <p:cTn id="27" dur="1000"/>
                                        <p:tgtEl>
                                          <p:spTgt spid="2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
                                            <p:txEl>
                                              <p:pRg st="5" end="5"/>
                                            </p:txEl>
                                          </p:spTgt>
                                        </p:tgtEl>
                                        <p:attrNameLst>
                                          <p:attrName>style.visibility</p:attrName>
                                        </p:attrNameLst>
                                      </p:cBhvr>
                                      <p:to>
                                        <p:strVal val="visible"/>
                                      </p:to>
                                    </p:set>
                                    <p:animEffect transition="in" filter="fade">
                                      <p:cBhvr>
                                        <p:cTn id="32" dur="1000"/>
                                        <p:tgtEl>
                                          <p:spTgt spid="2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5">
                                            <p:txEl>
                                              <p:pRg st="6" end="6"/>
                                            </p:txEl>
                                          </p:spTgt>
                                        </p:tgtEl>
                                        <p:attrNameLst>
                                          <p:attrName>style.visibility</p:attrName>
                                        </p:attrNameLst>
                                      </p:cBhvr>
                                      <p:to>
                                        <p:strVal val="visible"/>
                                      </p:to>
                                    </p:set>
                                    <p:animEffect transition="in" filter="fade">
                                      <p:cBhvr>
                                        <p:cTn id="37" dur="1000"/>
                                        <p:tgtEl>
                                          <p:spTgt spid="2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2ae8d2b2e7_0_127"/>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Probabilities</a:t>
            </a:r>
            <a:endParaRPr b="1">
              <a:solidFill>
                <a:schemeClr val="lt1"/>
              </a:solidFill>
            </a:endParaRPr>
          </a:p>
        </p:txBody>
      </p:sp>
      <p:sp>
        <p:nvSpPr>
          <p:cNvPr id="235" name="Google Shape;235;g12ae8d2b2e7_0_127"/>
          <p:cNvSpPr txBox="1">
            <a:spLocks noGrp="1"/>
          </p:cNvSpPr>
          <p:nvPr>
            <p:ph type="body" idx="1"/>
          </p:nvPr>
        </p:nvSpPr>
        <p:spPr>
          <a:xfrm>
            <a:off x="311725" y="1253325"/>
            <a:ext cx="11533800" cy="4662600"/>
          </a:xfrm>
          <a:prstGeom prst="rect">
            <a:avLst/>
          </a:prstGeom>
          <a:noFill/>
          <a:ln>
            <a:noFill/>
          </a:ln>
        </p:spPr>
        <p:txBody>
          <a:bodyPr spcFirstLastPara="1" wrap="square" lIns="91425" tIns="45700" rIns="91425" bIns="45700" anchor="t" anchorCtr="0">
            <a:noAutofit/>
          </a:bodyPr>
          <a:lstStyle/>
          <a:p>
            <a:pPr marL="228600" lvl="0" indent="-203200" algn="just" rtl="0">
              <a:lnSpc>
                <a:spcPct val="115000"/>
              </a:lnSpc>
              <a:spcBef>
                <a:spcPts val="1000"/>
              </a:spcBef>
              <a:spcAft>
                <a:spcPts val="0"/>
              </a:spcAft>
              <a:buClr>
                <a:srgbClr val="000000"/>
              </a:buClr>
              <a:buSzPts val="2400"/>
              <a:buChar char="•"/>
            </a:pPr>
            <a:r>
              <a:rPr lang="en-IN" sz="2400">
                <a:solidFill>
                  <a:srgbClr val="000000"/>
                </a:solidFill>
              </a:rPr>
              <a:t>Most of the time, however, we have some information, usually called </a:t>
            </a:r>
            <a:r>
              <a:rPr lang="en-IN" sz="2400" b="1">
                <a:solidFill>
                  <a:srgbClr val="FF0000"/>
                </a:solidFill>
              </a:rPr>
              <a:t>evidence</a:t>
            </a:r>
            <a:r>
              <a:rPr lang="en-IN" sz="2400">
                <a:solidFill>
                  <a:srgbClr val="000000"/>
                </a:solidFill>
              </a:rPr>
              <a:t>, that has already been revealed. </a:t>
            </a:r>
            <a:endParaRPr sz="2400">
              <a:solidFill>
                <a:srgbClr val="000000"/>
              </a:solidFill>
            </a:endParaRPr>
          </a:p>
          <a:p>
            <a:pPr marL="228600" lvl="0" indent="-203200" algn="just" rtl="0">
              <a:lnSpc>
                <a:spcPct val="115000"/>
              </a:lnSpc>
              <a:spcBef>
                <a:spcPts val="1000"/>
              </a:spcBef>
              <a:spcAft>
                <a:spcPts val="0"/>
              </a:spcAft>
              <a:buClr>
                <a:srgbClr val="000000"/>
              </a:buClr>
              <a:buSzPts val="2400"/>
              <a:buChar char="•"/>
            </a:pPr>
            <a:r>
              <a:rPr lang="en-IN" sz="2400">
                <a:solidFill>
                  <a:srgbClr val="000000"/>
                </a:solidFill>
              </a:rPr>
              <a:t>For example, the first die may already be showing a 5 and we are waiting for the other one to stop spinning. </a:t>
            </a:r>
            <a:endParaRPr sz="2400">
              <a:solidFill>
                <a:srgbClr val="000000"/>
              </a:solidFill>
            </a:endParaRPr>
          </a:p>
          <a:p>
            <a:pPr marL="228600" lvl="0" indent="-203200" algn="just" rtl="0">
              <a:lnSpc>
                <a:spcPct val="115000"/>
              </a:lnSpc>
              <a:spcBef>
                <a:spcPts val="1000"/>
              </a:spcBef>
              <a:spcAft>
                <a:spcPts val="0"/>
              </a:spcAft>
              <a:buClr>
                <a:srgbClr val="000000"/>
              </a:buClr>
              <a:buSzPts val="2400"/>
              <a:buChar char="•"/>
            </a:pPr>
            <a:r>
              <a:rPr lang="en-IN" sz="2400">
                <a:solidFill>
                  <a:srgbClr val="000000"/>
                </a:solidFill>
              </a:rPr>
              <a:t>In that case, we are interested not in the unconditional probability of rolling doubles, but the </a:t>
            </a:r>
            <a:r>
              <a:rPr lang="en-IN" sz="2400" b="1">
                <a:solidFill>
                  <a:srgbClr val="FF0000"/>
                </a:solidFill>
              </a:rPr>
              <a:t>conditional</a:t>
            </a:r>
            <a:r>
              <a:rPr lang="en-IN" sz="2400">
                <a:solidFill>
                  <a:srgbClr val="000000"/>
                </a:solidFill>
              </a:rPr>
              <a:t> or </a:t>
            </a:r>
            <a:r>
              <a:rPr lang="en-IN" sz="2400" b="1">
                <a:solidFill>
                  <a:srgbClr val="FF0000"/>
                </a:solidFill>
              </a:rPr>
              <a:t>posterior probability</a:t>
            </a:r>
            <a:r>
              <a:rPr lang="en-IN" sz="2400">
                <a:solidFill>
                  <a:srgbClr val="000000"/>
                </a:solidFill>
              </a:rPr>
              <a:t> (or just “</a:t>
            </a:r>
            <a:r>
              <a:rPr lang="en-IN" sz="2400" b="1">
                <a:solidFill>
                  <a:srgbClr val="FF0000"/>
                </a:solidFill>
              </a:rPr>
              <a:t>posterior</a:t>
            </a:r>
            <a:r>
              <a:rPr lang="en-IN" sz="2400">
                <a:solidFill>
                  <a:srgbClr val="000000"/>
                </a:solidFill>
              </a:rPr>
              <a:t>” for short) of rolling doubles given that the first die is a 5. </a:t>
            </a:r>
            <a:endParaRPr sz="2400">
              <a:solidFill>
                <a:srgbClr val="000000"/>
              </a:solidFill>
            </a:endParaRPr>
          </a:p>
          <a:p>
            <a:pPr marL="228600" lvl="0" indent="-203200" algn="just" rtl="0">
              <a:lnSpc>
                <a:spcPct val="115000"/>
              </a:lnSpc>
              <a:spcBef>
                <a:spcPts val="1000"/>
              </a:spcBef>
              <a:spcAft>
                <a:spcPts val="0"/>
              </a:spcAft>
              <a:buClr>
                <a:srgbClr val="000000"/>
              </a:buClr>
              <a:buSzPts val="2400"/>
              <a:buChar char="•"/>
            </a:pPr>
            <a:r>
              <a:rPr lang="en-IN" sz="2400" b="1">
                <a:solidFill>
                  <a:srgbClr val="FF0000"/>
                </a:solidFill>
              </a:rPr>
              <a:t>Conditional probability</a:t>
            </a:r>
            <a:r>
              <a:rPr lang="en-IN" sz="2400">
                <a:solidFill>
                  <a:srgbClr val="000000"/>
                </a:solidFill>
              </a:rPr>
              <a:t> is a probability of occurring an event when another event has already happened.</a:t>
            </a:r>
            <a:endParaRPr sz="2400">
              <a:solidFill>
                <a:srgbClr val="000000"/>
              </a:solidFill>
            </a:endParaRPr>
          </a:p>
          <a:p>
            <a:pPr marL="0" lvl="0" indent="0" algn="just" rtl="0">
              <a:lnSpc>
                <a:spcPct val="115000"/>
              </a:lnSpc>
              <a:spcBef>
                <a:spcPts val="1000"/>
              </a:spcBef>
              <a:spcAft>
                <a:spcPts val="0"/>
              </a:spcAft>
              <a:buNone/>
            </a:pPr>
            <a:endParaRPr sz="2270"/>
          </a:p>
        </p:txBody>
      </p:sp>
      <p:sp>
        <p:nvSpPr>
          <p:cNvPr id="236" name="Google Shape;236;g12ae8d2b2e7_0_1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237" name="Google Shape;237;g12ae8d2b2e7_0_1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17</a:t>
            </a:fld>
            <a:endParaRPr/>
          </a:p>
        </p:txBody>
      </p:sp>
      <p:pic>
        <p:nvPicPr>
          <p:cNvPr id="238" name="Google Shape;238;g12ae8d2b2e7_0_127"/>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animEffect transition="in" filter="fade">
                                      <p:cBhvr>
                                        <p:cTn id="7" dur="1000"/>
                                        <p:tgtEl>
                                          <p:spTgt spid="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
                                            <p:txEl>
                                              <p:pRg st="1" end="1"/>
                                            </p:txEl>
                                          </p:spTgt>
                                        </p:tgtEl>
                                        <p:attrNameLst>
                                          <p:attrName>style.visibility</p:attrName>
                                        </p:attrNameLst>
                                      </p:cBhvr>
                                      <p:to>
                                        <p:strVal val="visible"/>
                                      </p:to>
                                    </p:set>
                                    <p:animEffect transition="in" filter="fade">
                                      <p:cBhvr>
                                        <p:cTn id="12" dur="1000"/>
                                        <p:tgtEl>
                                          <p:spTgt spid="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5">
                                            <p:txEl>
                                              <p:pRg st="2" end="2"/>
                                            </p:txEl>
                                          </p:spTgt>
                                        </p:tgtEl>
                                        <p:attrNameLst>
                                          <p:attrName>style.visibility</p:attrName>
                                        </p:attrNameLst>
                                      </p:cBhvr>
                                      <p:to>
                                        <p:strVal val="visible"/>
                                      </p:to>
                                    </p:set>
                                    <p:animEffect transition="in" filter="fade">
                                      <p:cBhvr>
                                        <p:cTn id="17" dur="1000"/>
                                        <p:tgtEl>
                                          <p:spTgt spid="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
                                            <p:txEl>
                                              <p:pRg st="3" end="3"/>
                                            </p:txEl>
                                          </p:spTgt>
                                        </p:tgtEl>
                                        <p:attrNameLst>
                                          <p:attrName>style.visibility</p:attrName>
                                        </p:attrNameLst>
                                      </p:cBhvr>
                                      <p:to>
                                        <p:strVal val="visible"/>
                                      </p:to>
                                    </p:set>
                                    <p:animEffect transition="in" filter="fade">
                                      <p:cBhvr>
                                        <p:cTn id="22" dur="1000"/>
                                        <p:tgtEl>
                                          <p:spTgt spid="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5">
                                            <p:txEl>
                                              <p:pRg st="4" end="4"/>
                                            </p:txEl>
                                          </p:spTgt>
                                        </p:tgtEl>
                                        <p:attrNameLst>
                                          <p:attrName>style.visibility</p:attrName>
                                        </p:attrNameLst>
                                      </p:cBhvr>
                                      <p:to>
                                        <p:strVal val="visible"/>
                                      </p:to>
                                    </p:set>
                                    <p:animEffect transition="in" filter="fade">
                                      <p:cBhvr>
                                        <p:cTn id="27" dur="1000"/>
                                        <p:tgtEl>
                                          <p:spTgt spid="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12ae8d2b2e7_0_137"/>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Probabilities</a:t>
            </a:r>
            <a:endParaRPr b="1">
              <a:solidFill>
                <a:schemeClr val="lt1"/>
              </a:solidFill>
            </a:endParaRPr>
          </a:p>
        </p:txBody>
      </p:sp>
      <p:sp>
        <p:nvSpPr>
          <p:cNvPr id="244" name="Google Shape;244;g12ae8d2b2e7_0_137"/>
          <p:cNvSpPr txBox="1">
            <a:spLocks noGrp="1"/>
          </p:cNvSpPr>
          <p:nvPr>
            <p:ph type="body" idx="1"/>
          </p:nvPr>
        </p:nvSpPr>
        <p:spPr>
          <a:xfrm>
            <a:off x="311725" y="1253325"/>
            <a:ext cx="11533800" cy="4662600"/>
          </a:xfrm>
          <a:prstGeom prst="rect">
            <a:avLst/>
          </a:prstGeom>
          <a:noFill/>
          <a:ln>
            <a:noFill/>
          </a:ln>
        </p:spPr>
        <p:txBody>
          <a:bodyPr spcFirstLastPara="1" wrap="square" lIns="91425" tIns="45700" rIns="91425" bIns="45700" anchor="t" anchorCtr="0">
            <a:noAutofit/>
          </a:bodyPr>
          <a:lstStyle/>
          <a:p>
            <a:pPr marL="228600" lvl="0" indent="-203200" algn="just" rtl="0">
              <a:lnSpc>
                <a:spcPct val="115000"/>
              </a:lnSpc>
              <a:spcBef>
                <a:spcPts val="1000"/>
              </a:spcBef>
              <a:spcAft>
                <a:spcPts val="0"/>
              </a:spcAft>
              <a:buClr>
                <a:srgbClr val="000000"/>
              </a:buClr>
              <a:buSzPts val="2400"/>
              <a:buChar char="•"/>
            </a:pPr>
            <a:r>
              <a:rPr lang="en-IN" sz="2400">
                <a:solidFill>
                  <a:srgbClr val="000000"/>
                </a:solidFill>
              </a:rPr>
              <a:t>This probability is written P(doubles | </a:t>
            </a:r>
            <a:r>
              <a:rPr lang="en-IN" sz="2400"/>
              <a:t>Die</a:t>
            </a:r>
            <a:r>
              <a:rPr lang="en-IN" sz="2400" baseline="-25000"/>
              <a:t>1</a:t>
            </a:r>
            <a:r>
              <a:rPr lang="en-IN" sz="2400">
                <a:solidFill>
                  <a:srgbClr val="000000"/>
                </a:solidFill>
              </a:rPr>
              <a:t> = 5), where the “ | ” is pronounced “given.”</a:t>
            </a:r>
            <a:endParaRPr sz="2400">
              <a:solidFill>
                <a:srgbClr val="000000"/>
              </a:solidFill>
            </a:endParaRPr>
          </a:p>
          <a:p>
            <a:pPr marL="228600" lvl="0" indent="-203200" algn="just" rtl="0">
              <a:lnSpc>
                <a:spcPct val="115000"/>
              </a:lnSpc>
              <a:spcBef>
                <a:spcPts val="1000"/>
              </a:spcBef>
              <a:spcAft>
                <a:spcPts val="0"/>
              </a:spcAft>
              <a:buClr>
                <a:srgbClr val="000000"/>
              </a:buClr>
              <a:buSzPts val="2400"/>
              <a:buChar char="•"/>
            </a:pPr>
            <a:r>
              <a:rPr lang="en-IN" sz="2400">
                <a:solidFill>
                  <a:srgbClr val="000000"/>
                </a:solidFill>
              </a:rPr>
              <a:t>Similarly, if I am going to the dentist for a regular checkup, </a:t>
            </a:r>
            <a:endParaRPr sz="2400">
              <a:solidFill>
                <a:srgbClr val="000000"/>
              </a:solidFill>
            </a:endParaRPr>
          </a:p>
          <a:p>
            <a:pPr marL="685800" lvl="0" indent="228600" algn="just" rtl="0">
              <a:lnSpc>
                <a:spcPct val="115000"/>
              </a:lnSpc>
              <a:spcBef>
                <a:spcPts val="1000"/>
              </a:spcBef>
              <a:spcAft>
                <a:spcPts val="0"/>
              </a:spcAft>
              <a:buNone/>
            </a:pPr>
            <a:r>
              <a:rPr lang="en-IN" sz="2400">
                <a:solidFill>
                  <a:srgbClr val="000000"/>
                </a:solidFill>
              </a:rPr>
              <a:t>the probability P(cavity)=0.2 might be of interest; </a:t>
            </a:r>
            <a:endParaRPr sz="2400">
              <a:solidFill>
                <a:srgbClr val="000000"/>
              </a:solidFill>
            </a:endParaRPr>
          </a:p>
          <a:p>
            <a:pPr marL="228600" lvl="0" indent="-203200" algn="just" rtl="0">
              <a:lnSpc>
                <a:spcPct val="115000"/>
              </a:lnSpc>
              <a:spcBef>
                <a:spcPts val="1000"/>
              </a:spcBef>
              <a:spcAft>
                <a:spcPts val="0"/>
              </a:spcAft>
              <a:buClr>
                <a:srgbClr val="000000"/>
              </a:buClr>
              <a:buSzPts val="2400"/>
              <a:buChar char="•"/>
            </a:pPr>
            <a:r>
              <a:rPr lang="en-IN" sz="2400">
                <a:solidFill>
                  <a:srgbClr val="000000"/>
                </a:solidFill>
              </a:rPr>
              <a:t>but if I go to the dentist because I have a toothache, </a:t>
            </a:r>
            <a:endParaRPr sz="2400">
              <a:solidFill>
                <a:srgbClr val="000000"/>
              </a:solidFill>
            </a:endParaRPr>
          </a:p>
          <a:p>
            <a:pPr marL="685800" lvl="0" indent="228600" algn="just" rtl="0">
              <a:lnSpc>
                <a:spcPct val="115000"/>
              </a:lnSpc>
              <a:spcBef>
                <a:spcPts val="1000"/>
              </a:spcBef>
              <a:spcAft>
                <a:spcPts val="0"/>
              </a:spcAft>
              <a:buNone/>
            </a:pPr>
            <a:r>
              <a:rPr lang="en-IN" sz="2400">
                <a:solidFill>
                  <a:srgbClr val="000000"/>
                </a:solidFill>
              </a:rPr>
              <a:t>it’s P(cavity |toothache)=0.6 that matters. </a:t>
            </a:r>
            <a:endParaRPr sz="2400">
              <a:solidFill>
                <a:srgbClr val="000000"/>
              </a:solidFill>
            </a:endParaRPr>
          </a:p>
          <a:p>
            <a:pPr marL="228600" lvl="0" indent="-203200" algn="just" rtl="0">
              <a:lnSpc>
                <a:spcPct val="115000"/>
              </a:lnSpc>
              <a:spcBef>
                <a:spcPts val="1000"/>
              </a:spcBef>
              <a:spcAft>
                <a:spcPts val="0"/>
              </a:spcAft>
              <a:buClr>
                <a:srgbClr val="000000"/>
              </a:buClr>
              <a:buSzPts val="2400"/>
              <a:buChar char="•"/>
            </a:pPr>
            <a:r>
              <a:rPr lang="en-IN" sz="2400">
                <a:solidFill>
                  <a:srgbClr val="000000"/>
                </a:solidFill>
              </a:rPr>
              <a:t>Note that the precedence of “ | ” is such that any expression of the form P(... | ...) always means P((...)|(...)).</a:t>
            </a:r>
            <a:endParaRPr sz="2400">
              <a:solidFill>
                <a:srgbClr val="000000"/>
              </a:solidFill>
            </a:endParaRPr>
          </a:p>
          <a:p>
            <a:pPr marL="0" lvl="0" indent="0" algn="just" rtl="0">
              <a:lnSpc>
                <a:spcPct val="115000"/>
              </a:lnSpc>
              <a:spcBef>
                <a:spcPts val="1000"/>
              </a:spcBef>
              <a:spcAft>
                <a:spcPts val="0"/>
              </a:spcAft>
              <a:buNone/>
            </a:pPr>
            <a:r>
              <a:rPr lang="en-IN" sz="2270"/>
              <a:t>                                                                                                                                                           </a:t>
            </a:r>
            <a:endParaRPr sz="2270"/>
          </a:p>
          <a:p>
            <a:pPr marL="0" lvl="0" indent="0" algn="just" rtl="0">
              <a:lnSpc>
                <a:spcPct val="115000"/>
              </a:lnSpc>
              <a:spcBef>
                <a:spcPts val="1000"/>
              </a:spcBef>
              <a:spcAft>
                <a:spcPts val="0"/>
              </a:spcAft>
              <a:buNone/>
            </a:pPr>
            <a:endParaRPr sz="2270"/>
          </a:p>
        </p:txBody>
      </p:sp>
      <p:sp>
        <p:nvSpPr>
          <p:cNvPr id="245" name="Google Shape;245;g12ae8d2b2e7_0_13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246" name="Google Shape;246;g12ae8d2b2e7_0_1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18</a:t>
            </a:fld>
            <a:endParaRPr/>
          </a:p>
        </p:txBody>
      </p:sp>
      <p:pic>
        <p:nvPicPr>
          <p:cNvPr id="247" name="Google Shape;247;g12ae8d2b2e7_0_137"/>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animEffect transition="in" filter="fade">
                                      <p:cBhvr>
                                        <p:cTn id="7" dur="1000"/>
                                        <p:tgtEl>
                                          <p:spTgt spid="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4">
                                            <p:txEl>
                                              <p:pRg st="1" end="1"/>
                                            </p:txEl>
                                          </p:spTgt>
                                        </p:tgtEl>
                                        <p:attrNameLst>
                                          <p:attrName>style.visibility</p:attrName>
                                        </p:attrNameLst>
                                      </p:cBhvr>
                                      <p:to>
                                        <p:strVal val="visible"/>
                                      </p:to>
                                    </p:set>
                                    <p:animEffect transition="in" filter="fade">
                                      <p:cBhvr>
                                        <p:cTn id="12" dur="1000"/>
                                        <p:tgtEl>
                                          <p:spTgt spid="2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4">
                                            <p:txEl>
                                              <p:pRg st="2" end="2"/>
                                            </p:txEl>
                                          </p:spTgt>
                                        </p:tgtEl>
                                        <p:attrNameLst>
                                          <p:attrName>style.visibility</p:attrName>
                                        </p:attrNameLst>
                                      </p:cBhvr>
                                      <p:to>
                                        <p:strVal val="visible"/>
                                      </p:to>
                                    </p:set>
                                    <p:animEffect transition="in" filter="fade">
                                      <p:cBhvr>
                                        <p:cTn id="17" dur="1000"/>
                                        <p:tgtEl>
                                          <p:spTgt spid="2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4">
                                            <p:txEl>
                                              <p:pRg st="3" end="3"/>
                                            </p:txEl>
                                          </p:spTgt>
                                        </p:tgtEl>
                                        <p:attrNameLst>
                                          <p:attrName>style.visibility</p:attrName>
                                        </p:attrNameLst>
                                      </p:cBhvr>
                                      <p:to>
                                        <p:strVal val="visible"/>
                                      </p:to>
                                    </p:set>
                                    <p:animEffect transition="in" filter="fade">
                                      <p:cBhvr>
                                        <p:cTn id="22" dur="1000"/>
                                        <p:tgtEl>
                                          <p:spTgt spid="2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4">
                                            <p:txEl>
                                              <p:pRg st="4" end="4"/>
                                            </p:txEl>
                                          </p:spTgt>
                                        </p:tgtEl>
                                        <p:attrNameLst>
                                          <p:attrName>style.visibility</p:attrName>
                                        </p:attrNameLst>
                                      </p:cBhvr>
                                      <p:to>
                                        <p:strVal val="visible"/>
                                      </p:to>
                                    </p:set>
                                    <p:animEffect transition="in" filter="fade">
                                      <p:cBhvr>
                                        <p:cTn id="27" dur="1000"/>
                                        <p:tgtEl>
                                          <p:spTgt spid="2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4">
                                            <p:txEl>
                                              <p:pRg st="5" end="5"/>
                                            </p:txEl>
                                          </p:spTgt>
                                        </p:tgtEl>
                                        <p:attrNameLst>
                                          <p:attrName>style.visibility</p:attrName>
                                        </p:attrNameLst>
                                      </p:cBhvr>
                                      <p:to>
                                        <p:strVal val="visible"/>
                                      </p:to>
                                    </p:set>
                                    <p:animEffect transition="in" filter="fade">
                                      <p:cBhvr>
                                        <p:cTn id="32" dur="1000"/>
                                        <p:tgtEl>
                                          <p:spTgt spid="2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4">
                                            <p:txEl>
                                              <p:pRg st="6" end="6"/>
                                            </p:txEl>
                                          </p:spTgt>
                                        </p:tgtEl>
                                        <p:attrNameLst>
                                          <p:attrName>style.visibility</p:attrName>
                                        </p:attrNameLst>
                                      </p:cBhvr>
                                      <p:to>
                                        <p:strVal val="visible"/>
                                      </p:to>
                                    </p:set>
                                    <p:animEffect transition="in" filter="fade">
                                      <p:cBhvr>
                                        <p:cTn id="37" dur="1000"/>
                                        <p:tgtEl>
                                          <p:spTgt spid="24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4">
                                            <p:txEl>
                                              <p:pRg st="7" end="7"/>
                                            </p:txEl>
                                          </p:spTgt>
                                        </p:tgtEl>
                                        <p:attrNameLst>
                                          <p:attrName>style.visibility</p:attrName>
                                        </p:attrNameLst>
                                      </p:cBhvr>
                                      <p:to>
                                        <p:strVal val="visible"/>
                                      </p:to>
                                    </p:set>
                                    <p:animEffect transition="in" filter="fade">
                                      <p:cBhvr>
                                        <p:cTn id="42" dur="1000"/>
                                        <p:tgtEl>
                                          <p:spTgt spid="24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2ae8d2b2e7_0_146"/>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Probabilities</a:t>
            </a:r>
            <a:endParaRPr b="1">
              <a:solidFill>
                <a:schemeClr val="lt1"/>
              </a:solidFill>
            </a:endParaRPr>
          </a:p>
        </p:txBody>
      </p:sp>
      <p:sp>
        <p:nvSpPr>
          <p:cNvPr id="253" name="Google Shape;253;g12ae8d2b2e7_0_146"/>
          <p:cNvSpPr txBox="1">
            <a:spLocks noGrp="1"/>
          </p:cNvSpPr>
          <p:nvPr>
            <p:ph type="body" idx="1"/>
          </p:nvPr>
        </p:nvSpPr>
        <p:spPr>
          <a:xfrm>
            <a:off x="311725" y="1253325"/>
            <a:ext cx="11533800" cy="4662600"/>
          </a:xfrm>
          <a:prstGeom prst="rect">
            <a:avLst/>
          </a:prstGeom>
          <a:noFill/>
          <a:ln>
            <a:noFill/>
          </a:ln>
        </p:spPr>
        <p:txBody>
          <a:bodyPr spcFirstLastPara="1" wrap="square" lIns="91425" tIns="45700" rIns="91425" bIns="45700" anchor="t" anchorCtr="0">
            <a:noAutofit/>
          </a:bodyPr>
          <a:lstStyle/>
          <a:p>
            <a:pPr marL="228600" lvl="0" indent="-203200" algn="just" rtl="0">
              <a:lnSpc>
                <a:spcPct val="115000"/>
              </a:lnSpc>
              <a:spcBef>
                <a:spcPts val="1000"/>
              </a:spcBef>
              <a:spcAft>
                <a:spcPts val="0"/>
              </a:spcAft>
              <a:buClr>
                <a:srgbClr val="000000"/>
              </a:buClr>
              <a:buSzPts val="2400"/>
              <a:buChar char="•"/>
            </a:pPr>
            <a:r>
              <a:rPr lang="en-IN" sz="2400">
                <a:solidFill>
                  <a:srgbClr val="000000"/>
                </a:solidFill>
              </a:rPr>
              <a:t>Mathematically speaking, </a:t>
            </a:r>
            <a:r>
              <a:rPr lang="en-IN" sz="2400" b="1">
                <a:solidFill>
                  <a:srgbClr val="FF0000"/>
                </a:solidFill>
              </a:rPr>
              <a:t>conditional probabilities</a:t>
            </a:r>
            <a:r>
              <a:rPr lang="en-IN" sz="2400">
                <a:solidFill>
                  <a:srgbClr val="000000"/>
                </a:solidFill>
              </a:rPr>
              <a:t> are defined in terms of unconditional probabilities as follows: for any propositions a and b, we have</a:t>
            </a:r>
            <a:endParaRPr sz="2400">
              <a:solidFill>
                <a:srgbClr val="000000"/>
              </a:solidFill>
            </a:endParaRPr>
          </a:p>
          <a:p>
            <a:pPr marL="228600" lvl="0" indent="0" algn="just" rtl="0">
              <a:lnSpc>
                <a:spcPct val="115000"/>
              </a:lnSpc>
              <a:spcBef>
                <a:spcPts val="1000"/>
              </a:spcBef>
              <a:spcAft>
                <a:spcPts val="0"/>
              </a:spcAft>
              <a:buNone/>
            </a:pPr>
            <a:endParaRPr sz="2400">
              <a:solidFill>
                <a:srgbClr val="000000"/>
              </a:solidFill>
            </a:endParaRPr>
          </a:p>
          <a:p>
            <a:pPr marL="9601200" lvl="0" indent="457200" algn="just" rtl="0">
              <a:lnSpc>
                <a:spcPct val="115000"/>
              </a:lnSpc>
              <a:spcBef>
                <a:spcPts val="1000"/>
              </a:spcBef>
              <a:spcAft>
                <a:spcPts val="0"/>
              </a:spcAft>
              <a:buNone/>
            </a:pPr>
            <a:r>
              <a:rPr lang="en-IN" sz="2270"/>
              <a:t>(4.3)</a:t>
            </a:r>
            <a:endParaRPr sz="2400">
              <a:solidFill>
                <a:srgbClr val="000000"/>
              </a:solidFill>
            </a:endParaRPr>
          </a:p>
          <a:p>
            <a:pPr marL="228600" lvl="0" indent="0" algn="just" rtl="0">
              <a:lnSpc>
                <a:spcPct val="115000"/>
              </a:lnSpc>
              <a:spcBef>
                <a:spcPts val="1000"/>
              </a:spcBef>
              <a:spcAft>
                <a:spcPts val="0"/>
              </a:spcAft>
              <a:buNone/>
            </a:pPr>
            <a:endParaRPr sz="2400">
              <a:solidFill>
                <a:srgbClr val="000000"/>
              </a:solidFill>
            </a:endParaRPr>
          </a:p>
          <a:p>
            <a:pPr marL="228600" lvl="0" indent="-266700" algn="just" rtl="0">
              <a:lnSpc>
                <a:spcPct val="100000"/>
              </a:lnSpc>
              <a:spcBef>
                <a:spcPts val="1200"/>
              </a:spcBef>
              <a:spcAft>
                <a:spcPts val="0"/>
              </a:spcAft>
              <a:buClr>
                <a:srgbClr val="000000"/>
              </a:buClr>
              <a:buSzPts val="2400"/>
              <a:buChar char="•"/>
            </a:pPr>
            <a:r>
              <a:rPr lang="en-IN" sz="2400">
                <a:solidFill>
                  <a:srgbClr val="000000"/>
                </a:solidFill>
              </a:rPr>
              <a:t>Where P(a⋀b)= </a:t>
            </a:r>
            <a:r>
              <a:rPr lang="en-IN" sz="2400" b="1">
                <a:solidFill>
                  <a:srgbClr val="FF0000"/>
                </a:solidFill>
              </a:rPr>
              <a:t>Joint probability</a:t>
            </a:r>
            <a:r>
              <a:rPr lang="en-IN" sz="2400">
                <a:solidFill>
                  <a:srgbClr val="000000"/>
                </a:solidFill>
              </a:rPr>
              <a:t> of a and b</a:t>
            </a:r>
            <a:endParaRPr sz="2400">
              <a:solidFill>
                <a:srgbClr val="000000"/>
              </a:solidFill>
            </a:endParaRPr>
          </a:p>
          <a:p>
            <a:pPr marL="228600" lvl="0" indent="-266700" algn="just" rtl="0">
              <a:lnSpc>
                <a:spcPct val="100000"/>
              </a:lnSpc>
              <a:spcBef>
                <a:spcPts val="1200"/>
              </a:spcBef>
              <a:spcAft>
                <a:spcPts val="0"/>
              </a:spcAft>
              <a:buClr>
                <a:srgbClr val="000000"/>
              </a:buClr>
              <a:buSzPts val="2400"/>
              <a:buChar char="•"/>
            </a:pPr>
            <a:r>
              <a:rPr lang="en-IN" sz="2400">
                <a:solidFill>
                  <a:srgbClr val="000000"/>
                </a:solidFill>
              </a:rPr>
              <a:t>P(b)= </a:t>
            </a:r>
            <a:r>
              <a:rPr lang="en-IN" sz="2400" b="1">
                <a:solidFill>
                  <a:srgbClr val="FF0000"/>
                </a:solidFill>
              </a:rPr>
              <a:t>Marginal probability</a:t>
            </a:r>
            <a:r>
              <a:rPr lang="en-IN" sz="2400">
                <a:solidFill>
                  <a:srgbClr val="000000"/>
                </a:solidFill>
              </a:rPr>
              <a:t> of b.</a:t>
            </a:r>
            <a:endParaRPr sz="1200" b="1">
              <a:solidFill>
                <a:srgbClr val="333333"/>
              </a:solidFill>
              <a:highlight>
                <a:srgbClr val="FFFFFF"/>
              </a:highlight>
            </a:endParaRPr>
          </a:p>
          <a:p>
            <a:pPr marL="228600" lvl="0" indent="-266700" algn="just" rtl="0">
              <a:lnSpc>
                <a:spcPct val="100000"/>
              </a:lnSpc>
              <a:spcBef>
                <a:spcPts val="1200"/>
              </a:spcBef>
              <a:spcAft>
                <a:spcPts val="0"/>
              </a:spcAft>
              <a:buClr>
                <a:srgbClr val="000000"/>
              </a:buClr>
              <a:buSzPts val="2400"/>
              <a:buChar char="•"/>
            </a:pPr>
            <a:r>
              <a:rPr lang="en-IN" sz="2400">
                <a:solidFill>
                  <a:srgbClr val="000000"/>
                </a:solidFill>
              </a:rPr>
              <a:t>The definition makes sense if you remember that observing </a:t>
            </a:r>
            <a:r>
              <a:rPr lang="en-IN" sz="2400" b="1">
                <a:solidFill>
                  <a:srgbClr val="FF0000"/>
                </a:solidFill>
              </a:rPr>
              <a:t>b rules out all those possible worlds where b is false</a:t>
            </a:r>
            <a:r>
              <a:rPr lang="en-IN" sz="2400">
                <a:solidFill>
                  <a:srgbClr val="000000"/>
                </a:solidFill>
              </a:rPr>
              <a:t>, leaving a set whose total probability is just P(b). Within that set, the a-worlds satisfy a ∧ b and constitute a fraction P(a ∧ b)/P(b).</a:t>
            </a:r>
            <a:endParaRPr sz="2400">
              <a:solidFill>
                <a:srgbClr val="000000"/>
              </a:solidFill>
            </a:endParaRPr>
          </a:p>
          <a:p>
            <a:pPr marL="0" lvl="0" indent="0" algn="just" rtl="0">
              <a:lnSpc>
                <a:spcPct val="115000"/>
              </a:lnSpc>
              <a:spcBef>
                <a:spcPts val="1000"/>
              </a:spcBef>
              <a:spcAft>
                <a:spcPts val="0"/>
              </a:spcAft>
              <a:buNone/>
            </a:pPr>
            <a:r>
              <a:rPr lang="en-IN" sz="2270"/>
              <a:t>                                                                                                                                                           </a:t>
            </a:r>
            <a:endParaRPr sz="2270"/>
          </a:p>
          <a:p>
            <a:pPr marL="0" lvl="0" indent="0" algn="just" rtl="0">
              <a:lnSpc>
                <a:spcPct val="115000"/>
              </a:lnSpc>
              <a:spcBef>
                <a:spcPts val="1000"/>
              </a:spcBef>
              <a:spcAft>
                <a:spcPts val="0"/>
              </a:spcAft>
              <a:buNone/>
            </a:pPr>
            <a:endParaRPr sz="2270"/>
          </a:p>
        </p:txBody>
      </p:sp>
      <p:sp>
        <p:nvSpPr>
          <p:cNvPr id="254" name="Google Shape;254;g12ae8d2b2e7_0_14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255" name="Google Shape;255;g12ae8d2b2e7_0_14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19</a:t>
            </a:fld>
            <a:endParaRPr/>
          </a:p>
        </p:txBody>
      </p:sp>
      <p:pic>
        <p:nvPicPr>
          <p:cNvPr id="256" name="Google Shape;256;g12ae8d2b2e7_0_146"/>
          <p:cNvPicPr preferRelativeResize="0"/>
          <p:nvPr/>
        </p:nvPicPr>
        <p:blipFill rotWithShape="1">
          <a:blip r:embed="rId3">
            <a:alphaModFix/>
          </a:blip>
          <a:srcRect/>
          <a:stretch/>
        </p:blipFill>
        <p:spPr>
          <a:xfrm>
            <a:off x="311728" y="5915891"/>
            <a:ext cx="408708" cy="805584"/>
          </a:xfrm>
          <a:prstGeom prst="rect">
            <a:avLst/>
          </a:prstGeom>
          <a:noFill/>
          <a:ln>
            <a:noFill/>
          </a:ln>
        </p:spPr>
      </p:pic>
      <p:pic>
        <p:nvPicPr>
          <p:cNvPr id="257" name="Google Shape;257;g12ae8d2b2e7_0_146"/>
          <p:cNvPicPr preferRelativeResize="0"/>
          <p:nvPr/>
        </p:nvPicPr>
        <p:blipFill>
          <a:blip r:embed="rId4">
            <a:alphaModFix/>
          </a:blip>
          <a:stretch>
            <a:fillRect/>
          </a:stretch>
        </p:blipFill>
        <p:spPr>
          <a:xfrm>
            <a:off x="2988738" y="2147525"/>
            <a:ext cx="6214524" cy="1836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animEffect transition="in" filter="fade">
                                      <p:cBhvr>
                                        <p:cTn id="7" dur="1000"/>
                                        <p:tgtEl>
                                          <p:spTgt spid="2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3">
                                            <p:txEl>
                                              <p:pRg st="1" end="1"/>
                                            </p:txEl>
                                          </p:spTgt>
                                        </p:tgtEl>
                                        <p:attrNameLst>
                                          <p:attrName>style.visibility</p:attrName>
                                        </p:attrNameLst>
                                      </p:cBhvr>
                                      <p:to>
                                        <p:strVal val="visible"/>
                                      </p:to>
                                    </p:set>
                                    <p:animEffect transition="in" filter="fade">
                                      <p:cBhvr>
                                        <p:cTn id="12" dur="1000"/>
                                        <p:tgtEl>
                                          <p:spTgt spid="2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3">
                                            <p:txEl>
                                              <p:pRg st="2" end="2"/>
                                            </p:txEl>
                                          </p:spTgt>
                                        </p:tgtEl>
                                        <p:attrNameLst>
                                          <p:attrName>style.visibility</p:attrName>
                                        </p:attrNameLst>
                                      </p:cBhvr>
                                      <p:to>
                                        <p:strVal val="visible"/>
                                      </p:to>
                                    </p:set>
                                    <p:animEffect transition="in" filter="fade">
                                      <p:cBhvr>
                                        <p:cTn id="17" dur="1000"/>
                                        <p:tgtEl>
                                          <p:spTgt spid="2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3">
                                            <p:txEl>
                                              <p:pRg st="3" end="3"/>
                                            </p:txEl>
                                          </p:spTgt>
                                        </p:tgtEl>
                                        <p:attrNameLst>
                                          <p:attrName>style.visibility</p:attrName>
                                        </p:attrNameLst>
                                      </p:cBhvr>
                                      <p:to>
                                        <p:strVal val="visible"/>
                                      </p:to>
                                    </p:set>
                                    <p:animEffect transition="in" filter="fade">
                                      <p:cBhvr>
                                        <p:cTn id="22" dur="1000"/>
                                        <p:tgtEl>
                                          <p:spTgt spid="2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3">
                                            <p:txEl>
                                              <p:pRg st="4" end="4"/>
                                            </p:txEl>
                                          </p:spTgt>
                                        </p:tgtEl>
                                        <p:attrNameLst>
                                          <p:attrName>style.visibility</p:attrName>
                                        </p:attrNameLst>
                                      </p:cBhvr>
                                      <p:to>
                                        <p:strVal val="visible"/>
                                      </p:to>
                                    </p:set>
                                    <p:animEffect transition="in" filter="fade">
                                      <p:cBhvr>
                                        <p:cTn id="27" dur="1000"/>
                                        <p:tgtEl>
                                          <p:spTgt spid="25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3">
                                            <p:txEl>
                                              <p:pRg st="5" end="5"/>
                                            </p:txEl>
                                          </p:spTgt>
                                        </p:tgtEl>
                                        <p:attrNameLst>
                                          <p:attrName>style.visibility</p:attrName>
                                        </p:attrNameLst>
                                      </p:cBhvr>
                                      <p:to>
                                        <p:strVal val="visible"/>
                                      </p:to>
                                    </p:set>
                                    <p:animEffect transition="in" filter="fade">
                                      <p:cBhvr>
                                        <p:cTn id="32" dur="1000"/>
                                        <p:tgtEl>
                                          <p:spTgt spid="25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3">
                                            <p:txEl>
                                              <p:pRg st="6" end="6"/>
                                            </p:txEl>
                                          </p:spTgt>
                                        </p:tgtEl>
                                        <p:attrNameLst>
                                          <p:attrName>style.visibility</p:attrName>
                                        </p:attrNameLst>
                                      </p:cBhvr>
                                      <p:to>
                                        <p:strVal val="visible"/>
                                      </p:to>
                                    </p:set>
                                    <p:animEffect transition="in" filter="fade">
                                      <p:cBhvr>
                                        <p:cTn id="37" dur="1000"/>
                                        <p:tgtEl>
                                          <p:spTgt spid="25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3">
                                            <p:txEl>
                                              <p:pRg st="7" end="7"/>
                                            </p:txEl>
                                          </p:spTgt>
                                        </p:tgtEl>
                                        <p:attrNameLst>
                                          <p:attrName>style.visibility</p:attrName>
                                        </p:attrNameLst>
                                      </p:cBhvr>
                                      <p:to>
                                        <p:strVal val="visible"/>
                                      </p:to>
                                    </p:set>
                                    <p:animEffect transition="in" filter="fade">
                                      <p:cBhvr>
                                        <p:cTn id="42" dur="1000"/>
                                        <p:tgtEl>
                                          <p:spTgt spid="25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3">
                                            <p:txEl>
                                              <p:pRg st="8" end="8"/>
                                            </p:txEl>
                                          </p:spTgt>
                                        </p:tgtEl>
                                        <p:attrNameLst>
                                          <p:attrName>style.visibility</p:attrName>
                                        </p:attrNameLst>
                                      </p:cBhvr>
                                      <p:to>
                                        <p:strVal val="visible"/>
                                      </p:to>
                                    </p:set>
                                    <p:animEffect transition="in" filter="fade">
                                      <p:cBhvr>
                                        <p:cTn id="47" dur="1000"/>
                                        <p:tgtEl>
                                          <p:spTgt spid="2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IN" b="1">
                <a:solidFill>
                  <a:schemeClr val="lt1"/>
                </a:solidFill>
              </a:rPr>
              <a:t>Course Outcomes</a:t>
            </a:r>
            <a:endParaRPr b="1">
              <a:solidFill>
                <a:schemeClr val="lt1"/>
              </a:solidFill>
            </a:endParaRPr>
          </a:p>
        </p:txBody>
      </p:sp>
      <p:sp>
        <p:nvSpPr>
          <p:cNvPr id="97" name="Google Shape;97;p2"/>
          <p:cNvSpPr txBox="1">
            <a:spLocks noGrp="1"/>
          </p:cNvSpPr>
          <p:nvPr>
            <p:ph type="body" idx="1"/>
          </p:nvPr>
        </p:nvSpPr>
        <p:spPr>
          <a:xfrm>
            <a:off x="311728" y="1253331"/>
            <a:ext cx="11533908" cy="5078196"/>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rgbClr val="000000"/>
              </a:buClr>
              <a:buSzPts val="2800"/>
              <a:buNone/>
            </a:pPr>
            <a:r>
              <a:rPr lang="en-IN">
                <a:solidFill>
                  <a:srgbClr val="000000"/>
                </a:solidFill>
                <a:latin typeface="Times New Roman"/>
                <a:ea typeface="Times New Roman"/>
                <a:cs typeface="Times New Roman"/>
                <a:sym typeface="Times New Roman"/>
              </a:rPr>
              <a:t>- At the end of this course, students will be able to…</a:t>
            </a:r>
            <a:endParaRPr/>
          </a:p>
          <a:p>
            <a:pPr marL="228600" lvl="0" indent="-228600" algn="just" rtl="0">
              <a:lnSpc>
                <a:spcPct val="115000"/>
              </a:lnSpc>
              <a:spcBef>
                <a:spcPts val="1000"/>
              </a:spcBef>
              <a:spcAft>
                <a:spcPts val="0"/>
              </a:spcAft>
              <a:buClr>
                <a:srgbClr val="000000"/>
              </a:buClr>
              <a:buSzPts val="2800"/>
              <a:buChar char="•"/>
            </a:pPr>
            <a:r>
              <a:rPr lang="en-IN">
                <a:solidFill>
                  <a:srgbClr val="000000"/>
                </a:solidFill>
                <a:latin typeface="Times New Roman"/>
                <a:ea typeface="Times New Roman"/>
                <a:cs typeface="Times New Roman"/>
                <a:sym typeface="Times New Roman"/>
              </a:rPr>
              <a:t>Formulate and solve sequence of actions for an agent as a search problem. </a:t>
            </a:r>
            <a:endParaRPr>
              <a:latin typeface="Times New Roman"/>
              <a:ea typeface="Times New Roman"/>
              <a:cs typeface="Times New Roman"/>
              <a:sym typeface="Times New Roman"/>
            </a:endParaRPr>
          </a:p>
          <a:p>
            <a:pPr marL="228600" lvl="0" indent="-228600" algn="just" rtl="0">
              <a:lnSpc>
                <a:spcPct val="115000"/>
              </a:lnSpc>
              <a:spcBef>
                <a:spcPts val="1000"/>
              </a:spcBef>
              <a:spcAft>
                <a:spcPts val="0"/>
              </a:spcAft>
              <a:buClr>
                <a:srgbClr val="000000"/>
              </a:buClr>
              <a:buSzPts val="2800"/>
              <a:buChar char="•"/>
            </a:pPr>
            <a:r>
              <a:rPr lang="en-IN">
                <a:solidFill>
                  <a:srgbClr val="000000"/>
                </a:solidFill>
                <a:latin typeface="Times New Roman"/>
                <a:ea typeface="Times New Roman"/>
                <a:cs typeface="Times New Roman"/>
                <a:sym typeface="Times New Roman"/>
              </a:rPr>
              <a:t>Infer from represented knowledge using logical and probabilistic reasoning methods </a:t>
            </a:r>
            <a:endParaRPr>
              <a:latin typeface="Times New Roman"/>
              <a:ea typeface="Times New Roman"/>
              <a:cs typeface="Times New Roman"/>
              <a:sym typeface="Times New Roman"/>
            </a:endParaRPr>
          </a:p>
          <a:p>
            <a:pPr marL="228600" lvl="0" indent="-228600" algn="just" rtl="0">
              <a:lnSpc>
                <a:spcPct val="115000"/>
              </a:lnSpc>
              <a:spcBef>
                <a:spcPts val="1000"/>
              </a:spcBef>
              <a:spcAft>
                <a:spcPts val="0"/>
              </a:spcAft>
              <a:buClr>
                <a:srgbClr val="000000"/>
              </a:buClr>
              <a:buSzPts val="2800"/>
              <a:buChar char="•"/>
            </a:pPr>
            <a:r>
              <a:rPr lang="en-IN">
                <a:solidFill>
                  <a:srgbClr val="000000"/>
                </a:solidFill>
                <a:latin typeface="Times New Roman"/>
                <a:ea typeface="Times New Roman"/>
                <a:cs typeface="Times New Roman"/>
                <a:sym typeface="Times New Roman"/>
              </a:rPr>
              <a:t>Solve agent decision problems using probability theory </a:t>
            </a:r>
            <a:endParaRPr>
              <a:latin typeface="Times New Roman"/>
              <a:ea typeface="Times New Roman"/>
              <a:cs typeface="Times New Roman"/>
              <a:sym typeface="Times New Roman"/>
            </a:endParaRPr>
          </a:p>
          <a:p>
            <a:pPr marL="228600" lvl="0" indent="-228600" algn="just" rtl="0">
              <a:lnSpc>
                <a:spcPct val="90000"/>
              </a:lnSpc>
              <a:spcBef>
                <a:spcPts val="1800"/>
              </a:spcBef>
              <a:spcAft>
                <a:spcPts val="0"/>
              </a:spcAft>
              <a:buClr>
                <a:srgbClr val="000000"/>
              </a:buClr>
              <a:buSzPts val="2800"/>
              <a:buChar char="•"/>
            </a:pPr>
            <a:r>
              <a:rPr lang="en-IN">
                <a:solidFill>
                  <a:srgbClr val="000000"/>
                </a:solidFill>
                <a:latin typeface="Times New Roman"/>
                <a:ea typeface="Times New Roman"/>
                <a:cs typeface="Times New Roman"/>
                <a:sym typeface="Times New Roman"/>
              </a:rPr>
              <a:t>Comprehend forms of learning and demonstrate their working. </a:t>
            </a:r>
            <a:endParaRPr>
              <a:latin typeface="Times New Roman"/>
              <a:ea typeface="Times New Roman"/>
              <a:cs typeface="Times New Roman"/>
              <a:sym typeface="Times New Roman"/>
            </a:endParaRPr>
          </a:p>
        </p:txBody>
      </p:sp>
      <p:sp>
        <p:nvSpPr>
          <p:cNvPr id="98" name="Google Shape;9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a:t>
            </a:fld>
            <a:endParaRPr/>
          </a:p>
        </p:txBody>
      </p:sp>
      <p:pic>
        <p:nvPicPr>
          <p:cNvPr id="100" name="Google Shape;100;p2"/>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2ae8d2b2e7_0_157"/>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Probabilities</a:t>
            </a:r>
            <a:endParaRPr b="1">
              <a:solidFill>
                <a:schemeClr val="lt1"/>
              </a:solidFill>
            </a:endParaRPr>
          </a:p>
        </p:txBody>
      </p:sp>
      <p:sp>
        <p:nvSpPr>
          <p:cNvPr id="263" name="Google Shape;263;g12ae8d2b2e7_0_157"/>
          <p:cNvSpPr txBox="1">
            <a:spLocks noGrp="1"/>
          </p:cNvSpPr>
          <p:nvPr>
            <p:ph type="body" idx="1"/>
          </p:nvPr>
        </p:nvSpPr>
        <p:spPr>
          <a:xfrm>
            <a:off x="311725" y="1253325"/>
            <a:ext cx="11533800" cy="4662600"/>
          </a:xfrm>
          <a:prstGeom prst="rect">
            <a:avLst/>
          </a:prstGeom>
          <a:noFill/>
          <a:ln>
            <a:noFill/>
          </a:ln>
        </p:spPr>
        <p:txBody>
          <a:bodyPr spcFirstLastPara="1" wrap="square" lIns="91425" tIns="45700" rIns="91425" bIns="45700" anchor="t" anchorCtr="0">
            <a:noAutofit/>
          </a:bodyPr>
          <a:lstStyle/>
          <a:p>
            <a:pPr marL="228600" lvl="0" indent="-203200" algn="just" rtl="0">
              <a:lnSpc>
                <a:spcPct val="115000"/>
              </a:lnSpc>
              <a:spcBef>
                <a:spcPts val="1000"/>
              </a:spcBef>
              <a:spcAft>
                <a:spcPts val="0"/>
              </a:spcAft>
              <a:buClr>
                <a:srgbClr val="000000"/>
              </a:buClr>
              <a:buSzPts val="2400"/>
              <a:buChar char="•"/>
            </a:pPr>
            <a:r>
              <a:rPr lang="en-IN" sz="2400">
                <a:solidFill>
                  <a:srgbClr val="000000"/>
                </a:solidFill>
              </a:rPr>
              <a:t>The definition of conditional probability, Equation (4.3), can be written in a different form called the </a:t>
            </a:r>
            <a:r>
              <a:rPr lang="en-IN" sz="2400" b="1">
                <a:solidFill>
                  <a:srgbClr val="FF0000"/>
                </a:solidFill>
              </a:rPr>
              <a:t>product rule</a:t>
            </a:r>
            <a:r>
              <a:rPr lang="en-IN" sz="2400">
                <a:solidFill>
                  <a:srgbClr val="000000"/>
                </a:solidFill>
              </a:rPr>
              <a:t>: 			</a:t>
            </a:r>
            <a:r>
              <a:rPr lang="en-IN" sz="2400" b="1">
                <a:solidFill>
                  <a:srgbClr val="FF0000"/>
                </a:solidFill>
              </a:rPr>
              <a:t>P(a∧ b) = P(a | b)P(b)</a:t>
            </a:r>
            <a:r>
              <a:rPr lang="en-IN" sz="2400">
                <a:solidFill>
                  <a:srgbClr val="000000"/>
                </a:solidFill>
              </a:rPr>
              <a:t> , </a:t>
            </a:r>
            <a:endParaRPr sz="2400">
              <a:solidFill>
                <a:srgbClr val="000000"/>
              </a:solidFill>
            </a:endParaRPr>
          </a:p>
          <a:p>
            <a:pPr marL="228600" lvl="0" indent="-203200" algn="just" rtl="0">
              <a:lnSpc>
                <a:spcPct val="115000"/>
              </a:lnSpc>
              <a:spcBef>
                <a:spcPts val="1000"/>
              </a:spcBef>
              <a:spcAft>
                <a:spcPts val="0"/>
              </a:spcAft>
              <a:buClr>
                <a:srgbClr val="000000"/>
              </a:buClr>
              <a:buSzPts val="2400"/>
              <a:buChar char="•"/>
            </a:pPr>
            <a:r>
              <a:rPr lang="en-IN" sz="2400">
                <a:solidFill>
                  <a:srgbClr val="000000"/>
                </a:solidFill>
              </a:rPr>
              <a:t>The product rule is perhaps easier to remember: it comes from the fact that, for a and b to be true, we need b to be true, and we also need a to be true given b.</a:t>
            </a:r>
            <a:endParaRPr sz="2400">
              <a:solidFill>
                <a:srgbClr val="000000"/>
              </a:solidFill>
            </a:endParaRPr>
          </a:p>
          <a:p>
            <a:pPr marL="0" lvl="0" indent="0" algn="just" rtl="0">
              <a:lnSpc>
                <a:spcPct val="115000"/>
              </a:lnSpc>
              <a:spcBef>
                <a:spcPts val="1000"/>
              </a:spcBef>
              <a:spcAft>
                <a:spcPts val="0"/>
              </a:spcAft>
              <a:buNone/>
            </a:pPr>
            <a:r>
              <a:rPr lang="en-IN" sz="2270"/>
              <a:t>                                                                                                                                                           </a:t>
            </a:r>
            <a:endParaRPr sz="2270"/>
          </a:p>
          <a:p>
            <a:pPr marL="0" lvl="0" indent="0" algn="just" rtl="0">
              <a:lnSpc>
                <a:spcPct val="115000"/>
              </a:lnSpc>
              <a:spcBef>
                <a:spcPts val="1000"/>
              </a:spcBef>
              <a:spcAft>
                <a:spcPts val="0"/>
              </a:spcAft>
              <a:buNone/>
            </a:pPr>
            <a:endParaRPr sz="2270"/>
          </a:p>
        </p:txBody>
      </p:sp>
      <p:sp>
        <p:nvSpPr>
          <p:cNvPr id="264" name="Google Shape;264;g12ae8d2b2e7_0_15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265" name="Google Shape;265;g12ae8d2b2e7_0_15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20</a:t>
            </a:fld>
            <a:endParaRPr/>
          </a:p>
        </p:txBody>
      </p:sp>
      <p:pic>
        <p:nvPicPr>
          <p:cNvPr id="266" name="Google Shape;266;g12ae8d2b2e7_0_157"/>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animEffect transition="in" filter="fade">
                                      <p:cBhvr>
                                        <p:cTn id="7" dur="1000"/>
                                        <p:tgtEl>
                                          <p:spTgt spid="2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3">
                                            <p:txEl>
                                              <p:pRg st="1" end="1"/>
                                            </p:txEl>
                                          </p:spTgt>
                                        </p:tgtEl>
                                        <p:attrNameLst>
                                          <p:attrName>style.visibility</p:attrName>
                                        </p:attrNameLst>
                                      </p:cBhvr>
                                      <p:to>
                                        <p:strVal val="visible"/>
                                      </p:to>
                                    </p:set>
                                    <p:animEffect transition="in" filter="fade">
                                      <p:cBhvr>
                                        <p:cTn id="12" dur="1000"/>
                                        <p:tgtEl>
                                          <p:spTgt spid="2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3">
                                            <p:txEl>
                                              <p:pRg st="2" end="2"/>
                                            </p:txEl>
                                          </p:spTgt>
                                        </p:tgtEl>
                                        <p:attrNameLst>
                                          <p:attrName>style.visibility</p:attrName>
                                        </p:attrNameLst>
                                      </p:cBhvr>
                                      <p:to>
                                        <p:strVal val="visible"/>
                                      </p:to>
                                    </p:set>
                                    <p:animEffect transition="in" filter="fade">
                                      <p:cBhvr>
                                        <p:cTn id="17" dur="1000"/>
                                        <p:tgtEl>
                                          <p:spTgt spid="2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3">
                                            <p:txEl>
                                              <p:pRg st="3" end="3"/>
                                            </p:txEl>
                                          </p:spTgt>
                                        </p:tgtEl>
                                        <p:attrNameLst>
                                          <p:attrName>style.visibility</p:attrName>
                                        </p:attrNameLst>
                                      </p:cBhvr>
                                      <p:to>
                                        <p:strVal val="visible"/>
                                      </p:to>
                                    </p:set>
                                    <p:animEffect transition="in" filter="fade">
                                      <p:cBhvr>
                                        <p:cTn id="22" dur="1000"/>
                                        <p:tgtEl>
                                          <p:spTgt spid="2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12ae8d2b2e7_0_17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Probabilities</a:t>
            </a:r>
            <a:endParaRPr b="1">
              <a:solidFill>
                <a:schemeClr val="lt1"/>
              </a:solidFill>
            </a:endParaRPr>
          </a:p>
        </p:txBody>
      </p:sp>
      <p:sp>
        <p:nvSpPr>
          <p:cNvPr id="272" name="Google Shape;272;g12ae8d2b2e7_0_170"/>
          <p:cNvSpPr txBox="1">
            <a:spLocks noGrp="1"/>
          </p:cNvSpPr>
          <p:nvPr>
            <p:ph type="body" idx="1"/>
          </p:nvPr>
        </p:nvSpPr>
        <p:spPr>
          <a:xfrm>
            <a:off x="311725" y="1253325"/>
            <a:ext cx="11533800" cy="4662600"/>
          </a:xfrm>
          <a:prstGeom prst="rect">
            <a:avLst/>
          </a:prstGeom>
          <a:noFill/>
          <a:ln>
            <a:noFill/>
          </a:ln>
        </p:spPr>
        <p:txBody>
          <a:bodyPr spcFirstLastPara="1" wrap="square" lIns="91425" tIns="45700" rIns="91425" bIns="45700" anchor="t" anchorCtr="0">
            <a:noAutofit/>
          </a:bodyPr>
          <a:lstStyle/>
          <a:p>
            <a:pPr marL="228600" lvl="0" indent="-266700" algn="just" rtl="0">
              <a:lnSpc>
                <a:spcPct val="100000"/>
              </a:lnSpc>
              <a:spcBef>
                <a:spcPts val="1200"/>
              </a:spcBef>
              <a:spcAft>
                <a:spcPts val="0"/>
              </a:spcAft>
              <a:buClr>
                <a:srgbClr val="000000"/>
              </a:buClr>
              <a:buSzPts val="2400"/>
              <a:buFont typeface="Calibri"/>
              <a:buChar char="•"/>
            </a:pPr>
            <a:r>
              <a:rPr lang="en-IN" sz="2400" b="1">
                <a:solidFill>
                  <a:srgbClr val="333333"/>
                </a:solidFill>
              </a:rPr>
              <a:t>Example:</a:t>
            </a:r>
            <a:endParaRPr sz="2400" b="1">
              <a:solidFill>
                <a:srgbClr val="333333"/>
              </a:solidFill>
            </a:endParaRPr>
          </a:p>
          <a:p>
            <a:pPr marL="0" lvl="0" indent="0" algn="l" rtl="0">
              <a:lnSpc>
                <a:spcPct val="115000"/>
              </a:lnSpc>
              <a:spcBef>
                <a:spcPts val="1200"/>
              </a:spcBef>
              <a:spcAft>
                <a:spcPts val="0"/>
              </a:spcAft>
              <a:buNone/>
            </a:pPr>
            <a:r>
              <a:rPr lang="en-IN" sz="2400">
                <a:solidFill>
                  <a:srgbClr val="333333"/>
                </a:solidFill>
              </a:rPr>
              <a:t>I roll a fair die. Let A be the event that the outcome is an odd number, i.e., A={1,3,5}. Also let B be the event that the outcome is less than or equal to 3, i.e., B={1,2,3}. What is the probability of A, P(A)? What is the probability of A given B, P(A|B)?</a:t>
            </a:r>
            <a:endParaRPr sz="2400">
              <a:solidFill>
                <a:srgbClr val="333333"/>
              </a:solidFill>
            </a:endParaRPr>
          </a:p>
          <a:p>
            <a:pPr marL="0" lvl="0" indent="0" algn="l" rtl="0">
              <a:lnSpc>
                <a:spcPct val="100000"/>
              </a:lnSpc>
              <a:spcBef>
                <a:spcPts val="0"/>
              </a:spcBef>
              <a:spcAft>
                <a:spcPts val="0"/>
              </a:spcAft>
              <a:buNone/>
            </a:pPr>
            <a:r>
              <a:rPr lang="en-IN" sz="2400">
                <a:solidFill>
                  <a:srgbClr val="333333"/>
                </a:solidFill>
              </a:rPr>
              <a:t>This is a finite sample space, so     </a:t>
            </a:r>
            <a:endParaRPr sz="2400">
              <a:solidFill>
                <a:srgbClr val="333333"/>
              </a:solidFill>
            </a:endParaRPr>
          </a:p>
          <a:p>
            <a:pPr marL="914400" lvl="0" indent="457200" algn="l" rtl="0">
              <a:lnSpc>
                <a:spcPct val="100000"/>
              </a:lnSpc>
              <a:spcBef>
                <a:spcPts val="0"/>
              </a:spcBef>
              <a:spcAft>
                <a:spcPts val="0"/>
              </a:spcAft>
              <a:buNone/>
            </a:pPr>
            <a:r>
              <a:rPr lang="en-IN" sz="2400">
                <a:solidFill>
                  <a:srgbClr val="333333"/>
                </a:solidFill>
              </a:rPr>
              <a:t>P(A) 	= |A|/ |S| </a:t>
            </a:r>
            <a:endParaRPr sz="2400">
              <a:solidFill>
                <a:srgbClr val="333333"/>
              </a:solidFill>
            </a:endParaRPr>
          </a:p>
          <a:p>
            <a:pPr marL="1828800" lvl="0" indent="457200" algn="l" rtl="0">
              <a:lnSpc>
                <a:spcPct val="100000"/>
              </a:lnSpc>
              <a:spcBef>
                <a:spcPts val="0"/>
              </a:spcBef>
              <a:spcAft>
                <a:spcPts val="0"/>
              </a:spcAft>
              <a:buNone/>
            </a:pPr>
            <a:r>
              <a:rPr lang="en-IN" sz="2400">
                <a:solidFill>
                  <a:srgbClr val="333333"/>
                </a:solidFill>
              </a:rPr>
              <a:t>= |{1,3,5}| / 6 </a:t>
            </a:r>
            <a:endParaRPr sz="2400">
              <a:solidFill>
                <a:srgbClr val="333333"/>
              </a:solidFill>
            </a:endParaRPr>
          </a:p>
          <a:p>
            <a:pPr marL="1828800" lvl="0" indent="457200" algn="l" rtl="0">
              <a:lnSpc>
                <a:spcPct val="100000"/>
              </a:lnSpc>
              <a:spcBef>
                <a:spcPts val="0"/>
              </a:spcBef>
              <a:spcAft>
                <a:spcPts val="0"/>
              </a:spcAft>
              <a:buNone/>
            </a:pPr>
            <a:r>
              <a:rPr lang="en-IN" sz="2400">
                <a:solidFill>
                  <a:srgbClr val="333333"/>
                </a:solidFill>
              </a:rPr>
              <a:t>= 3/6  </a:t>
            </a:r>
            <a:endParaRPr sz="2400">
              <a:solidFill>
                <a:srgbClr val="333333"/>
              </a:solidFill>
            </a:endParaRPr>
          </a:p>
          <a:p>
            <a:pPr marL="1828800" lvl="0" indent="457200" algn="l" rtl="0">
              <a:lnSpc>
                <a:spcPct val="100000"/>
              </a:lnSpc>
              <a:spcBef>
                <a:spcPts val="0"/>
              </a:spcBef>
              <a:spcAft>
                <a:spcPts val="0"/>
              </a:spcAft>
              <a:buNone/>
            </a:pPr>
            <a:r>
              <a:rPr lang="en-IN" sz="2400">
                <a:solidFill>
                  <a:srgbClr val="333333"/>
                </a:solidFill>
              </a:rPr>
              <a:t>=  1/2 </a:t>
            </a:r>
            <a:endParaRPr sz="2400">
              <a:solidFill>
                <a:srgbClr val="333333"/>
              </a:solidFill>
            </a:endParaRPr>
          </a:p>
          <a:p>
            <a:pPr marL="1828800" lvl="0" indent="457200" algn="l" rtl="0">
              <a:lnSpc>
                <a:spcPct val="100000"/>
              </a:lnSpc>
              <a:spcBef>
                <a:spcPts val="0"/>
              </a:spcBef>
              <a:spcAft>
                <a:spcPts val="0"/>
              </a:spcAft>
              <a:buNone/>
            </a:pPr>
            <a:r>
              <a:rPr lang="en-IN" sz="2400">
                <a:solidFill>
                  <a:srgbClr val="333333"/>
                </a:solidFill>
              </a:rPr>
              <a:t>= 0.5 </a:t>
            </a:r>
            <a:endParaRPr sz="2400">
              <a:solidFill>
                <a:srgbClr val="333333"/>
              </a:solidFill>
            </a:endParaRPr>
          </a:p>
          <a:p>
            <a:pPr marL="1828800" lvl="0" indent="457200" algn="l" rtl="0">
              <a:lnSpc>
                <a:spcPct val="100000"/>
              </a:lnSpc>
              <a:spcBef>
                <a:spcPts val="0"/>
              </a:spcBef>
              <a:spcAft>
                <a:spcPts val="0"/>
              </a:spcAft>
              <a:buNone/>
            </a:pPr>
            <a:r>
              <a:rPr lang="en-IN" sz="2400">
                <a:solidFill>
                  <a:srgbClr val="333333"/>
                </a:solidFill>
              </a:rPr>
              <a:t>= 50%</a:t>
            </a:r>
            <a:endParaRPr sz="2400">
              <a:solidFill>
                <a:srgbClr val="333333"/>
              </a:solidFill>
            </a:endParaRPr>
          </a:p>
          <a:p>
            <a:pPr marL="0" lvl="0" indent="0" algn="l" rtl="0">
              <a:lnSpc>
                <a:spcPct val="115000"/>
              </a:lnSpc>
              <a:spcBef>
                <a:spcPts val="0"/>
              </a:spcBef>
              <a:spcAft>
                <a:spcPts val="0"/>
              </a:spcAft>
              <a:buNone/>
            </a:pPr>
            <a:endParaRPr sz="2400">
              <a:solidFill>
                <a:srgbClr val="333333"/>
              </a:solidFill>
            </a:endParaRPr>
          </a:p>
          <a:p>
            <a:pPr marL="0" lvl="0" indent="0" algn="l" rtl="0">
              <a:lnSpc>
                <a:spcPct val="115000"/>
              </a:lnSpc>
              <a:spcBef>
                <a:spcPts val="0"/>
              </a:spcBef>
              <a:spcAft>
                <a:spcPts val="0"/>
              </a:spcAft>
              <a:buNone/>
            </a:pPr>
            <a:endParaRPr sz="2400">
              <a:solidFill>
                <a:srgbClr val="333333"/>
              </a:solidFill>
            </a:endParaRPr>
          </a:p>
          <a:p>
            <a:pPr marL="914400" lvl="0" indent="0" algn="just" rtl="0">
              <a:lnSpc>
                <a:spcPct val="100000"/>
              </a:lnSpc>
              <a:spcBef>
                <a:spcPts val="1000"/>
              </a:spcBef>
              <a:spcAft>
                <a:spcPts val="0"/>
              </a:spcAft>
              <a:buNone/>
            </a:pPr>
            <a:r>
              <a:rPr lang="en-IN" sz="2400">
                <a:solidFill>
                  <a:srgbClr val="333333"/>
                </a:solidFill>
              </a:rPr>
              <a:t>                                                                                                </a:t>
            </a:r>
            <a:endParaRPr sz="2400">
              <a:solidFill>
                <a:srgbClr val="333333"/>
              </a:solidFill>
            </a:endParaRPr>
          </a:p>
          <a:p>
            <a:pPr marL="0" lvl="0" indent="0" algn="just" rtl="0">
              <a:lnSpc>
                <a:spcPct val="115000"/>
              </a:lnSpc>
              <a:spcBef>
                <a:spcPts val="1000"/>
              </a:spcBef>
              <a:spcAft>
                <a:spcPts val="0"/>
              </a:spcAft>
              <a:buNone/>
            </a:pPr>
            <a:endParaRPr sz="2400">
              <a:solidFill>
                <a:srgbClr val="333333"/>
              </a:solidFill>
            </a:endParaRPr>
          </a:p>
        </p:txBody>
      </p:sp>
      <p:sp>
        <p:nvSpPr>
          <p:cNvPr id="273" name="Google Shape;273;g12ae8d2b2e7_0_17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274" name="Google Shape;274;g12ae8d2b2e7_0_17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21</a:t>
            </a:fld>
            <a:endParaRPr/>
          </a:p>
        </p:txBody>
      </p:sp>
      <p:pic>
        <p:nvPicPr>
          <p:cNvPr id="275" name="Google Shape;275;g12ae8d2b2e7_0_170"/>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2">
                                            <p:txEl>
                                              <p:pRg st="0" end="0"/>
                                            </p:txEl>
                                          </p:spTgt>
                                        </p:tgtEl>
                                        <p:attrNameLst>
                                          <p:attrName>style.visibility</p:attrName>
                                        </p:attrNameLst>
                                      </p:cBhvr>
                                      <p:to>
                                        <p:strVal val="visible"/>
                                      </p:to>
                                    </p:set>
                                    <p:animEffect transition="in" filter="fade">
                                      <p:cBhvr>
                                        <p:cTn id="7" dur="1000"/>
                                        <p:tgtEl>
                                          <p:spTgt spid="2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2">
                                            <p:txEl>
                                              <p:pRg st="1" end="1"/>
                                            </p:txEl>
                                          </p:spTgt>
                                        </p:tgtEl>
                                        <p:attrNameLst>
                                          <p:attrName>style.visibility</p:attrName>
                                        </p:attrNameLst>
                                      </p:cBhvr>
                                      <p:to>
                                        <p:strVal val="visible"/>
                                      </p:to>
                                    </p:set>
                                    <p:animEffect transition="in" filter="fade">
                                      <p:cBhvr>
                                        <p:cTn id="12" dur="1000"/>
                                        <p:tgtEl>
                                          <p:spTgt spid="2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2">
                                            <p:txEl>
                                              <p:pRg st="2" end="2"/>
                                            </p:txEl>
                                          </p:spTgt>
                                        </p:tgtEl>
                                        <p:attrNameLst>
                                          <p:attrName>style.visibility</p:attrName>
                                        </p:attrNameLst>
                                      </p:cBhvr>
                                      <p:to>
                                        <p:strVal val="visible"/>
                                      </p:to>
                                    </p:set>
                                    <p:animEffect transition="in" filter="fade">
                                      <p:cBhvr>
                                        <p:cTn id="17" dur="1000"/>
                                        <p:tgtEl>
                                          <p:spTgt spid="2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2">
                                            <p:txEl>
                                              <p:pRg st="3" end="3"/>
                                            </p:txEl>
                                          </p:spTgt>
                                        </p:tgtEl>
                                        <p:attrNameLst>
                                          <p:attrName>style.visibility</p:attrName>
                                        </p:attrNameLst>
                                      </p:cBhvr>
                                      <p:to>
                                        <p:strVal val="visible"/>
                                      </p:to>
                                    </p:set>
                                    <p:animEffect transition="in" filter="fade">
                                      <p:cBhvr>
                                        <p:cTn id="22" dur="1000"/>
                                        <p:tgtEl>
                                          <p:spTgt spid="27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2">
                                            <p:txEl>
                                              <p:pRg st="4" end="4"/>
                                            </p:txEl>
                                          </p:spTgt>
                                        </p:tgtEl>
                                        <p:attrNameLst>
                                          <p:attrName>style.visibility</p:attrName>
                                        </p:attrNameLst>
                                      </p:cBhvr>
                                      <p:to>
                                        <p:strVal val="visible"/>
                                      </p:to>
                                    </p:set>
                                    <p:animEffect transition="in" filter="fade">
                                      <p:cBhvr>
                                        <p:cTn id="27" dur="1000"/>
                                        <p:tgtEl>
                                          <p:spTgt spid="27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2">
                                            <p:txEl>
                                              <p:pRg st="5" end="5"/>
                                            </p:txEl>
                                          </p:spTgt>
                                        </p:tgtEl>
                                        <p:attrNameLst>
                                          <p:attrName>style.visibility</p:attrName>
                                        </p:attrNameLst>
                                      </p:cBhvr>
                                      <p:to>
                                        <p:strVal val="visible"/>
                                      </p:to>
                                    </p:set>
                                    <p:animEffect transition="in" filter="fade">
                                      <p:cBhvr>
                                        <p:cTn id="32" dur="1000"/>
                                        <p:tgtEl>
                                          <p:spTgt spid="27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2">
                                            <p:txEl>
                                              <p:pRg st="6" end="6"/>
                                            </p:txEl>
                                          </p:spTgt>
                                        </p:tgtEl>
                                        <p:attrNameLst>
                                          <p:attrName>style.visibility</p:attrName>
                                        </p:attrNameLst>
                                      </p:cBhvr>
                                      <p:to>
                                        <p:strVal val="visible"/>
                                      </p:to>
                                    </p:set>
                                    <p:animEffect transition="in" filter="fade">
                                      <p:cBhvr>
                                        <p:cTn id="37" dur="1000"/>
                                        <p:tgtEl>
                                          <p:spTgt spid="27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2">
                                            <p:txEl>
                                              <p:pRg st="7" end="7"/>
                                            </p:txEl>
                                          </p:spTgt>
                                        </p:tgtEl>
                                        <p:attrNameLst>
                                          <p:attrName>style.visibility</p:attrName>
                                        </p:attrNameLst>
                                      </p:cBhvr>
                                      <p:to>
                                        <p:strVal val="visible"/>
                                      </p:to>
                                    </p:set>
                                    <p:animEffect transition="in" filter="fade">
                                      <p:cBhvr>
                                        <p:cTn id="42" dur="1000"/>
                                        <p:tgtEl>
                                          <p:spTgt spid="27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2">
                                            <p:txEl>
                                              <p:pRg st="8" end="8"/>
                                            </p:txEl>
                                          </p:spTgt>
                                        </p:tgtEl>
                                        <p:attrNameLst>
                                          <p:attrName>style.visibility</p:attrName>
                                        </p:attrNameLst>
                                      </p:cBhvr>
                                      <p:to>
                                        <p:strVal val="visible"/>
                                      </p:to>
                                    </p:set>
                                    <p:animEffect transition="in" filter="fade">
                                      <p:cBhvr>
                                        <p:cTn id="47" dur="1000"/>
                                        <p:tgtEl>
                                          <p:spTgt spid="27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2">
                                            <p:txEl>
                                              <p:pRg st="9" end="9"/>
                                            </p:txEl>
                                          </p:spTgt>
                                        </p:tgtEl>
                                        <p:attrNameLst>
                                          <p:attrName>style.visibility</p:attrName>
                                        </p:attrNameLst>
                                      </p:cBhvr>
                                      <p:to>
                                        <p:strVal val="visible"/>
                                      </p:to>
                                    </p:set>
                                    <p:animEffect transition="in" filter="fade">
                                      <p:cBhvr>
                                        <p:cTn id="52" dur="1000"/>
                                        <p:tgtEl>
                                          <p:spTgt spid="27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72">
                                            <p:txEl>
                                              <p:pRg st="10" end="10"/>
                                            </p:txEl>
                                          </p:spTgt>
                                        </p:tgtEl>
                                        <p:attrNameLst>
                                          <p:attrName>style.visibility</p:attrName>
                                        </p:attrNameLst>
                                      </p:cBhvr>
                                      <p:to>
                                        <p:strVal val="visible"/>
                                      </p:to>
                                    </p:set>
                                    <p:animEffect transition="in" filter="fade">
                                      <p:cBhvr>
                                        <p:cTn id="57" dur="1000"/>
                                        <p:tgtEl>
                                          <p:spTgt spid="27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2">
                                            <p:txEl>
                                              <p:pRg st="11" end="11"/>
                                            </p:txEl>
                                          </p:spTgt>
                                        </p:tgtEl>
                                        <p:attrNameLst>
                                          <p:attrName>style.visibility</p:attrName>
                                        </p:attrNameLst>
                                      </p:cBhvr>
                                      <p:to>
                                        <p:strVal val="visible"/>
                                      </p:to>
                                    </p:set>
                                    <p:animEffect transition="in" filter="fade">
                                      <p:cBhvr>
                                        <p:cTn id="62" dur="1000"/>
                                        <p:tgtEl>
                                          <p:spTgt spid="27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72">
                                            <p:txEl>
                                              <p:pRg st="12" end="12"/>
                                            </p:txEl>
                                          </p:spTgt>
                                        </p:tgtEl>
                                        <p:attrNameLst>
                                          <p:attrName>style.visibility</p:attrName>
                                        </p:attrNameLst>
                                      </p:cBhvr>
                                      <p:to>
                                        <p:strVal val="visible"/>
                                      </p:to>
                                    </p:set>
                                    <p:animEffect transition="in" filter="fade">
                                      <p:cBhvr>
                                        <p:cTn id="67" dur="1000"/>
                                        <p:tgtEl>
                                          <p:spTgt spid="27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12ae8d2b2e7_0_20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Probabilities</a:t>
            </a:r>
            <a:endParaRPr b="1">
              <a:solidFill>
                <a:schemeClr val="lt1"/>
              </a:solidFill>
            </a:endParaRPr>
          </a:p>
        </p:txBody>
      </p:sp>
      <p:sp>
        <p:nvSpPr>
          <p:cNvPr id="281" name="Google Shape;281;g12ae8d2b2e7_0_200"/>
          <p:cNvSpPr txBox="1">
            <a:spLocks noGrp="1"/>
          </p:cNvSpPr>
          <p:nvPr>
            <p:ph type="body" idx="1"/>
          </p:nvPr>
        </p:nvSpPr>
        <p:spPr>
          <a:xfrm>
            <a:off x="311725" y="1253325"/>
            <a:ext cx="11533800" cy="4662600"/>
          </a:xfrm>
          <a:prstGeom prst="rect">
            <a:avLst/>
          </a:prstGeom>
          <a:noFill/>
          <a:ln>
            <a:noFill/>
          </a:ln>
        </p:spPr>
        <p:txBody>
          <a:bodyPr spcFirstLastPara="1" wrap="square" lIns="91425" tIns="45700" rIns="91425" bIns="45700" anchor="t" anchorCtr="0">
            <a:noAutofit/>
          </a:bodyPr>
          <a:lstStyle/>
          <a:p>
            <a:pPr marL="228600" lvl="0" indent="-266700" algn="just" rtl="0">
              <a:lnSpc>
                <a:spcPct val="100000"/>
              </a:lnSpc>
              <a:spcBef>
                <a:spcPts val="1200"/>
              </a:spcBef>
              <a:spcAft>
                <a:spcPts val="0"/>
              </a:spcAft>
              <a:buClr>
                <a:srgbClr val="000000"/>
              </a:buClr>
              <a:buSzPts val="2400"/>
              <a:buFont typeface="Calibri"/>
              <a:buChar char="•"/>
            </a:pPr>
            <a:r>
              <a:rPr lang="en-IN" sz="2400" b="1">
                <a:solidFill>
                  <a:srgbClr val="333333"/>
                </a:solidFill>
              </a:rPr>
              <a:t>Example: </a:t>
            </a:r>
            <a:r>
              <a:rPr lang="en-IN" sz="2400">
                <a:solidFill>
                  <a:srgbClr val="333333"/>
                </a:solidFill>
              </a:rPr>
              <a:t>Now, let's find the conditional probability of A given that B occurred. If we know B has occurred, the outcome must be among {1,2,3}. For A to also happen the outcome must be in A∩B={1,3}. Since all die rolls are equally likely, we argue that P(A|B) must be equal to </a:t>
            </a:r>
            <a:endParaRPr sz="2400">
              <a:solidFill>
                <a:srgbClr val="333333"/>
              </a:solidFill>
            </a:endParaRPr>
          </a:p>
          <a:p>
            <a:pPr marL="1143000" lvl="0" indent="228600" algn="just" rtl="0">
              <a:lnSpc>
                <a:spcPct val="100000"/>
              </a:lnSpc>
              <a:spcBef>
                <a:spcPts val="1200"/>
              </a:spcBef>
              <a:spcAft>
                <a:spcPts val="0"/>
              </a:spcAft>
              <a:buNone/>
            </a:pPr>
            <a:r>
              <a:rPr lang="en-IN" sz="2400">
                <a:solidFill>
                  <a:srgbClr val="333333"/>
                </a:solidFill>
              </a:rPr>
              <a:t>P(A|B) 	=|A∩B| / |B|</a:t>
            </a:r>
            <a:endParaRPr sz="2400">
              <a:solidFill>
                <a:srgbClr val="333333"/>
              </a:solidFill>
            </a:endParaRPr>
          </a:p>
          <a:p>
            <a:pPr marL="2057400" lvl="0" indent="228600" algn="just" rtl="0">
              <a:lnSpc>
                <a:spcPct val="100000"/>
              </a:lnSpc>
              <a:spcBef>
                <a:spcPts val="1200"/>
              </a:spcBef>
              <a:spcAft>
                <a:spcPts val="0"/>
              </a:spcAft>
              <a:buNone/>
            </a:pPr>
            <a:r>
              <a:rPr lang="en-IN" sz="2400">
                <a:solidFill>
                  <a:srgbClr val="333333"/>
                </a:solidFill>
              </a:rPr>
              <a:t>=2 / 3</a:t>
            </a:r>
            <a:endParaRPr sz="2400">
              <a:solidFill>
                <a:srgbClr val="333333"/>
              </a:solidFill>
            </a:endParaRPr>
          </a:p>
          <a:p>
            <a:pPr marL="2057400" lvl="0" indent="228600" algn="just" rtl="0">
              <a:lnSpc>
                <a:spcPct val="100000"/>
              </a:lnSpc>
              <a:spcBef>
                <a:spcPts val="1200"/>
              </a:spcBef>
              <a:spcAft>
                <a:spcPts val="0"/>
              </a:spcAft>
              <a:buNone/>
            </a:pPr>
            <a:r>
              <a:rPr lang="en-IN" sz="2400">
                <a:solidFill>
                  <a:srgbClr val="333333"/>
                </a:solidFill>
              </a:rPr>
              <a:t>=0.66</a:t>
            </a:r>
            <a:endParaRPr sz="2400">
              <a:solidFill>
                <a:srgbClr val="333333"/>
              </a:solidFill>
            </a:endParaRPr>
          </a:p>
          <a:p>
            <a:pPr marL="2057400" lvl="0" indent="228600" algn="just" rtl="0">
              <a:lnSpc>
                <a:spcPct val="100000"/>
              </a:lnSpc>
              <a:spcBef>
                <a:spcPts val="1200"/>
              </a:spcBef>
              <a:spcAft>
                <a:spcPts val="0"/>
              </a:spcAft>
              <a:buNone/>
            </a:pPr>
            <a:r>
              <a:rPr lang="en-IN" sz="2400">
                <a:solidFill>
                  <a:srgbClr val="333333"/>
                </a:solidFill>
              </a:rPr>
              <a:t>= 66%</a:t>
            </a:r>
            <a:endParaRPr sz="2400">
              <a:solidFill>
                <a:srgbClr val="333333"/>
              </a:solidFill>
            </a:endParaRPr>
          </a:p>
          <a:p>
            <a:pPr marL="0" lvl="0" indent="0" algn="l" rtl="0">
              <a:lnSpc>
                <a:spcPct val="115000"/>
              </a:lnSpc>
              <a:spcBef>
                <a:spcPts val="1200"/>
              </a:spcBef>
              <a:spcAft>
                <a:spcPts val="0"/>
              </a:spcAft>
              <a:buNone/>
            </a:pPr>
            <a:endParaRPr sz="2400">
              <a:solidFill>
                <a:srgbClr val="333333"/>
              </a:solidFill>
            </a:endParaRPr>
          </a:p>
          <a:p>
            <a:pPr marL="0" lvl="0" indent="0" algn="l" rtl="0">
              <a:lnSpc>
                <a:spcPct val="115000"/>
              </a:lnSpc>
              <a:spcBef>
                <a:spcPts val="0"/>
              </a:spcBef>
              <a:spcAft>
                <a:spcPts val="0"/>
              </a:spcAft>
              <a:buNone/>
            </a:pPr>
            <a:endParaRPr sz="2400">
              <a:solidFill>
                <a:srgbClr val="333333"/>
              </a:solidFill>
            </a:endParaRPr>
          </a:p>
          <a:p>
            <a:pPr marL="914400" lvl="0" indent="0" algn="just" rtl="0">
              <a:lnSpc>
                <a:spcPct val="100000"/>
              </a:lnSpc>
              <a:spcBef>
                <a:spcPts val="1000"/>
              </a:spcBef>
              <a:spcAft>
                <a:spcPts val="0"/>
              </a:spcAft>
              <a:buNone/>
            </a:pPr>
            <a:r>
              <a:rPr lang="en-IN" sz="2400">
                <a:solidFill>
                  <a:srgbClr val="333333"/>
                </a:solidFill>
              </a:rPr>
              <a:t>                                                                                                </a:t>
            </a:r>
            <a:endParaRPr sz="2400">
              <a:solidFill>
                <a:srgbClr val="333333"/>
              </a:solidFill>
            </a:endParaRPr>
          </a:p>
          <a:p>
            <a:pPr marL="0" lvl="0" indent="0" algn="just" rtl="0">
              <a:lnSpc>
                <a:spcPct val="115000"/>
              </a:lnSpc>
              <a:spcBef>
                <a:spcPts val="1000"/>
              </a:spcBef>
              <a:spcAft>
                <a:spcPts val="0"/>
              </a:spcAft>
              <a:buNone/>
            </a:pPr>
            <a:endParaRPr sz="2400">
              <a:solidFill>
                <a:srgbClr val="333333"/>
              </a:solidFill>
            </a:endParaRPr>
          </a:p>
        </p:txBody>
      </p:sp>
      <p:sp>
        <p:nvSpPr>
          <p:cNvPr id="282" name="Google Shape;282;g12ae8d2b2e7_0_20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283" name="Google Shape;283;g12ae8d2b2e7_0_20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22</a:t>
            </a:fld>
            <a:endParaRPr/>
          </a:p>
        </p:txBody>
      </p:sp>
      <p:pic>
        <p:nvPicPr>
          <p:cNvPr id="284" name="Google Shape;284;g12ae8d2b2e7_0_200"/>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animEffect transition="in" filter="fade">
                                      <p:cBhvr>
                                        <p:cTn id="7" dur="1000"/>
                                        <p:tgtEl>
                                          <p:spTgt spid="2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1">
                                            <p:txEl>
                                              <p:pRg st="1" end="1"/>
                                            </p:txEl>
                                          </p:spTgt>
                                        </p:tgtEl>
                                        <p:attrNameLst>
                                          <p:attrName>style.visibility</p:attrName>
                                        </p:attrNameLst>
                                      </p:cBhvr>
                                      <p:to>
                                        <p:strVal val="visible"/>
                                      </p:to>
                                    </p:set>
                                    <p:animEffect transition="in" filter="fade">
                                      <p:cBhvr>
                                        <p:cTn id="12" dur="1000"/>
                                        <p:tgtEl>
                                          <p:spTgt spid="2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1">
                                            <p:txEl>
                                              <p:pRg st="2" end="2"/>
                                            </p:txEl>
                                          </p:spTgt>
                                        </p:tgtEl>
                                        <p:attrNameLst>
                                          <p:attrName>style.visibility</p:attrName>
                                        </p:attrNameLst>
                                      </p:cBhvr>
                                      <p:to>
                                        <p:strVal val="visible"/>
                                      </p:to>
                                    </p:set>
                                    <p:animEffect transition="in" filter="fade">
                                      <p:cBhvr>
                                        <p:cTn id="17" dur="1000"/>
                                        <p:tgtEl>
                                          <p:spTgt spid="2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1">
                                            <p:txEl>
                                              <p:pRg st="3" end="3"/>
                                            </p:txEl>
                                          </p:spTgt>
                                        </p:tgtEl>
                                        <p:attrNameLst>
                                          <p:attrName>style.visibility</p:attrName>
                                        </p:attrNameLst>
                                      </p:cBhvr>
                                      <p:to>
                                        <p:strVal val="visible"/>
                                      </p:to>
                                    </p:set>
                                    <p:animEffect transition="in" filter="fade">
                                      <p:cBhvr>
                                        <p:cTn id="22" dur="1000"/>
                                        <p:tgtEl>
                                          <p:spTgt spid="2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1">
                                            <p:txEl>
                                              <p:pRg st="4" end="4"/>
                                            </p:txEl>
                                          </p:spTgt>
                                        </p:tgtEl>
                                        <p:attrNameLst>
                                          <p:attrName>style.visibility</p:attrName>
                                        </p:attrNameLst>
                                      </p:cBhvr>
                                      <p:to>
                                        <p:strVal val="visible"/>
                                      </p:to>
                                    </p:set>
                                    <p:animEffect transition="in" filter="fade">
                                      <p:cBhvr>
                                        <p:cTn id="27" dur="1000"/>
                                        <p:tgtEl>
                                          <p:spTgt spid="2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1">
                                            <p:txEl>
                                              <p:pRg st="5" end="5"/>
                                            </p:txEl>
                                          </p:spTgt>
                                        </p:tgtEl>
                                        <p:attrNameLst>
                                          <p:attrName>style.visibility</p:attrName>
                                        </p:attrNameLst>
                                      </p:cBhvr>
                                      <p:to>
                                        <p:strVal val="visible"/>
                                      </p:to>
                                    </p:set>
                                    <p:animEffect transition="in" filter="fade">
                                      <p:cBhvr>
                                        <p:cTn id="32" dur="1000"/>
                                        <p:tgtEl>
                                          <p:spTgt spid="28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1">
                                            <p:txEl>
                                              <p:pRg st="6" end="6"/>
                                            </p:txEl>
                                          </p:spTgt>
                                        </p:tgtEl>
                                        <p:attrNameLst>
                                          <p:attrName>style.visibility</p:attrName>
                                        </p:attrNameLst>
                                      </p:cBhvr>
                                      <p:to>
                                        <p:strVal val="visible"/>
                                      </p:to>
                                    </p:set>
                                    <p:animEffect transition="in" filter="fade">
                                      <p:cBhvr>
                                        <p:cTn id="37" dur="1000"/>
                                        <p:tgtEl>
                                          <p:spTgt spid="28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1">
                                            <p:txEl>
                                              <p:pRg st="7" end="7"/>
                                            </p:txEl>
                                          </p:spTgt>
                                        </p:tgtEl>
                                        <p:attrNameLst>
                                          <p:attrName>style.visibility</p:attrName>
                                        </p:attrNameLst>
                                      </p:cBhvr>
                                      <p:to>
                                        <p:strVal val="visible"/>
                                      </p:to>
                                    </p:set>
                                    <p:animEffect transition="in" filter="fade">
                                      <p:cBhvr>
                                        <p:cTn id="42" dur="1000"/>
                                        <p:tgtEl>
                                          <p:spTgt spid="28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1">
                                            <p:txEl>
                                              <p:pRg st="8" end="8"/>
                                            </p:txEl>
                                          </p:spTgt>
                                        </p:tgtEl>
                                        <p:attrNameLst>
                                          <p:attrName>style.visibility</p:attrName>
                                        </p:attrNameLst>
                                      </p:cBhvr>
                                      <p:to>
                                        <p:strVal val="visible"/>
                                      </p:to>
                                    </p:set>
                                    <p:animEffect transition="in" filter="fade">
                                      <p:cBhvr>
                                        <p:cTn id="47" dur="1000"/>
                                        <p:tgtEl>
                                          <p:spTgt spid="28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12ae8d2b2e7_0_208"/>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IN" b="1">
                <a:solidFill>
                  <a:schemeClr val="lt1"/>
                </a:solidFill>
              </a:rPr>
              <a:t>Independence</a:t>
            </a:r>
            <a:endParaRPr b="1">
              <a:solidFill>
                <a:schemeClr val="lt1"/>
              </a:solidFill>
            </a:endParaRPr>
          </a:p>
        </p:txBody>
      </p:sp>
      <p:sp>
        <p:nvSpPr>
          <p:cNvPr id="290" name="Google Shape;290;g12ae8d2b2e7_0_208"/>
          <p:cNvSpPr txBox="1">
            <a:spLocks noGrp="1"/>
          </p:cNvSpPr>
          <p:nvPr>
            <p:ph type="body" idx="1"/>
          </p:nvPr>
        </p:nvSpPr>
        <p:spPr>
          <a:xfrm>
            <a:off x="311725" y="1253325"/>
            <a:ext cx="11533800" cy="4662600"/>
          </a:xfrm>
          <a:prstGeom prst="rect">
            <a:avLst/>
          </a:prstGeom>
          <a:noFill/>
          <a:ln>
            <a:noFill/>
          </a:ln>
        </p:spPr>
        <p:txBody>
          <a:bodyPr spcFirstLastPara="1" wrap="square" lIns="91425" tIns="45700" rIns="91425" bIns="45700" anchor="t" anchorCtr="0">
            <a:noAutofit/>
          </a:bodyPr>
          <a:lstStyle/>
          <a:p>
            <a:pPr marL="228600" lvl="0" indent="-266700" algn="just" rtl="0">
              <a:lnSpc>
                <a:spcPct val="100000"/>
              </a:lnSpc>
              <a:spcBef>
                <a:spcPts val="1200"/>
              </a:spcBef>
              <a:spcAft>
                <a:spcPts val="0"/>
              </a:spcAft>
              <a:buClr>
                <a:srgbClr val="000000"/>
              </a:buClr>
              <a:buSzPts val="2400"/>
              <a:buFont typeface="Calibri"/>
              <a:buChar char="•"/>
            </a:pPr>
            <a:r>
              <a:rPr lang="en-IN" sz="2400">
                <a:solidFill>
                  <a:srgbClr val="333333"/>
                </a:solidFill>
              </a:rPr>
              <a:t>Let A be the event that it rains tomorrow, and suppose that P(A)= 1/3. Also suppose that I toss a fair coin; let B be the event that it lands heads up. We have P(B)= 1/2. Now I ask you, what is P(A|B)? </a:t>
            </a:r>
            <a:endParaRPr sz="2400">
              <a:solidFill>
                <a:srgbClr val="333333"/>
              </a:solidFill>
            </a:endParaRPr>
          </a:p>
          <a:p>
            <a:pPr marL="228600" lvl="0" indent="-266700" algn="just" rtl="0">
              <a:lnSpc>
                <a:spcPct val="100000"/>
              </a:lnSpc>
              <a:spcBef>
                <a:spcPts val="0"/>
              </a:spcBef>
              <a:spcAft>
                <a:spcPts val="0"/>
              </a:spcAft>
              <a:buClr>
                <a:srgbClr val="000000"/>
              </a:buClr>
              <a:buSzPts val="2400"/>
              <a:buFont typeface="Calibri"/>
              <a:buChar char="•"/>
            </a:pPr>
            <a:r>
              <a:rPr lang="en-IN" sz="2400">
                <a:solidFill>
                  <a:srgbClr val="333333"/>
                </a:solidFill>
              </a:rPr>
              <a:t>What is your guess? </a:t>
            </a:r>
            <a:endParaRPr sz="2400">
              <a:solidFill>
                <a:srgbClr val="333333"/>
              </a:solidFill>
            </a:endParaRPr>
          </a:p>
          <a:p>
            <a:pPr marL="228600" lvl="0" indent="-266700" algn="just" rtl="0">
              <a:lnSpc>
                <a:spcPct val="100000"/>
              </a:lnSpc>
              <a:spcBef>
                <a:spcPts val="0"/>
              </a:spcBef>
              <a:spcAft>
                <a:spcPts val="0"/>
              </a:spcAft>
              <a:buClr>
                <a:srgbClr val="000000"/>
              </a:buClr>
              <a:buSzPts val="2400"/>
              <a:buFont typeface="Calibri"/>
              <a:buChar char="•"/>
            </a:pPr>
            <a:r>
              <a:rPr lang="en-IN" sz="2400">
                <a:solidFill>
                  <a:srgbClr val="333333"/>
                </a:solidFill>
              </a:rPr>
              <a:t>You probably guessed that P(A|B)=P(A)=1/3 .</a:t>
            </a:r>
            <a:endParaRPr sz="2400">
              <a:solidFill>
                <a:srgbClr val="333333"/>
              </a:solidFill>
            </a:endParaRPr>
          </a:p>
          <a:p>
            <a:pPr marL="228600" lvl="0" indent="-266700" algn="l" rtl="0">
              <a:lnSpc>
                <a:spcPct val="115000"/>
              </a:lnSpc>
              <a:spcBef>
                <a:spcPts val="0"/>
              </a:spcBef>
              <a:spcAft>
                <a:spcPts val="0"/>
              </a:spcAft>
              <a:buClr>
                <a:srgbClr val="000000"/>
              </a:buClr>
              <a:buSzPts val="2400"/>
              <a:buFont typeface="Calibri"/>
              <a:buChar char="•"/>
            </a:pPr>
            <a:r>
              <a:rPr lang="en-IN" sz="2400">
                <a:solidFill>
                  <a:srgbClr val="333333"/>
                </a:solidFill>
              </a:rPr>
              <a:t>You are right! The result of my coin toss does not have anything to do with tomorrow's weather. Thus, no matter if B happens or not, the probability of A should not change. </a:t>
            </a:r>
            <a:endParaRPr sz="2400">
              <a:solidFill>
                <a:srgbClr val="333333"/>
              </a:solidFill>
            </a:endParaRPr>
          </a:p>
          <a:p>
            <a:pPr marL="228600" lvl="0" indent="-266700" algn="l" rtl="0">
              <a:lnSpc>
                <a:spcPct val="115000"/>
              </a:lnSpc>
              <a:spcBef>
                <a:spcPts val="0"/>
              </a:spcBef>
              <a:spcAft>
                <a:spcPts val="0"/>
              </a:spcAft>
              <a:buClr>
                <a:srgbClr val="000000"/>
              </a:buClr>
              <a:buSzPts val="2400"/>
              <a:buFont typeface="Calibri"/>
              <a:buChar char="•"/>
            </a:pPr>
            <a:r>
              <a:rPr lang="en-IN" sz="2400">
                <a:solidFill>
                  <a:srgbClr val="333333"/>
                </a:solidFill>
              </a:rPr>
              <a:t>This is an example of two </a:t>
            </a:r>
            <a:r>
              <a:rPr lang="en-IN" sz="2400" b="1">
                <a:solidFill>
                  <a:srgbClr val="FF0000"/>
                </a:solidFill>
              </a:rPr>
              <a:t>independent</a:t>
            </a:r>
            <a:r>
              <a:rPr lang="en-IN" sz="2400">
                <a:solidFill>
                  <a:srgbClr val="FF0000"/>
                </a:solidFill>
              </a:rPr>
              <a:t> </a:t>
            </a:r>
            <a:r>
              <a:rPr lang="en-IN" sz="2400">
                <a:solidFill>
                  <a:srgbClr val="333333"/>
                </a:solidFill>
              </a:rPr>
              <a:t>events. </a:t>
            </a:r>
            <a:endParaRPr sz="2400">
              <a:solidFill>
                <a:srgbClr val="333333"/>
              </a:solidFill>
            </a:endParaRPr>
          </a:p>
          <a:p>
            <a:pPr marL="228600" lvl="0" indent="-266700" algn="l" rtl="0">
              <a:lnSpc>
                <a:spcPct val="115000"/>
              </a:lnSpc>
              <a:spcBef>
                <a:spcPts val="0"/>
              </a:spcBef>
              <a:spcAft>
                <a:spcPts val="0"/>
              </a:spcAft>
              <a:buClr>
                <a:srgbClr val="000000"/>
              </a:buClr>
              <a:buSzPts val="2400"/>
              <a:buFont typeface="Calibri"/>
              <a:buChar char="•"/>
            </a:pPr>
            <a:r>
              <a:rPr lang="en-IN" sz="2400">
                <a:solidFill>
                  <a:srgbClr val="333333"/>
                </a:solidFill>
              </a:rPr>
              <a:t>Two events are independent if one does not convey any information about the other. </a:t>
            </a:r>
            <a:endParaRPr sz="2400">
              <a:solidFill>
                <a:srgbClr val="333333"/>
              </a:solidFill>
            </a:endParaRPr>
          </a:p>
          <a:p>
            <a:pPr marL="228600" lvl="0" indent="-266700" algn="l" rtl="0">
              <a:lnSpc>
                <a:spcPct val="115000"/>
              </a:lnSpc>
              <a:spcBef>
                <a:spcPts val="0"/>
              </a:spcBef>
              <a:spcAft>
                <a:spcPts val="0"/>
              </a:spcAft>
              <a:buClr>
                <a:srgbClr val="000000"/>
              </a:buClr>
              <a:buSzPts val="2400"/>
              <a:buFont typeface="Calibri"/>
              <a:buChar char="•"/>
            </a:pPr>
            <a:r>
              <a:rPr lang="en-IN" sz="2400">
                <a:solidFill>
                  <a:srgbClr val="333333"/>
                </a:solidFill>
              </a:rPr>
              <a:t>Let us now provide a formal definition of independence.</a:t>
            </a:r>
            <a:endParaRPr sz="2400">
              <a:solidFill>
                <a:srgbClr val="333333"/>
              </a:solidFill>
            </a:endParaRPr>
          </a:p>
          <a:p>
            <a:pPr marL="228600" lvl="0" indent="0" algn="l" rtl="0">
              <a:lnSpc>
                <a:spcPct val="115000"/>
              </a:lnSpc>
              <a:spcBef>
                <a:spcPts val="1400"/>
              </a:spcBef>
              <a:spcAft>
                <a:spcPts val="0"/>
              </a:spcAft>
              <a:buNone/>
            </a:pPr>
            <a:r>
              <a:rPr lang="en-IN" sz="2400" b="1">
                <a:solidFill>
                  <a:srgbClr val="333333"/>
                </a:solidFill>
              </a:rPr>
              <a:t>Two events A and B are independent </a:t>
            </a:r>
            <a:r>
              <a:rPr lang="en-IN" sz="2400" b="1">
                <a:solidFill>
                  <a:srgbClr val="FF0000"/>
                </a:solidFill>
              </a:rPr>
              <a:t>if and only if P(A∩B)=P(A)  P(B)</a:t>
            </a:r>
            <a:r>
              <a:rPr lang="en-IN" sz="2400" b="1">
                <a:solidFill>
                  <a:srgbClr val="333333"/>
                </a:solidFill>
              </a:rPr>
              <a:t>.</a:t>
            </a:r>
            <a:endParaRPr sz="2400" b="1">
              <a:solidFill>
                <a:srgbClr val="333333"/>
              </a:solidFill>
            </a:endParaRPr>
          </a:p>
          <a:p>
            <a:pPr marL="228600" lvl="0" indent="-266700" algn="just" rtl="0">
              <a:lnSpc>
                <a:spcPct val="100000"/>
              </a:lnSpc>
              <a:spcBef>
                <a:spcPts val="1400"/>
              </a:spcBef>
              <a:spcAft>
                <a:spcPts val="0"/>
              </a:spcAft>
              <a:buClr>
                <a:srgbClr val="333333"/>
              </a:buClr>
              <a:buSzPts val="2400"/>
              <a:buChar char="•"/>
            </a:pPr>
            <a:endParaRPr sz="2400">
              <a:solidFill>
                <a:srgbClr val="333333"/>
              </a:solidFill>
            </a:endParaRPr>
          </a:p>
          <a:p>
            <a:pPr marL="0" lvl="0" indent="0" algn="l" rtl="0">
              <a:lnSpc>
                <a:spcPct val="115000"/>
              </a:lnSpc>
              <a:spcBef>
                <a:spcPts val="1200"/>
              </a:spcBef>
              <a:spcAft>
                <a:spcPts val="0"/>
              </a:spcAft>
              <a:buNone/>
            </a:pPr>
            <a:endParaRPr sz="2400">
              <a:solidFill>
                <a:srgbClr val="333333"/>
              </a:solidFill>
            </a:endParaRPr>
          </a:p>
          <a:p>
            <a:pPr marL="0" lvl="0" indent="0" algn="l" rtl="0">
              <a:lnSpc>
                <a:spcPct val="115000"/>
              </a:lnSpc>
              <a:spcBef>
                <a:spcPts val="0"/>
              </a:spcBef>
              <a:spcAft>
                <a:spcPts val="0"/>
              </a:spcAft>
              <a:buNone/>
            </a:pPr>
            <a:endParaRPr sz="2400">
              <a:solidFill>
                <a:srgbClr val="333333"/>
              </a:solidFill>
            </a:endParaRPr>
          </a:p>
          <a:p>
            <a:pPr marL="914400" lvl="0" indent="0" algn="just" rtl="0">
              <a:lnSpc>
                <a:spcPct val="100000"/>
              </a:lnSpc>
              <a:spcBef>
                <a:spcPts val="1000"/>
              </a:spcBef>
              <a:spcAft>
                <a:spcPts val="0"/>
              </a:spcAft>
              <a:buNone/>
            </a:pPr>
            <a:r>
              <a:rPr lang="en-IN" sz="2400">
                <a:solidFill>
                  <a:srgbClr val="333333"/>
                </a:solidFill>
              </a:rPr>
              <a:t>                                                                                                </a:t>
            </a:r>
            <a:endParaRPr sz="2400">
              <a:solidFill>
                <a:srgbClr val="333333"/>
              </a:solidFill>
            </a:endParaRPr>
          </a:p>
          <a:p>
            <a:pPr marL="0" lvl="0" indent="0" algn="just" rtl="0">
              <a:lnSpc>
                <a:spcPct val="115000"/>
              </a:lnSpc>
              <a:spcBef>
                <a:spcPts val="1000"/>
              </a:spcBef>
              <a:spcAft>
                <a:spcPts val="0"/>
              </a:spcAft>
              <a:buNone/>
            </a:pPr>
            <a:endParaRPr sz="2400">
              <a:solidFill>
                <a:srgbClr val="333333"/>
              </a:solidFill>
            </a:endParaRPr>
          </a:p>
        </p:txBody>
      </p:sp>
      <p:sp>
        <p:nvSpPr>
          <p:cNvPr id="291" name="Google Shape;291;g12ae8d2b2e7_0_20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292" name="Google Shape;292;g12ae8d2b2e7_0_20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23</a:t>
            </a:fld>
            <a:endParaRPr/>
          </a:p>
        </p:txBody>
      </p:sp>
      <p:pic>
        <p:nvPicPr>
          <p:cNvPr id="293" name="Google Shape;293;g12ae8d2b2e7_0_208"/>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animEffect transition="in" filter="fade">
                                      <p:cBhvr>
                                        <p:cTn id="7" dur="1000"/>
                                        <p:tgtEl>
                                          <p:spTgt spid="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0">
                                            <p:txEl>
                                              <p:pRg st="1" end="1"/>
                                            </p:txEl>
                                          </p:spTgt>
                                        </p:tgtEl>
                                        <p:attrNameLst>
                                          <p:attrName>style.visibility</p:attrName>
                                        </p:attrNameLst>
                                      </p:cBhvr>
                                      <p:to>
                                        <p:strVal val="visible"/>
                                      </p:to>
                                    </p:set>
                                    <p:animEffect transition="in" filter="fade">
                                      <p:cBhvr>
                                        <p:cTn id="12" dur="1000"/>
                                        <p:tgtEl>
                                          <p:spTgt spid="2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0">
                                            <p:txEl>
                                              <p:pRg st="2" end="2"/>
                                            </p:txEl>
                                          </p:spTgt>
                                        </p:tgtEl>
                                        <p:attrNameLst>
                                          <p:attrName>style.visibility</p:attrName>
                                        </p:attrNameLst>
                                      </p:cBhvr>
                                      <p:to>
                                        <p:strVal val="visible"/>
                                      </p:to>
                                    </p:set>
                                    <p:animEffect transition="in" filter="fade">
                                      <p:cBhvr>
                                        <p:cTn id="17" dur="1000"/>
                                        <p:tgtEl>
                                          <p:spTgt spid="2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0">
                                            <p:txEl>
                                              <p:pRg st="3" end="3"/>
                                            </p:txEl>
                                          </p:spTgt>
                                        </p:tgtEl>
                                        <p:attrNameLst>
                                          <p:attrName>style.visibility</p:attrName>
                                        </p:attrNameLst>
                                      </p:cBhvr>
                                      <p:to>
                                        <p:strVal val="visible"/>
                                      </p:to>
                                    </p:set>
                                    <p:animEffect transition="in" filter="fade">
                                      <p:cBhvr>
                                        <p:cTn id="22" dur="1000"/>
                                        <p:tgtEl>
                                          <p:spTgt spid="2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0">
                                            <p:txEl>
                                              <p:pRg st="4" end="4"/>
                                            </p:txEl>
                                          </p:spTgt>
                                        </p:tgtEl>
                                        <p:attrNameLst>
                                          <p:attrName>style.visibility</p:attrName>
                                        </p:attrNameLst>
                                      </p:cBhvr>
                                      <p:to>
                                        <p:strVal val="visible"/>
                                      </p:to>
                                    </p:set>
                                    <p:animEffect transition="in" filter="fade">
                                      <p:cBhvr>
                                        <p:cTn id="27" dur="1000"/>
                                        <p:tgtEl>
                                          <p:spTgt spid="2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0">
                                            <p:txEl>
                                              <p:pRg st="5" end="5"/>
                                            </p:txEl>
                                          </p:spTgt>
                                        </p:tgtEl>
                                        <p:attrNameLst>
                                          <p:attrName>style.visibility</p:attrName>
                                        </p:attrNameLst>
                                      </p:cBhvr>
                                      <p:to>
                                        <p:strVal val="visible"/>
                                      </p:to>
                                    </p:set>
                                    <p:animEffect transition="in" filter="fade">
                                      <p:cBhvr>
                                        <p:cTn id="32" dur="1000"/>
                                        <p:tgtEl>
                                          <p:spTgt spid="2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0">
                                            <p:txEl>
                                              <p:pRg st="6" end="6"/>
                                            </p:txEl>
                                          </p:spTgt>
                                        </p:tgtEl>
                                        <p:attrNameLst>
                                          <p:attrName>style.visibility</p:attrName>
                                        </p:attrNameLst>
                                      </p:cBhvr>
                                      <p:to>
                                        <p:strVal val="visible"/>
                                      </p:to>
                                    </p:set>
                                    <p:animEffect transition="in" filter="fade">
                                      <p:cBhvr>
                                        <p:cTn id="37" dur="1000"/>
                                        <p:tgtEl>
                                          <p:spTgt spid="29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0">
                                            <p:txEl>
                                              <p:pRg st="7" end="7"/>
                                            </p:txEl>
                                          </p:spTgt>
                                        </p:tgtEl>
                                        <p:attrNameLst>
                                          <p:attrName>style.visibility</p:attrName>
                                        </p:attrNameLst>
                                      </p:cBhvr>
                                      <p:to>
                                        <p:strVal val="visible"/>
                                      </p:to>
                                    </p:set>
                                    <p:animEffect transition="in" filter="fade">
                                      <p:cBhvr>
                                        <p:cTn id="42" dur="1000"/>
                                        <p:tgtEl>
                                          <p:spTgt spid="29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0">
                                            <p:txEl>
                                              <p:pRg st="8" end="8"/>
                                            </p:txEl>
                                          </p:spTgt>
                                        </p:tgtEl>
                                        <p:attrNameLst>
                                          <p:attrName>style.visibility</p:attrName>
                                        </p:attrNameLst>
                                      </p:cBhvr>
                                      <p:to>
                                        <p:strVal val="visible"/>
                                      </p:to>
                                    </p:set>
                                    <p:animEffect transition="in" filter="fade">
                                      <p:cBhvr>
                                        <p:cTn id="47" dur="1000"/>
                                        <p:tgtEl>
                                          <p:spTgt spid="29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90">
                                            <p:txEl>
                                              <p:pRg st="9" end="9"/>
                                            </p:txEl>
                                          </p:spTgt>
                                        </p:tgtEl>
                                        <p:attrNameLst>
                                          <p:attrName>style.visibility</p:attrName>
                                        </p:attrNameLst>
                                      </p:cBhvr>
                                      <p:to>
                                        <p:strVal val="visible"/>
                                      </p:to>
                                    </p:set>
                                    <p:animEffect transition="in" filter="fade">
                                      <p:cBhvr>
                                        <p:cTn id="52" dur="1000"/>
                                        <p:tgtEl>
                                          <p:spTgt spid="29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90">
                                            <p:txEl>
                                              <p:pRg st="10" end="10"/>
                                            </p:txEl>
                                          </p:spTgt>
                                        </p:tgtEl>
                                        <p:attrNameLst>
                                          <p:attrName>style.visibility</p:attrName>
                                        </p:attrNameLst>
                                      </p:cBhvr>
                                      <p:to>
                                        <p:strVal val="visible"/>
                                      </p:to>
                                    </p:set>
                                    <p:animEffect transition="in" filter="fade">
                                      <p:cBhvr>
                                        <p:cTn id="57" dur="1000"/>
                                        <p:tgtEl>
                                          <p:spTgt spid="29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0">
                                            <p:txEl>
                                              <p:pRg st="11" end="11"/>
                                            </p:txEl>
                                          </p:spTgt>
                                        </p:tgtEl>
                                        <p:attrNameLst>
                                          <p:attrName>style.visibility</p:attrName>
                                        </p:attrNameLst>
                                      </p:cBhvr>
                                      <p:to>
                                        <p:strVal val="visible"/>
                                      </p:to>
                                    </p:set>
                                    <p:animEffect transition="in" filter="fade">
                                      <p:cBhvr>
                                        <p:cTn id="62" dur="1000"/>
                                        <p:tgtEl>
                                          <p:spTgt spid="29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90">
                                            <p:txEl>
                                              <p:pRg st="12" end="12"/>
                                            </p:txEl>
                                          </p:spTgt>
                                        </p:tgtEl>
                                        <p:attrNameLst>
                                          <p:attrName>style.visibility</p:attrName>
                                        </p:attrNameLst>
                                      </p:cBhvr>
                                      <p:to>
                                        <p:strVal val="visible"/>
                                      </p:to>
                                    </p:set>
                                    <p:animEffect transition="in" filter="fade">
                                      <p:cBhvr>
                                        <p:cTn id="67" dur="1000"/>
                                        <p:tgtEl>
                                          <p:spTgt spid="29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2ae8d2b2e7_0_227"/>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IN" b="1">
                <a:solidFill>
                  <a:schemeClr val="lt1"/>
                </a:solidFill>
              </a:rPr>
              <a:t>Independence</a:t>
            </a:r>
            <a:endParaRPr b="1">
              <a:solidFill>
                <a:schemeClr val="lt1"/>
              </a:solidFill>
            </a:endParaRPr>
          </a:p>
        </p:txBody>
      </p:sp>
      <p:sp>
        <p:nvSpPr>
          <p:cNvPr id="299" name="Google Shape;299;g12ae8d2b2e7_0_227"/>
          <p:cNvSpPr txBox="1">
            <a:spLocks noGrp="1"/>
          </p:cNvSpPr>
          <p:nvPr>
            <p:ph type="body" idx="1"/>
          </p:nvPr>
        </p:nvSpPr>
        <p:spPr>
          <a:xfrm>
            <a:off x="311725" y="1253325"/>
            <a:ext cx="11533800" cy="4662600"/>
          </a:xfrm>
          <a:prstGeom prst="rect">
            <a:avLst/>
          </a:prstGeom>
          <a:noFill/>
          <a:ln>
            <a:noFill/>
          </a:ln>
        </p:spPr>
        <p:txBody>
          <a:bodyPr spcFirstLastPara="1" wrap="square" lIns="91425" tIns="45700" rIns="91425" bIns="45700" anchor="t" anchorCtr="0">
            <a:noAutofit/>
          </a:bodyPr>
          <a:lstStyle/>
          <a:p>
            <a:pPr marL="228600" lvl="0" indent="-266700" algn="just" rtl="0">
              <a:lnSpc>
                <a:spcPct val="100000"/>
              </a:lnSpc>
              <a:spcBef>
                <a:spcPts val="1200"/>
              </a:spcBef>
              <a:spcAft>
                <a:spcPts val="0"/>
              </a:spcAft>
              <a:buClr>
                <a:srgbClr val="000000"/>
              </a:buClr>
              <a:buSzPts val="2400"/>
              <a:buFont typeface="Calibri"/>
              <a:buChar char="•"/>
            </a:pPr>
            <a:r>
              <a:rPr lang="en-IN" sz="2400">
                <a:solidFill>
                  <a:srgbClr val="333333"/>
                </a:solidFill>
              </a:rPr>
              <a:t>Now, let's first reconcile this definition with what we mentioned earlier, P(A|B)=P(A). If two events are independent, then P(A∩B)=P(A) P(B), so</a:t>
            </a:r>
            <a:endParaRPr sz="2400">
              <a:solidFill>
                <a:srgbClr val="333333"/>
              </a:solidFill>
            </a:endParaRPr>
          </a:p>
          <a:p>
            <a:pPr marL="1439999" lvl="0" indent="0" algn="l" rtl="0">
              <a:lnSpc>
                <a:spcPct val="115000"/>
              </a:lnSpc>
              <a:spcBef>
                <a:spcPts val="1200"/>
              </a:spcBef>
              <a:spcAft>
                <a:spcPts val="0"/>
              </a:spcAft>
              <a:buNone/>
            </a:pPr>
            <a:r>
              <a:rPr lang="en-IN" sz="2400">
                <a:solidFill>
                  <a:srgbClr val="333333"/>
                </a:solidFill>
              </a:rPr>
              <a:t>P(A|B) = P(A∩B) / P(B)</a:t>
            </a:r>
            <a:endParaRPr sz="2400">
              <a:solidFill>
                <a:srgbClr val="333333"/>
              </a:solidFill>
            </a:endParaRPr>
          </a:p>
          <a:p>
            <a:pPr marL="1897199" marR="25400" lvl="0" indent="388800" algn="l" rtl="0">
              <a:lnSpc>
                <a:spcPct val="115000"/>
              </a:lnSpc>
              <a:spcBef>
                <a:spcPts val="0"/>
              </a:spcBef>
              <a:spcAft>
                <a:spcPts val="0"/>
              </a:spcAft>
              <a:buNone/>
            </a:pPr>
            <a:r>
              <a:rPr lang="en-IN" sz="2400">
                <a:solidFill>
                  <a:srgbClr val="333333"/>
                </a:solidFill>
              </a:rPr>
              <a:t> = P(A) P(B) / P(B)</a:t>
            </a:r>
            <a:endParaRPr sz="2400">
              <a:solidFill>
                <a:srgbClr val="333333"/>
              </a:solidFill>
            </a:endParaRPr>
          </a:p>
          <a:p>
            <a:pPr marL="1897199" lvl="0" indent="388800" algn="l" rtl="0">
              <a:lnSpc>
                <a:spcPct val="115000"/>
              </a:lnSpc>
              <a:spcBef>
                <a:spcPts val="0"/>
              </a:spcBef>
              <a:spcAft>
                <a:spcPts val="0"/>
              </a:spcAft>
              <a:buNone/>
            </a:pPr>
            <a:r>
              <a:rPr lang="en-IN" sz="2400">
                <a:solidFill>
                  <a:srgbClr val="333333"/>
                </a:solidFill>
              </a:rPr>
              <a:t> = P(A).</a:t>
            </a:r>
            <a:endParaRPr sz="2400">
              <a:solidFill>
                <a:srgbClr val="333333"/>
              </a:solidFill>
            </a:endParaRPr>
          </a:p>
          <a:p>
            <a:pPr marL="228600" lvl="0" indent="-266700" algn="just" rtl="0">
              <a:lnSpc>
                <a:spcPct val="100000"/>
              </a:lnSpc>
              <a:spcBef>
                <a:spcPts val="1200"/>
              </a:spcBef>
              <a:spcAft>
                <a:spcPts val="0"/>
              </a:spcAft>
              <a:buClr>
                <a:srgbClr val="000000"/>
              </a:buClr>
              <a:buSzPts val="2400"/>
              <a:buFont typeface="Calibri"/>
              <a:buChar char="•"/>
            </a:pPr>
            <a:r>
              <a:rPr lang="en-IN" sz="2400">
                <a:solidFill>
                  <a:srgbClr val="333333"/>
                </a:solidFill>
              </a:rPr>
              <a:t>Thus, if two events </a:t>
            </a:r>
            <a:r>
              <a:rPr lang="en-IN" sz="2400" b="1">
                <a:solidFill>
                  <a:srgbClr val="FF0000"/>
                </a:solidFill>
              </a:rPr>
              <a:t>A and B are independent</a:t>
            </a:r>
            <a:r>
              <a:rPr lang="en-IN" sz="2400">
                <a:solidFill>
                  <a:srgbClr val="333333"/>
                </a:solidFill>
              </a:rPr>
              <a:t> and </a:t>
            </a:r>
            <a:r>
              <a:rPr lang="en-IN" sz="2400" b="1">
                <a:solidFill>
                  <a:srgbClr val="FF0000"/>
                </a:solidFill>
              </a:rPr>
              <a:t>P(B)≠0</a:t>
            </a:r>
            <a:r>
              <a:rPr lang="en-IN" sz="2400">
                <a:solidFill>
                  <a:srgbClr val="333333"/>
                </a:solidFill>
              </a:rPr>
              <a:t>, then </a:t>
            </a:r>
            <a:r>
              <a:rPr lang="en-IN" sz="2400" b="1">
                <a:solidFill>
                  <a:srgbClr val="FF0000"/>
                </a:solidFill>
              </a:rPr>
              <a:t>P(A|B)=P(A)</a:t>
            </a:r>
            <a:r>
              <a:rPr lang="en-IN" sz="2400">
                <a:solidFill>
                  <a:srgbClr val="333333"/>
                </a:solidFill>
              </a:rPr>
              <a:t>. </a:t>
            </a:r>
            <a:endParaRPr sz="2400">
              <a:solidFill>
                <a:srgbClr val="333333"/>
              </a:solidFill>
            </a:endParaRPr>
          </a:p>
          <a:p>
            <a:pPr marL="228600" marR="0" lvl="0" indent="-266700" algn="just" rtl="0">
              <a:lnSpc>
                <a:spcPct val="100000"/>
              </a:lnSpc>
              <a:spcBef>
                <a:spcPts val="0"/>
              </a:spcBef>
              <a:spcAft>
                <a:spcPts val="0"/>
              </a:spcAft>
              <a:buClr>
                <a:srgbClr val="000000"/>
              </a:buClr>
              <a:buSzPts val="2400"/>
              <a:buFont typeface="Calibri"/>
              <a:buChar char="•"/>
            </a:pPr>
            <a:r>
              <a:rPr lang="en-IN" sz="2400">
                <a:solidFill>
                  <a:srgbClr val="333333"/>
                </a:solidFill>
              </a:rPr>
              <a:t>To summarize, we can say </a:t>
            </a:r>
            <a:r>
              <a:rPr lang="en-IN" sz="2400" b="1">
                <a:solidFill>
                  <a:srgbClr val="333333"/>
                </a:solidFill>
              </a:rPr>
              <a:t>"</a:t>
            </a:r>
            <a:r>
              <a:rPr lang="en-IN" sz="2400" b="1">
                <a:solidFill>
                  <a:srgbClr val="FF0000"/>
                </a:solidFill>
              </a:rPr>
              <a:t>independence</a:t>
            </a:r>
            <a:r>
              <a:rPr lang="en-IN" sz="2400" b="1">
                <a:solidFill>
                  <a:srgbClr val="333333"/>
                </a:solidFill>
              </a:rPr>
              <a:t>”</a:t>
            </a:r>
            <a:r>
              <a:rPr lang="en-IN" sz="2400">
                <a:solidFill>
                  <a:srgbClr val="333333"/>
                </a:solidFill>
              </a:rPr>
              <a:t> means we can multiply the probabilities of events to obtain the probability of their intersection", or equivalently, "</a:t>
            </a:r>
            <a:r>
              <a:rPr lang="en-IN" sz="2400" b="1">
                <a:solidFill>
                  <a:srgbClr val="FF0000"/>
                </a:solidFill>
              </a:rPr>
              <a:t>independence</a:t>
            </a:r>
            <a:r>
              <a:rPr lang="en-IN" sz="2400">
                <a:solidFill>
                  <a:srgbClr val="333333"/>
                </a:solidFill>
              </a:rPr>
              <a:t> means that conditional probability of one event given another is the same as the </a:t>
            </a:r>
            <a:r>
              <a:rPr lang="en-IN" sz="2400" b="1">
                <a:solidFill>
                  <a:srgbClr val="FF0000"/>
                </a:solidFill>
              </a:rPr>
              <a:t>original (prior) probability</a:t>
            </a:r>
            <a:r>
              <a:rPr lang="en-IN" sz="2400">
                <a:solidFill>
                  <a:srgbClr val="333333"/>
                </a:solidFill>
              </a:rPr>
              <a:t>".</a:t>
            </a:r>
            <a:endParaRPr sz="2400">
              <a:solidFill>
                <a:srgbClr val="333333"/>
              </a:solidFill>
            </a:endParaRPr>
          </a:p>
        </p:txBody>
      </p:sp>
      <p:sp>
        <p:nvSpPr>
          <p:cNvPr id="300" name="Google Shape;300;g12ae8d2b2e7_0_2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301" name="Google Shape;301;g12ae8d2b2e7_0_2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24</a:t>
            </a:fld>
            <a:endParaRPr/>
          </a:p>
        </p:txBody>
      </p:sp>
      <p:pic>
        <p:nvPicPr>
          <p:cNvPr id="302" name="Google Shape;302;g12ae8d2b2e7_0_227"/>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animEffect transition="in" filter="fade">
                                      <p:cBhvr>
                                        <p:cTn id="7" dur="1000"/>
                                        <p:tgtEl>
                                          <p:spTgt spid="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
                                            <p:txEl>
                                              <p:pRg st="1" end="1"/>
                                            </p:txEl>
                                          </p:spTgt>
                                        </p:tgtEl>
                                        <p:attrNameLst>
                                          <p:attrName>style.visibility</p:attrName>
                                        </p:attrNameLst>
                                      </p:cBhvr>
                                      <p:to>
                                        <p:strVal val="visible"/>
                                      </p:to>
                                    </p:set>
                                    <p:animEffect transition="in" filter="fade">
                                      <p:cBhvr>
                                        <p:cTn id="12" dur="1000"/>
                                        <p:tgtEl>
                                          <p:spTgt spid="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9">
                                            <p:txEl>
                                              <p:pRg st="2" end="2"/>
                                            </p:txEl>
                                          </p:spTgt>
                                        </p:tgtEl>
                                        <p:attrNameLst>
                                          <p:attrName>style.visibility</p:attrName>
                                        </p:attrNameLst>
                                      </p:cBhvr>
                                      <p:to>
                                        <p:strVal val="visible"/>
                                      </p:to>
                                    </p:set>
                                    <p:animEffect transition="in" filter="fade">
                                      <p:cBhvr>
                                        <p:cTn id="17" dur="1000"/>
                                        <p:tgtEl>
                                          <p:spTgt spid="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9">
                                            <p:txEl>
                                              <p:pRg st="3" end="3"/>
                                            </p:txEl>
                                          </p:spTgt>
                                        </p:tgtEl>
                                        <p:attrNameLst>
                                          <p:attrName>style.visibility</p:attrName>
                                        </p:attrNameLst>
                                      </p:cBhvr>
                                      <p:to>
                                        <p:strVal val="visible"/>
                                      </p:to>
                                    </p:set>
                                    <p:animEffect transition="in" filter="fade">
                                      <p:cBhvr>
                                        <p:cTn id="22" dur="1000"/>
                                        <p:tgtEl>
                                          <p:spTgt spid="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9">
                                            <p:txEl>
                                              <p:pRg st="4" end="4"/>
                                            </p:txEl>
                                          </p:spTgt>
                                        </p:tgtEl>
                                        <p:attrNameLst>
                                          <p:attrName>style.visibility</p:attrName>
                                        </p:attrNameLst>
                                      </p:cBhvr>
                                      <p:to>
                                        <p:strVal val="visible"/>
                                      </p:to>
                                    </p:set>
                                    <p:animEffect transition="in" filter="fade">
                                      <p:cBhvr>
                                        <p:cTn id="27" dur="1000"/>
                                        <p:tgtEl>
                                          <p:spTgt spid="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9">
                                            <p:txEl>
                                              <p:pRg st="5" end="5"/>
                                            </p:txEl>
                                          </p:spTgt>
                                        </p:tgtEl>
                                        <p:attrNameLst>
                                          <p:attrName>style.visibility</p:attrName>
                                        </p:attrNameLst>
                                      </p:cBhvr>
                                      <p:to>
                                        <p:strVal val="visible"/>
                                      </p:to>
                                    </p:set>
                                    <p:animEffect transition="in" filter="fade">
                                      <p:cBhvr>
                                        <p:cTn id="32" dur="1000"/>
                                        <p:tgtEl>
                                          <p:spTgt spid="2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2ae8d2b2e7_0_248"/>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IN" b="1">
                <a:solidFill>
                  <a:schemeClr val="lt1"/>
                </a:solidFill>
              </a:rPr>
              <a:t>Independence</a:t>
            </a:r>
            <a:endParaRPr b="1">
              <a:solidFill>
                <a:schemeClr val="lt1"/>
              </a:solidFill>
            </a:endParaRPr>
          </a:p>
        </p:txBody>
      </p:sp>
      <p:sp>
        <p:nvSpPr>
          <p:cNvPr id="308" name="Google Shape;308;g12ae8d2b2e7_0_248"/>
          <p:cNvSpPr txBox="1">
            <a:spLocks noGrp="1"/>
          </p:cNvSpPr>
          <p:nvPr>
            <p:ph type="body" idx="1"/>
          </p:nvPr>
        </p:nvSpPr>
        <p:spPr>
          <a:xfrm>
            <a:off x="311725" y="1253325"/>
            <a:ext cx="11533800" cy="4662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200"/>
              </a:spcBef>
              <a:spcAft>
                <a:spcPts val="0"/>
              </a:spcAft>
              <a:buNone/>
            </a:pPr>
            <a:r>
              <a:rPr lang="en-IN" sz="2400" b="1">
                <a:solidFill>
                  <a:srgbClr val="333333"/>
                </a:solidFill>
              </a:rPr>
              <a:t>Real World Examples</a:t>
            </a:r>
            <a:endParaRPr sz="2400" b="1">
              <a:solidFill>
                <a:srgbClr val="333333"/>
              </a:solidFill>
            </a:endParaRPr>
          </a:p>
          <a:p>
            <a:pPr marL="0" lvl="0" indent="0" algn="just" rtl="0">
              <a:lnSpc>
                <a:spcPct val="100000"/>
              </a:lnSpc>
              <a:spcBef>
                <a:spcPts val="1200"/>
              </a:spcBef>
              <a:spcAft>
                <a:spcPts val="0"/>
              </a:spcAft>
              <a:buNone/>
            </a:pPr>
            <a:endParaRPr sz="2400" b="1">
              <a:solidFill>
                <a:srgbClr val="333333"/>
              </a:solidFill>
            </a:endParaRPr>
          </a:p>
          <a:p>
            <a:pPr marL="0" lvl="0" indent="0" algn="just" rtl="0">
              <a:lnSpc>
                <a:spcPct val="100000"/>
              </a:lnSpc>
              <a:spcBef>
                <a:spcPts val="1200"/>
              </a:spcBef>
              <a:spcAft>
                <a:spcPts val="1200"/>
              </a:spcAft>
              <a:buNone/>
            </a:pPr>
            <a:endParaRPr sz="2400" b="1">
              <a:solidFill>
                <a:srgbClr val="333333"/>
              </a:solidFill>
            </a:endParaRPr>
          </a:p>
        </p:txBody>
      </p:sp>
      <p:sp>
        <p:nvSpPr>
          <p:cNvPr id="309" name="Google Shape;309;g12ae8d2b2e7_0_24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310" name="Google Shape;310;g12ae8d2b2e7_0_24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25</a:t>
            </a:fld>
            <a:endParaRPr/>
          </a:p>
        </p:txBody>
      </p:sp>
      <p:pic>
        <p:nvPicPr>
          <p:cNvPr id="311" name="Google Shape;311;g12ae8d2b2e7_0_248"/>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12" name="Google Shape;312;g12ae8d2b2e7_0_248"/>
          <p:cNvSpPr txBox="1">
            <a:spLocks noGrp="1"/>
          </p:cNvSpPr>
          <p:nvPr>
            <p:ph type="body" idx="1"/>
          </p:nvPr>
        </p:nvSpPr>
        <p:spPr>
          <a:xfrm>
            <a:off x="329100" y="4803000"/>
            <a:ext cx="11533800" cy="1047900"/>
          </a:xfrm>
          <a:prstGeom prst="rect">
            <a:avLst/>
          </a:prstGeom>
          <a:noFill/>
          <a:ln>
            <a:noFill/>
          </a:ln>
        </p:spPr>
        <p:txBody>
          <a:bodyPr spcFirstLastPara="1" wrap="square" lIns="91425" tIns="45700" rIns="91425" bIns="45700" anchor="ctr" anchorCtr="0">
            <a:normAutofit fontScale="92500" lnSpcReduction="20000"/>
          </a:bodyPr>
          <a:lstStyle/>
          <a:p>
            <a:pPr marL="0" lvl="0" indent="0" algn="ctr" rtl="0">
              <a:lnSpc>
                <a:spcPct val="115000"/>
              </a:lnSpc>
              <a:spcBef>
                <a:spcPts val="0"/>
              </a:spcBef>
              <a:spcAft>
                <a:spcPts val="0"/>
              </a:spcAft>
              <a:buNone/>
            </a:pPr>
            <a:r>
              <a:rPr lang="en-IN" sz="2517"/>
              <a:t>Figure 4.2: Two examples of factoring a large joint distribution into smaller distributions, using absolute independence. (a) Weather and dental problems are independent. (b) Coin flips are independent.</a:t>
            </a:r>
            <a:endParaRPr sz="2517"/>
          </a:p>
        </p:txBody>
      </p:sp>
      <p:pic>
        <p:nvPicPr>
          <p:cNvPr id="313" name="Google Shape;313;g12ae8d2b2e7_0_248"/>
          <p:cNvPicPr preferRelativeResize="0"/>
          <p:nvPr/>
        </p:nvPicPr>
        <p:blipFill>
          <a:blip r:embed="rId4">
            <a:alphaModFix/>
          </a:blip>
          <a:stretch>
            <a:fillRect/>
          </a:stretch>
        </p:blipFill>
        <p:spPr>
          <a:xfrm>
            <a:off x="2615150" y="1778250"/>
            <a:ext cx="6961700" cy="3139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animEffect transition="in" filter="fade">
                                      <p:cBhvr>
                                        <p:cTn id="7" dur="1000"/>
                                        <p:tgtEl>
                                          <p:spTgt spid="3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8">
                                            <p:txEl>
                                              <p:pRg st="1" end="1"/>
                                            </p:txEl>
                                          </p:spTgt>
                                        </p:tgtEl>
                                        <p:attrNameLst>
                                          <p:attrName>style.visibility</p:attrName>
                                        </p:attrNameLst>
                                      </p:cBhvr>
                                      <p:to>
                                        <p:strVal val="visible"/>
                                      </p:to>
                                    </p:set>
                                    <p:animEffect transition="in" filter="fade">
                                      <p:cBhvr>
                                        <p:cTn id="12" dur="1000"/>
                                        <p:tgtEl>
                                          <p:spTgt spid="3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8">
                                            <p:txEl>
                                              <p:pRg st="2" end="2"/>
                                            </p:txEl>
                                          </p:spTgt>
                                        </p:tgtEl>
                                        <p:attrNameLst>
                                          <p:attrName>style.visibility</p:attrName>
                                        </p:attrNameLst>
                                      </p:cBhvr>
                                      <p:to>
                                        <p:strVal val="visible"/>
                                      </p:to>
                                    </p:set>
                                    <p:animEffect transition="in" filter="fade">
                                      <p:cBhvr>
                                        <p:cTn id="17" dur="1000"/>
                                        <p:tgtEl>
                                          <p:spTgt spid="3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12ae8d2b2e7_0_238"/>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spcBef>
                <a:spcPts val="0"/>
              </a:spcBef>
              <a:spcAft>
                <a:spcPts val="0"/>
              </a:spcAft>
              <a:buClr>
                <a:schemeClr val="lt1"/>
              </a:buClr>
              <a:buSzPts val="4400"/>
              <a:buFont typeface="Calibri"/>
              <a:buNone/>
            </a:pPr>
            <a:r>
              <a:rPr lang="en-IN" b="1">
                <a:solidFill>
                  <a:schemeClr val="lt1"/>
                </a:solidFill>
              </a:rPr>
              <a:t>Independence</a:t>
            </a:r>
            <a:endParaRPr b="1">
              <a:solidFill>
                <a:schemeClr val="lt1"/>
              </a:solidFill>
            </a:endParaRPr>
          </a:p>
        </p:txBody>
      </p:sp>
      <p:sp>
        <p:nvSpPr>
          <p:cNvPr id="319" name="Google Shape;319;g12ae8d2b2e7_0_238"/>
          <p:cNvSpPr txBox="1">
            <a:spLocks noGrp="1"/>
          </p:cNvSpPr>
          <p:nvPr>
            <p:ph type="body" idx="1"/>
          </p:nvPr>
        </p:nvSpPr>
        <p:spPr>
          <a:xfrm>
            <a:off x="311725" y="1253325"/>
            <a:ext cx="11533800" cy="4662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200"/>
              </a:spcBef>
              <a:spcAft>
                <a:spcPts val="0"/>
              </a:spcAft>
              <a:buNone/>
            </a:pPr>
            <a:r>
              <a:rPr lang="en-IN" sz="2400" b="1">
                <a:solidFill>
                  <a:srgbClr val="333333"/>
                </a:solidFill>
              </a:rPr>
              <a:t>Example:</a:t>
            </a:r>
            <a:r>
              <a:rPr lang="en-IN" sz="2400">
                <a:solidFill>
                  <a:srgbClr val="333333"/>
                </a:solidFill>
              </a:rPr>
              <a:t> I pick a random number from {1,2,3,⋯,10}, and call it N. Suppose that all outcomes are equally likely. Let A be the event that N is less than 7, and let B be the event that N is an even number. Are A and B independent?</a:t>
            </a:r>
            <a:endParaRPr sz="2400">
              <a:solidFill>
                <a:srgbClr val="333333"/>
              </a:solidFill>
            </a:endParaRPr>
          </a:p>
          <a:p>
            <a:pPr marL="0" lvl="0" indent="0" algn="just" rtl="0">
              <a:lnSpc>
                <a:spcPct val="100000"/>
              </a:lnSpc>
              <a:spcBef>
                <a:spcPts val="1200"/>
              </a:spcBef>
              <a:spcAft>
                <a:spcPts val="0"/>
              </a:spcAft>
              <a:buNone/>
            </a:pPr>
            <a:r>
              <a:rPr lang="en-IN" sz="2400" b="1">
                <a:solidFill>
                  <a:srgbClr val="333333"/>
                </a:solidFill>
              </a:rPr>
              <a:t>Answer:</a:t>
            </a:r>
            <a:r>
              <a:rPr lang="en-IN" sz="2400">
                <a:solidFill>
                  <a:srgbClr val="333333"/>
                </a:solidFill>
              </a:rPr>
              <a:t> We have A={1,2,3,4,5,6} B={2,4,6,8,10}, and A∩B={2,4,6}. Then </a:t>
            </a:r>
            <a:endParaRPr sz="2400">
              <a:solidFill>
                <a:srgbClr val="333333"/>
              </a:solidFill>
            </a:endParaRPr>
          </a:p>
          <a:p>
            <a:pPr marL="914400" lvl="0" indent="457200" algn="just" rtl="0">
              <a:lnSpc>
                <a:spcPct val="100000"/>
              </a:lnSpc>
              <a:spcBef>
                <a:spcPts val="1200"/>
              </a:spcBef>
              <a:spcAft>
                <a:spcPts val="0"/>
              </a:spcAft>
              <a:buNone/>
            </a:pPr>
            <a:r>
              <a:rPr lang="en-IN" sz="2400">
                <a:solidFill>
                  <a:srgbClr val="333333"/>
                </a:solidFill>
              </a:rPr>
              <a:t>P(A)=0.6, </a:t>
            </a:r>
            <a:endParaRPr sz="2400">
              <a:solidFill>
                <a:srgbClr val="333333"/>
              </a:solidFill>
            </a:endParaRPr>
          </a:p>
          <a:p>
            <a:pPr marL="914400" lvl="0" indent="457200" algn="just" rtl="0">
              <a:lnSpc>
                <a:spcPct val="100000"/>
              </a:lnSpc>
              <a:spcBef>
                <a:spcPts val="1200"/>
              </a:spcBef>
              <a:spcAft>
                <a:spcPts val="0"/>
              </a:spcAft>
              <a:buNone/>
            </a:pPr>
            <a:r>
              <a:rPr lang="en-IN" sz="2400">
                <a:solidFill>
                  <a:srgbClr val="333333"/>
                </a:solidFill>
              </a:rPr>
              <a:t>P(B)=0.5, </a:t>
            </a:r>
            <a:endParaRPr sz="2400">
              <a:solidFill>
                <a:srgbClr val="333333"/>
              </a:solidFill>
            </a:endParaRPr>
          </a:p>
          <a:p>
            <a:pPr marL="914400" lvl="0" indent="457200" algn="just" rtl="0">
              <a:lnSpc>
                <a:spcPct val="100000"/>
              </a:lnSpc>
              <a:spcBef>
                <a:spcPts val="1200"/>
              </a:spcBef>
              <a:spcAft>
                <a:spcPts val="0"/>
              </a:spcAft>
              <a:buNone/>
            </a:pPr>
            <a:r>
              <a:rPr lang="en-IN" sz="2400">
                <a:solidFill>
                  <a:srgbClr val="333333"/>
                </a:solidFill>
              </a:rPr>
              <a:t>P(A∩B)=0.3 </a:t>
            </a:r>
            <a:endParaRPr sz="2400">
              <a:solidFill>
                <a:srgbClr val="333333"/>
              </a:solidFill>
            </a:endParaRPr>
          </a:p>
          <a:p>
            <a:pPr marL="0" lvl="0" indent="0" algn="just" rtl="0">
              <a:lnSpc>
                <a:spcPct val="100000"/>
              </a:lnSpc>
              <a:spcBef>
                <a:spcPts val="1200"/>
              </a:spcBef>
              <a:spcAft>
                <a:spcPts val="0"/>
              </a:spcAft>
              <a:buNone/>
            </a:pPr>
            <a:r>
              <a:rPr lang="en-IN" sz="2400">
                <a:solidFill>
                  <a:srgbClr val="333333"/>
                </a:solidFill>
              </a:rPr>
              <a:t>Therefore, P(A∩B)=P(A)P(B), so A and B are independent. This means that knowing that B has occurred does not change our belief about the probability of A. In this problem the two events are about the same random number, but they are still independent because they satisfy the definition.</a:t>
            </a:r>
            <a:endParaRPr sz="2400">
              <a:solidFill>
                <a:srgbClr val="333333"/>
              </a:solidFill>
            </a:endParaRPr>
          </a:p>
          <a:p>
            <a:pPr marL="0" lvl="0" indent="0" algn="just" rtl="0">
              <a:lnSpc>
                <a:spcPct val="100000"/>
              </a:lnSpc>
              <a:spcBef>
                <a:spcPts val="1200"/>
              </a:spcBef>
              <a:spcAft>
                <a:spcPts val="1200"/>
              </a:spcAft>
              <a:buNone/>
            </a:pPr>
            <a:endParaRPr sz="2400">
              <a:solidFill>
                <a:srgbClr val="333333"/>
              </a:solidFill>
            </a:endParaRPr>
          </a:p>
        </p:txBody>
      </p:sp>
      <p:sp>
        <p:nvSpPr>
          <p:cNvPr id="320" name="Google Shape;320;g12ae8d2b2e7_0_2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321" name="Google Shape;321;g12ae8d2b2e7_0_2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26</a:t>
            </a:fld>
            <a:endParaRPr/>
          </a:p>
        </p:txBody>
      </p:sp>
      <p:pic>
        <p:nvPicPr>
          <p:cNvPr id="322" name="Google Shape;322;g12ae8d2b2e7_0_238"/>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animEffect transition="in" filter="fade">
                                      <p:cBhvr>
                                        <p:cTn id="7" dur="1000"/>
                                        <p:tgtEl>
                                          <p:spTgt spid="3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9">
                                            <p:txEl>
                                              <p:pRg st="1" end="1"/>
                                            </p:txEl>
                                          </p:spTgt>
                                        </p:tgtEl>
                                        <p:attrNameLst>
                                          <p:attrName>style.visibility</p:attrName>
                                        </p:attrNameLst>
                                      </p:cBhvr>
                                      <p:to>
                                        <p:strVal val="visible"/>
                                      </p:to>
                                    </p:set>
                                    <p:animEffect transition="in" filter="fade">
                                      <p:cBhvr>
                                        <p:cTn id="12" dur="1000"/>
                                        <p:tgtEl>
                                          <p:spTgt spid="3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9">
                                            <p:txEl>
                                              <p:pRg st="2" end="2"/>
                                            </p:txEl>
                                          </p:spTgt>
                                        </p:tgtEl>
                                        <p:attrNameLst>
                                          <p:attrName>style.visibility</p:attrName>
                                        </p:attrNameLst>
                                      </p:cBhvr>
                                      <p:to>
                                        <p:strVal val="visible"/>
                                      </p:to>
                                    </p:set>
                                    <p:animEffect transition="in" filter="fade">
                                      <p:cBhvr>
                                        <p:cTn id="17" dur="1000"/>
                                        <p:tgtEl>
                                          <p:spTgt spid="3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9">
                                            <p:txEl>
                                              <p:pRg st="3" end="3"/>
                                            </p:txEl>
                                          </p:spTgt>
                                        </p:tgtEl>
                                        <p:attrNameLst>
                                          <p:attrName>style.visibility</p:attrName>
                                        </p:attrNameLst>
                                      </p:cBhvr>
                                      <p:to>
                                        <p:strVal val="visible"/>
                                      </p:to>
                                    </p:set>
                                    <p:animEffect transition="in" filter="fade">
                                      <p:cBhvr>
                                        <p:cTn id="22" dur="1000"/>
                                        <p:tgtEl>
                                          <p:spTgt spid="3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9">
                                            <p:txEl>
                                              <p:pRg st="4" end="4"/>
                                            </p:txEl>
                                          </p:spTgt>
                                        </p:tgtEl>
                                        <p:attrNameLst>
                                          <p:attrName>style.visibility</p:attrName>
                                        </p:attrNameLst>
                                      </p:cBhvr>
                                      <p:to>
                                        <p:strVal val="visible"/>
                                      </p:to>
                                    </p:set>
                                    <p:animEffect transition="in" filter="fade">
                                      <p:cBhvr>
                                        <p:cTn id="27" dur="1000"/>
                                        <p:tgtEl>
                                          <p:spTgt spid="3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9">
                                            <p:txEl>
                                              <p:pRg st="5" end="5"/>
                                            </p:txEl>
                                          </p:spTgt>
                                        </p:tgtEl>
                                        <p:attrNameLst>
                                          <p:attrName>style.visibility</p:attrName>
                                        </p:attrNameLst>
                                      </p:cBhvr>
                                      <p:to>
                                        <p:strVal val="visible"/>
                                      </p:to>
                                    </p:set>
                                    <p:animEffect transition="in" filter="fade">
                                      <p:cBhvr>
                                        <p:cTn id="32" dur="1000"/>
                                        <p:tgtEl>
                                          <p:spTgt spid="3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9">
                                            <p:txEl>
                                              <p:pRg st="6" end="6"/>
                                            </p:txEl>
                                          </p:spTgt>
                                        </p:tgtEl>
                                        <p:attrNameLst>
                                          <p:attrName>style.visibility</p:attrName>
                                        </p:attrNameLst>
                                      </p:cBhvr>
                                      <p:to>
                                        <p:strVal val="visible"/>
                                      </p:to>
                                    </p:set>
                                    <p:animEffect transition="in" filter="fade">
                                      <p:cBhvr>
                                        <p:cTn id="37" dur="1000"/>
                                        <p:tgtEl>
                                          <p:spTgt spid="3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2"/>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IN" b="1">
                <a:solidFill>
                  <a:schemeClr val="lt1"/>
                </a:solidFill>
              </a:rPr>
              <a:t>Baye’s Rule</a:t>
            </a:r>
            <a:endParaRPr b="1">
              <a:solidFill>
                <a:schemeClr val="lt1"/>
              </a:solidFill>
            </a:endParaRPr>
          </a:p>
        </p:txBody>
      </p:sp>
      <p:sp>
        <p:nvSpPr>
          <p:cNvPr id="328" name="Google Shape;32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329" name="Google Shape;32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27</a:t>
            </a:fld>
            <a:endParaRPr/>
          </a:p>
        </p:txBody>
      </p:sp>
      <p:pic>
        <p:nvPicPr>
          <p:cNvPr id="330" name="Google Shape;330;p12"/>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31" name="Google Shape;331;p12"/>
          <p:cNvSpPr txBox="1"/>
          <p:nvPr/>
        </p:nvSpPr>
        <p:spPr>
          <a:xfrm>
            <a:off x="357325" y="1156760"/>
            <a:ext cx="11568600" cy="5037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400" b="1" i="0" u="none" strike="noStrike" cap="none">
                <a:solidFill>
                  <a:schemeClr val="dk1"/>
                </a:solidFill>
                <a:latin typeface="Calibri"/>
                <a:ea typeface="Calibri"/>
                <a:cs typeface="Calibri"/>
                <a:sym typeface="Calibri"/>
              </a:rPr>
              <a:t>Baye’s Theorem:</a:t>
            </a:r>
            <a:r>
              <a:rPr lang="en-IN" sz="2400" i="0" u="none" strike="noStrike" cap="none">
                <a:solidFill>
                  <a:schemeClr val="dk1"/>
                </a:solidFill>
                <a:latin typeface="Calibri"/>
                <a:ea typeface="Calibri"/>
                <a:cs typeface="Calibri"/>
                <a:sym typeface="Calibri"/>
              </a:rPr>
              <a:t> Describes the probability of an event, based on the prior knowledge of conditions that might be related to the event.</a:t>
            </a:r>
            <a:endParaRPr sz="2400">
              <a:solidFill>
                <a:schemeClr val="dk1"/>
              </a:solidFill>
              <a:latin typeface="Calibri"/>
              <a:ea typeface="Calibri"/>
              <a:cs typeface="Calibri"/>
              <a:sym typeface="Calibri"/>
            </a:endParaRPr>
          </a:p>
          <a:p>
            <a:pPr marL="457200" marR="0" lvl="0" indent="-381000" algn="just"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 probability theory, it relates the </a:t>
            </a:r>
            <a:r>
              <a:rPr lang="en-IN" sz="2400" b="1">
                <a:solidFill>
                  <a:srgbClr val="FF0000"/>
                </a:solidFill>
                <a:latin typeface="Calibri"/>
                <a:ea typeface="Calibri"/>
                <a:cs typeface="Calibri"/>
                <a:sym typeface="Calibri"/>
              </a:rPr>
              <a:t>conditional probability</a:t>
            </a:r>
            <a:r>
              <a:rPr lang="en-IN" sz="2400">
                <a:solidFill>
                  <a:schemeClr val="dk1"/>
                </a:solidFill>
                <a:latin typeface="Calibri"/>
                <a:ea typeface="Calibri"/>
                <a:cs typeface="Calibri"/>
                <a:sym typeface="Calibri"/>
              </a:rPr>
              <a:t> and </a:t>
            </a:r>
            <a:r>
              <a:rPr lang="en-IN" sz="2400" b="1">
                <a:solidFill>
                  <a:srgbClr val="FF0000"/>
                </a:solidFill>
                <a:latin typeface="Calibri"/>
                <a:ea typeface="Calibri"/>
                <a:cs typeface="Calibri"/>
                <a:sym typeface="Calibri"/>
              </a:rPr>
              <a:t>marginal probability</a:t>
            </a:r>
            <a:r>
              <a:rPr lang="en-IN" sz="2400">
                <a:solidFill>
                  <a:schemeClr val="dk1"/>
                </a:solidFill>
                <a:latin typeface="Calibri"/>
                <a:ea typeface="Calibri"/>
                <a:cs typeface="Calibri"/>
                <a:sym typeface="Calibri"/>
              </a:rPr>
              <a:t> of two random events.</a:t>
            </a:r>
            <a:endParaRPr sz="240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Suppose that we know P(a|b), but we are interested in the probability P(b|a). Using the definition of conditional probability, we have product rule: P(A∧ B) = P(A|B)P(B), It can actually be written in two forms: </a:t>
            </a:r>
            <a:endParaRPr sz="2400">
              <a:solidFill>
                <a:schemeClr val="dk1"/>
              </a:solidFill>
              <a:latin typeface="Calibri"/>
              <a:ea typeface="Calibri"/>
              <a:cs typeface="Calibri"/>
              <a:sym typeface="Calibri"/>
            </a:endParaRPr>
          </a:p>
          <a:p>
            <a:pPr marL="457200" marR="0" lvl="0" indent="457200" algn="ctr" rtl="0">
              <a:spcBef>
                <a:spcPts val="0"/>
              </a:spcBef>
              <a:spcAft>
                <a:spcPts val="0"/>
              </a:spcAft>
              <a:buNone/>
            </a:pPr>
            <a:r>
              <a:rPr lang="en-IN" sz="2400" b="1">
                <a:solidFill>
                  <a:srgbClr val="FF0000"/>
                </a:solidFill>
                <a:latin typeface="Calibri"/>
                <a:ea typeface="Calibri"/>
                <a:cs typeface="Calibri"/>
                <a:sym typeface="Calibri"/>
              </a:rPr>
              <a:t>P(A ⋀ B)= P(A|B) P(B) 	</a:t>
            </a:r>
            <a:r>
              <a:rPr lang="en-IN" sz="2400">
                <a:solidFill>
                  <a:schemeClr val="dk1"/>
                </a:solidFill>
                <a:latin typeface="Calibri"/>
                <a:ea typeface="Calibri"/>
                <a:cs typeface="Calibri"/>
                <a:sym typeface="Calibri"/>
              </a:rPr>
              <a:t>	or		 </a:t>
            </a:r>
            <a:r>
              <a:rPr lang="en-IN" sz="2400" b="1">
                <a:solidFill>
                  <a:srgbClr val="FF0000"/>
                </a:solidFill>
                <a:latin typeface="Calibri"/>
                <a:ea typeface="Calibri"/>
                <a:cs typeface="Calibri"/>
                <a:sym typeface="Calibri"/>
              </a:rPr>
              <a:t>P(A ⋀ B)= P(B|A) P(A)  </a:t>
            </a:r>
            <a:endParaRPr sz="2400">
              <a:solidFill>
                <a:schemeClr val="dk1"/>
              </a:solidFill>
              <a:latin typeface="Calibri"/>
              <a:ea typeface="Calibri"/>
              <a:cs typeface="Calibri"/>
              <a:sym typeface="Calibri"/>
            </a:endParaRPr>
          </a:p>
          <a:p>
            <a:pPr marL="457200" marR="0" lvl="0" indent="457200" algn="just" rtl="0">
              <a:spcBef>
                <a:spcPts val="0"/>
              </a:spcBef>
              <a:spcAft>
                <a:spcPts val="0"/>
              </a:spcAft>
              <a:buNone/>
            </a:pPr>
            <a:endParaRPr sz="1200">
              <a:solidFill>
                <a:schemeClr val="dk1"/>
              </a:solidFill>
              <a:latin typeface="Roboto"/>
              <a:ea typeface="Roboto"/>
              <a:cs typeface="Roboto"/>
              <a:sym typeface="Roboto"/>
            </a:endParaRPr>
          </a:p>
          <a:p>
            <a:pPr marL="457200" marR="0" lvl="0" indent="-381000" algn="just"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Equating the two right-hand sides and dividing by P(a), we get </a:t>
            </a:r>
            <a:endParaRPr sz="2400">
              <a:solidFill>
                <a:schemeClr val="dk1"/>
              </a:solidFill>
              <a:latin typeface="Calibri"/>
              <a:ea typeface="Calibri"/>
              <a:cs typeface="Calibri"/>
              <a:sym typeface="Calibri"/>
            </a:endParaRPr>
          </a:p>
          <a:p>
            <a:pPr marL="457200" marR="0" lvl="0" indent="0" algn="just" rtl="0">
              <a:spcBef>
                <a:spcPts val="0"/>
              </a:spcBef>
              <a:spcAft>
                <a:spcPts val="0"/>
              </a:spcAft>
              <a:buNone/>
            </a:pPr>
            <a:endParaRPr sz="2400">
              <a:solidFill>
                <a:schemeClr val="dk1"/>
              </a:solidFill>
              <a:latin typeface="Calibri"/>
              <a:ea typeface="Calibri"/>
              <a:cs typeface="Calibri"/>
              <a:sym typeface="Calibri"/>
            </a:endParaRPr>
          </a:p>
          <a:p>
            <a:pPr marL="9601200" lvl="0" indent="457200" algn="just" rtl="0">
              <a:lnSpc>
                <a:spcPct val="115000"/>
              </a:lnSpc>
              <a:spcBef>
                <a:spcPts val="1000"/>
              </a:spcBef>
              <a:spcAft>
                <a:spcPts val="0"/>
              </a:spcAft>
              <a:buNone/>
            </a:pPr>
            <a:r>
              <a:rPr lang="en-IN" sz="2270">
                <a:solidFill>
                  <a:schemeClr val="dk1"/>
                </a:solidFill>
                <a:latin typeface="Calibri"/>
                <a:ea typeface="Calibri"/>
                <a:cs typeface="Calibri"/>
                <a:sym typeface="Calibri"/>
              </a:rPr>
              <a:t>(4.4)</a:t>
            </a:r>
            <a:endParaRPr sz="2270">
              <a:solidFill>
                <a:schemeClr val="dk1"/>
              </a:solidFill>
              <a:latin typeface="Calibri"/>
              <a:ea typeface="Calibri"/>
              <a:cs typeface="Calibri"/>
              <a:sym typeface="Calibri"/>
            </a:endParaRPr>
          </a:p>
          <a:p>
            <a:pPr marL="0" marR="0" lvl="0" indent="0" algn="just" rtl="0">
              <a:spcBef>
                <a:spcPts val="0"/>
              </a:spcBef>
              <a:spcAft>
                <a:spcPts val="0"/>
              </a:spcAft>
              <a:buNone/>
            </a:pPr>
            <a:endParaRPr sz="2400">
              <a:solidFill>
                <a:schemeClr val="dk1"/>
              </a:solidFill>
              <a:latin typeface="Calibri"/>
              <a:ea typeface="Calibri"/>
              <a:cs typeface="Calibri"/>
              <a:sym typeface="Calibri"/>
            </a:endParaRPr>
          </a:p>
        </p:txBody>
      </p:sp>
      <p:pic>
        <p:nvPicPr>
          <p:cNvPr id="332" name="Google Shape;332;p12"/>
          <p:cNvPicPr preferRelativeResize="0"/>
          <p:nvPr/>
        </p:nvPicPr>
        <p:blipFill>
          <a:blip r:embed="rId4">
            <a:alphaModFix/>
          </a:blip>
          <a:stretch>
            <a:fillRect/>
          </a:stretch>
        </p:blipFill>
        <p:spPr>
          <a:xfrm>
            <a:off x="3581400" y="5039600"/>
            <a:ext cx="5029200" cy="876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1">
                                            <p:txEl>
                                              <p:pRg st="0" end="0"/>
                                            </p:txEl>
                                          </p:spTgt>
                                        </p:tgtEl>
                                        <p:attrNameLst>
                                          <p:attrName>style.visibility</p:attrName>
                                        </p:attrNameLst>
                                      </p:cBhvr>
                                      <p:to>
                                        <p:strVal val="visible"/>
                                      </p:to>
                                    </p:set>
                                    <p:animEffect transition="in" filter="fade">
                                      <p:cBhvr>
                                        <p:cTn id="7" dur="1000"/>
                                        <p:tgtEl>
                                          <p:spTgt spid="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1">
                                            <p:txEl>
                                              <p:pRg st="1" end="1"/>
                                            </p:txEl>
                                          </p:spTgt>
                                        </p:tgtEl>
                                        <p:attrNameLst>
                                          <p:attrName>style.visibility</p:attrName>
                                        </p:attrNameLst>
                                      </p:cBhvr>
                                      <p:to>
                                        <p:strVal val="visible"/>
                                      </p:to>
                                    </p:set>
                                    <p:animEffect transition="in" filter="fade">
                                      <p:cBhvr>
                                        <p:cTn id="12" dur="1000"/>
                                        <p:tgtEl>
                                          <p:spTgt spid="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1">
                                            <p:txEl>
                                              <p:pRg st="2" end="2"/>
                                            </p:txEl>
                                          </p:spTgt>
                                        </p:tgtEl>
                                        <p:attrNameLst>
                                          <p:attrName>style.visibility</p:attrName>
                                        </p:attrNameLst>
                                      </p:cBhvr>
                                      <p:to>
                                        <p:strVal val="visible"/>
                                      </p:to>
                                    </p:set>
                                    <p:animEffect transition="in" filter="fade">
                                      <p:cBhvr>
                                        <p:cTn id="17" dur="1000"/>
                                        <p:tgtEl>
                                          <p:spTgt spid="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1">
                                            <p:txEl>
                                              <p:pRg st="3" end="3"/>
                                            </p:txEl>
                                          </p:spTgt>
                                        </p:tgtEl>
                                        <p:attrNameLst>
                                          <p:attrName>style.visibility</p:attrName>
                                        </p:attrNameLst>
                                      </p:cBhvr>
                                      <p:to>
                                        <p:strVal val="visible"/>
                                      </p:to>
                                    </p:set>
                                    <p:animEffect transition="in" filter="fade">
                                      <p:cBhvr>
                                        <p:cTn id="22" dur="1000"/>
                                        <p:tgtEl>
                                          <p:spTgt spid="3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1">
                                            <p:txEl>
                                              <p:pRg st="4" end="4"/>
                                            </p:txEl>
                                          </p:spTgt>
                                        </p:tgtEl>
                                        <p:attrNameLst>
                                          <p:attrName>style.visibility</p:attrName>
                                        </p:attrNameLst>
                                      </p:cBhvr>
                                      <p:to>
                                        <p:strVal val="visible"/>
                                      </p:to>
                                    </p:set>
                                    <p:animEffect transition="in" filter="fade">
                                      <p:cBhvr>
                                        <p:cTn id="27" dur="1000"/>
                                        <p:tgtEl>
                                          <p:spTgt spid="3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1">
                                            <p:txEl>
                                              <p:pRg st="5" end="5"/>
                                            </p:txEl>
                                          </p:spTgt>
                                        </p:tgtEl>
                                        <p:attrNameLst>
                                          <p:attrName>style.visibility</p:attrName>
                                        </p:attrNameLst>
                                      </p:cBhvr>
                                      <p:to>
                                        <p:strVal val="visible"/>
                                      </p:to>
                                    </p:set>
                                    <p:animEffect transition="in" filter="fade">
                                      <p:cBhvr>
                                        <p:cTn id="32" dur="1000"/>
                                        <p:tgtEl>
                                          <p:spTgt spid="3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1">
                                            <p:txEl>
                                              <p:pRg st="6" end="6"/>
                                            </p:txEl>
                                          </p:spTgt>
                                        </p:tgtEl>
                                        <p:attrNameLst>
                                          <p:attrName>style.visibility</p:attrName>
                                        </p:attrNameLst>
                                      </p:cBhvr>
                                      <p:to>
                                        <p:strVal val="visible"/>
                                      </p:to>
                                    </p:set>
                                    <p:animEffect transition="in" filter="fade">
                                      <p:cBhvr>
                                        <p:cTn id="37" dur="1000"/>
                                        <p:tgtEl>
                                          <p:spTgt spid="3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31">
                                            <p:txEl>
                                              <p:pRg st="7" end="7"/>
                                            </p:txEl>
                                          </p:spTgt>
                                        </p:tgtEl>
                                        <p:attrNameLst>
                                          <p:attrName>style.visibility</p:attrName>
                                        </p:attrNameLst>
                                      </p:cBhvr>
                                      <p:to>
                                        <p:strVal val="visible"/>
                                      </p:to>
                                    </p:set>
                                    <p:animEffect transition="in" filter="fade">
                                      <p:cBhvr>
                                        <p:cTn id="42" dur="1000"/>
                                        <p:tgtEl>
                                          <p:spTgt spid="33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1">
                                            <p:txEl>
                                              <p:pRg st="8" end="8"/>
                                            </p:txEl>
                                          </p:spTgt>
                                        </p:tgtEl>
                                        <p:attrNameLst>
                                          <p:attrName>style.visibility</p:attrName>
                                        </p:attrNameLst>
                                      </p:cBhvr>
                                      <p:to>
                                        <p:strVal val="visible"/>
                                      </p:to>
                                    </p:set>
                                    <p:animEffect transition="in" filter="fade">
                                      <p:cBhvr>
                                        <p:cTn id="47" dur="1000"/>
                                        <p:tgtEl>
                                          <p:spTgt spid="3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12b19e34e32_0_9"/>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Baye’s Rule</a:t>
            </a:r>
            <a:endParaRPr b="1">
              <a:solidFill>
                <a:schemeClr val="lt1"/>
              </a:solidFill>
            </a:endParaRPr>
          </a:p>
        </p:txBody>
      </p:sp>
      <p:sp>
        <p:nvSpPr>
          <p:cNvPr id="338" name="Google Shape;338;g12b19e34e32_0_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339" name="Google Shape;339;g12b19e34e32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28</a:t>
            </a:fld>
            <a:endParaRPr/>
          </a:p>
        </p:txBody>
      </p:sp>
      <p:pic>
        <p:nvPicPr>
          <p:cNvPr id="340" name="Google Shape;340;g12b19e34e32_0_9"/>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41" name="Google Shape;341;g12b19e34e32_0_9"/>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spcBef>
                <a:spcPts val="0"/>
              </a:spcBef>
              <a:spcAft>
                <a:spcPts val="0"/>
              </a:spcAft>
              <a:buClr>
                <a:srgbClr val="333333"/>
              </a:buClr>
              <a:buSzPts val="2400"/>
              <a:buFont typeface="Calibri"/>
              <a:buChar char="●"/>
            </a:pPr>
            <a:r>
              <a:rPr lang="en-IN" sz="2400">
                <a:solidFill>
                  <a:schemeClr val="dk1"/>
                </a:solidFill>
                <a:latin typeface="Calibri"/>
                <a:ea typeface="Calibri"/>
                <a:cs typeface="Calibri"/>
                <a:sym typeface="Calibri"/>
              </a:rPr>
              <a:t>This equation (4.4) is known as </a:t>
            </a:r>
            <a:r>
              <a:rPr lang="en-IN" sz="2400" b="1">
                <a:solidFill>
                  <a:srgbClr val="FF0000"/>
                </a:solidFill>
                <a:latin typeface="Calibri"/>
                <a:ea typeface="Calibri"/>
                <a:cs typeface="Calibri"/>
                <a:sym typeface="Calibri"/>
              </a:rPr>
              <a:t>Bayes’ rule</a:t>
            </a:r>
            <a:r>
              <a:rPr lang="en-IN" sz="2400">
                <a:solidFill>
                  <a:schemeClr val="dk1"/>
                </a:solidFill>
                <a:latin typeface="Calibri"/>
                <a:ea typeface="Calibri"/>
                <a:cs typeface="Calibri"/>
                <a:sym typeface="Calibri"/>
              </a:rPr>
              <a:t> (also </a:t>
            </a:r>
            <a:r>
              <a:rPr lang="en-IN" sz="2400" b="1">
                <a:solidFill>
                  <a:srgbClr val="FF0000"/>
                </a:solidFill>
                <a:latin typeface="Calibri"/>
                <a:ea typeface="Calibri"/>
                <a:cs typeface="Calibri"/>
                <a:sym typeface="Calibri"/>
              </a:rPr>
              <a:t>Bayes’ law or Bayes’ theorem</a:t>
            </a: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marL="457200" lvl="0" indent="-381000" algn="just" rtl="0">
              <a:spcBef>
                <a:spcPts val="1000"/>
              </a:spcBef>
              <a:spcAft>
                <a:spcPts val="0"/>
              </a:spcAft>
              <a:buClr>
                <a:srgbClr val="333333"/>
              </a:buClr>
              <a:buSzPts val="2400"/>
              <a:buFont typeface="Calibri"/>
              <a:buChar char="●"/>
            </a:pPr>
            <a:r>
              <a:rPr lang="en-IN" sz="2400">
                <a:solidFill>
                  <a:schemeClr val="dk1"/>
                </a:solidFill>
                <a:latin typeface="Calibri"/>
                <a:ea typeface="Calibri"/>
                <a:cs typeface="Calibri"/>
                <a:sym typeface="Calibri"/>
              </a:rPr>
              <a:t>This simple equation underlies most modern AI systems for probabilistic inference. </a:t>
            </a:r>
            <a:endParaRPr sz="2400">
              <a:solidFill>
                <a:schemeClr val="dk1"/>
              </a:solidFill>
              <a:latin typeface="Calibri"/>
              <a:ea typeface="Calibri"/>
              <a:cs typeface="Calibri"/>
              <a:sym typeface="Calibri"/>
            </a:endParaRPr>
          </a:p>
          <a:p>
            <a:pPr marL="457200" lvl="0" indent="-381000" algn="just" rtl="0">
              <a:lnSpc>
                <a:spcPct val="100000"/>
              </a:lnSpc>
              <a:spcBef>
                <a:spcPts val="1000"/>
              </a:spcBef>
              <a:spcAft>
                <a:spcPts val="0"/>
              </a:spcAft>
              <a:buClr>
                <a:srgbClr val="333333"/>
              </a:buClr>
              <a:buSzPts val="2400"/>
              <a:buFont typeface="Calibri"/>
              <a:buChar char="●"/>
            </a:pPr>
            <a:r>
              <a:rPr lang="en-IN" sz="2400" b="1">
                <a:solidFill>
                  <a:srgbClr val="333333"/>
                </a:solidFill>
                <a:highlight>
                  <a:srgbClr val="FFFFFF"/>
                </a:highlight>
                <a:latin typeface="Calibri"/>
                <a:ea typeface="Calibri"/>
                <a:cs typeface="Calibri"/>
                <a:sym typeface="Calibri"/>
              </a:rPr>
              <a:t>P(A|B)</a:t>
            </a:r>
            <a:r>
              <a:rPr lang="en-IN" sz="2400">
                <a:solidFill>
                  <a:srgbClr val="333333"/>
                </a:solidFill>
                <a:highlight>
                  <a:srgbClr val="FFFFFF"/>
                </a:highlight>
                <a:latin typeface="Calibri"/>
                <a:ea typeface="Calibri"/>
                <a:cs typeface="Calibri"/>
                <a:sym typeface="Calibri"/>
              </a:rPr>
              <a:t> is known as </a:t>
            </a:r>
            <a:r>
              <a:rPr lang="en-IN" sz="2400" b="1">
                <a:solidFill>
                  <a:srgbClr val="333333"/>
                </a:solidFill>
                <a:highlight>
                  <a:srgbClr val="FFFFFF"/>
                </a:highlight>
                <a:latin typeface="Calibri"/>
                <a:ea typeface="Calibri"/>
                <a:cs typeface="Calibri"/>
                <a:sym typeface="Calibri"/>
              </a:rPr>
              <a:t>posterior</a:t>
            </a:r>
            <a:r>
              <a:rPr lang="en-IN" sz="2400">
                <a:solidFill>
                  <a:srgbClr val="333333"/>
                </a:solidFill>
                <a:highlight>
                  <a:srgbClr val="FFFFFF"/>
                </a:highlight>
                <a:latin typeface="Calibri"/>
                <a:ea typeface="Calibri"/>
                <a:cs typeface="Calibri"/>
                <a:sym typeface="Calibri"/>
              </a:rPr>
              <a:t>, which we need to calculate, and it will be read as Probability of hypothesis A when we have occurred an evidence B.</a:t>
            </a:r>
            <a:endParaRPr sz="2400">
              <a:solidFill>
                <a:srgbClr val="333333"/>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rgbClr val="333333"/>
              </a:buClr>
              <a:buSzPts val="2400"/>
              <a:buFont typeface="Calibri"/>
              <a:buChar char="●"/>
            </a:pPr>
            <a:r>
              <a:rPr lang="en-IN" sz="2400" b="1">
                <a:solidFill>
                  <a:srgbClr val="333333"/>
                </a:solidFill>
                <a:highlight>
                  <a:srgbClr val="FFFFFF"/>
                </a:highlight>
                <a:latin typeface="Calibri"/>
                <a:ea typeface="Calibri"/>
                <a:cs typeface="Calibri"/>
                <a:sym typeface="Calibri"/>
              </a:rPr>
              <a:t>P(B|A)</a:t>
            </a:r>
            <a:r>
              <a:rPr lang="en-IN" sz="2400">
                <a:solidFill>
                  <a:srgbClr val="333333"/>
                </a:solidFill>
                <a:highlight>
                  <a:srgbClr val="FFFFFF"/>
                </a:highlight>
                <a:latin typeface="Calibri"/>
                <a:ea typeface="Calibri"/>
                <a:cs typeface="Calibri"/>
                <a:sym typeface="Calibri"/>
              </a:rPr>
              <a:t> is called the </a:t>
            </a:r>
            <a:r>
              <a:rPr lang="en-IN" sz="2400" b="1">
                <a:solidFill>
                  <a:srgbClr val="333333"/>
                </a:solidFill>
                <a:highlight>
                  <a:srgbClr val="FFFFFF"/>
                </a:highlight>
                <a:latin typeface="Calibri"/>
                <a:ea typeface="Calibri"/>
                <a:cs typeface="Calibri"/>
                <a:sym typeface="Calibri"/>
              </a:rPr>
              <a:t>likelihood</a:t>
            </a:r>
            <a:r>
              <a:rPr lang="en-IN" sz="2400">
                <a:solidFill>
                  <a:srgbClr val="333333"/>
                </a:solidFill>
                <a:highlight>
                  <a:srgbClr val="FFFFFF"/>
                </a:highlight>
                <a:latin typeface="Calibri"/>
                <a:ea typeface="Calibri"/>
                <a:cs typeface="Calibri"/>
                <a:sym typeface="Calibri"/>
              </a:rPr>
              <a:t>, in which we consider that hypothesis is true, then we calculate the probability of evidence.</a:t>
            </a:r>
            <a:endParaRPr sz="2400">
              <a:solidFill>
                <a:srgbClr val="333333"/>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rgbClr val="333333"/>
              </a:buClr>
              <a:buSzPts val="2400"/>
              <a:buFont typeface="Calibri"/>
              <a:buChar char="●"/>
            </a:pPr>
            <a:r>
              <a:rPr lang="en-IN" sz="2400" b="1">
                <a:solidFill>
                  <a:srgbClr val="333333"/>
                </a:solidFill>
                <a:highlight>
                  <a:srgbClr val="FFFFFF"/>
                </a:highlight>
                <a:latin typeface="Calibri"/>
                <a:ea typeface="Calibri"/>
                <a:cs typeface="Calibri"/>
                <a:sym typeface="Calibri"/>
              </a:rPr>
              <a:t>P(A)</a:t>
            </a:r>
            <a:r>
              <a:rPr lang="en-IN" sz="2400">
                <a:solidFill>
                  <a:srgbClr val="333333"/>
                </a:solidFill>
                <a:highlight>
                  <a:srgbClr val="FFFFFF"/>
                </a:highlight>
                <a:latin typeface="Calibri"/>
                <a:ea typeface="Calibri"/>
                <a:cs typeface="Calibri"/>
                <a:sym typeface="Calibri"/>
              </a:rPr>
              <a:t> is called the </a:t>
            </a:r>
            <a:r>
              <a:rPr lang="en-IN" sz="2400" b="1">
                <a:solidFill>
                  <a:srgbClr val="333333"/>
                </a:solidFill>
                <a:highlight>
                  <a:srgbClr val="FFFFFF"/>
                </a:highlight>
                <a:latin typeface="Calibri"/>
                <a:ea typeface="Calibri"/>
                <a:cs typeface="Calibri"/>
                <a:sym typeface="Calibri"/>
              </a:rPr>
              <a:t>prior probability</a:t>
            </a:r>
            <a:r>
              <a:rPr lang="en-IN" sz="2400">
                <a:solidFill>
                  <a:srgbClr val="333333"/>
                </a:solidFill>
                <a:highlight>
                  <a:srgbClr val="FFFFFF"/>
                </a:highlight>
                <a:latin typeface="Calibri"/>
                <a:ea typeface="Calibri"/>
                <a:cs typeface="Calibri"/>
                <a:sym typeface="Calibri"/>
              </a:rPr>
              <a:t>, probability of hypothesis before considering the evidence</a:t>
            </a:r>
            <a:endParaRPr sz="2400">
              <a:solidFill>
                <a:srgbClr val="333333"/>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rgbClr val="333333"/>
              </a:buClr>
              <a:buSzPts val="2400"/>
              <a:buFont typeface="Calibri"/>
              <a:buChar char="●"/>
            </a:pPr>
            <a:r>
              <a:rPr lang="en-IN" sz="2400" b="1">
                <a:solidFill>
                  <a:srgbClr val="333333"/>
                </a:solidFill>
                <a:highlight>
                  <a:srgbClr val="FFFFFF"/>
                </a:highlight>
                <a:latin typeface="Calibri"/>
                <a:ea typeface="Calibri"/>
                <a:cs typeface="Calibri"/>
                <a:sym typeface="Calibri"/>
              </a:rPr>
              <a:t>P(B)</a:t>
            </a:r>
            <a:r>
              <a:rPr lang="en-IN" sz="2400">
                <a:solidFill>
                  <a:srgbClr val="333333"/>
                </a:solidFill>
                <a:highlight>
                  <a:srgbClr val="FFFFFF"/>
                </a:highlight>
                <a:latin typeface="Calibri"/>
                <a:ea typeface="Calibri"/>
                <a:cs typeface="Calibri"/>
                <a:sym typeface="Calibri"/>
              </a:rPr>
              <a:t> is called </a:t>
            </a:r>
            <a:r>
              <a:rPr lang="en-IN" sz="2400" b="1">
                <a:solidFill>
                  <a:srgbClr val="333333"/>
                </a:solidFill>
                <a:highlight>
                  <a:srgbClr val="FFFFFF"/>
                </a:highlight>
                <a:latin typeface="Calibri"/>
                <a:ea typeface="Calibri"/>
                <a:cs typeface="Calibri"/>
                <a:sym typeface="Calibri"/>
              </a:rPr>
              <a:t>marginal probability</a:t>
            </a:r>
            <a:r>
              <a:rPr lang="en-IN" sz="2400">
                <a:solidFill>
                  <a:srgbClr val="333333"/>
                </a:solidFill>
                <a:highlight>
                  <a:srgbClr val="FFFFFF"/>
                </a:highlight>
                <a:latin typeface="Calibri"/>
                <a:ea typeface="Calibri"/>
                <a:cs typeface="Calibri"/>
                <a:sym typeface="Calibri"/>
              </a:rPr>
              <a:t>, pure probability of an evidence.</a:t>
            </a:r>
            <a:endParaRPr sz="2400">
              <a:solidFill>
                <a:srgbClr val="333333"/>
              </a:solidFill>
              <a:highlight>
                <a:srgbClr val="FFFFFF"/>
              </a:highlight>
              <a:latin typeface="Calibri"/>
              <a:ea typeface="Calibri"/>
              <a:cs typeface="Calibri"/>
              <a:sym typeface="Calibri"/>
            </a:endParaRPr>
          </a:p>
          <a:p>
            <a:pPr marL="0" lvl="0" indent="0" algn="l" rtl="0">
              <a:lnSpc>
                <a:spcPct val="115000"/>
              </a:lnSpc>
              <a:spcBef>
                <a:spcPts val="1200"/>
              </a:spcBef>
              <a:spcAft>
                <a:spcPts val="1200"/>
              </a:spcAft>
              <a:buNone/>
            </a:pPr>
            <a:endParaRPr sz="2200">
              <a:solidFill>
                <a:srgbClr val="333333"/>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1">
                                            <p:txEl>
                                              <p:pRg st="0" end="0"/>
                                            </p:txEl>
                                          </p:spTgt>
                                        </p:tgtEl>
                                        <p:attrNameLst>
                                          <p:attrName>style.visibility</p:attrName>
                                        </p:attrNameLst>
                                      </p:cBhvr>
                                      <p:to>
                                        <p:strVal val="visible"/>
                                      </p:to>
                                    </p:set>
                                    <p:animEffect transition="in" filter="fade">
                                      <p:cBhvr>
                                        <p:cTn id="7" dur="1000"/>
                                        <p:tgtEl>
                                          <p:spTgt spid="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1">
                                            <p:txEl>
                                              <p:pRg st="1" end="1"/>
                                            </p:txEl>
                                          </p:spTgt>
                                        </p:tgtEl>
                                        <p:attrNameLst>
                                          <p:attrName>style.visibility</p:attrName>
                                        </p:attrNameLst>
                                      </p:cBhvr>
                                      <p:to>
                                        <p:strVal val="visible"/>
                                      </p:to>
                                    </p:set>
                                    <p:animEffect transition="in" filter="fade">
                                      <p:cBhvr>
                                        <p:cTn id="12" dur="1000"/>
                                        <p:tgtEl>
                                          <p:spTgt spid="3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1">
                                            <p:txEl>
                                              <p:pRg st="2" end="2"/>
                                            </p:txEl>
                                          </p:spTgt>
                                        </p:tgtEl>
                                        <p:attrNameLst>
                                          <p:attrName>style.visibility</p:attrName>
                                        </p:attrNameLst>
                                      </p:cBhvr>
                                      <p:to>
                                        <p:strVal val="visible"/>
                                      </p:to>
                                    </p:set>
                                    <p:animEffect transition="in" filter="fade">
                                      <p:cBhvr>
                                        <p:cTn id="17" dur="1000"/>
                                        <p:tgtEl>
                                          <p:spTgt spid="3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1">
                                            <p:txEl>
                                              <p:pRg st="3" end="3"/>
                                            </p:txEl>
                                          </p:spTgt>
                                        </p:tgtEl>
                                        <p:attrNameLst>
                                          <p:attrName>style.visibility</p:attrName>
                                        </p:attrNameLst>
                                      </p:cBhvr>
                                      <p:to>
                                        <p:strVal val="visible"/>
                                      </p:to>
                                    </p:set>
                                    <p:animEffect transition="in" filter="fade">
                                      <p:cBhvr>
                                        <p:cTn id="22" dur="1000"/>
                                        <p:tgtEl>
                                          <p:spTgt spid="3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1">
                                            <p:txEl>
                                              <p:pRg st="4" end="4"/>
                                            </p:txEl>
                                          </p:spTgt>
                                        </p:tgtEl>
                                        <p:attrNameLst>
                                          <p:attrName>style.visibility</p:attrName>
                                        </p:attrNameLst>
                                      </p:cBhvr>
                                      <p:to>
                                        <p:strVal val="visible"/>
                                      </p:to>
                                    </p:set>
                                    <p:animEffect transition="in" filter="fade">
                                      <p:cBhvr>
                                        <p:cTn id="27" dur="1000"/>
                                        <p:tgtEl>
                                          <p:spTgt spid="3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1">
                                            <p:txEl>
                                              <p:pRg st="5" end="5"/>
                                            </p:txEl>
                                          </p:spTgt>
                                        </p:tgtEl>
                                        <p:attrNameLst>
                                          <p:attrName>style.visibility</p:attrName>
                                        </p:attrNameLst>
                                      </p:cBhvr>
                                      <p:to>
                                        <p:strVal val="visible"/>
                                      </p:to>
                                    </p:set>
                                    <p:animEffect transition="in" filter="fade">
                                      <p:cBhvr>
                                        <p:cTn id="32" dur="1000"/>
                                        <p:tgtEl>
                                          <p:spTgt spid="34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1">
                                            <p:txEl>
                                              <p:pRg st="6" end="6"/>
                                            </p:txEl>
                                          </p:spTgt>
                                        </p:tgtEl>
                                        <p:attrNameLst>
                                          <p:attrName>style.visibility</p:attrName>
                                        </p:attrNameLst>
                                      </p:cBhvr>
                                      <p:to>
                                        <p:strVal val="visible"/>
                                      </p:to>
                                    </p:set>
                                    <p:animEffect transition="in" filter="fade">
                                      <p:cBhvr>
                                        <p:cTn id="37" dur="1000"/>
                                        <p:tgtEl>
                                          <p:spTgt spid="3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11c6492cf85_0_26"/>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Baye’s Rule</a:t>
            </a:r>
            <a:endParaRPr b="1">
              <a:solidFill>
                <a:schemeClr val="lt1"/>
              </a:solidFill>
            </a:endParaRPr>
          </a:p>
        </p:txBody>
      </p:sp>
      <p:sp>
        <p:nvSpPr>
          <p:cNvPr id="347" name="Google Shape;347;g11c6492cf85_0_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348" name="Google Shape;348;g11c6492cf85_0_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29</a:t>
            </a:fld>
            <a:endParaRPr/>
          </a:p>
        </p:txBody>
      </p:sp>
      <p:pic>
        <p:nvPicPr>
          <p:cNvPr id="349" name="Google Shape;349;g11c6492cf85_0_26"/>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50" name="Google Shape;350;g11c6492cf85_0_26"/>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800"/>
              </a:spcBef>
              <a:spcAft>
                <a:spcPts val="0"/>
              </a:spcAft>
              <a:buNone/>
            </a:pPr>
            <a:r>
              <a:rPr lang="en-IN" sz="2400" b="1">
                <a:solidFill>
                  <a:srgbClr val="333333"/>
                </a:solidFill>
                <a:highlight>
                  <a:schemeClr val="lt1"/>
                </a:highlight>
                <a:latin typeface="Calibri"/>
                <a:ea typeface="Calibri"/>
                <a:cs typeface="Calibri"/>
                <a:sym typeface="Calibri"/>
              </a:rPr>
              <a:t>Applying Bayes' rule</a:t>
            </a:r>
            <a:r>
              <a:rPr lang="en-IN" sz="2400">
                <a:solidFill>
                  <a:srgbClr val="333333"/>
                </a:solidFill>
                <a:highlight>
                  <a:schemeClr val="lt1"/>
                </a:highlight>
                <a:latin typeface="Calibri"/>
                <a:ea typeface="Calibri"/>
                <a:cs typeface="Calibri"/>
                <a:sym typeface="Calibri"/>
              </a:rPr>
              <a:t>:</a:t>
            </a:r>
            <a:endParaRPr sz="2400">
              <a:solidFill>
                <a:srgbClr val="333333"/>
              </a:solidFill>
              <a:highlight>
                <a:schemeClr val="lt1"/>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chemeClr val="lt1"/>
                </a:highlight>
                <a:latin typeface="Calibri"/>
                <a:ea typeface="Calibri"/>
                <a:cs typeface="Calibri"/>
                <a:sym typeface="Calibri"/>
              </a:rPr>
              <a:t>Bayes' rule allows us to compute the single term </a:t>
            </a:r>
            <a:r>
              <a:rPr lang="en-IN" sz="2400" b="1">
                <a:solidFill>
                  <a:srgbClr val="333333"/>
                </a:solidFill>
                <a:highlight>
                  <a:schemeClr val="lt1"/>
                </a:highlight>
                <a:latin typeface="Calibri"/>
                <a:ea typeface="Calibri"/>
                <a:cs typeface="Calibri"/>
                <a:sym typeface="Calibri"/>
              </a:rPr>
              <a:t>P(B|A)</a:t>
            </a:r>
            <a:r>
              <a:rPr lang="en-IN" sz="2400">
                <a:solidFill>
                  <a:srgbClr val="333333"/>
                </a:solidFill>
                <a:highlight>
                  <a:schemeClr val="lt1"/>
                </a:highlight>
                <a:latin typeface="Calibri"/>
                <a:ea typeface="Calibri"/>
                <a:cs typeface="Calibri"/>
                <a:sym typeface="Calibri"/>
              </a:rPr>
              <a:t> in terms of </a:t>
            </a:r>
            <a:r>
              <a:rPr lang="en-IN" sz="2400" b="1">
                <a:solidFill>
                  <a:srgbClr val="333333"/>
                </a:solidFill>
                <a:highlight>
                  <a:schemeClr val="lt1"/>
                </a:highlight>
                <a:latin typeface="Calibri"/>
                <a:ea typeface="Calibri"/>
                <a:cs typeface="Calibri"/>
                <a:sym typeface="Calibri"/>
              </a:rPr>
              <a:t>P(A|B), P(B), </a:t>
            </a:r>
            <a:r>
              <a:rPr lang="en-IN" sz="2400">
                <a:solidFill>
                  <a:srgbClr val="333333"/>
                </a:solidFill>
                <a:highlight>
                  <a:schemeClr val="lt1"/>
                </a:highlight>
                <a:latin typeface="Calibri"/>
                <a:ea typeface="Calibri"/>
                <a:cs typeface="Calibri"/>
                <a:sym typeface="Calibri"/>
              </a:rPr>
              <a:t>and</a:t>
            </a:r>
            <a:r>
              <a:rPr lang="en-IN" sz="2400" b="1">
                <a:solidFill>
                  <a:srgbClr val="333333"/>
                </a:solidFill>
                <a:highlight>
                  <a:schemeClr val="lt1"/>
                </a:highlight>
                <a:latin typeface="Calibri"/>
                <a:ea typeface="Calibri"/>
                <a:cs typeface="Calibri"/>
                <a:sym typeface="Calibri"/>
              </a:rPr>
              <a:t> P(A)</a:t>
            </a:r>
            <a:r>
              <a:rPr lang="en-IN" sz="2400">
                <a:solidFill>
                  <a:srgbClr val="333333"/>
                </a:solidFill>
                <a:highlight>
                  <a:schemeClr val="lt1"/>
                </a:highlight>
                <a:latin typeface="Calibri"/>
                <a:ea typeface="Calibri"/>
                <a:cs typeface="Calibri"/>
                <a:sym typeface="Calibri"/>
              </a:rPr>
              <a:t>. </a:t>
            </a:r>
            <a:endParaRPr sz="2400">
              <a:solidFill>
                <a:srgbClr val="333333"/>
              </a:solidFill>
              <a:highlight>
                <a:schemeClr val="lt1"/>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a:solidFill>
                  <a:srgbClr val="333333"/>
                </a:solidFill>
                <a:highlight>
                  <a:schemeClr val="lt1"/>
                </a:highlight>
                <a:latin typeface="Calibri"/>
                <a:ea typeface="Calibri"/>
                <a:cs typeface="Calibri"/>
                <a:sym typeface="Calibri"/>
              </a:rPr>
              <a:t>This is very useful in cases where we have a good probability of these three terms and want to determine the fourth one.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Suppose we want to perceive the effect of some unknown cause, and want to compute that cause, then the Bayes' rule becomes:</a:t>
            </a: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l" rtl="0">
              <a:lnSpc>
                <a:spcPct val="115000"/>
              </a:lnSpc>
              <a:spcBef>
                <a:spcPts val="1200"/>
              </a:spcBef>
              <a:spcAft>
                <a:spcPts val="1200"/>
              </a:spcAft>
              <a:buNone/>
            </a:pPr>
            <a:endParaRPr sz="2400">
              <a:solidFill>
                <a:srgbClr val="333333"/>
              </a:solidFill>
              <a:highlight>
                <a:srgbClr val="FFFFFF"/>
              </a:highlight>
              <a:latin typeface="Calibri"/>
              <a:ea typeface="Calibri"/>
              <a:cs typeface="Calibri"/>
              <a:sym typeface="Calibri"/>
            </a:endParaRPr>
          </a:p>
        </p:txBody>
      </p:sp>
      <p:pic>
        <p:nvPicPr>
          <p:cNvPr id="351" name="Google Shape;351;g11c6492cf85_0_26"/>
          <p:cNvPicPr preferRelativeResize="0"/>
          <p:nvPr/>
        </p:nvPicPr>
        <p:blipFill>
          <a:blip r:embed="rId4">
            <a:alphaModFix/>
          </a:blip>
          <a:stretch>
            <a:fillRect/>
          </a:stretch>
        </p:blipFill>
        <p:spPr>
          <a:xfrm>
            <a:off x="2619100" y="4498675"/>
            <a:ext cx="6953800" cy="1225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animEffect transition="in" filter="fade">
                                      <p:cBhvr>
                                        <p:cTn id="7" dur="1000"/>
                                        <p:tgtEl>
                                          <p:spTgt spid="3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0">
                                            <p:txEl>
                                              <p:pRg st="1" end="1"/>
                                            </p:txEl>
                                          </p:spTgt>
                                        </p:tgtEl>
                                        <p:attrNameLst>
                                          <p:attrName>style.visibility</p:attrName>
                                        </p:attrNameLst>
                                      </p:cBhvr>
                                      <p:to>
                                        <p:strVal val="visible"/>
                                      </p:to>
                                    </p:set>
                                    <p:animEffect transition="in" filter="fade">
                                      <p:cBhvr>
                                        <p:cTn id="12" dur="1000"/>
                                        <p:tgtEl>
                                          <p:spTgt spid="3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0">
                                            <p:txEl>
                                              <p:pRg st="2" end="2"/>
                                            </p:txEl>
                                          </p:spTgt>
                                        </p:tgtEl>
                                        <p:attrNameLst>
                                          <p:attrName>style.visibility</p:attrName>
                                        </p:attrNameLst>
                                      </p:cBhvr>
                                      <p:to>
                                        <p:strVal val="visible"/>
                                      </p:to>
                                    </p:set>
                                    <p:animEffect transition="in" filter="fade">
                                      <p:cBhvr>
                                        <p:cTn id="17" dur="1000"/>
                                        <p:tgtEl>
                                          <p:spTgt spid="3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0">
                                            <p:txEl>
                                              <p:pRg st="3" end="3"/>
                                            </p:txEl>
                                          </p:spTgt>
                                        </p:tgtEl>
                                        <p:attrNameLst>
                                          <p:attrName>style.visibility</p:attrName>
                                        </p:attrNameLst>
                                      </p:cBhvr>
                                      <p:to>
                                        <p:strVal val="visible"/>
                                      </p:to>
                                    </p:set>
                                    <p:animEffect transition="in" filter="fade">
                                      <p:cBhvr>
                                        <p:cTn id="22" dur="1000"/>
                                        <p:tgtEl>
                                          <p:spTgt spid="3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0">
                                            <p:txEl>
                                              <p:pRg st="4" end="4"/>
                                            </p:txEl>
                                          </p:spTgt>
                                        </p:tgtEl>
                                        <p:attrNameLst>
                                          <p:attrName>style.visibility</p:attrName>
                                        </p:attrNameLst>
                                      </p:cBhvr>
                                      <p:to>
                                        <p:strVal val="visible"/>
                                      </p:to>
                                    </p:set>
                                    <p:animEffect transition="in" filter="fade">
                                      <p:cBhvr>
                                        <p:cTn id="27" dur="1000"/>
                                        <p:tgtEl>
                                          <p:spTgt spid="3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0">
                                            <p:txEl>
                                              <p:pRg st="5" end="5"/>
                                            </p:txEl>
                                          </p:spTgt>
                                        </p:tgtEl>
                                        <p:attrNameLst>
                                          <p:attrName>style.visibility</p:attrName>
                                        </p:attrNameLst>
                                      </p:cBhvr>
                                      <p:to>
                                        <p:strVal val="visible"/>
                                      </p:to>
                                    </p:set>
                                    <p:animEffect transition="in" filter="fade">
                                      <p:cBhvr>
                                        <p:cTn id="32" dur="1000"/>
                                        <p:tgtEl>
                                          <p:spTgt spid="3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0">
                                            <p:txEl>
                                              <p:pRg st="6" end="6"/>
                                            </p:txEl>
                                          </p:spTgt>
                                        </p:tgtEl>
                                        <p:attrNameLst>
                                          <p:attrName>style.visibility</p:attrName>
                                        </p:attrNameLst>
                                      </p:cBhvr>
                                      <p:to>
                                        <p:strVal val="visible"/>
                                      </p:to>
                                    </p:set>
                                    <p:animEffect transition="in" filter="fade">
                                      <p:cBhvr>
                                        <p:cTn id="37" dur="1000"/>
                                        <p:tgtEl>
                                          <p:spTgt spid="35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0">
                                            <p:txEl>
                                              <p:pRg st="7" end="7"/>
                                            </p:txEl>
                                          </p:spTgt>
                                        </p:tgtEl>
                                        <p:attrNameLst>
                                          <p:attrName>style.visibility</p:attrName>
                                        </p:attrNameLst>
                                      </p:cBhvr>
                                      <p:to>
                                        <p:strVal val="visible"/>
                                      </p:to>
                                    </p:set>
                                    <p:animEffect transition="in" filter="fade">
                                      <p:cBhvr>
                                        <p:cTn id="42" dur="1000"/>
                                        <p:tgtEl>
                                          <p:spTgt spid="35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0">
                                            <p:txEl>
                                              <p:pRg st="8" end="8"/>
                                            </p:txEl>
                                          </p:spTgt>
                                        </p:tgtEl>
                                        <p:attrNameLst>
                                          <p:attrName>style.visibility</p:attrName>
                                        </p:attrNameLst>
                                      </p:cBhvr>
                                      <p:to>
                                        <p:strVal val="visible"/>
                                      </p:to>
                                    </p:set>
                                    <p:animEffect transition="in" filter="fade">
                                      <p:cBhvr>
                                        <p:cTn id="47" dur="1000"/>
                                        <p:tgtEl>
                                          <p:spTgt spid="35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ae8d2b2e7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Syllabus</a:t>
            </a:r>
            <a:endParaRPr/>
          </a:p>
        </p:txBody>
      </p:sp>
      <p:sp>
        <p:nvSpPr>
          <p:cNvPr id="107" name="Google Shape;107;g12ae8d2b2e7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108" name="Google Shape;108;g12ae8d2b2e7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pPr marL="0" lvl="0" indent="0" algn="r" rtl="0">
                <a:spcBef>
                  <a:spcPts val="0"/>
                </a:spcBef>
                <a:spcAft>
                  <a:spcPts val="0"/>
                </a:spcAft>
                <a:buClr>
                  <a:srgbClr val="000000"/>
                </a:buClr>
                <a:buFont typeface="Arial"/>
                <a:buNone/>
              </a:pPr>
              <a:t>3</a:t>
            </a:fld>
            <a:endParaRPr/>
          </a:p>
        </p:txBody>
      </p:sp>
      <p:pic>
        <p:nvPicPr>
          <p:cNvPr id="109" name="Google Shape;109;g12ae8d2b2e7_0_0"/>
          <p:cNvPicPr preferRelativeResize="0"/>
          <p:nvPr/>
        </p:nvPicPr>
        <p:blipFill rotWithShape="1">
          <a:blip r:embed="rId3">
            <a:alphaModFix/>
          </a:blip>
          <a:srcRect t="2647"/>
          <a:stretch/>
        </p:blipFill>
        <p:spPr>
          <a:xfrm>
            <a:off x="838200" y="1908750"/>
            <a:ext cx="10515600" cy="255065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1c6492cf85_0_36"/>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Baye’s Rule</a:t>
            </a:r>
            <a:endParaRPr b="1">
              <a:solidFill>
                <a:schemeClr val="lt1"/>
              </a:solidFill>
            </a:endParaRPr>
          </a:p>
        </p:txBody>
      </p:sp>
      <p:sp>
        <p:nvSpPr>
          <p:cNvPr id="357" name="Google Shape;357;g11c6492cf85_0_3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358" name="Google Shape;358;g11c6492cf85_0_3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30</a:t>
            </a:fld>
            <a:endParaRPr/>
          </a:p>
        </p:txBody>
      </p:sp>
      <p:pic>
        <p:nvPicPr>
          <p:cNvPr id="359" name="Google Shape;359;g11c6492cf85_0_36"/>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60" name="Google Shape;360;g11c6492cf85_0_36"/>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None/>
            </a:pPr>
            <a:r>
              <a:rPr lang="en-IN" sz="2400" b="1">
                <a:solidFill>
                  <a:srgbClr val="333333"/>
                </a:solidFill>
                <a:highlight>
                  <a:srgbClr val="FFFFFF"/>
                </a:highlight>
                <a:latin typeface="Calibri"/>
                <a:ea typeface="Calibri"/>
                <a:cs typeface="Calibri"/>
                <a:sym typeface="Calibri"/>
              </a:rPr>
              <a:t>Example-1: Question: what is the probability that a patient has diseases dengue with neck pain?</a:t>
            </a:r>
            <a:endParaRPr sz="2400" b="1">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r>
              <a:rPr lang="en-IN" sz="2400" b="1">
                <a:solidFill>
                  <a:srgbClr val="333333"/>
                </a:solidFill>
                <a:highlight>
                  <a:srgbClr val="FFFFFF"/>
                </a:highlight>
                <a:latin typeface="Calibri"/>
                <a:ea typeface="Calibri"/>
                <a:cs typeface="Calibri"/>
                <a:sym typeface="Calibri"/>
              </a:rPr>
              <a:t>Given Data:</a:t>
            </a:r>
            <a:endParaRPr sz="2400" b="1">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r>
              <a:rPr lang="en-IN" sz="2400">
                <a:solidFill>
                  <a:srgbClr val="333333"/>
                </a:solidFill>
                <a:highlight>
                  <a:srgbClr val="FFFFFF"/>
                </a:highlight>
                <a:latin typeface="Calibri"/>
                <a:ea typeface="Calibri"/>
                <a:cs typeface="Calibri"/>
                <a:sym typeface="Calibri"/>
              </a:rPr>
              <a:t>A doctor is aware that disease dengue causes a patient to have neck pain, and it occurs 80% of the time. He is also aware of some more facts, which are given as follows:</a:t>
            </a:r>
            <a:endParaRPr sz="2400">
              <a:solidFill>
                <a:srgbClr val="333333"/>
              </a:solidFill>
              <a:highlight>
                <a:srgbClr val="FFFFFF"/>
              </a:highlight>
              <a:latin typeface="Calibri"/>
              <a:ea typeface="Calibri"/>
              <a:cs typeface="Calibri"/>
              <a:sym typeface="Calibri"/>
            </a:endParaRPr>
          </a:p>
          <a:p>
            <a:pPr marL="457200" lvl="0" indent="-381000" algn="just" rtl="0">
              <a:lnSpc>
                <a:spcPct val="170454"/>
              </a:lnSpc>
              <a:spcBef>
                <a:spcPts val="1200"/>
              </a:spcBef>
              <a:spcAft>
                <a:spcPts val="0"/>
              </a:spcAft>
              <a:buSzPts val="2400"/>
              <a:buFont typeface="Calibri"/>
              <a:buChar char="●"/>
            </a:pPr>
            <a:r>
              <a:rPr lang="en-IN" sz="2400">
                <a:highlight>
                  <a:srgbClr val="FFFFFF"/>
                </a:highlight>
                <a:latin typeface="Calibri"/>
                <a:ea typeface="Calibri"/>
                <a:cs typeface="Calibri"/>
                <a:sym typeface="Calibri"/>
              </a:rPr>
              <a:t>The Known probability that a patient has dengue disease is 1/30,000.</a:t>
            </a:r>
            <a:endParaRPr sz="2400">
              <a:highlight>
                <a:srgbClr val="FFFFFF"/>
              </a:highlight>
              <a:latin typeface="Calibri"/>
              <a:ea typeface="Calibri"/>
              <a:cs typeface="Calibri"/>
              <a:sym typeface="Calibri"/>
            </a:endParaRPr>
          </a:p>
          <a:p>
            <a:pPr marL="457200" lvl="0" indent="-381000" algn="just" rtl="0">
              <a:lnSpc>
                <a:spcPct val="170454"/>
              </a:lnSpc>
              <a:spcBef>
                <a:spcPts val="0"/>
              </a:spcBef>
              <a:spcAft>
                <a:spcPts val="0"/>
              </a:spcAft>
              <a:buSzPts val="2400"/>
              <a:buFont typeface="Calibri"/>
              <a:buChar char="●"/>
            </a:pPr>
            <a:r>
              <a:rPr lang="en-IN" sz="2400">
                <a:highlight>
                  <a:srgbClr val="FFFFFF"/>
                </a:highlight>
                <a:latin typeface="Calibri"/>
                <a:ea typeface="Calibri"/>
                <a:cs typeface="Calibri"/>
                <a:sym typeface="Calibri"/>
              </a:rPr>
              <a:t>The Known probability that a patient has neck pain is 2%.</a:t>
            </a:r>
            <a:endParaRPr sz="2400">
              <a:highlight>
                <a:srgbClr val="FFFFFF"/>
              </a:highlight>
              <a:latin typeface="Calibri"/>
              <a:ea typeface="Calibri"/>
              <a:cs typeface="Calibri"/>
              <a:sym typeface="Calibri"/>
            </a:endParaRPr>
          </a:p>
          <a:p>
            <a:pPr marL="0" lvl="0" indent="0" algn="just" rtl="0">
              <a:lnSpc>
                <a:spcPct val="115000"/>
              </a:lnSpc>
              <a:spcBef>
                <a:spcPts val="1200"/>
              </a:spcBef>
              <a:spcAft>
                <a:spcPts val="1200"/>
              </a:spcAft>
              <a:buNone/>
            </a:pPr>
            <a:r>
              <a:rPr lang="en-IN" sz="2400">
                <a:solidFill>
                  <a:srgbClr val="333333"/>
                </a:solidFill>
                <a:highlight>
                  <a:srgbClr val="FFFFFF"/>
                </a:highlight>
                <a:latin typeface="Calibri"/>
                <a:ea typeface="Calibri"/>
                <a:cs typeface="Calibri"/>
                <a:sym typeface="Calibri"/>
              </a:rPr>
              <a:t>Let a be the proposition that patient has </a:t>
            </a:r>
            <a:r>
              <a:rPr lang="en-IN" sz="2400">
                <a:solidFill>
                  <a:schemeClr val="dk1"/>
                </a:solidFill>
                <a:highlight>
                  <a:schemeClr val="lt1"/>
                </a:highlight>
                <a:latin typeface="Calibri"/>
                <a:ea typeface="Calibri"/>
                <a:cs typeface="Calibri"/>
                <a:sym typeface="Calibri"/>
              </a:rPr>
              <a:t>neck pain</a:t>
            </a:r>
            <a:r>
              <a:rPr lang="en-IN" sz="2400">
                <a:solidFill>
                  <a:srgbClr val="333333"/>
                </a:solidFill>
                <a:highlight>
                  <a:srgbClr val="FFFFFF"/>
                </a:highlight>
                <a:latin typeface="Calibri"/>
                <a:ea typeface="Calibri"/>
                <a:cs typeface="Calibri"/>
                <a:sym typeface="Calibri"/>
              </a:rPr>
              <a:t> and b be the proposition that patient has </a:t>
            </a:r>
            <a:r>
              <a:rPr lang="en-IN" sz="2400">
                <a:solidFill>
                  <a:schemeClr val="dk1"/>
                </a:solidFill>
                <a:highlight>
                  <a:schemeClr val="lt1"/>
                </a:highlight>
                <a:latin typeface="Calibri"/>
                <a:ea typeface="Calibri"/>
                <a:cs typeface="Calibri"/>
                <a:sym typeface="Calibri"/>
              </a:rPr>
              <a:t>dengue</a:t>
            </a:r>
            <a:r>
              <a:rPr lang="en-IN" sz="2400">
                <a:solidFill>
                  <a:srgbClr val="333333"/>
                </a:solidFill>
                <a:highlight>
                  <a:srgbClr val="FFFFFF"/>
                </a:highlight>
                <a:latin typeface="Calibri"/>
                <a:ea typeface="Calibri"/>
                <a:cs typeface="Calibri"/>
                <a:sym typeface="Calibri"/>
              </a:rPr>
              <a:t>. </a:t>
            </a:r>
            <a:endParaRPr sz="2400">
              <a:solidFill>
                <a:srgbClr val="333333"/>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0">
                                            <p:txEl>
                                              <p:pRg st="0" end="0"/>
                                            </p:txEl>
                                          </p:spTgt>
                                        </p:tgtEl>
                                        <p:attrNameLst>
                                          <p:attrName>style.visibility</p:attrName>
                                        </p:attrNameLst>
                                      </p:cBhvr>
                                      <p:to>
                                        <p:strVal val="visible"/>
                                      </p:to>
                                    </p:set>
                                    <p:animEffect transition="in" filter="fade">
                                      <p:cBhvr>
                                        <p:cTn id="7" dur="1000"/>
                                        <p:tgtEl>
                                          <p:spTgt spid="3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0">
                                            <p:txEl>
                                              <p:pRg st="1" end="1"/>
                                            </p:txEl>
                                          </p:spTgt>
                                        </p:tgtEl>
                                        <p:attrNameLst>
                                          <p:attrName>style.visibility</p:attrName>
                                        </p:attrNameLst>
                                      </p:cBhvr>
                                      <p:to>
                                        <p:strVal val="visible"/>
                                      </p:to>
                                    </p:set>
                                    <p:animEffect transition="in" filter="fade">
                                      <p:cBhvr>
                                        <p:cTn id="12" dur="1000"/>
                                        <p:tgtEl>
                                          <p:spTgt spid="3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0">
                                            <p:txEl>
                                              <p:pRg st="2" end="2"/>
                                            </p:txEl>
                                          </p:spTgt>
                                        </p:tgtEl>
                                        <p:attrNameLst>
                                          <p:attrName>style.visibility</p:attrName>
                                        </p:attrNameLst>
                                      </p:cBhvr>
                                      <p:to>
                                        <p:strVal val="visible"/>
                                      </p:to>
                                    </p:set>
                                    <p:animEffect transition="in" filter="fade">
                                      <p:cBhvr>
                                        <p:cTn id="17" dur="1000"/>
                                        <p:tgtEl>
                                          <p:spTgt spid="3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0">
                                            <p:txEl>
                                              <p:pRg st="3" end="3"/>
                                            </p:txEl>
                                          </p:spTgt>
                                        </p:tgtEl>
                                        <p:attrNameLst>
                                          <p:attrName>style.visibility</p:attrName>
                                        </p:attrNameLst>
                                      </p:cBhvr>
                                      <p:to>
                                        <p:strVal val="visible"/>
                                      </p:to>
                                    </p:set>
                                    <p:animEffect transition="in" filter="fade">
                                      <p:cBhvr>
                                        <p:cTn id="22" dur="1000"/>
                                        <p:tgtEl>
                                          <p:spTgt spid="3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0">
                                            <p:txEl>
                                              <p:pRg st="4" end="4"/>
                                            </p:txEl>
                                          </p:spTgt>
                                        </p:tgtEl>
                                        <p:attrNameLst>
                                          <p:attrName>style.visibility</p:attrName>
                                        </p:attrNameLst>
                                      </p:cBhvr>
                                      <p:to>
                                        <p:strVal val="visible"/>
                                      </p:to>
                                    </p:set>
                                    <p:animEffect transition="in" filter="fade">
                                      <p:cBhvr>
                                        <p:cTn id="27" dur="1000"/>
                                        <p:tgtEl>
                                          <p:spTgt spid="36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0">
                                            <p:txEl>
                                              <p:pRg st="5" end="5"/>
                                            </p:txEl>
                                          </p:spTgt>
                                        </p:tgtEl>
                                        <p:attrNameLst>
                                          <p:attrName>style.visibility</p:attrName>
                                        </p:attrNameLst>
                                      </p:cBhvr>
                                      <p:to>
                                        <p:strVal val="visible"/>
                                      </p:to>
                                    </p:set>
                                    <p:animEffect transition="in" filter="fade">
                                      <p:cBhvr>
                                        <p:cTn id="32" dur="1000"/>
                                        <p:tgtEl>
                                          <p:spTgt spid="36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11c6492cf85_0_47"/>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Baye’s Rule</a:t>
            </a:r>
            <a:endParaRPr b="1">
              <a:solidFill>
                <a:schemeClr val="lt1"/>
              </a:solidFill>
            </a:endParaRPr>
          </a:p>
        </p:txBody>
      </p:sp>
      <p:sp>
        <p:nvSpPr>
          <p:cNvPr id="366" name="Google Shape;366;g11c6492cf85_0_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367" name="Google Shape;367;g11c6492cf85_0_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31</a:t>
            </a:fld>
            <a:endParaRPr/>
          </a:p>
        </p:txBody>
      </p:sp>
      <p:pic>
        <p:nvPicPr>
          <p:cNvPr id="368" name="Google Shape;368;g11c6492cf85_0_47"/>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69" name="Google Shape;369;g11c6492cf85_0_47"/>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None/>
            </a:pPr>
            <a:r>
              <a:rPr lang="en-IN" sz="2400">
                <a:solidFill>
                  <a:srgbClr val="333333"/>
                </a:solidFill>
                <a:highlight>
                  <a:srgbClr val="FFFFFF"/>
                </a:highlight>
                <a:latin typeface="Calibri"/>
                <a:ea typeface="Calibri"/>
                <a:cs typeface="Calibri"/>
                <a:sym typeface="Calibri"/>
              </a:rPr>
              <a:t>so we can calculate the following as:</a:t>
            </a: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r>
              <a:rPr lang="en-IN" sz="2400">
                <a:solidFill>
                  <a:srgbClr val="333333"/>
                </a:solidFill>
                <a:highlight>
                  <a:srgbClr val="FFFFFF"/>
                </a:highlight>
                <a:latin typeface="Calibri"/>
                <a:ea typeface="Calibri"/>
                <a:cs typeface="Calibri"/>
                <a:sym typeface="Calibri"/>
              </a:rPr>
              <a:t>P(a|b) = 0.8</a:t>
            </a: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r>
              <a:rPr lang="en-IN" sz="2400">
                <a:solidFill>
                  <a:srgbClr val="333333"/>
                </a:solidFill>
                <a:highlight>
                  <a:srgbClr val="FFFFFF"/>
                </a:highlight>
                <a:latin typeface="Calibri"/>
                <a:ea typeface="Calibri"/>
                <a:cs typeface="Calibri"/>
                <a:sym typeface="Calibri"/>
              </a:rPr>
              <a:t>P(b) = 1/30000</a:t>
            </a: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r>
              <a:rPr lang="en-IN" sz="2400">
                <a:solidFill>
                  <a:srgbClr val="333333"/>
                </a:solidFill>
                <a:highlight>
                  <a:srgbClr val="FFFFFF"/>
                </a:highlight>
                <a:latin typeface="Calibri"/>
                <a:ea typeface="Calibri"/>
                <a:cs typeface="Calibri"/>
                <a:sym typeface="Calibri"/>
              </a:rPr>
              <a:t>P(a)= .02</a:t>
            </a: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r>
              <a:rPr lang="en-IN" sz="2400">
                <a:solidFill>
                  <a:srgbClr val="333333"/>
                </a:solidFill>
                <a:highlight>
                  <a:srgbClr val="FFFFFF"/>
                </a:highlight>
                <a:latin typeface="Calibri"/>
                <a:ea typeface="Calibri"/>
                <a:cs typeface="Calibri"/>
                <a:sym typeface="Calibri"/>
              </a:rPr>
              <a:t>Hence, we can assume that 1 patient out of 750 patients has dengue disease with neck pain.</a:t>
            </a:r>
            <a:endParaRPr sz="2400">
              <a:solidFill>
                <a:srgbClr val="333333"/>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l" rtl="0">
              <a:lnSpc>
                <a:spcPct val="115000"/>
              </a:lnSpc>
              <a:spcBef>
                <a:spcPts val="1200"/>
              </a:spcBef>
              <a:spcAft>
                <a:spcPts val="1200"/>
              </a:spcAft>
              <a:buNone/>
            </a:pPr>
            <a:endParaRPr sz="2400">
              <a:solidFill>
                <a:srgbClr val="333333"/>
              </a:solidFill>
              <a:highlight>
                <a:srgbClr val="FFFFFF"/>
              </a:highlight>
              <a:latin typeface="Calibri"/>
              <a:ea typeface="Calibri"/>
              <a:cs typeface="Calibri"/>
              <a:sym typeface="Calibri"/>
            </a:endParaRPr>
          </a:p>
        </p:txBody>
      </p:sp>
      <p:pic>
        <p:nvPicPr>
          <p:cNvPr id="370" name="Google Shape;370;g11c6492cf85_0_47"/>
          <p:cNvPicPr preferRelativeResize="0"/>
          <p:nvPr/>
        </p:nvPicPr>
        <p:blipFill>
          <a:blip r:embed="rId4">
            <a:alphaModFix/>
          </a:blip>
          <a:stretch>
            <a:fillRect/>
          </a:stretch>
        </p:blipFill>
        <p:spPr>
          <a:xfrm>
            <a:off x="2462413" y="3375538"/>
            <a:ext cx="7267175" cy="11696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9">
                                            <p:txEl>
                                              <p:pRg st="0" end="0"/>
                                            </p:txEl>
                                          </p:spTgt>
                                        </p:tgtEl>
                                        <p:attrNameLst>
                                          <p:attrName>style.visibility</p:attrName>
                                        </p:attrNameLst>
                                      </p:cBhvr>
                                      <p:to>
                                        <p:strVal val="visible"/>
                                      </p:to>
                                    </p:set>
                                    <p:animEffect transition="in" filter="fade">
                                      <p:cBhvr>
                                        <p:cTn id="7" dur="1000"/>
                                        <p:tgtEl>
                                          <p:spTgt spid="3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9">
                                            <p:txEl>
                                              <p:pRg st="1" end="1"/>
                                            </p:txEl>
                                          </p:spTgt>
                                        </p:tgtEl>
                                        <p:attrNameLst>
                                          <p:attrName>style.visibility</p:attrName>
                                        </p:attrNameLst>
                                      </p:cBhvr>
                                      <p:to>
                                        <p:strVal val="visible"/>
                                      </p:to>
                                    </p:set>
                                    <p:animEffect transition="in" filter="fade">
                                      <p:cBhvr>
                                        <p:cTn id="12" dur="1000"/>
                                        <p:tgtEl>
                                          <p:spTgt spid="3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9">
                                            <p:txEl>
                                              <p:pRg st="2" end="2"/>
                                            </p:txEl>
                                          </p:spTgt>
                                        </p:tgtEl>
                                        <p:attrNameLst>
                                          <p:attrName>style.visibility</p:attrName>
                                        </p:attrNameLst>
                                      </p:cBhvr>
                                      <p:to>
                                        <p:strVal val="visible"/>
                                      </p:to>
                                    </p:set>
                                    <p:animEffect transition="in" filter="fade">
                                      <p:cBhvr>
                                        <p:cTn id="17" dur="1000"/>
                                        <p:tgtEl>
                                          <p:spTgt spid="3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9">
                                            <p:txEl>
                                              <p:pRg st="3" end="3"/>
                                            </p:txEl>
                                          </p:spTgt>
                                        </p:tgtEl>
                                        <p:attrNameLst>
                                          <p:attrName>style.visibility</p:attrName>
                                        </p:attrNameLst>
                                      </p:cBhvr>
                                      <p:to>
                                        <p:strVal val="visible"/>
                                      </p:to>
                                    </p:set>
                                    <p:animEffect transition="in" filter="fade">
                                      <p:cBhvr>
                                        <p:cTn id="22" dur="1000"/>
                                        <p:tgtEl>
                                          <p:spTgt spid="3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9">
                                            <p:txEl>
                                              <p:pRg st="4" end="4"/>
                                            </p:txEl>
                                          </p:spTgt>
                                        </p:tgtEl>
                                        <p:attrNameLst>
                                          <p:attrName>style.visibility</p:attrName>
                                        </p:attrNameLst>
                                      </p:cBhvr>
                                      <p:to>
                                        <p:strVal val="visible"/>
                                      </p:to>
                                    </p:set>
                                    <p:animEffect transition="in" filter="fade">
                                      <p:cBhvr>
                                        <p:cTn id="27" dur="1000"/>
                                        <p:tgtEl>
                                          <p:spTgt spid="3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9">
                                            <p:txEl>
                                              <p:pRg st="5" end="5"/>
                                            </p:txEl>
                                          </p:spTgt>
                                        </p:tgtEl>
                                        <p:attrNameLst>
                                          <p:attrName>style.visibility</p:attrName>
                                        </p:attrNameLst>
                                      </p:cBhvr>
                                      <p:to>
                                        <p:strVal val="visible"/>
                                      </p:to>
                                    </p:set>
                                    <p:animEffect transition="in" filter="fade">
                                      <p:cBhvr>
                                        <p:cTn id="32" dur="1000"/>
                                        <p:tgtEl>
                                          <p:spTgt spid="36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9">
                                            <p:txEl>
                                              <p:pRg st="6" end="6"/>
                                            </p:txEl>
                                          </p:spTgt>
                                        </p:tgtEl>
                                        <p:attrNameLst>
                                          <p:attrName>style.visibility</p:attrName>
                                        </p:attrNameLst>
                                      </p:cBhvr>
                                      <p:to>
                                        <p:strVal val="visible"/>
                                      </p:to>
                                    </p:set>
                                    <p:animEffect transition="in" filter="fade">
                                      <p:cBhvr>
                                        <p:cTn id="37" dur="1000"/>
                                        <p:tgtEl>
                                          <p:spTgt spid="36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9">
                                            <p:txEl>
                                              <p:pRg st="7" end="7"/>
                                            </p:txEl>
                                          </p:spTgt>
                                        </p:tgtEl>
                                        <p:attrNameLst>
                                          <p:attrName>style.visibility</p:attrName>
                                        </p:attrNameLst>
                                      </p:cBhvr>
                                      <p:to>
                                        <p:strVal val="visible"/>
                                      </p:to>
                                    </p:set>
                                    <p:animEffect transition="in" filter="fade">
                                      <p:cBhvr>
                                        <p:cTn id="42" dur="1000"/>
                                        <p:tgtEl>
                                          <p:spTgt spid="36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9">
                                            <p:txEl>
                                              <p:pRg st="8" end="8"/>
                                            </p:txEl>
                                          </p:spTgt>
                                        </p:tgtEl>
                                        <p:attrNameLst>
                                          <p:attrName>style.visibility</p:attrName>
                                        </p:attrNameLst>
                                      </p:cBhvr>
                                      <p:to>
                                        <p:strVal val="visible"/>
                                      </p:to>
                                    </p:set>
                                    <p:animEffect transition="in" filter="fade">
                                      <p:cBhvr>
                                        <p:cTn id="47" dur="1000"/>
                                        <p:tgtEl>
                                          <p:spTgt spid="36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69">
                                            <p:txEl>
                                              <p:pRg st="9" end="9"/>
                                            </p:txEl>
                                          </p:spTgt>
                                        </p:tgtEl>
                                        <p:attrNameLst>
                                          <p:attrName>style.visibility</p:attrName>
                                        </p:attrNameLst>
                                      </p:cBhvr>
                                      <p:to>
                                        <p:strVal val="visible"/>
                                      </p:to>
                                    </p:set>
                                    <p:animEffect transition="in" filter="fade">
                                      <p:cBhvr>
                                        <p:cTn id="52" dur="1000"/>
                                        <p:tgtEl>
                                          <p:spTgt spid="36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69">
                                            <p:txEl>
                                              <p:pRg st="10" end="10"/>
                                            </p:txEl>
                                          </p:spTgt>
                                        </p:tgtEl>
                                        <p:attrNameLst>
                                          <p:attrName>style.visibility</p:attrName>
                                        </p:attrNameLst>
                                      </p:cBhvr>
                                      <p:to>
                                        <p:strVal val="visible"/>
                                      </p:to>
                                    </p:set>
                                    <p:animEffect transition="in" filter="fade">
                                      <p:cBhvr>
                                        <p:cTn id="57" dur="1000"/>
                                        <p:tgtEl>
                                          <p:spTgt spid="36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69">
                                            <p:txEl>
                                              <p:pRg st="11" end="11"/>
                                            </p:txEl>
                                          </p:spTgt>
                                        </p:tgtEl>
                                        <p:attrNameLst>
                                          <p:attrName>style.visibility</p:attrName>
                                        </p:attrNameLst>
                                      </p:cBhvr>
                                      <p:to>
                                        <p:strVal val="visible"/>
                                      </p:to>
                                    </p:set>
                                    <p:animEffect transition="in" filter="fade">
                                      <p:cBhvr>
                                        <p:cTn id="62" dur="1000"/>
                                        <p:tgtEl>
                                          <p:spTgt spid="36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69">
                                            <p:txEl>
                                              <p:pRg st="12" end="12"/>
                                            </p:txEl>
                                          </p:spTgt>
                                        </p:tgtEl>
                                        <p:attrNameLst>
                                          <p:attrName>style.visibility</p:attrName>
                                        </p:attrNameLst>
                                      </p:cBhvr>
                                      <p:to>
                                        <p:strVal val="visible"/>
                                      </p:to>
                                    </p:set>
                                    <p:animEffect transition="in" filter="fade">
                                      <p:cBhvr>
                                        <p:cTn id="67" dur="1000"/>
                                        <p:tgtEl>
                                          <p:spTgt spid="36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11c6492cf85_0_56"/>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Application of Bayes' theorem in AI</a:t>
            </a:r>
            <a:endParaRPr b="1">
              <a:solidFill>
                <a:schemeClr val="lt1"/>
              </a:solidFill>
            </a:endParaRPr>
          </a:p>
        </p:txBody>
      </p:sp>
      <p:sp>
        <p:nvSpPr>
          <p:cNvPr id="376" name="Google Shape;376;g11c6492cf85_0_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377" name="Google Shape;377;g11c6492cf85_0_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32</a:t>
            </a:fld>
            <a:endParaRPr/>
          </a:p>
        </p:txBody>
      </p:sp>
      <p:pic>
        <p:nvPicPr>
          <p:cNvPr id="378" name="Google Shape;378;g11c6492cf85_0_56"/>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79" name="Google Shape;379;g11c6492cf85_0_56"/>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IN" sz="2400" b="1">
                <a:solidFill>
                  <a:srgbClr val="333333"/>
                </a:solidFill>
                <a:highlight>
                  <a:srgbClr val="FFFFFF"/>
                </a:highlight>
                <a:latin typeface="Calibri"/>
                <a:ea typeface="Calibri"/>
                <a:cs typeface="Calibri"/>
                <a:sym typeface="Calibri"/>
              </a:rPr>
              <a:t>Following are some applications of Bayes' theorem:</a:t>
            </a:r>
            <a:endParaRPr sz="2400" b="1">
              <a:solidFill>
                <a:srgbClr val="333333"/>
              </a:solidFill>
              <a:highlight>
                <a:srgbClr val="FFFFFF"/>
              </a:highlight>
              <a:latin typeface="Calibri"/>
              <a:ea typeface="Calibri"/>
              <a:cs typeface="Calibri"/>
              <a:sym typeface="Calibri"/>
            </a:endParaRPr>
          </a:p>
          <a:p>
            <a:pPr marL="457200" lvl="0" indent="-381000" algn="just" rtl="0">
              <a:lnSpc>
                <a:spcPct val="170454"/>
              </a:lnSpc>
              <a:spcBef>
                <a:spcPts val="120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It is used to calculate the next step of the robot when the already executed step is given.</a:t>
            </a:r>
            <a:endParaRPr sz="2400">
              <a:solidFill>
                <a:schemeClr val="dk1"/>
              </a:solidFill>
              <a:highlight>
                <a:srgbClr val="FFFFFF"/>
              </a:highlight>
              <a:latin typeface="Calibri"/>
              <a:ea typeface="Calibri"/>
              <a:cs typeface="Calibri"/>
              <a:sym typeface="Calibri"/>
            </a:endParaRPr>
          </a:p>
          <a:p>
            <a:pPr marL="457200" lvl="0" indent="-381000" algn="just" rtl="0">
              <a:lnSpc>
                <a:spcPct val="170454"/>
              </a:lnSpc>
              <a:spcBef>
                <a:spcPts val="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Bayes' theorem is helpful in weather forecasting.</a:t>
            </a:r>
            <a:endParaRPr sz="2400">
              <a:solidFill>
                <a:schemeClr val="dk1"/>
              </a:solidFill>
              <a:highlight>
                <a:srgbClr val="FFFFFF"/>
              </a:highlight>
              <a:latin typeface="Calibri"/>
              <a:ea typeface="Calibri"/>
              <a:cs typeface="Calibri"/>
              <a:sym typeface="Calibri"/>
            </a:endParaRPr>
          </a:p>
          <a:p>
            <a:pPr marL="457200" lvl="0" indent="-381000" algn="just" rtl="0">
              <a:lnSpc>
                <a:spcPct val="170454"/>
              </a:lnSpc>
              <a:spcBef>
                <a:spcPts val="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It can solve the Monty Hall problem.</a:t>
            </a:r>
            <a:endParaRPr sz="2400">
              <a:solidFill>
                <a:schemeClr val="dk1"/>
              </a:solidFill>
              <a:highlight>
                <a:srgbClr val="FFFFFF"/>
              </a:highlight>
              <a:latin typeface="Calibri"/>
              <a:ea typeface="Calibri"/>
              <a:cs typeface="Calibri"/>
              <a:sym typeface="Calibri"/>
            </a:endParaRPr>
          </a:p>
          <a:p>
            <a:pPr marL="0" lvl="0" indent="0" algn="just" rtl="0">
              <a:lnSpc>
                <a:spcPct val="115000"/>
              </a:lnSpc>
              <a:spcBef>
                <a:spcPts val="1200"/>
              </a:spcBef>
              <a:spcAft>
                <a:spcPts val="1200"/>
              </a:spcAft>
              <a:buNone/>
            </a:pPr>
            <a:r>
              <a:rPr lang="en-IN" sz="2400">
                <a:solidFill>
                  <a:srgbClr val="333333"/>
                </a:solidFill>
                <a:highlight>
                  <a:srgbClr val="FFFFFF"/>
                </a:highlight>
                <a:latin typeface="Calibri"/>
                <a:ea typeface="Calibri"/>
                <a:cs typeface="Calibri"/>
                <a:sym typeface="Calibri"/>
              </a:rPr>
              <a:t> </a:t>
            </a:r>
            <a:endParaRPr sz="2400">
              <a:solidFill>
                <a:srgbClr val="333333"/>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9">
                                            <p:txEl>
                                              <p:pRg st="0" end="0"/>
                                            </p:txEl>
                                          </p:spTgt>
                                        </p:tgtEl>
                                        <p:attrNameLst>
                                          <p:attrName>style.visibility</p:attrName>
                                        </p:attrNameLst>
                                      </p:cBhvr>
                                      <p:to>
                                        <p:strVal val="visible"/>
                                      </p:to>
                                    </p:set>
                                    <p:animEffect transition="in" filter="fade">
                                      <p:cBhvr>
                                        <p:cTn id="7" dur="1000"/>
                                        <p:tgtEl>
                                          <p:spTgt spid="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9">
                                            <p:txEl>
                                              <p:pRg st="1" end="1"/>
                                            </p:txEl>
                                          </p:spTgt>
                                        </p:tgtEl>
                                        <p:attrNameLst>
                                          <p:attrName>style.visibility</p:attrName>
                                        </p:attrNameLst>
                                      </p:cBhvr>
                                      <p:to>
                                        <p:strVal val="visible"/>
                                      </p:to>
                                    </p:set>
                                    <p:animEffect transition="in" filter="fade">
                                      <p:cBhvr>
                                        <p:cTn id="12" dur="1000"/>
                                        <p:tgtEl>
                                          <p:spTgt spid="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9">
                                            <p:txEl>
                                              <p:pRg st="2" end="2"/>
                                            </p:txEl>
                                          </p:spTgt>
                                        </p:tgtEl>
                                        <p:attrNameLst>
                                          <p:attrName>style.visibility</p:attrName>
                                        </p:attrNameLst>
                                      </p:cBhvr>
                                      <p:to>
                                        <p:strVal val="visible"/>
                                      </p:to>
                                    </p:set>
                                    <p:animEffect transition="in" filter="fade">
                                      <p:cBhvr>
                                        <p:cTn id="17" dur="1000"/>
                                        <p:tgtEl>
                                          <p:spTgt spid="3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9">
                                            <p:txEl>
                                              <p:pRg st="3" end="3"/>
                                            </p:txEl>
                                          </p:spTgt>
                                        </p:tgtEl>
                                        <p:attrNameLst>
                                          <p:attrName>style.visibility</p:attrName>
                                        </p:attrNameLst>
                                      </p:cBhvr>
                                      <p:to>
                                        <p:strVal val="visible"/>
                                      </p:to>
                                    </p:set>
                                    <p:animEffect transition="in" filter="fade">
                                      <p:cBhvr>
                                        <p:cTn id="22" dur="1000"/>
                                        <p:tgtEl>
                                          <p:spTgt spid="3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9">
                                            <p:txEl>
                                              <p:pRg st="4" end="4"/>
                                            </p:txEl>
                                          </p:spTgt>
                                        </p:tgtEl>
                                        <p:attrNameLst>
                                          <p:attrName>style.visibility</p:attrName>
                                        </p:attrNameLst>
                                      </p:cBhvr>
                                      <p:to>
                                        <p:strVal val="visible"/>
                                      </p:to>
                                    </p:set>
                                    <p:animEffect transition="in" filter="fade">
                                      <p:cBhvr>
                                        <p:cTn id="27" dur="1000"/>
                                        <p:tgtEl>
                                          <p:spTgt spid="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11c6492cf85_0_65"/>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Bayesian Belief Network in AI</a:t>
            </a:r>
            <a:endParaRPr b="1">
              <a:solidFill>
                <a:schemeClr val="lt1"/>
              </a:solidFill>
            </a:endParaRPr>
          </a:p>
        </p:txBody>
      </p:sp>
      <p:sp>
        <p:nvSpPr>
          <p:cNvPr id="385" name="Google Shape;385;g11c6492cf85_0_6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386" name="Google Shape;386;g11c6492cf85_0_6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33</a:t>
            </a:fld>
            <a:endParaRPr/>
          </a:p>
        </p:txBody>
      </p:sp>
      <p:pic>
        <p:nvPicPr>
          <p:cNvPr id="387" name="Google Shape;387;g11c6492cf85_0_65"/>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88" name="Google Shape;388;g11c6492cf85_0_65"/>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0"/>
              </a:spcBef>
              <a:spcAft>
                <a:spcPts val="0"/>
              </a:spcAft>
              <a:buClr>
                <a:schemeClr val="dk1"/>
              </a:buClr>
              <a:buSzPts val="2400"/>
              <a:buFont typeface="Calibri"/>
              <a:buChar char="●"/>
            </a:pPr>
            <a:r>
              <a:rPr lang="en-IN" sz="2400">
                <a:solidFill>
                  <a:srgbClr val="333333"/>
                </a:solidFill>
                <a:highlight>
                  <a:srgbClr val="FFFFFF"/>
                </a:highlight>
                <a:latin typeface="Calibri"/>
                <a:ea typeface="Calibri"/>
                <a:cs typeface="Calibri"/>
                <a:sym typeface="Calibri"/>
              </a:rPr>
              <a:t>Bayesian belief network is key computer technology for dealing with probabilistic events and to solve a problem which has uncertainty. </a:t>
            </a:r>
            <a:endParaRPr sz="2400">
              <a:solidFill>
                <a:srgbClr val="333333"/>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chemeClr val="dk1"/>
              </a:buClr>
              <a:buSzPts val="2400"/>
              <a:buFont typeface="Calibri"/>
              <a:buChar char="●"/>
            </a:pPr>
            <a:r>
              <a:rPr lang="en-IN" sz="2400">
                <a:solidFill>
                  <a:srgbClr val="333333"/>
                </a:solidFill>
                <a:highlight>
                  <a:srgbClr val="FFFFFF"/>
                </a:highlight>
                <a:latin typeface="Calibri"/>
                <a:ea typeface="Calibri"/>
                <a:cs typeface="Calibri"/>
                <a:sym typeface="Calibri"/>
              </a:rPr>
              <a:t>We can define a Bayesian network as:</a:t>
            </a: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r>
              <a:rPr lang="en-IN" sz="2400">
                <a:solidFill>
                  <a:srgbClr val="333333"/>
                </a:solidFill>
                <a:highlight>
                  <a:srgbClr val="FFFFFF"/>
                </a:highlight>
                <a:latin typeface="Calibri"/>
                <a:ea typeface="Calibri"/>
                <a:cs typeface="Calibri"/>
                <a:sym typeface="Calibri"/>
              </a:rPr>
              <a:t>"</a:t>
            </a:r>
            <a:r>
              <a:rPr lang="en-IN" sz="2400" b="1">
                <a:solidFill>
                  <a:srgbClr val="FF0000"/>
                </a:solidFill>
                <a:highlight>
                  <a:srgbClr val="FFFFFF"/>
                </a:highlight>
                <a:latin typeface="Calibri"/>
                <a:ea typeface="Calibri"/>
                <a:cs typeface="Calibri"/>
                <a:sym typeface="Calibri"/>
              </a:rPr>
              <a:t>A Bayesian network is a probabilistic graphical model(PGM) which represents a set of variables and their conditional dependencies using a directed acyclic graph.</a:t>
            </a:r>
            <a:r>
              <a:rPr lang="en-IN" sz="2400">
                <a:solidFill>
                  <a:srgbClr val="333333"/>
                </a:solidFill>
                <a:highlight>
                  <a:srgbClr val="FFFFFF"/>
                </a:highlight>
                <a:latin typeface="Calibri"/>
                <a:ea typeface="Calibri"/>
                <a:cs typeface="Calibri"/>
                <a:sym typeface="Calibri"/>
              </a:rPr>
              <a:t>"</a:t>
            </a:r>
            <a:endParaRPr sz="2400">
              <a:solidFill>
                <a:srgbClr val="333333"/>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chemeClr val="dk1"/>
              </a:buClr>
              <a:buSzPts val="2400"/>
              <a:buFont typeface="Calibri"/>
              <a:buChar char="●"/>
            </a:pPr>
            <a:r>
              <a:rPr lang="en-IN" sz="2400">
                <a:solidFill>
                  <a:srgbClr val="333333"/>
                </a:solidFill>
                <a:highlight>
                  <a:srgbClr val="FFFFFF"/>
                </a:highlight>
                <a:latin typeface="Calibri"/>
                <a:ea typeface="Calibri"/>
                <a:cs typeface="Calibri"/>
                <a:sym typeface="Calibri"/>
              </a:rPr>
              <a:t>It is also called a </a:t>
            </a:r>
            <a:r>
              <a:rPr lang="en-IN" sz="2400" b="1">
                <a:solidFill>
                  <a:srgbClr val="FF0000"/>
                </a:solidFill>
                <a:highlight>
                  <a:srgbClr val="FFFFFF"/>
                </a:highlight>
                <a:latin typeface="Calibri"/>
                <a:ea typeface="Calibri"/>
                <a:cs typeface="Calibri"/>
                <a:sym typeface="Calibri"/>
              </a:rPr>
              <a:t>Bayes network, belief network, decision network</a:t>
            </a:r>
            <a:r>
              <a:rPr lang="en-IN" sz="2400">
                <a:solidFill>
                  <a:srgbClr val="FF0000"/>
                </a:solidFill>
                <a:highlight>
                  <a:srgbClr val="FFFFFF"/>
                </a:highlight>
                <a:latin typeface="Calibri"/>
                <a:ea typeface="Calibri"/>
                <a:cs typeface="Calibri"/>
                <a:sym typeface="Calibri"/>
              </a:rPr>
              <a:t>, </a:t>
            </a:r>
            <a:r>
              <a:rPr lang="en-IN" sz="2400">
                <a:solidFill>
                  <a:schemeClr val="dk1"/>
                </a:solidFill>
                <a:highlight>
                  <a:srgbClr val="FFFFFF"/>
                </a:highlight>
                <a:latin typeface="Calibri"/>
                <a:ea typeface="Calibri"/>
                <a:cs typeface="Calibri"/>
                <a:sym typeface="Calibri"/>
              </a:rPr>
              <a:t>or</a:t>
            </a:r>
            <a:r>
              <a:rPr lang="en-IN" sz="2400">
                <a:solidFill>
                  <a:srgbClr val="FF0000"/>
                </a:solidFill>
                <a:highlight>
                  <a:srgbClr val="FFFFFF"/>
                </a:highlight>
                <a:latin typeface="Calibri"/>
                <a:ea typeface="Calibri"/>
                <a:cs typeface="Calibri"/>
                <a:sym typeface="Calibri"/>
              </a:rPr>
              <a:t> </a:t>
            </a:r>
            <a:r>
              <a:rPr lang="en-IN" sz="2400" b="1">
                <a:solidFill>
                  <a:srgbClr val="FF0000"/>
                </a:solidFill>
                <a:highlight>
                  <a:srgbClr val="FFFFFF"/>
                </a:highlight>
                <a:latin typeface="Calibri"/>
                <a:ea typeface="Calibri"/>
                <a:cs typeface="Calibri"/>
                <a:sym typeface="Calibri"/>
              </a:rPr>
              <a:t>Bayesian model</a:t>
            </a:r>
            <a:r>
              <a:rPr lang="en-IN" sz="2400">
                <a:solidFill>
                  <a:srgbClr val="333333"/>
                </a:solidFill>
                <a:highlight>
                  <a:srgbClr val="FFFFFF"/>
                </a:highlight>
                <a:latin typeface="Calibri"/>
                <a:ea typeface="Calibri"/>
                <a:cs typeface="Calibri"/>
                <a:sym typeface="Calibri"/>
              </a:rPr>
              <a:t>.</a:t>
            </a:r>
            <a:endParaRPr sz="2400">
              <a:solidFill>
                <a:srgbClr val="333333"/>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chemeClr val="dk1"/>
              </a:buClr>
              <a:buSzPts val="2400"/>
              <a:buFont typeface="Calibri"/>
              <a:buChar char="●"/>
            </a:pPr>
            <a:r>
              <a:rPr lang="en-IN" sz="2400">
                <a:solidFill>
                  <a:srgbClr val="333333"/>
                </a:solidFill>
                <a:highlight>
                  <a:srgbClr val="FFFFFF"/>
                </a:highlight>
                <a:latin typeface="Calibri"/>
                <a:ea typeface="Calibri"/>
                <a:cs typeface="Calibri"/>
                <a:sym typeface="Calibri"/>
              </a:rPr>
              <a:t>Bayesian networks are probabilistic, because these networks are built from a </a:t>
            </a:r>
            <a:r>
              <a:rPr lang="en-IN" sz="2400" b="1">
                <a:solidFill>
                  <a:srgbClr val="FF0000"/>
                </a:solidFill>
                <a:highlight>
                  <a:srgbClr val="FFFFFF"/>
                </a:highlight>
                <a:latin typeface="Calibri"/>
                <a:ea typeface="Calibri"/>
                <a:cs typeface="Calibri"/>
                <a:sym typeface="Calibri"/>
              </a:rPr>
              <a:t>probability distribution</a:t>
            </a:r>
            <a:r>
              <a:rPr lang="en-IN" sz="2400">
                <a:solidFill>
                  <a:srgbClr val="333333"/>
                </a:solidFill>
                <a:highlight>
                  <a:srgbClr val="FFFFFF"/>
                </a:highlight>
                <a:latin typeface="Calibri"/>
                <a:ea typeface="Calibri"/>
                <a:cs typeface="Calibri"/>
                <a:sym typeface="Calibri"/>
              </a:rPr>
              <a:t>, and also use probability theory for prediction and anomaly detection.</a:t>
            </a:r>
            <a:endParaRPr sz="2400">
              <a:solidFill>
                <a:srgbClr val="333333"/>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chemeClr val="dk1"/>
              </a:buClr>
              <a:buSzPts val="2400"/>
              <a:buFont typeface="Calibri"/>
              <a:buChar char="●"/>
            </a:pPr>
            <a:r>
              <a:rPr lang="en-IN" sz="2400">
                <a:solidFill>
                  <a:srgbClr val="333333"/>
                </a:solidFill>
                <a:highlight>
                  <a:srgbClr val="FFFFFF"/>
                </a:highlight>
                <a:latin typeface="Calibri"/>
                <a:ea typeface="Calibri"/>
                <a:cs typeface="Calibri"/>
                <a:sym typeface="Calibri"/>
              </a:rPr>
              <a:t>Real world applications are probabilistic in nature, and to represent the relationship between multiple events, we need a Bayesian network. </a:t>
            </a:r>
            <a:endParaRPr sz="2400" b="1">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1200"/>
              </a:spcAft>
              <a:buNone/>
            </a:pPr>
            <a:r>
              <a:rPr lang="en-IN" sz="2400">
                <a:solidFill>
                  <a:srgbClr val="333333"/>
                </a:solidFill>
                <a:highlight>
                  <a:srgbClr val="FFFFFF"/>
                </a:highlight>
                <a:latin typeface="Calibri"/>
                <a:ea typeface="Calibri"/>
                <a:cs typeface="Calibri"/>
                <a:sym typeface="Calibri"/>
              </a:rPr>
              <a:t> </a:t>
            </a:r>
            <a:endParaRPr sz="2400">
              <a:solidFill>
                <a:srgbClr val="333333"/>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animEffect transition="in" filter="fade">
                                      <p:cBhvr>
                                        <p:cTn id="7" dur="1000"/>
                                        <p:tgtEl>
                                          <p:spTgt spid="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8">
                                            <p:txEl>
                                              <p:pRg st="1" end="1"/>
                                            </p:txEl>
                                          </p:spTgt>
                                        </p:tgtEl>
                                        <p:attrNameLst>
                                          <p:attrName>style.visibility</p:attrName>
                                        </p:attrNameLst>
                                      </p:cBhvr>
                                      <p:to>
                                        <p:strVal val="visible"/>
                                      </p:to>
                                    </p:set>
                                    <p:animEffect transition="in" filter="fade">
                                      <p:cBhvr>
                                        <p:cTn id="12" dur="1000"/>
                                        <p:tgtEl>
                                          <p:spTgt spid="3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8">
                                            <p:txEl>
                                              <p:pRg st="2" end="2"/>
                                            </p:txEl>
                                          </p:spTgt>
                                        </p:tgtEl>
                                        <p:attrNameLst>
                                          <p:attrName>style.visibility</p:attrName>
                                        </p:attrNameLst>
                                      </p:cBhvr>
                                      <p:to>
                                        <p:strVal val="visible"/>
                                      </p:to>
                                    </p:set>
                                    <p:animEffect transition="in" filter="fade">
                                      <p:cBhvr>
                                        <p:cTn id="17" dur="1000"/>
                                        <p:tgtEl>
                                          <p:spTgt spid="3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8">
                                            <p:txEl>
                                              <p:pRg st="3" end="3"/>
                                            </p:txEl>
                                          </p:spTgt>
                                        </p:tgtEl>
                                        <p:attrNameLst>
                                          <p:attrName>style.visibility</p:attrName>
                                        </p:attrNameLst>
                                      </p:cBhvr>
                                      <p:to>
                                        <p:strVal val="visible"/>
                                      </p:to>
                                    </p:set>
                                    <p:animEffect transition="in" filter="fade">
                                      <p:cBhvr>
                                        <p:cTn id="22" dur="1000"/>
                                        <p:tgtEl>
                                          <p:spTgt spid="3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8">
                                            <p:txEl>
                                              <p:pRg st="4" end="4"/>
                                            </p:txEl>
                                          </p:spTgt>
                                        </p:tgtEl>
                                        <p:attrNameLst>
                                          <p:attrName>style.visibility</p:attrName>
                                        </p:attrNameLst>
                                      </p:cBhvr>
                                      <p:to>
                                        <p:strVal val="visible"/>
                                      </p:to>
                                    </p:set>
                                    <p:animEffect transition="in" filter="fade">
                                      <p:cBhvr>
                                        <p:cTn id="27" dur="1000"/>
                                        <p:tgtEl>
                                          <p:spTgt spid="3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8">
                                            <p:txEl>
                                              <p:pRg st="5" end="5"/>
                                            </p:txEl>
                                          </p:spTgt>
                                        </p:tgtEl>
                                        <p:attrNameLst>
                                          <p:attrName>style.visibility</p:attrName>
                                        </p:attrNameLst>
                                      </p:cBhvr>
                                      <p:to>
                                        <p:strVal val="visible"/>
                                      </p:to>
                                    </p:set>
                                    <p:animEffect transition="in" filter="fade">
                                      <p:cBhvr>
                                        <p:cTn id="32" dur="1000"/>
                                        <p:tgtEl>
                                          <p:spTgt spid="38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8">
                                            <p:txEl>
                                              <p:pRg st="6" end="6"/>
                                            </p:txEl>
                                          </p:spTgt>
                                        </p:tgtEl>
                                        <p:attrNameLst>
                                          <p:attrName>style.visibility</p:attrName>
                                        </p:attrNameLst>
                                      </p:cBhvr>
                                      <p:to>
                                        <p:strVal val="visible"/>
                                      </p:to>
                                    </p:set>
                                    <p:animEffect transition="in" filter="fade">
                                      <p:cBhvr>
                                        <p:cTn id="37" dur="1000"/>
                                        <p:tgtEl>
                                          <p:spTgt spid="3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11c6492cf85_0_75"/>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Bayesian Belief Network in AI</a:t>
            </a:r>
            <a:endParaRPr b="1">
              <a:solidFill>
                <a:schemeClr val="lt1"/>
              </a:solidFill>
            </a:endParaRPr>
          </a:p>
        </p:txBody>
      </p:sp>
      <p:sp>
        <p:nvSpPr>
          <p:cNvPr id="394" name="Google Shape;394;g11c6492cf85_0_7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395" name="Google Shape;395;g11c6492cf85_0_7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34</a:t>
            </a:fld>
            <a:endParaRPr/>
          </a:p>
        </p:txBody>
      </p:sp>
      <p:pic>
        <p:nvPicPr>
          <p:cNvPr id="396" name="Google Shape;396;g11c6492cf85_0_75"/>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397" name="Google Shape;397;g11c6492cf85_0_75"/>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0"/>
              </a:spcBef>
              <a:spcAft>
                <a:spcPts val="0"/>
              </a:spcAft>
              <a:buClr>
                <a:schemeClr val="dk1"/>
              </a:buClr>
              <a:buSzPts val="2400"/>
              <a:buFont typeface="Calibri"/>
              <a:buChar char="●"/>
            </a:pPr>
            <a:r>
              <a:rPr lang="en-IN" sz="2400">
                <a:solidFill>
                  <a:srgbClr val="333333"/>
                </a:solidFill>
                <a:highlight>
                  <a:srgbClr val="FFFFFF"/>
                </a:highlight>
                <a:latin typeface="Calibri"/>
                <a:ea typeface="Calibri"/>
                <a:cs typeface="Calibri"/>
                <a:sym typeface="Calibri"/>
              </a:rPr>
              <a:t>It can also be used in various tasks including </a:t>
            </a:r>
            <a:r>
              <a:rPr lang="en-IN" sz="2400" b="1">
                <a:solidFill>
                  <a:srgbClr val="333333"/>
                </a:solidFill>
                <a:highlight>
                  <a:srgbClr val="FFFFFF"/>
                </a:highlight>
                <a:latin typeface="Calibri"/>
                <a:ea typeface="Calibri"/>
                <a:cs typeface="Calibri"/>
                <a:sym typeface="Calibri"/>
              </a:rPr>
              <a:t>prediction, anomaly detection, diagnostics, automated insight, reasoning, time series prediction</a:t>
            </a:r>
            <a:r>
              <a:rPr lang="en-IN" sz="2400">
                <a:solidFill>
                  <a:srgbClr val="333333"/>
                </a:solidFill>
                <a:highlight>
                  <a:srgbClr val="FFFFFF"/>
                </a:highlight>
                <a:latin typeface="Calibri"/>
                <a:ea typeface="Calibri"/>
                <a:cs typeface="Calibri"/>
                <a:sym typeface="Calibri"/>
              </a:rPr>
              <a:t>, and </a:t>
            </a:r>
            <a:r>
              <a:rPr lang="en-IN" sz="2400" b="1">
                <a:solidFill>
                  <a:srgbClr val="333333"/>
                </a:solidFill>
                <a:highlight>
                  <a:srgbClr val="FFFFFF"/>
                </a:highlight>
                <a:latin typeface="Calibri"/>
                <a:ea typeface="Calibri"/>
                <a:cs typeface="Calibri"/>
                <a:sym typeface="Calibri"/>
              </a:rPr>
              <a:t>decision making under uncertainty</a:t>
            </a:r>
            <a:r>
              <a:rPr lang="en-IN" sz="2400">
                <a:solidFill>
                  <a:srgbClr val="333333"/>
                </a:solidFill>
                <a:highlight>
                  <a:srgbClr val="FFFFFF"/>
                </a:highlight>
                <a:latin typeface="Calibri"/>
                <a:ea typeface="Calibri"/>
                <a:cs typeface="Calibri"/>
                <a:sym typeface="Calibri"/>
              </a:rPr>
              <a:t>.</a:t>
            </a:r>
            <a:endParaRPr sz="2400">
              <a:solidFill>
                <a:srgbClr val="333333"/>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chemeClr val="dk1"/>
              </a:buClr>
              <a:buSzPts val="2400"/>
              <a:buFont typeface="Calibri"/>
              <a:buChar char="●"/>
            </a:pPr>
            <a:r>
              <a:rPr lang="en-IN" sz="2400">
                <a:solidFill>
                  <a:srgbClr val="333333"/>
                </a:solidFill>
                <a:highlight>
                  <a:srgbClr val="FFFFFF"/>
                </a:highlight>
                <a:latin typeface="Calibri"/>
                <a:ea typeface="Calibri"/>
                <a:cs typeface="Calibri"/>
                <a:sym typeface="Calibri"/>
              </a:rPr>
              <a:t>Bayesian Network can be used for building models from data and experts opinions, and it consists of two parts:</a:t>
            </a:r>
            <a:endParaRPr sz="2400">
              <a:solidFill>
                <a:srgbClr val="333333"/>
              </a:solidFill>
              <a:highlight>
                <a:srgbClr val="FFFFFF"/>
              </a:highlight>
              <a:latin typeface="Calibri"/>
              <a:ea typeface="Calibri"/>
              <a:cs typeface="Calibri"/>
              <a:sym typeface="Calibri"/>
            </a:endParaRPr>
          </a:p>
          <a:p>
            <a:pPr marL="990000" lvl="0" indent="-380999" algn="just" rtl="0">
              <a:lnSpc>
                <a:spcPct val="100000"/>
              </a:lnSpc>
              <a:spcBef>
                <a:spcPts val="1000"/>
              </a:spcBef>
              <a:spcAft>
                <a:spcPts val="0"/>
              </a:spcAft>
              <a:buClr>
                <a:schemeClr val="dk1"/>
              </a:buClr>
              <a:buSzPts val="2400"/>
              <a:buFont typeface="Calibri"/>
              <a:buChar char="-"/>
            </a:pPr>
            <a:r>
              <a:rPr lang="en-IN" sz="2400" b="1">
                <a:solidFill>
                  <a:schemeClr val="dk1"/>
                </a:solidFill>
                <a:highlight>
                  <a:srgbClr val="FFFFFF"/>
                </a:highlight>
                <a:latin typeface="Calibri"/>
                <a:ea typeface="Calibri"/>
                <a:cs typeface="Calibri"/>
                <a:sym typeface="Calibri"/>
              </a:rPr>
              <a:t>Directed Acyclic Graph </a:t>
            </a:r>
            <a:endParaRPr sz="2400" b="1">
              <a:solidFill>
                <a:schemeClr val="dk1"/>
              </a:solidFill>
              <a:highlight>
                <a:srgbClr val="FFFFFF"/>
              </a:highlight>
              <a:latin typeface="Calibri"/>
              <a:ea typeface="Calibri"/>
              <a:cs typeface="Calibri"/>
              <a:sym typeface="Calibri"/>
            </a:endParaRPr>
          </a:p>
          <a:p>
            <a:pPr marL="990000" lvl="0" indent="-380999" algn="just" rtl="0">
              <a:lnSpc>
                <a:spcPct val="100000"/>
              </a:lnSpc>
              <a:spcBef>
                <a:spcPts val="1000"/>
              </a:spcBef>
              <a:spcAft>
                <a:spcPts val="0"/>
              </a:spcAft>
              <a:buClr>
                <a:schemeClr val="dk1"/>
              </a:buClr>
              <a:buSzPts val="2400"/>
              <a:buFont typeface="Calibri"/>
              <a:buChar char="-"/>
            </a:pPr>
            <a:r>
              <a:rPr lang="en-IN" sz="2400" b="1">
                <a:solidFill>
                  <a:schemeClr val="dk1"/>
                </a:solidFill>
                <a:highlight>
                  <a:srgbClr val="FFFFFF"/>
                </a:highlight>
                <a:latin typeface="Calibri"/>
                <a:ea typeface="Calibri"/>
                <a:cs typeface="Calibri"/>
                <a:sym typeface="Calibri"/>
              </a:rPr>
              <a:t>Table of conditional probabilities.</a:t>
            </a:r>
            <a:endParaRPr sz="2400" b="1">
              <a:solidFill>
                <a:schemeClr val="dk1"/>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The generalized form of Bayesian network that represents and solve decision problems under uncertain knowledge is known as an </a:t>
            </a:r>
            <a:r>
              <a:rPr lang="en-IN" sz="2400" b="1">
                <a:solidFill>
                  <a:srgbClr val="FF0000"/>
                </a:solidFill>
                <a:highlight>
                  <a:srgbClr val="FFFFFF"/>
                </a:highlight>
                <a:latin typeface="Calibri"/>
                <a:ea typeface="Calibri"/>
                <a:cs typeface="Calibri"/>
                <a:sym typeface="Calibri"/>
              </a:rPr>
              <a:t>Influence diagram</a:t>
            </a:r>
            <a:r>
              <a:rPr lang="en-IN" sz="2400">
                <a:solidFill>
                  <a:srgbClr val="333333"/>
                </a:solidFill>
                <a:highlight>
                  <a:srgbClr val="FFFFFF"/>
                </a:highlight>
                <a:latin typeface="Calibri"/>
                <a:ea typeface="Calibri"/>
                <a:cs typeface="Calibri"/>
                <a:sym typeface="Calibri"/>
              </a:rPr>
              <a:t>.</a:t>
            </a:r>
            <a:endParaRPr sz="2400">
              <a:solidFill>
                <a:srgbClr val="333333"/>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7">
                                            <p:txEl>
                                              <p:pRg st="0" end="0"/>
                                            </p:txEl>
                                          </p:spTgt>
                                        </p:tgtEl>
                                        <p:attrNameLst>
                                          <p:attrName>style.visibility</p:attrName>
                                        </p:attrNameLst>
                                      </p:cBhvr>
                                      <p:to>
                                        <p:strVal val="visible"/>
                                      </p:to>
                                    </p:set>
                                    <p:animEffect transition="in" filter="fade">
                                      <p:cBhvr>
                                        <p:cTn id="7" dur="1000"/>
                                        <p:tgtEl>
                                          <p:spTgt spid="3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7">
                                            <p:txEl>
                                              <p:pRg st="1" end="1"/>
                                            </p:txEl>
                                          </p:spTgt>
                                        </p:tgtEl>
                                        <p:attrNameLst>
                                          <p:attrName>style.visibility</p:attrName>
                                        </p:attrNameLst>
                                      </p:cBhvr>
                                      <p:to>
                                        <p:strVal val="visible"/>
                                      </p:to>
                                    </p:set>
                                    <p:animEffect transition="in" filter="fade">
                                      <p:cBhvr>
                                        <p:cTn id="12" dur="1000"/>
                                        <p:tgtEl>
                                          <p:spTgt spid="3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7">
                                            <p:txEl>
                                              <p:pRg st="2" end="2"/>
                                            </p:txEl>
                                          </p:spTgt>
                                        </p:tgtEl>
                                        <p:attrNameLst>
                                          <p:attrName>style.visibility</p:attrName>
                                        </p:attrNameLst>
                                      </p:cBhvr>
                                      <p:to>
                                        <p:strVal val="visible"/>
                                      </p:to>
                                    </p:set>
                                    <p:animEffect transition="in" filter="fade">
                                      <p:cBhvr>
                                        <p:cTn id="17" dur="1000"/>
                                        <p:tgtEl>
                                          <p:spTgt spid="3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7">
                                            <p:txEl>
                                              <p:pRg st="3" end="3"/>
                                            </p:txEl>
                                          </p:spTgt>
                                        </p:tgtEl>
                                        <p:attrNameLst>
                                          <p:attrName>style.visibility</p:attrName>
                                        </p:attrNameLst>
                                      </p:cBhvr>
                                      <p:to>
                                        <p:strVal val="visible"/>
                                      </p:to>
                                    </p:set>
                                    <p:animEffect transition="in" filter="fade">
                                      <p:cBhvr>
                                        <p:cTn id="22" dur="1000"/>
                                        <p:tgtEl>
                                          <p:spTgt spid="3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7">
                                            <p:txEl>
                                              <p:pRg st="4" end="4"/>
                                            </p:txEl>
                                          </p:spTgt>
                                        </p:tgtEl>
                                        <p:attrNameLst>
                                          <p:attrName>style.visibility</p:attrName>
                                        </p:attrNameLst>
                                      </p:cBhvr>
                                      <p:to>
                                        <p:strVal val="visible"/>
                                      </p:to>
                                    </p:set>
                                    <p:animEffect transition="in" filter="fade">
                                      <p:cBhvr>
                                        <p:cTn id="27" dur="1000"/>
                                        <p:tgtEl>
                                          <p:spTgt spid="3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11c6492cf85_0_85"/>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Bayesian Belief Network in AI</a:t>
            </a:r>
            <a:endParaRPr b="1">
              <a:solidFill>
                <a:schemeClr val="lt1"/>
              </a:solidFill>
            </a:endParaRPr>
          </a:p>
        </p:txBody>
      </p:sp>
      <p:sp>
        <p:nvSpPr>
          <p:cNvPr id="403" name="Google Shape;403;g11c6492cf85_0_8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404" name="Google Shape;404;g11c6492cf85_0_8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35</a:t>
            </a:fld>
            <a:endParaRPr/>
          </a:p>
        </p:txBody>
      </p:sp>
      <p:pic>
        <p:nvPicPr>
          <p:cNvPr id="405" name="Google Shape;405;g11c6492cf85_0_85"/>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06" name="Google Shape;406;g11c6492cf85_0_85"/>
          <p:cNvSpPr txBox="1"/>
          <p:nvPr/>
        </p:nvSpPr>
        <p:spPr>
          <a:xfrm>
            <a:off x="357325" y="1156575"/>
            <a:ext cx="63525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0"/>
              </a:spcBef>
              <a:spcAft>
                <a:spcPts val="0"/>
              </a:spcAft>
              <a:buClr>
                <a:schemeClr val="dk1"/>
              </a:buClr>
              <a:buSzPts val="2400"/>
              <a:buFont typeface="Calibri"/>
              <a:buChar char="●"/>
            </a:pPr>
            <a:r>
              <a:rPr lang="en-IN" sz="2400">
                <a:solidFill>
                  <a:srgbClr val="333333"/>
                </a:solidFill>
                <a:highlight>
                  <a:srgbClr val="FFFFFF"/>
                </a:highlight>
                <a:latin typeface="Calibri"/>
                <a:ea typeface="Calibri"/>
                <a:cs typeface="Calibri"/>
                <a:sym typeface="Calibri"/>
              </a:rPr>
              <a:t>A Bayesian network graph is made up of </a:t>
            </a:r>
            <a:r>
              <a:rPr lang="en-IN" sz="2400" b="1">
                <a:solidFill>
                  <a:srgbClr val="FF0000"/>
                </a:solidFill>
                <a:highlight>
                  <a:srgbClr val="FFFFFF"/>
                </a:highlight>
                <a:latin typeface="Calibri"/>
                <a:ea typeface="Calibri"/>
                <a:cs typeface="Calibri"/>
                <a:sym typeface="Calibri"/>
              </a:rPr>
              <a:t>nodes</a:t>
            </a:r>
            <a:r>
              <a:rPr lang="en-IN" sz="2400">
                <a:solidFill>
                  <a:srgbClr val="333333"/>
                </a:solidFill>
                <a:highlight>
                  <a:srgbClr val="FFFFFF"/>
                </a:highlight>
                <a:latin typeface="Calibri"/>
                <a:ea typeface="Calibri"/>
                <a:cs typeface="Calibri"/>
                <a:sym typeface="Calibri"/>
              </a:rPr>
              <a:t> and </a:t>
            </a:r>
            <a:r>
              <a:rPr lang="en-IN" sz="2400" b="1">
                <a:solidFill>
                  <a:srgbClr val="FF0000"/>
                </a:solidFill>
                <a:highlight>
                  <a:srgbClr val="FFFFFF"/>
                </a:highlight>
                <a:latin typeface="Calibri"/>
                <a:ea typeface="Calibri"/>
                <a:cs typeface="Calibri"/>
                <a:sym typeface="Calibri"/>
              </a:rPr>
              <a:t>Arcs</a:t>
            </a:r>
            <a:r>
              <a:rPr lang="en-IN" sz="2400">
                <a:solidFill>
                  <a:srgbClr val="333333"/>
                </a:solidFill>
                <a:highlight>
                  <a:srgbClr val="FFFFFF"/>
                </a:highlight>
                <a:latin typeface="Calibri"/>
                <a:ea typeface="Calibri"/>
                <a:cs typeface="Calibri"/>
                <a:sym typeface="Calibri"/>
              </a:rPr>
              <a:t> (directed links), where:</a:t>
            </a:r>
            <a:endParaRPr sz="2400">
              <a:solidFill>
                <a:srgbClr val="333333"/>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chemeClr val="dk1"/>
              </a:buClr>
              <a:buSzPts val="2400"/>
              <a:buChar char="●"/>
            </a:pPr>
            <a:r>
              <a:rPr lang="en-IN" sz="2400">
                <a:solidFill>
                  <a:schemeClr val="dk1"/>
                </a:solidFill>
                <a:highlight>
                  <a:srgbClr val="FFFFFF"/>
                </a:highlight>
                <a:latin typeface="Calibri"/>
                <a:ea typeface="Calibri"/>
                <a:cs typeface="Calibri"/>
                <a:sym typeface="Calibri"/>
              </a:rPr>
              <a:t>Each </a:t>
            </a:r>
            <a:r>
              <a:rPr lang="en-IN" sz="2400" b="1">
                <a:solidFill>
                  <a:schemeClr val="dk1"/>
                </a:solidFill>
                <a:highlight>
                  <a:srgbClr val="FFFFFF"/>
                </a:highlight>
                <a:latin typeface="Calibri"/>
                <a:ea typeface="Calibri"/>
                <a:cs typeface="Calibri"/>
                <a:sym typeface="Calibri"/>
              </a:rPr>
              <a:t>node</a:t>
            </a:r>
            <a:r>
              <a:rPr lang="en-IN" sz="2400">
                <a:solidFill>
                  <a:schemeClr val="dk1"/>
                </a:solidFill>
                <a:highlight>
                  <a:srgbClr val="FFFFFF"/>
                </a:highlight>
                <a:latin typeface="Calibri"/>
                <a:ea typeface="Calibri"/>
                <a:cs typeface="Calibri"/>
                <a:sym typeface="Calibri"/>
              </a:rPr>
              <a:t> corresponds to the random variables, and a variable can be </a:t>
            </a:r>
            <a:r>
              <a:rPr lang="en-IN" sz="2400" b="1">
                <a:solidFill>
                  <a:schemeClr val="dk1"/>
                </a:solidFill>
                <a:highlight>
                  <a:srgbClr val="FFFFFF"/>
                </a:highlight>
                <a:latin typeface="Calibri"/>
                <a:ea typeface="Calibri"/>
                <a:cs typeface="Calibri"/>
                <a:sym typeface="Calibri"/>
              </a:rPr>
              <a:t>continuous</a:t>
            </a:r>
            <a:r>
              <a:rPr lang="en-IN" sz="2400">
                <a:solidFill>
                  <a:schemeClr val="dk1"/>
                </a:solidFill>
                <a:highlight>
                  <a:srgbClr val="FFFFFF"/>
                </a:highlight>
                <a:latin typeface="Calibri"/>
                <a:ea typeface="Calibri"/>
                <a:cs typeface="Calibri"/>
                <a:sym typeface="Calibri"/>
              </a:rPr>
              <a:t> or </a:t>
            </a:r>
            <a:r>
              <a:rPr lang="en-IN" sz="2400" b="1">
                <a:solidFill>
                  <a:schemeClr val="dk1"/>
                </a:solidFill>
                <a:highlight>
                  <a:srgbClr val="FFFFFF"/>
                </a:highlight>
                <a:latin typeface="Calibri"/>
                <a:ea typeface="Calibri"/>
                <a:cs typeface="Calibri"/>
                <a:sym typeface="Calibri"/>
              </a:rPr>
              <a:t>discrete</a:t>
            </a:r>
            <a:r>
              <a:rPr lang="en-IN" sz="2400">
                <a:solidFill>
                  <a:schemeClr val="dk1"/>
                </a:solidFill>
                <a:highlight>
                  <a:srgbClr val="FFFFFF"/>
                </a:highlight>
                <a:latin typeface="Calibri"/>
                <a:ea typeface="Calibri"/>
                <a:cs typeface="Calibri"/>
                <a:sym typeface="Calibri"/>
              </a:rPr>
              <a:t>.</a:t>
            </a:r>
            <a:endParaRPr sz="2400">
              <a:solidFill>
                <a:schemeClr val="dk1"/>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chemeClr val="dk1"/>
              </a:buClr>
              <a:buSzPts val="2400"/>
              <a:buChar char="●"/>
            </a:pPr>
            <a:r>
              <a:rPr lang="en-IN" sz="2400" b="1">
                <a:solidFill>
                  <a:schemeClr val="dk1"/>
                </a:solidFill>
                <a:highlight>
                  <a:srgbClr val="FFFFFF"/>
                </a:highlight>
                <a:latin typeface="Calibri"/>
                <a:ea typeface="Calibri"/>
                <a:cs typeface="Calibri"/>
                <a:sym typeface="Calibri"/>
              </a:rPr>
              <a:t>Arc or directed arrows</a:t>
            </a:r>
            <a:r>
              <a:rPr lang="en-IN" sz="2400">
                <a:solidFill>
                  <a:schemeClr val="dk1"/>
                </a:solidFill>
                <a:highlight>
                  <a:srgbClr val="FFFFFF"/>
                </a:highlight>
                <a:latin typeface="Calibri"/>
                <a:ea typeface="Calibri"/>
                <a:cs typeface="Calibri"/>
                <a:sym typeface="Calibri"/>
              </a:rPr>
              <a:t> represent the causal relationship or conditional probabilities between random variables. These directed links or arrows connect the pair of nodes in the graph.</a:t>
            </a:r>
            <a:endParaRPr sz="2400">
              <a:solidFill>
                <a:schemeClr val="dk1"/>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chemeClr val="dk1"/>
              </a:buClr>
              <a:buSzPts val="2400"/>
              <a:buChar char="●"/>
            </a:pPr>
            <a:r>
              <a:rPr lang="en-IN" sz="2400">
                <a:solidFill>
                  <a:schemeClr val="dk1"/>
                </a:solidFill>
                <a:highlight>
                  <a:srgbClr val="FFFFFF"/>
                </a:highlight>
                <a:latin typeface="Calibri"/>
                <a:ea typeface="Calibri"/>
                <a:cs typeface="Calibri"/>
                <a:sym typeface="Calibri"/>
              </a:rPr>
              <a:t>These links represent that one node directly influence the other node, and if there is no directed link that means that nodes are independent with each other</a:t>
            </a: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1000"/>
              </a:spcAft>
              <a:buNone/>
            </a:pPr>
            <a:endParaRPr sz="2400">
              <a:solidFill>
                <a:srgbClr val="333333"/>
              </a:solidFill>
              <a:highlight>
                <a:srgbClr val="FFFFFF"/>
              </a:highlight>
              <a:latin typeface="Calibri"/>
              <a:ea typeface="Calibri"/>
              <a:cs typeface="Calibri"/>
              <a:sym typeface="Calibri"/>
            </a:endParaRPr>
          </a:p>
        </p:txBody>
      </p:sp>
      <p:pic>
        <p:nvPicPr>
          <p:cNvPr id="407" name="Google Shape;407;g11c6492cf85_0_85"/>
          <p:cNvPicPr preferRelativeResize="0"/>
          <p:nvPr/>
        </p:nvPicPr>
        <p:blipFill>
          <a:blip r:embed="rId4">
            <a:alphaModFix/>
          </a:blip>
          <a:stretch>
            <a:fillRect/>
          </a:stretch>
        </p:blipFill>
        <p:spPr>
          <a:xfrm>
            <a:off x="6709825" y="1080600"/>
            <a:ext cx="5329775" cy="4835300"/>
          </a:xfrm>
          <a:prstGeom prst="rect">
            <a:avLst/>
          </a:prstGeom>
          <a:noFill/>
          <a:ln>
            <a:noFill/>
          </a:ln>
        </p:spPr>
      </p:pic>
      <p:sp>
        <p:nvSpPr>
          <p:cNvPr id="408" name="Google Shape;408;g11c6492cf85_0_85"/>
          <p:cNvSpPr txBox="1"/>
          <p:nvPr/>
        </p:nvSpPr>
        <p:spPr>
          <a:xfrm>
            <a:off x="7416912" y="6068300"/>
            <a:ext cx="39156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IN" sz="1800">
                <a:solidFill>
                  <a:schemeClr val="dk1"/>
                </a:solidFill>
                <a:latin typeface="Calibri"/>
                <a:ea typeface="Calibri"/>
                <a:cs typeface="Calibri"/>
                <a:sym typeface="Calibri"/>
              </a:rPr>
              <a:t>Figure 4.3: Two Bayesian Belief Network</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6">
                                            <p:txEl>
                                              <p:pRg st="0" end="0"/>
                                            </p:txEl>
                                          </p:spTgt>
                                        </p:tgtEl>
                                        <p:attrNameLst>
                                          <p:attrName>style.visibility</p:attrName>
                                        </p:attrNameLst>
                                      </p:cBhvr>
                                      <p:to>
                                        <p:strVal val="visible"/>
                                      </p:to>
                                    </p:set>
                                    <p:animEffect transition="in" filter="fade">
                                      <p:cBhvr>
                                        <p:cTn id="7" dur="1000"/>
                                        <p:tgtEl>
                                          <p:spTgt spid="4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6">
                                            <p:txEl>
                                              <p:pRg st="1" end="1"/>
                                            </p:txEl>
                                          </p:spTgt>
                                        </p:tgtEl>
                                        <p:attrNameLst>
                                          <p:attrName>style.visibility</p:attrName>
                                        </p:attrNameLst>
                                      </p:cBhvr>
                                      <p:to>
                                        <p:strVal val="visible"/>
                                      </p:to>
                                    </p:set>
                                    <p:animEffect transition="in" filter="fade">
                                      <p:cBhvr>
                                        <p:cTn id="12" dur="1000"/>
                                        <p:tgtEl>
                                          <p:spTgt spid="4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6">
                                            <p:txEl>
                                              <p:pRg st="2" end="2"/>
                                            </p:txEl>
                                          </p:spTgt>
                                        </p:tgtEl>
                                        <p:attrNameLst>
                                          <p:attrName>style.visibility</p:attrName>
                                        </p:attrNameLst>
                                      </p:cBhvr>
                                      <p:to>
                                        <p:strVal val="visible"/>
                                      </p:to>
                                    </p:set>
                                    <p:animEffect transition="in" filter="fade">
                                      <p:cBhvr>
                                        <p:cTn id="17" dur="1000"/>
                                        <p:tgtEl>
                                          <p:spTgt spid="4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6">
                                            <p:txEl>
                                              <p:pRg st="3" end="3"/>
                                            </p:txEl>
                                          </p:spTgt>
                                        </p:tgtEl>
                                        <p:attrNameLst>
                                          <p:attrName>style.visibility</p:attrName>
                                        </p:attrNameLst>
                                      </p:cBhvr>
                                      <p:to>
                                        <p:strVal val="visible"/>
                                      </p:to>
                                    </p:set>
                                    <p:animEffect transition="in" filter="fade">
                                      <p:cBhvr>
                                        <p:cTn id="22" dur="1000"/>
                                        <p:tgtEl>
                                          <p:spTgt spid="4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6">
                                            <p:txEl>
                                              <p:pRg st="4" end="4"/>
                                            </p:txEl>
                                          </p:spTgt>
                                        </p:tgtEl>
                                        <p:attrNameLst>
                                          <p:attrName>style.visibility</p:attrName>
                                        </p:attrNameLst>
                                      </p:cBhvr>
                                      <p:to>
                                        <p:strVal val="visible"/>
                                      </p:to>
                                    </p:set>
                                    <p:animEffect transition="in" filter="fade">
                                      <p:cBhvr>
                                        <p:cTn id="27" dur="1000"/>
                                        <p:tgtEl>
                                          <p:spTgt spid="4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6">
                                            <p:txEl>
                                              <p:pRg st="5" end="5"/>
                                            </p:txEl>
                                          </p:spTgt>
                                        </p:tgtEl>
                                        <p:attrNameLst>
                                          <p:attrName>style.visibility</p:attrName>
                                        </p:attrNameLst>
                                      </p:cBhvr>
                                      <p:to>
                                        <p:strVal val="visible"/>
                                      </p:to>
                                    </p:set>
                                    <p:animEffect transition="in" filter="fade">
                                      <p:cBhvr>
                                        <p:cTn id="32" dur="1000"/>
                                        <p:tgtEl>
                                          <p:spTgt spid="4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g11c6492cf85_0_96"/>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Bayesian Belief Network in AI</a:t>
            </a:r>
            <a:endParaRPr b="1">
              <a:solidFill>
                <a:schemeClr val="lt1"/>
              </a:solidFill>
            </a:endParaRPr>
          </a:p>
        </p:txBody>
      </p:sp>
      <p:sp>
        <p:nvSpPr>
          <p:cNvPr id="414" name="Google Shape;414;g11c6492cf85_0_9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415" name="Google Shape;415;g11c6492cf85_0_9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36</a:t>
            </a:fld>
            <a:endParaRPr/>
          </a:p>
        </p:txBody>
      </p:sp>
      <p:pic>
        <p:nvPicPr>
          <p:cNvPr id="416" name="Google Shape;416;g11c6492cf85_0_96"/>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17" name="Google Shape;417;g11c6492cf85_0_96"/>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In the above diagram, A, B, C, and D are random variables represented by the nodes of the network graph.</a:t>
            </a:r>
            <a:endParaRPr sz="2400">
              <a:solidFill>
                <a:schemeClr val="dk1"/>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If we are considering node B, which is connected with node A by a directed arrow, then node A is called the parent of Node B.</a:t>
            </a:r>
            <a:endParaRPr sz="2400">
              <a:solidFill>
                <a:schemeClr val="dk1"/>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100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Node C is independent of node A.</a:t>
            </a:r>
            <a:endParaRPr sz="2400">
              <a:solidFill>
                <a:srgbClr val="333333"/>
              </a:solidFill>
              <a:highlight>
                <a:srgbClr val="FFFFFF"/>
              </a:highlight>
              <a:latin typeface="Calibri"/>
              <a:ea typeface="Calibri"/>
              <a:cs typeface="Calibri"/>
              <a:sym typeface="Calibri"/>
            </a:endParaRPr>
          </a:p>
        </p:txBody>
      </p:sp>
      <p:pic>
        <p:nvPicPr>
          <p:cNvPr id="418" name="Google Shape;418;g11c6492cf85_0_96"/>
          <p:cNvPicPr preferRelativeResize="0"/>
          <p:nvPr/>
        </p:nvPicPr>
        <p:blipFill>
          <a:blip r:embed="rId4">
            <a:alphaModFix/>
          </a:blip>
          <a:stretch>
            <a:fillRect/>
          </a:stretch>
        </p:blipFill>
        <p:spPr>
          <a:xfrm>
            <a:off x="8023700" y="2894625"/>
            <a:ext cx="3330100" cy="3021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7">
                                            <p:txEl>
                                              <p:pRg st="0" end="0"/>
                                            </p:txEl>
                                          </p:spTgt>
                                        </p:tgtEl>
                                        <p:attrNameLst>
                                          <p:attrName>style.visibility</p:attrName>
                                        </p:attrNameLst>
                                      </p:cBhvr>
                                      <p:to>
                                        <p:strVal val="visible"/>
                                      </p:to>
                                    </p:set>
                                    <p:animEffect transition="in" filter="fade">
                                      <p:cBhvr>
                                        <p:cTn id="7" dur="1000"/>
                                        <p:tgtEl>
                                          <p:spTgt spid="4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7">
                                            <p:txEl>
                                              <p:pRg st="1" end="1"/>
                                            </p:txEl>
                                          </p:spTgt>
                                        </p:tgtEl>
                                        <p:attrNameLst>
                                          <p:attrName>style.visibility</p:attrName>
                                        </p:attrNameLst>
                                      </p:cBhvr>
                                      <p:to>
                                        <p:strVal val="visible"/>
                                      </p:to>
                                    </p:set>
                                    <p:animEffect transition="in" filter="fade">
                                      <p:cBhvr>
                                        <p:cTn id="12" dur="1000"/>
                                        <p:tgtEl>
                                          <p:spTgt spid="4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7">
                                            <p:txEl>
                                              <p:pRg st="2" end="2"/>
                                            </p:txEl>
                                          </p:spTgt>
                                        </p:tgtEl>
                                        <p:attrNameLst>
                                          <p:attrName>style.visibility</p:attrName>
                                        </p:attrNameLst>
                                      </p:cBhvr>
                                      <p:to>
                                        <p:strVal val="visible"/>
                                      </p:to>
                                    </p:set>
                                    <p:animEffect transition="in" filter="fade">
                                      <p:cBhvr>
                                        <p:cTn id="17" dur="1000"/>
                                        <p:tgtEl>
                                          <p:spTgt spid="4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11c6492cf85_0_105"/>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Bayesian Belief Network in AI</a:t>
            </a:r>
            <a:endParaRPr b="1">
              <a:solidFill>
                <a:schemeClr val="lt1"/>
              </a:solidFill>
            </a:endParaRPr>
          </a:p>
        </p:txBody>
      </p:sp>
      <p:sp>
        <p:nvSpPr>
          <p:cNvPr id="424" name="Google Shape;424;g11c6492cf85_0_10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425" name="Google Shape;425;g11c6492cf85_0_10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37</a:t>
            </a:fld>
            <a:endParaRPr/>
          </a:p>
        </p:txBody>
      </p:sp>
      <p:pic>
        <p:nvPicPr>
          <p:cNvPr id="426" name="Google Shape;426;g11c6492cf85_0_105"/>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27" name="Google Shape;427;g11c6492cf85_0_105"/>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The Bayesian network has mainly two components:</a:t>
            </a:r>
            <a:endParaRPr sz="2400">
              <a:solidFill>
                <a:srgbClr val="333333"/>
              </a:solidFill>
              <a:highlight>
                <a:srgbClr val="FFFFFF"/>
              </a:highlight>
              <a:latin typeface="Calibri"/>
              <a:ea typeface="Calibri"/>
              <a:cs typeface="Calibri"/>
              <a:sym typeface="Calibri"/>
            </a:endParaRPr>
          </a:p>
          <a:p>
            <a:pPr marL="1080000" lvl="0" indent="-381000" algn="just" rtl="0">
              <a:lnSpc>
                <a:spcPct val="100000"/>
              </a:lnSpc>
              <a:spcBef>
                <a:spcPts val="1000"/>
              </a:spcBef>
              <a:spcAft>
                <a:spcPts val="0"/>
              </a:spcAft>
              <a:buClr>
                <a:schemeClr val="dk1"/>
              </a:buClr>
              <a:buSzPts val="2400"/>
              <a:buFont typeface="Calibri"/>
              <a:buChar char="-"/>
            </a:pPr>
            <a:r>
              <a:rPr lang="en-IN" sz="2400" b="1">
                <a:solidFill>
                  <a:schemeClr val="dk1"/>
                </a:solidFill>
                <a:highlight>
                  <a:srgbClr val="FFFFFF"/>
                </a:highlight>
                <a:latin typeface="Calibri"/>
                <a:ea typeface="Calibri"/>
                <a:cs typeface="Calibri"/>
                <a:sym typeface="Calibri"/>
              </a:rPr>
              <a:t>Causal Component</a:t>
            </a:r>
            <a:endParaRPr sz="2400" b="1">
              <a:solidFill>
                <a:schemeClr val="dk1"/>
              </a:solidFill>
              <a:highlight>
                <a:srgbClr val="FFFFFF"/>
              </a:highlight>
              <a:latin typeface="Calibri"/>
              <a:ea typeface="Calibri"/>
              <a:cs typeface="Calibri"/>
              <a:sym typeface="Calibri"/>
            </a:endParaRPr>
          </a:p>
          <a:p>
            <a:pPr marL="1080000" lvl="0" indent="-381000" algn="just" rtl="0">
              <a:lnSpc>
                <a:spcPct val="100000"/>
              </a:lnSpc>
              <a:spcBef>
                <a:spcPts val="1000"/>
              </a:spcBef>
              <a:spcAft>
                <a:spcPts val="0"/>
              </a:spcAft>
              <a:buClr>
                <a:schemeClr val="dk1"/>
              </a:buClr>
              <a:buSzPts val="2400"/>
              <a:buFont typeface="Calibri"/>
              <a:buChar char="-"/>
            </a:pPr>
            <a:r>
              <a:rPr lang="en-IN" sz="2400" b="1">
                <a:solidFill>
                  <a:schemeClr val="dk1"/>
                </a:solidFill>
                <a:highlight>
                  <a:srgbClr val="FFFFFF"/>
                </a:highlight>
                <a:latin typeface="Calibri"/>
                <a:ea typeface="Calibri"/>
                <a:cs typeface="Calibri"/>
                <a:sym typeface="Calibri"/>
              </a:rPr>
              <a:t>Actual numbers</a:t>
            </a:r>
            <a:endParaRPr sz="2400" b="1">
              <a:solidFill>
                <a:schemeClr val="dk1"/>
              </a:solidFill>
              <a:highlight>
                <a:srgbClr val="FFFFFF"/>
              </a:highlight>
              <a:latin typeface="Calibri"/>
              <a:ea typeface="Calibri"/>
              <a:cs typeface="Calibri"/>
              <a:sym typeface="Calibri"/>
            </a:endParaRPr>
          </a:p>
          <a:p>
            <a:pPr marL="457200" lvl="0" indent="-381000" algn="just" rtl="0">
              <a:lnSpc>
                <a:spcPct val="100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Each node in the Bayesian network has condition probability distribution </a:t>
            </a:r>
            <a:endParaRPr sz="2400">
              <a:solidFill>
                <a:srgbClr val="333333"/>
              </a:solidFill>
              <a:highlight>
                <a:srgbClr val="FFFFFF"/>
              </a:highlight>
              <a:latin typeface="Calibri"/>
              <a:ea typeface="Calibri"/>
              <a:cs typeface="Calibri"/>
              <a:sym typeface="Calibri"/>
            </a:endParaRPr>
          </a:p>
          <a:p>
            <a:pPr marL="457200" lvl="0" indent="457200" algn="just" rtl="0">
              <a:lnSpc>
                <a:spcPct val="100000"/>
              </a:lnSpc>
              <a:spcBef>
                <a:spcPts val="1200"/>
              </a:spcBef>
              <a:spcAft>
                <a:spcPts val="0"/>
              </a:spcAft>
              <a:buNone/>
            </a:pPr>
            <a:r>
              <a:rPr lang="en-IN" sz="2400" b="1">
                <a:solidFill>
                  <a:srgbClr val="333333"/>
                </a:solidFill>
                <a:highlight>
                  <a:srgbClr val="FFFFFF"/>
                </a:highlight>
                <a:latin typeface="Calibri"/>
                <a:ea typeface="Calibri"/>
                <a:cs typeface="Calibri"/>
                <a:sym typeface="Calibri"/>
              </a:rPr>
              <a:t>P(X</a:t>
            </a:r>
            <a:r>
              <a:rPr lang="en-IN" sz="2400" b="1" baseline="-25000">
                <a:solidFill>
                  <a:srgbClr val="333333"/>
                </a:solidFill>
                <a:highlight>
                  <a:srgbClr val="FFFFFF"/>
                </a:highlight>
                <a:latin typeface="Calibri"/>
                <a:ea typeface="Calibri"/>
                <a:cs typeface="Calibri"/>
                <a:sym typeface="Calibri"/>
              </a:rPr>
              <a:t>i</a:t>
            </a:r>
            <a:r>
              <a:rPr lang="en-IN" sz="2400" b="1">
                <a:solidFill>
                  <a:srgbClr val="333333"/>
                </a:solidFill>
                <a:highlight>
                  <a:srgbClr val="FFFFFF"/>
                </a:highlight>
                <a:latin typeface="Calibri"/>
                <a:ea typeface="Calibri"/>
                <a:cs typeface="Calibri"/>
                <a:sym typeface="Calibri"/>
              </a:rPr>
              <a:t> |Parent(X</a:t>
            </a:r>
            <a:r>
              <a:rPr lang="en-IN" sz="2400" b="1" baseline="-25000">
                <a:solidFill>
                  <a:srgbClr val="333333"/>
                </a:solidFill>
                <a:highlight>
                  <a:srgbClr val="FFFFFF"/>
                </a:highlight>
                <a:latin typeface="Calibri"/>
                <a:ea typeface="Calibri"/>
                <a:cs typeface="Calibri"/>
                <a:sym typeface="Calibri"/>
              </a:rPr>
              <a:t>i</a:t>
            </a:r>
            <a:r>
              <a:rPr lang="en-IN" sz="2400" b="1">
                <a:solidFill>
                  <a:srgbClr val="333333"/>
                </a:solidFill>
                <a:highlight>
                  <a:srgbClr val="FFFFFF"/>
                </a:highlight>
                <a:latin typeface="Calibri"/>
                <a:ea typeface="Calibri"/>
                <a:cs typeface="Calibri"/>
                <a:sym typeface="Calibri"/>
              </a:rPr>
              <a:t>) )</a:t>
            </a:r>
            <a:r>
              <a:rPr lang="en-IN" sz="2400">
                <a:solidFill>
                  <a:srgbClr val="333333"/>
                </a:solidFill>
                <a:highlight>
                  <a:srgbClr val="FFFFFF"/>
                </a:highlight>
                <a:latin typeface="Calibri"/>
                <a:ea typeface="Calibri"/>
                <a:cs typeface="Calibri"/>
                <a:sym typeface="Calibri"/>
              </a:rPr>
              <a:t>, </a:t>
            </a:r>
            <a:endParaRPr sz="2400">
              <a:solidFill>
                <a:srgbClr val="333333"/>
              </a:solidFill>
              <a:highlight>
                <a:srgbClr val="FFFFFF"/>
              </a:highlight>
              <a:latin typeface="Calibri"/>
              <a:ea typeface="Calibri"/>
              <a:cs typeface="Calibri"/>
              <a:sym typeface="Calibri"/>
            </a:endParaRPr>
          </a:p>
          <a:p>
            <a:pPr marL="457200" lvl="0" indent="-381000" algn="just" rtl="0">
              <a:lnSpc>
                <a:spcPct val="100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which determines the effect of the parent on that node.</a:t>
            </a:r>
            <a:endParaRPr sz="2400">
              <a:solidFill>
                <a:srgbClr val="333333"/>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Bayesian network is based on </a:t>
            </a:r>
            <a:r>
              <a:rPr lang="en-IN" sz="2400" b="1">
                <a:solidFill>
                  <a:srgbClr val="FF0000"/>
                </a:solidFill>
                <a:highlight>
                  <a:srgbClr val="FFFFFF"/>
                </a:highlight>
                <a:latin typeface="Calibri"/>
                <a:ea typeface="Calibri"/>
                <a:cs typeface="Calibri"/>
                <a:sym typeface="Calibri"/>
              </a:rPr>
              <a:t>Joint probability distribution</a:t>
            </a:r>
            <a:r>
              <a:rPr lang="en-IN" sz="2400">
                <a:solidFill>
                  <a:srgbClr val="333333"/>
                </a:solidFill>
                <a:highlight>
                  <a:srgbClr val="FFFFFF"/>
                </a:highlight>
                <a:latin typeface="Calibri"/>
                <a:ea typeface="Calibri"/>
                <a:cs typeface="Calibri"/>
                <a:sym typeface="Calibri"/>
              </a:rPr>
              <a:t> and </a:t>
            </a:r>
            <a:r>
              <a:rPr lang="en-IN" sz="2400" b="1">
                <a:solidFill>
                  <a:srgbClr val="FF0000"/>
                </a:solidFill>
                <a:highlight>
                  <a:srgbClr val="FFFFFF"/>
                </a:highlight>
                <a:latin typeface="Calibri"/>
                <a:ea typeface="Calibri"/>
                <a:cs typeface="Calibri"/>
                <a:sym typeface="Calibri"/>
              </a:rPr>
              <a:t>conditional probability</a:t>
            </a:r>
            <a:r>
              <a:rPr lang="en-IN" sz="2400">
                <a:solidFill>
                  <a:srgbClr val="333333"/>
                </a:solidFill>
                <a:highlight>
                  <a:srgbClr val="FFFFFF"/>
                </a:highlight>
                <a:latin typeface="Calibri"/>
                <a:ea typeface="Calibri"/>
                <a:cs typeface="Calibri"/>
                <a:sym typeface="Calibri"/>
              </a:rPr>
              <a:t>.</a:t>
            </a:r>
            <a:endParaRPr sz="2400">
              <a:solidFill>
                <a:srgbClr val="333333"/>
              </a:solidFill>
              <a:highlight>
                <a:srgbClr val="FFFFFF"/>
              </a:highlight>
              <a:latin typeface="Calibri"/>
              <a:ea typeface="Calibri"/>
              <a:cs typeface="Calibri"/>
              <a:sym typeface="Calibri"/>
            </a:endParaRPr>
          </a:p>
          <a:p>
            <a:pPr marL="457200" lvl="0" indent="-381000" algn="just" rtl="0">
              <a:lnSpc>
                <a:spcPct val="100000"/>
              </a:lnSpc>
              <a:spcBef>
                <a:spcPts val="1200"/>
              </a:spcBef>
              <a:spcAft>
                <a:spcPts val="100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So let's first understand the joint probability distribution.</a:t>
            </a:r>
            <a:endParaRPr sz="2400">
              <a:solidFill>
                <a:srgbClr val="333333"/>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7">
                                            <p:txEl>
                                              <p:pRg st="0" end="0"/>
                                            </p:txEl>
                                          </p:spTgt>
                                        </p:tgtEl>
                                        <p:attrNameLst>
                                          <p:attrName>style.visibility</p:attrName>
                                        </p:attrNameLst>
                                      </p:cBhvr>
                                      <p:to>
                                        <p:strVal val="visible"/>
                                      </p:to>
                                    </p:set>
                                    <p:animEffect transition="in" filter="fade">
                                      <p:cBhvr>
                                        <p:cTn id="7" dur="1000"/>
                                        <p:tgtEl>
                                          <p:spTgt spid="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7">
                                            <p:txEl>
                                              <p:pRg st="1" end="1"/>
                                            </p:txEl>
                                          </p:spTgt>
                                        </p:tgtEl>
                                        <p:attrNameLst>
                                          <p:attrName>style.visibility</p:attrName>
                                        </p:attrNameLst>
                                      </p:cBhvr>
                                      <p:to>
                                        <p:strVal val="visible"/>
                                      </p:to>
                                    </p:set>
                                    <p:animEffect transition="in" filter="fade">
                                      <p:cBhvr>
                                        <p:cTn id="12" dur="1000"/>
                                        <p:tgtEl>
                                          <p:spTgt spid="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7">
                                            <p:txEl>
                                              <p:pRg st="2" end="2"/>
                                            </p:txEl>
                                          </p:spTgt>
                                        </p:tgtEl>
                                        <p:attrNameLst>
                                          <p:attrName>style.visibility</p:attrName>
                                        </p:attrNameLst>
                                      </p:cBhvr>
                                      <p:to>
                                        <p:strVal val="visible"/>
                                      </p:to>
                                    </p:set>
                                    <p:animEffect transition="in" filter="fade">
                                      <p:cBhvr>
                                        <p:cTn id="17" dur="1000"/>
                                        <p:tgtEl>
                                          <p:spTgt spid="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7">
                                            <p:txEl>
                                              <p:pRg st="3" end="3"/>
                                            </p:txEl>
                                          </p:spTgt>
                                        </p:tgtEl>
                                        <p:attrNameLst>
                                          <p:attrName>style.visibility</p:attrName>
                                        </p:attrNameLst>
                                      </p:cBhvr>
                                      <p:to>
                                        <p:strVal val="visible"/>
                                      </p:to>
                                    </p:set>
                                    <p:animEffect transition="in" filter="fade">
                                      <p:cBhvr>
                                        <p:cTn id="22" dur="1000"/>
                                        <p:tgtEl>
                                          <p:spTgt spid="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7">
                                            <p:txEl>
                                              <p:pRg st="4" end="4"/>
                                            </p:txEl>
                                          </p:spTgt>
                                        </p:tgtEl>
                                        <p:attrNameLst>
                                          <p:attrName>style.visibility</p:attrName>
                                        </p:attrNameLst>
                                      </p:cBhvr>
                                      <p:to>
                                        <p:strVal val="visible"/>
                                      </p:to>
                                    </p:set>
                                    <p:animEffect transition="in" filter="fade">
                                      <p:cBhvr>
                                        <p:cTn id="27" dur="1000"/>
                                        <p:tgtEl>
                                          <p:spTgt spid="4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7">
                                            <p:txEl>
                                              <p:pRg st="5" end="5"/>
                                            </p:txEl>
                                          </p:spTgt>
                                        </p:tgtEl>
                                        <p:attrNameLst>
                                          <p:attrName>style.visibility</p:attrName>
                                        </p:attrNameLst>
                                      </p:cBhvr>
                                      <p:to>
                                        <p:strVal val="visible"/>
                                      </p:to>
                                    </p:set>
                                    <p:animEffect transition="in" filter="fade">
                                      <p:cBhvr>
                                        <p:cTn id="32" dur="1000"/>
                                        <p:tgtEl>
                                          <p:spTgt spid="4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7">
                                            <p:txEl>
                                              <p:pRg st="6" end="6"/>
                                            </p:txEl>
                                          </p:spTgt>
                                        </p:tgtEl>
                                        <p:attrNameLst>
                                          <p:attrName>style.visibility</p:attrName>
                                        </p:attrNameLst>
                                      </p:cBhvr>
                                      <p:to>
                                        <p:strVal val="visible"/>
                                      </p:to>
                                    </p:set>
                                    <p:animEffect transition="in" filter="fade">
                                      <p:cBhvr>
                                        <p:cTn id="37" dur="1000"/>
                                        <p:tgtEl>
                                          <p:spTgt spid="4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27">
                                            <p:txEl>
                                              <p:pRg st="7" end="7"/>
                                            </p:txEl>
                                          </p:spTgt>
                                        </p:tgtEl>
                                        <p:attrNameLst>
                                          <p:attrName>style.visibility</p:attrName>
                                        </p:attrNameLst>
                                      </p:cBhvr>
                                      <p:to>
                                        <p:strVal val="visible"/>
                                      </p:to>
                                    </p:set>
                                    <p:animEffect transition="in" filter="fade">
                                      <p:cBhvr>
                                        <p:cTn id="42" dur="1000"/>
                                        <p:tgtEl>
                                          <p:spTgt spid="4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11c6492cf85_0_113"/>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Bayesian Belief Network in AI</a:t>
            </a:r>
            <a:endParaRPr b="1">
              <a:solidFill>
                <a:schemeClr val="lt1"/>
              </a:solidFill>
            </a:endParaRPr>
          </a:p>
        </p:txBody>
      </p:sp>
      <p:sp>
        <p:nvSpPr>
          <p:cNvPr id="433" name="Google Shape;433;g11c6492cf85_0_1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434" name="Google Shape;434;g11c6492cf85_0_1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38</a:t>
            </a:fld>
            <a:endParaRPr/>
          </a:p>
        </p:txBody>
      </p:sp>
      <p:pic>
        <p:nvPicPr>
          <p:cNvPr id="435" name="Google Shape;435;g11c6492cf85_0_113"/>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36" name="Google Shape;436;g11c6492cf85_0_113"/>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800"/>
              </a:spcBef>
              <a:spcAft>
                <a:spcPts val="0"/>
              </a:spcAft>
              <a:buClr>
                <a:schemeClr val="dk1"/>
              </a:buClr>
              <a:buSzPts val="1100"/>
              <a:buFont typeface="Arial"/>
              <a:buNone/>
            </a:pPr>
            <a:r>
              <a:rPr lang="en-IN" sz="2400" b="1">
                <a:solidFill>
                  <a:schemeClr val="dk1"/>
                </a:solidFill>
                <a:highlight>
                  <a:srgbClr val="FFFFFF"/>
                </a:highlight>
                <a:latin typeface="Calibri"/>
                <a:ea typeface="Calibri"/>
                <a:cs typeface="Calibri"/>
                <a:sym typeface="Calibri"/>
              </a:rPr>
              <a:t>Joint probability distribution:</a:t>
            </a:r>
            <a:endParaRPr sz="2400" b="1">
              <a:solidFill>
                <a:schemeClr val="dk1"/>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If we have variables </a:t>
            </a:r>
            <a:r>
              <a:rPr lang="en-IN" sz="2400">
                <a:solidFill>
                  <a:schemeClr val="dk1"/>
                </a:solidFill>
                <a:highlight>
                  <a:schemeClr val="lt1"/>
                </a:highlight>
                <a:latin typeface="Calibri"/>
                <a:ea typeface="Calibri"/>
                <a:cs typeface="Calibri"/>
                <a:sym typeface="Calibri"/>
              </a:rPr>
              <a:t>x</a:t>
            </a:r>
            <a:r>
              <a:rPr lang="en-IN" sz="2400" baseline="-25000">
                <a:solidFill>
                  <a:schemeClr val="dk1"/>
                </a:solidFill>
                <a:highlight>
                  <a:schemeClr val="lt1"/>
                </a:highlight>
                <a:latin typeface="Calibri"/>
                <a:ea typeface="Calibri"/>
                <a:cs typeface="Calibri"/>
                <a:sym typeface="Calibri"/>
              </a:rPr>
              <a:t>1</a:t>
            </a:r>
            <a:r>
              <a:rPr lang="en-IN" sz="2400">
                <a:solidFill>
                  <a:schemeClr val="dk1"/>
                </a:solidFill>
                <a:highlight>
                  <a:schemeClr val="lt1"/>
                </a:highlight>
                <a:latin typeface="Calibri"/>
                <a:ea typeface="Calibri"/>
                <a:cs typeface="Calibri"/>
                <a:sym typeface="Calibri"/>
              </a:rPr>
              <a:t>, x</a:t>
            </a:r>
            <a:r>
              <a:rPr lang="en-IN" sz="2400" baseline="-25000">
                <a:solidFill>
                  <a:schemeClr val="dk1"/>
                </a:solidFill>
                <a:highlight>
                  <a:schemeClr val="lt1"/>
                </a:highlight>
                <a:latin typeface="Calibri"/>
                <a:ea typeface="Calibri"/>
                <a:cs typeface="Calibri"/>
                <a:sym typeface="Calibri"/>
              </a:rPr>
              <a:t>2</a:t>
            </a:r>
            <a:r>
              <a:rPr lang="en-IN" sz="2400">
                <a:solidFill>
                  <a:schemeClr val="dk1"/>
                </a:solidFill>
                <a:highlight>
                  <a:schemeClr val="lt1"/>
                </a:highlight>
                <a:latin typeface="Calibri"/>
                <a:ea typeface="Calibri"/>
                <a:cs typeface="Calibri"/>
                <a:sym typeface="Calibri"/>
              </a:rPr>
              <a:t>, x</a:t>
            </a:r>
            <a:r>
              <a:rPr lang="en-IN" sz="2400" baseline="-25000">
                <a:solidFill>
                  <a:schemeClr val="dk1"/>
                </a:solidFill>
                <a:highlight>
                  <a:schemeClr val="lt1"/>
                </a:highlight>
                <a:latin typeface="Calibri"/>
                <a:ea typeface="Calibri"/>
                <a:cs typeface="Calibri"/>
                <a:sym typeface="Calibri"/>
              </a:rPr>
              <a:t>3</a:t>
            </a:r>
            <a:r>
              <a:rPr lang="en-IN" sz="2400">
                <a:solidFill>
                  <a:schemeClr val="dk1"/>
                </a:solidFill>
                <a:highlight>
                  <a:schemeClr val="lt1"/>
                </a:highlight>
                <a:latin typeface="Calibri"/>
                <a:ea typeface="Calibri"/>
                <a:cs typeface="Calibri"/>
                <a:sym typeface="Calibri"/>
              </a:rPr>
              <a:t>,....., x</a:t>
            </a:r>
            <a:r>
              <a:rPr lang="en-IN" sz="2400" baseline="-25000">
                <a:solidFill>
                  <a:schemeClr val="dk1"/>
                </a:solidFill>
                <a:highlight>
                  <a:schemeClr val="lt1"/>
                </a:highlight>
                <a:latin typeface="Calibri"/>
                <a:ea typeface="Calibri"/>
                <a:cs typeface="Calibri"/>
                <a:sym typeface="Calibri"/>
              </a:rPr>
              <a:t>n</a:t>
            </a:r>
            <a:r>
              <a:rPr lang="en-IN" sz="2400">
                <a:solidFill>
                  <a:schemeClr val="dk1"/>
                </a:solidFill>
                <a:highlight>
                  <a:srgbClr val="FFFFFF"/>
                </a:highlight>
                <a:latin typeface="Calibri"/>
                <a:ea typeface="Calibri"/>
                <a:cs typeface="Calibri"/>
                <a:sym typeface="Calibri"/>
              </a:rPr>
              <a:t>, then the probabilities of a different combination of </a:t>
            </a:r>
            <a:r>
              <a:rPr lang="en-IN" sz="2400">
                <a:solidFill>
                  <a:schemeClr val="dk1"/>
                </a:solidFill>
                <a:highlight>
                  <a:schemeClr val="lt1"/>
                </a:highlight>
                <a:latin typeface="Calibri"/>
                <a:ea typeface="Calibri"/>
                <a:cs typeface="Calibri"/>
                <a:sym typeface="Calibri"/>
              </a:rPr>
              <a:t>x</a:t>
            </a:r>
            <a:r>
              <a:rPr lang="en-IN" sz="2400" baseline="-25000">
                <a:solidFill>
                  <a:schemeClr val="dk1"/>
                </a:solidFill>
                <a:highlight>
                  <a:schemeClr val="lt1"/>
                </a:highlight>
                <a:latin typeface="Calibri"/>
                <a:ea typeface="Calibri"/>
                <a:cs typeface="Calibri"/>
                <a:sym typeface="Calibri"/>
              </a:rPr>
              <a:t>1</a:t>
            </a:r>
            <a:r>
              <a:rPr lang="en-IN" sz="2400">
                <a:solidFill>
                  <a:schemeClr val="dk1"/>
                </a:solidFill>
                <a:highlight>
                  <a:schemeClr val="lt1"/>
                </a:highlight>
                <a:latin typeface="Calibri"/>
                <a:ea typeface="Calibri"/>
                <a:cs typeface="Calibri"/>
                <a:sym typeface="Calibri"/>
              </a:rPr>
              <a:t>, x</a:t>
            </a:r>
            <a:r>
              <a:rPr lang="en-IN" sz="2400" baseline="-25000">
                <a:solidFill>
                  <a:schemeClr val="dk1"/>
                </a:solidFill>
                <a:highlight>
                  <a:schemeClr val="lt1"/>
                </a:highlight>
                <a:latin typeface="Calibri"/>
                <a:ea typeface="Calibri"/>
                <a:cs typeface="Calibri"/>
                <a:sym typeface="Calibri"/>
              </a:rPr>
              <a:t>2</a:t>
            </a:r>
            <a:r>
              <a:rPr lang="en-IN" sz="2400">
                <a:solidFill>
                  <a:schemeClr val="dk1"/>
                </a:solidFill>
                <a:highlight>
                  <a:schemeClr val="lt1"/>
                </a:highlight>
                <a:latin typeface="Calibri"/>
                <a:ea typeface="Calibri"/>
                <a:cs typeface="Calibri"/>
                <a:sym typeface="Calibri"/>
              </a:rPr>
              <a:t>, x</a:t>
            </a:r>
            <a:r>
              <a:rPr lang="en-IN" sz="2400" baseline="-25000">
                <a:solidFill>
                  <a:schemeClr val="dk1"/>
                </a:solidFill>
                <a:highlight>
                  <a:schemeClr val="lt1"/>
                </a:highlight>
                <a:latin typeface="Calibri"/>
                <a:ea typeface="Calibri"/>
                <a:cs typeface="Calibri"/>
                <a:sym typeface="Calibri"/>
              </a:rPr>
              <a:t>3</a:t>
            </a:r>
            <a:r>
              <a:rPr lang="en-IN" sz="2400">
                <a:solidFill>
                  <a:schemeClr val="dk1"/>
                </a:solidFill>
                <a:highlight>
                  <a:schemeClr val="lt1"/>
                </a:highlight>
                <a:latin typeface="Calibri"/>
                <a:ea typeface="Calibri"/>
                <a:cs typeface="Calibri"/>
                <a:sym typeface="Calibri"/>
              </a:rPr>
              <a:t>,....., x</a:t>
            </a:r>
            <a:r>
              <a:rPr lang="en-IN" sz="2400" baseline="-25000">
                <a:solidFill>
                  <a:schemeClr val="dk1"/>
                </a:solidFill>
                <a:highlight>
                  <a:schemeClr val="lt1"/>
                </a:highlight>
                <a:latin typeface="Calibri"/>
                <a:ea typeface="Calibri"/>
                <a:cs typeface="Calibri"/>
                <a:sym typeface="Calibri"/>
              </a:rPr>
              <a:t>n</a:t>
            </a:r>
            <a:r>
              <a:rPr lang="en-IN" sz="2400">
                <a:solidFill>
                  <a:schemeClr val="dk1"/>
                </a:solidFill>
                <a:highlight>
                  <a:srgbClr val="FFFFFF"/>
                </a:highlight>
                <a:latin typeface="Calibri"/>
                <a:ea typeface="Calibri"/>
                <a:cs typeface="Calibri"/>
                <a:sym typeface="Calibri"/>
              </a:rPr>
              <a:t>, are known as </a:t>
            </a:r>
            <a:r>
              <a:rPr lang="en-IN" sz="2400" b="1">
                <a:solidFill>
                  <a:srgbClr val="FF0000"/>
                </a:solidFill>
                <a:highlight>
                  <a:srgbClr val="FFFFFF"/>
                </a:highlight>
                <a:latin typeface="Calibri"/>
                <a:ea typeface="Calibri"/>
                <a:cs typeface="Calibri"/>
                <a:sym typeface="Calibri"/>
              </a:rPr>
              <a:t>Joint probability distribution</a:t>
            </a:r>
            <a:r>
              <a:rPr lang="en-IN" sz="2400">
                <a:solidFill>
                  <a:schemeClr val="dk1"/>
                </a:solidFill>
                <a:highlight>
                  <a:srgbClr val="FFFFFF"/>
                </a:highlight>
                <a:latin typeface="Calibri"/>
                <a:ea typeface="Calibri"/>
                <a:cs typeface="Calibri"/>
                <a:sym typeface="Calibri"/>
              </a:rPr>
              <a:t>.</a:t>
            </a:r>
            <a:endParaRPr sz="2400">
              <a:solidFill>
                <a:schemeClr val="dk1"/>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chemeClr val="dk1"/>
              </a:buClr>
              <a:buSzPts val="2400"/>
              <a:buFont typeface="Calibri"/>
              <a:buChar char="●"/>
            </a:pPr>
            <a:r>
              <a:rPr lang="en-IN" sz="2400" b="1">
                <a:solidFill>
                  <a:schemeClr val="dk1"/>
                </a:solidFill>
                <a:highlight>
                  <a:srgbClr val="FFFFFF"/>
                </a:highlight>
                <a:latin typeface="Calibri"/>
                <a:ea typeface="Calibri"/>
                <a:cs typeface="Calibri"/>
                <a:sym typeface="Calibri"/>
              </a:rPr>
              <a:t>P[x</a:t>
            </a:r>
            <a:r>
              <a:rPr lang="en-IN" sz="2400" b="1" baseline="-25000">
                <a:solidFill>
                  <a:schemeClr val="dk1"/>
                </a:solidFill>
                <a:highlight>
                  <a:srgbClr val="FFFFFF"/>
                </a:highlight>
                <a:latin typeface="Calibri"/>
                <a:ea typeface="Calibri"/>
                <a:cs typeface="Calibri"/>
                <a:sym typeface="Calibri"/>
              </a:rPr>
              <a:t>1</a:t>
            </a:r>
            <a:r>
              <a:rPr lang="en-IN" sz="2400" b="1">
                <a:solidFill>
                  <a:schemeClr val="dk1"/>
                </a:solidFill>
                <a:highlight>
                  <a:srgbClr val="FFFFFF"/>
                </a:highlight>
                <a:latin typeface="Calibri"/>
                <a:ea typeface="Calibri"/>
                <a:cs typeface="Calibri"/>
                <a:sym typeface="Calibri"/>
              </a:rPr>
              <a:t>, x</a:t>
            </a:r>
            <a:r>
              <a:rPr lang="en-IN" sz="2400" b="1" baseline="-25000">
                <a:solidFill>
                  <a:schemeClr val="dk1"/>
                </a:solidFill>
                <a:highlight>
                  <a:srgbClr val="FFFFFF"/>
                </a:highlight>
                <a:latin typeface="Calibri"/>
                <a:ea typeface="Calibri"/>
                <a:cs typeface="Calibri"/>
                <a:sym typeface="Calibri"/>
              </a:rPr>
              <a:t>2</a:t>
            </a:r>
            <a:r>
              <a:rPr lang="en-IN" sz="2400" b="1">
                <a:solidFill>
                  <a:schemeClr val="dk1"/>
                </a:solidFill>
                <a:highlight>
                  <a:srgbClr val="FFFFFF"/>
                </a:highlight>
                <a:latin typeface="Calibri"/>
                <a:ea typeface="Calibri"/>
                <a:cs typeface="Calibri"/>
                <a:sym typeface="Calibri"/>
              </a:rPr>
              <a:t>, x</a:t>
            </a:r>
            <a:r>
              <a:rPr lang="en-IN" sz="2400" b="1" baseline="-25000">
                <a:solidFill>
                  <a:schemeClr val="dk1"/>
                </a:solidFill>
                <a:highlight>
                  <a:srgbClr val="FFFFFF"/>
                </a:highlight>
                <a:latin typeface="Calibri"/>
                <a:ea typeface="Calibri"/>
                <a:cs typeface="Calibri"/>
                <a:sym typeface="Calibri"/>
              </a:rPr>
              <a:t>3</a:t>
            </a:r>
            <a:r>
              <a:rPr lang="en-IN" sz="2400" b="1">
                <a:solidFill>
                  <a:schemeClr val="dk1"/>
                </a:solidFill>
                <a:highlight>
                  <a:srgbClr val="FFFFFF"/>
                </a:highlight>
                <a:latin typeface="Calibri"/>
                <a:ea typeface="Calibri"/>
                <a:cs typeface="Calibri"/>
                <a:sym typeface="Calibri"/>
              </a:rPr>
              <a:t>,....., x</a:t>
            </a:r>
            <a:r>
              <a:rPr lang="en-IN" sz="2400" b="1" baseline="-25000">
                <a:solidFill>
                  <a:schemeClr val="dk1"/>
                </a:solidFill>
                <a:highlight>
                  <a:srgbClr val="FFFFFF"/>
                </a:highlight>
                <a:latin typeface="Calibri"/>
                <a:ea typeface="Calibri"/>
                <a:cs typeface="Calibri"/>
                <a:sym typeface="Calibri"/>
              </a:rPr>
              <a:t>n</a:t>
            </a:r>
            <a:r>
              <a:rPr lang="en-IN" sz="2400" b="1">
                <a:solidFill>
                  <a:schemeClr val="dk1"/>
                </a:solidFill>
                <a:highlight>
                  <a:srgbClr val="FFFFFF"/>
                </a:highlight>
                <a:latin typeface="Calibri"/>
                <a:ea typeface="Calibri"/>
                <a:cs typeface="Calibri"/>
                <a:sym typeface="Calibri"/>
              </a:rPr>
              <a:t>]</a:t>
            </a:r>
            <a:r>
              <a:rPr lang="en-IN" sz="2400">
                <a:solidFill>
                  <a:schemeClr val="dk1"/>
                </a:solidFill>
                <a:highlight>
                  <a:srgbClr val="FFFFFF"/>
                </a:highlight>
                <a:latin typeface="Calibri"/>
                <a:ea typeface="Calibri"/>
                <a:cs typeface="Calibri"/>
                <a:sym typeface="Calibri"/>
              </a:rPr>
              <a:t>, it can be written as the following way in terms of the joint probability distribution.</a:t>
            </a:r>
            <a:endParaRPr sz="2400">
              <a:solidFill>
                <a:schemeClr val="dk1"/>
              </a:solidFill>
              <a:highlight>
                <a:srgbClr val="FFFFFF"/>
              </a:highlight>
              <a:latin typeface="Calibri"/>
              <a:ea typeface="Calibri"/>
              <a:cs typeface="Calibri"/>
              <a:sym typeface="Calibri"/>
            </a:endParaRPr>
          </a:p>
          <a:p>
            <a:pPr marL="457200" lvl="0" indent="457200" algn="just" rtl="0">
              <a:lnSpc>
                <a:spcPct val="115000"/>
              </a:lnSpc>
              <a:spcBef>
                <a:spcPts val="1200"/>
              </a:spcBef>
              <a:spcAft>
                <a:spcPts val="0"/>
              </a:spcAft>
              <a:buNone/>
            </a:pPr>
            <a:r>
              <a:rPr lang="en-IN" sz="2400" b="1">
                <a:solidFill>
                  <a:schemeClr val="dk1"/>
                </a:solidFill>
                <a:highlight>
                  <a:srgbClr val="FFFFFF"/>
                </a:highlight>
                <a:latin typeface="Calibri"/>
                <a:ea typeface="Calibri"/>
                <a:cs typeface="Calibri"/>
                <a:sym typeface="Calibri"/>
              </a:rPr>
              <a:t>= P[x</a:t>
            </a:r>
            <a:r>
              <a:rPr lang="en-IN" sz="2400" b="1" baseline="-25000">
                <a:solidFill>
                  <a:schemeClr val="dk1"/>
                </a:solidFill>
                <a:highlight>
                  <a:srgbClr val="FFFFFF"/>
                </a:highlight>
                <a:latin typeface="Calibri"/>
                <a:ea typeface="Calibri"/>
                <a:cs typeface="Calibri"/>
                <a:sym typeface="Calibri"/>
              </a:rPr>
              <a:t>1</a:t>
            </a:r>
            <a:r>
              <a:rPr lang="en-IN" sz="2400" b="1">
                <a:solidFill>
                  <a:schemeClr val="dk1"/>
                </a:solidFill>
                <a:highlight>
                  <a:srgbClr val="FFFFFF"/>
                </a:highlight>
                <a:latin typeface="Calibri"/>
                <a:ea typeface="Calibri"/>
                <a:cs typeface="Calibri"/>
                <a:sym typeface="Calibri"/>
              </a:rPr>
              <a:t>| x</a:t>
            </a:r>
            <a:r>
              <a:rPr lang="en-IN" sz="2400" b="1" baseline="-25000">
                <a:solidFill>
                  <a:schemeClr val="dk1"/>
                </a:solidFill>
                <a:highlight>
                  <a:srgbClr val="FFFFFF"/>
                </a:highlight>
                <a:latin typeface="Calibri"/>
                <a:ea typeface="Calibri"/>
                <a:cs typeface="Calibri"/>
                <a:sym typeface="Calibri"/>
              </a:rPr>
              <a:t>2</a:t>
            </a:r>
            <a:r>
              <a:rPr lang="en-IN" sz="2400" b="1">
                <a:solidFill>
                  <a:schemeClr val="dk1"/>
                </a:solidFill>
                <a:highlight>
                  <a:srgbClr val="FFFFFF"/>
                </a:highlight>
                <a:latin typeface="Calibri"/>
                <a:ea typeface="Calibri"/>
                <a:cs typeface="Calibri"/>
                <a:sym typeface="Calibri"/>
              </a:rPr>
              <a:t>, x</a:t>
            </a:r>
            <a:r>
              <a:rPr lang="en-IN" sz="2400" b="1" baseline="-25000">
                <a:solidFill>
                  <a:schemeClr val="dk1"/>
                </a:solidFill>
                <a:highlight>
                  <a:srgbClr val="FFFFFF"/>
                </a:highlight>
                <a:latin typeface="Calibri"/>
                <a:ea typeface="Calibri"/>
                <a:cs typeface="Calibri"/>
                <a:sym typeface="Calibri"/>
              </a:rPr>
              <a:t>3</a:t>
            </a:r>
            <a:r>
              <a:rPr lang="en-IN" sz="2400" b="1">
                <a:solidFill>
                  <a:schemeClr val="dk1"/>
                </a:solidFill>
                <a:highlight>
                  <a:srgbClr val="FFFFFF"/>
                </a:highlight>
                <a:latin typeface="Calibri"/>
                <a:ea typeface="Calibri"/>
                <a:cs typeface="Calibri"/>
                <a:sym typeface="Calibri"/>
              </a:rPr>
              <a:t>,....., x</a:t>
            </a:r>
            <a:r>
              <a:rPr lang="en-IN" sz="2400" b="1" baseline="-25000">
                <a:solidFill>
                  <a:schemeClr val="dk1"/>
                </a:solidFill>
                <a:highlight>
                  <a:srgbClr val="FFFFFF"/>
                </a:highlight>
                <a:latin typeface="Calibri"/>
                <a:ea typeface="Calibri"/>
                <a:cs typeface="Calibri"/>
                <a:sym typeface="Calibri"/>
              </a:rPr>
              <a:t>n</a:t>
            </a:r>
            <a:r>
              <a:rPr lang="en-IN" sz="2400" b="1">
                <a:solidFill>
                  <a:schemeClr val="dk1"/>
                </a:solidFill>
                <a:highlight>
                  <a:srgbClr val="FFFFFF"/>
                </a:highlight>
                <a:latin typeface="Calibri"/>
                <a:ea typeface="Calibri"/>
                <a:cs typeface="Calibri"/>
                <a:sym typeface="Calibri"/>
              </a:rPr>
              <a:t>]P[x</a:t>
            </a:r>
            <a:r>
              <a:rPr lang="en-IN" sz="2400" b="1" baseline="-25000">
                <a:solidFill>
                  <a:schemeClr val="dk1"/>
                </a:solidFill>
                <a:highlight>
                  <a:srgbClr val="FFFFFF"/>
                </a:highlight>
                <a:latin typeface="Calibri"/>
                <a:ea typeface="Calibri"/>
                <a:cs typeface="Calibri"/>
                <a:sym typeface="Calibri"/>
              </a:rPr>
              <a:t>2</a:t>
            </a:r>
            <a:r>
              <a:rPr lang="en-IN" sz="2400" b="1">
                <a:solidFill>
                  <a:schemeClr val="dk1"/>
                </a:solidFill>
                <a:highlight>
                  <a:srgbClr val="FFFFFF"/>
                </a:highlight>
                <a:latin typeface="Calibri"/>
                <a:ea typeface="Calibri"/>
                <a:cs typeface="Calibri"/>
                <a:sym typeface="Calibri"/>
              </a:rPr>
              <a:t>, x</a:t>
            </a:r>
            <a:r>
              <a:rPr lang="en-IN" sz="2400" b="1" baseline="-25000">
                <a:solidFill>
                  <a:schemeClr val="dk1"/>
                </a:solidFill>
                <a:highlight>
                  <a:srgbClr val="FFFFFF"/>
                </a:highlight>
                <a:latin typeface="Calibri"/>
                <a:ea typeface="Calibri"/>
                <a:cs typeface="Calibri"/>
                <a:sym typeface="Calibri"/>
              </a:rPr>
              <a:t>3</a:t>
            </a:r>
            <a:r>
              <a:rPr lang="en-IN" sz="2400" b="1">
                <a:solidFill>
                  <a:schemeClr val="dk1"/>
                </a:solidFill>
                <a:highlight>
                  <a:srgbClr val="FFFFFF"/>
                </a:highlight>
                <a:latin typeface="Calibri"/>
                <a:ea typeface="Calibri"/>
                <a:cs typeface="Calibri"/>
                <a:sym typeface="Calibri"/>
              </a:rPr>
              <a:t>,....., x</a:t>
            </a:r>
            <a:r>
              <a:rPr lang="en-IN" sz="2400" b="1" baseline="-25000">
                <a:solidFill>
                  <a:schemeClr val="dk1"/>
                </a:solidFill>
                <a:highlight>
                  <a:srgbClr val="FFFFFF"/>
                </a:highlight>
                <a:latin typeface="Calibri"/>
                <a:ea typeface="Calibri"/>
                <a:cs typeface="Calibri"/>
                <a:sym typeface="Calibri"/>
              </a:rPr>
              <a:t>n</a:t>
            </a:r>
            <a:r>
              <a:rPr lang="en-IN" sz="2400" b="1">
                <a:solidFill>
                  <a:schemeClr val="dk1"/>
                </a:solidFill>
                <a:highlight>
                  <a:srgbClr val="FFFFFF"/>
                </a:highlight>
                <a:latin typeface="Calibri"/>
                <a:ea typeface="Calibri"/>
                <a:cs typeface="Calibri"/>
                <a:sym typeface="Calibri"/>
              </a:rPr>
              <a:t>]</a:t>
            </a:r>
            <a:endParaRPr sz="2400" b="1">
              <a:solidFill>
                <a:schemeClr val="dk1"/>
              </a:solidFill>
              <a:highlight>
                <a:srgbClr val="FFFFFF"/>
              </a:highlight>
              <a:latin typeface="Calibri"/>
              <a:ea typeface="Calibri"/>
              <a:cs typeface="Calibri"/>
              <a:sym typeface="Calibri"/>
            </a:endParaRPr>
          </a:p>
          <a:p>
            <a:pPr marL="457200" lvl="0" indent="457200" algn="just" rtl="0">
              <a:lnSpc>
                <a:spcPct val="115000"/>
              </a:lnSpc>
              <a:spcBef>
                <a:spcPts val="1200"/>
              </a:spcBef>
              <a:spcAft>
                <a:spcPts val="0"/>
              </a:spcAft>
              <a:buNone/>
            </a:pPr>
            <a:r>
              <a:rPr lang="en-IN" sz="2400" b="1">
                <a:solidFill>
                  <a:schemeClr val="dk1"/>
                </a:solidFill>
                <a:highlight>
                  <a:srgbClr val="FFFFFF"/>
                </a:highlight>
                <a:latin typeface="Calibri"/>
                <a:ea typeface="Calibri"/>
                <a:cs typeface="Calibri"/>
                <a:sym typeface="Calibri"/>
              </a:rPr>
              <a:t>= P[x</a:t>
            </a:r>
            <a:r>
              <a:rPr lang="en-IN" sz="2400" b="1" baseline="-25000">
                <a:solidFill>
                  <a:schemeClr val="dk1"/>
                </a:solidFill>
                <a:highlight>
                  <a:srgbClr val="FFFFFF"/>
                </a:highlight>
                <a:latin typeface="Calibri"/>
                <a:ea typeface="Calibri"/>
                <a:cs typeface="Calibri"/>
                <a:sym typeface="Calibri"/>
              </a:rPr>
              <a:t>1</a:t>
            </a:r>
            <a:r>
              <a:rPr lang="en-IN" sz="2400" b="1">
                <a:solidFill>
                  <a:schemeClr val="dk1"/>
                </a:solidFill>
                <a:highlight>
                  <a:srgbClr val="FFFFFF"/>
                </a:highlight>
                <a:latin typeface="Calibri"/>
                <a:ea typeface="Calibri"/>
                <a:cs typeface="Calibri"/>
                <a:sym typeface="Calibri"/>
              </a:rPr>
              <a:t>| x</a:t>
            </a:r>
            <a:r>
              <a:rPr lang="en-IN" sz="2400" b="1" baseline="-25000">
                <a:solidFill>
                  <a:schemeClr val="dk1"/>
                </a:solidFill>
                <a:highlight>
                  <a:srgbClr val="FFFFFF"/>
                </a:highlight>
                <a:latin typeface="Calibri"/>
                <a:ea typeface="Calibri"/>
                <a:cs typeface="Calibri"/>
                <a:sym typeface="Calibri"/>
              </a:rPr>
              <a:t>2</a:t>
            </a:r>
            <a:r>
              <a:rPr lang="en-IN" sz="2400" b="1">
                <a:solidFill>
                  <a:schemeClr val="dk1"/>
                </a:solidFill>
                <a:highlight>
                  <a:srgbClr val="FFFFFF"/>
                </a:highlight>
                <a:latin typeface="Calibri"/>
                <a:ea typeface="Calibri"/>
                <a:cs typeface="Calibri"/>
                <a:sym typeface="Calibri"/>
              </a:rPr>
              <a:t>, x</a:t>
            </a:r>
            <a:r>
              <a:rPr lang="en-IN" sz="2400" b="1" baseline="-25000">
                <a:solidFill>
                  <a:schemeClr val="dk1"/>
                </a:solidFill>
                <a:highlight>
                  <a:srgbClr val="FFFFFF"/>
                </a:highlight>
                <a:latin typeface="Calibri"/>
                <a:ea typeface="Calibri"/>
                <a:cs typeface="Calibri"/>
                <a:sym typeface="Calibri"/>
              </a:rPr>
              <a:t>3</a:t>
            </a:r>
            <a:r>
              <a:rPr lang="en-IN" sz="2400" b="1">
                <a:solidFill>
                  <a:schemeClr val="dk1"/>
                </a:solidFill>
                <a:highlight>
                  <a:srgbClr val="FFFFFF"/>
                </a:highlight>
                <a:latin typeface="Calibri"/>
                <a:ea typeface="Calibri"/>
                <a:cs typeface="Calibri"/>
                <a:sym typeface="Calibri"/>
              </a:rPr>
              <a:t>,....., x</a:t>
            </a:r>
            <a:r>
              <a:rPr lang="en-IN" sz="2400" b="1" baseline="-25000">
                <a:solidFill>
                  <a:schemeClr val="dk1"/>
                </a:solidFill>
                <a:highlight>
                  <a:srgbClr val="FFFFFF"/>
                </a:highlight>
                <a:latin typeface="Calibri"/>
                <a:ea typeface="Calibri"/>
                <a:cs typeface="Calibri"/>
                <a:sym typeface="Calibri"/>
              </a:rPr>
              <a:t>n</a:t>
            </a:r>
            <a:r>
              <a:rPr lang="en-IN" sz="2400" b="1">
                <a:solidFill>
                  <a:schemeClr val="dk1"/>
                </a:solidFill>
                <a:highlight>
                  <a:srgbClr val="FFFFFF"/>
                </a:highlight>
                <a:latin typeface="Calibri"/>
                <a:ea typeface="Calibri"/>
                <a:cs typeface="Calibri"/>
                <a:sym typeface="Calibri"/>
              </a:rPr>
              <a:t>]P[x</a:t>
            </a:r>
            <a:r>
              <a:rPr lang="en-IN" sz="2400" b="1" baseline="-25000">
                <a:solidFill>
                  <a:schemeClr val="dk1"/>
                </a:solidFill>
                <a:highlight>
                  <a:srgbClr val="FFFFFF"/>
                </a:highlight>
                <a:latin typeface="Calibri"/>
                <a:ea typeface="Calibri"/>
                <a:cs typeface="Calibri"/>
                <a:sym typeface="Calibri"/>
              </a:rPr>
              <a:t>2</a:t>
            </a:r>
            <a:r>
              <a:rPr lang="en-IN" sz="2400" b="1">
                <a:solidFill>
                  <a:schemeClr val="dk1"/>
                </a:solidFill>
                <a:highlight>
                  <a:srgbClr val="FFFFFF"/>
                </a:highlight>
                <a:latin typeface="Calibri"/>
                <a:ea typeface="Calibri"/>
                <a:cs typeface="Calibri"/>
                <a:sym typeface="Calibri"/>
              </a:rPr>
              <a:t>|x</a:t>
            </a:r>
            <a:r>
              <a:rPr lang="en-IN" sz="2400" b="1" baseline="-25000">
                <a:solidFill>
                  <a:schemeClr val="dk1"/>
                </a:solidFill>
                <a:highlight>
                  <a:srgbClr val="FFFFFF"/>
                </a:highlight>
                <a:latin typeface="Calibri"/>
                <a:ea typeface="Calibri"/>
                <a:cs typeface="Calibri"/>
                <a:sym typeface="Calibri"/>
              </a:rPr>
              <a:t>3</a:t>
            </a:r>
            <a:r>
              <a:rPr lang="en-IN" sz="2400" b="1">
                <a:solidFill>
                  <a:schemeClr val="dk1"/>
                </a:solidFill>
                <a:highlight>
                  <a:srgbClr val="FFFFFF"/>
                </a:highlight>
                <a:latin typeface="Calibri"/>
                <a:ea typeface="Calibri"/>
                <a:cs typeface="Calibri"/>
                <a:sym typeface="Calibri"/>
              </a:rPr>
              <a:t>,....., x</a:t>
            </a:r>
            <a:r>
              <a:rPr lang="en-IN" sz="2400" b="1" baseline="-25000">
                <a:solidFill>
                  <a:schemeClr val="dk1"/>
                </a:solidFill>
                <a:highlight>
                  <a:srgbClr val="FFFFFF"/>
                </a:highlight>
                <a:latin typeface="Calibri"/>
                <a:ea typeface="Calibri"/>
                <a:cs typeface="Calibri"/>
                <a:sym typeface="Calibri"/>
              </a:rPr>
              <a:t>n</a:t>
            </a:r>
            <a:r>
              <a:rPr lang="en-IN" sz="2400" b="1">
                <a:solidFill>
                  <a:schemeClr val="dk1"/>
                </a:solidFill>
                <a:highlight>
                  <a:srgbClr val="FFFFFF"/>
                </a:highlight>
                <a:latin typeface="Calibri"/>
                <a:ea typeface="Calibri"/>
                <a:cs typeface="Calibri"/>
                <a:sym typeface="Calibri"/>
              </a:rPr>
              <a:t>]....P[x</a:t>
            </a:r>
            <a:r>
              <a:rPr lang="en-IN" sz="2400" b="1" baseline="-25000">
                <a:solidFill>
                  <a:schemeClr val="dk1"/>
                </a:solidFill>
                <a:highlight>
                  <a:srgbClr val="FFFFFF"/>
                </a:highlight>
                <a:latin typeface="Calibri"/>
                <a:ea typeface="Calibri"/>
                <a:cs typeface="Calibri"/>
                <a:sym typeface="Calibri"/>
              </a:rPr>
              <a:t>n-1</a:t>
            </a:r>
            <a:r>
              <a:rPr lang="en-IN" sz="2400" b="1">
                <a:solidFill>
                  <a:schemeClr val="dk1"/>
                </a:solidFill>
                <a:highlight>
                  <a:srgbClr val="FFFFFF"/>
                </a:highlight>
                <a:latin typeface="Calibri"/>
                <a:ea typeface="Calibri"/>
                <a:cs typeface="Calibri"/>
                <a:sym typeface="Calibri"/>
              </a:rPr>
              <a:t>|x</a:t>
            </a:r>
            <a:r>
              <a:rPr lang="en-IN" sz="2400" b="1" baseline="-25000">
                <a:solidFill>
                  <a:schemeClr val="dk1"/>
                </a:solidFill>
                <a:highlight>
                  <a:srgbClr val="FFFFFF"/>
                </a:highlight>
                <a:latin typeface="Calibri"/>
                <a:ea typeface="Calibri"/>
                <a:cs typeface="Calibri"/>
                <a:sym typeface="Calibri"/>
              </a:rPr>
              <a:t>n</a:t>
            </a:r>
            <a:r>
              <a:rPr lang="en-IN" sz="2400" b="1">
                <a:solidFill>
                  <a:schemeClr val="dk1"/>
                </a:solidFill>
                <a:highlight>
                  <a:srgbClr val="FFFFFF"/>
                </a:highlight>
                <a:latin typeface="Calibri"/>
                <a:ea typeface="Calibri"/>
                <a:cs typeface="Calibri"/>
                <a:sym typeface="Calibri"/>
              </a:rPr>
              <a:t>]P[x</a:t>
            </a:r>
            <a:r>
              <a:rPr lang="en-IN" sz="2400" b="1" baseline="-25000">
                <a:solidFill>
                  <a:schemeClr val="dk1"/>
                </a:solidFill>
                <a:highlight>
                  <a:srgbClr val="FFFFFF"/>
                </a:highlight>
                <a:latin typeface="Calibri"/>
                <a:ea typeface="Calibri"/>
                <a:cs typeface="Calibri"/>
                <a:sym typeface="Calibri"/>
              </a:rPr>
              <a:t>n</a:t>
            </a:r>
            <a:r>
              <a:rPr lang="en-IN" sz="2400" b="1">
                <a:solidFill>
                  <a:schemeClr val="dk1"/>
                </a:solidFill>
                <a:highlight>
                  <a:srgbClr val="FFFFFF"/>
                </a:highlight>
                <a:latin typeface="Calibri"/>
                <a:ea typeface="Calibri"/>
                <a:cs typeface="Calibri"/>
                <a:sym typeface="Calibri"/>
              </a:rPr>
              <a:t>].</a:t>
            </a:r>
            <a:endParaRPr sz="2400" b="1">
              <a:solidFill>
                <a:schemeClr val="dk1"/>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In general for each variable </a:t>
            </a:r>
            <a:r>
              <a:rPr lang="en-IN" sz="2400">
                <a:solidFill>
                  <a:schemeClr val="dk1"/>
                </a:solidFill>
                <a:latin typeface="Calibri"/>
                <a:ea typeface="Calibri"/>
                <a:cs typeface="Calibri"/>
                <a:sym typeface="Calibri"/>
              </a:rPr>
              <a:t>X</a:t>
            </a:r>
            <a:r>
              <a:rPr lang="en-IN" sz="2400" baseline="-25000">
                <a:solidFill>
                  <a:schemeClr val="dk1"/>
                </a:solidFill>
                <a:latin typeface="Calibri"/>
                <a:ea typeface="Calibri"/>
                <a:cs typeface="Calibri"/>
                <a:sym typeface="Calibri"/>
              </a:rPr>
              <a:t>i</a:t>
            </a:r>
            <a:r>
              <a:rPr lang="en-IN" sz="2400">
                <a:solidFill>
                  <a:schemeClr val="dk1"/>
                </a:solidFill>
                <a:latin typeface="Calibri"/>
                <a:ea typeface="Calibri"/>
                <a:cs typeface="Calibri"/>
                <a:sym typeface="Calibri"/>
              </a:rPr>
              <a:t> </a:t>
            </a:r>
            <a:r>
              <a:rPr lang="en-IN" sz="2400">
                <a:solidFill>
                  <a:schemeClr val="dk1"/>
                </a:solidFill>
                <a:highlight>
                  <a:srgbClr val="FFFFFF"/>
                </a:highlight>
                <a:latin typeface="Calibri"/>
                <a:ea typeface="Calibri"/>
                <a:cs typeface="Calibri"/>
                <a:sym typeface="Calibri"/>
              </a:rPr>
              <a:t>, we can write the equation as:</a:t>
            </a:r>
            <a:endParaRPr sz="2400">
              <a:solidFill>
                <a:schemeClr val="dk1"/>
              </a:solidFill>
              <a:highlight>
                <a:srgbClr val="FFFFFF"/>
              </a:highlight>
              <a:latin typeface="Calibri"/>
              <a:ea typeface="Calibri"/>
              <a:cs typeface="Calibri"/>
              <a:sym typeface="Calibri"/>
            </a:endParaRPr>
          </a:p>
          <a:p>
            <a:pPr marL="457200" lvl="0" indent="457200" algn="just" rtl="0">
              <a:lnSpc>
                <a:spcPct val="115000"/>
              </a:lnSpc>
              <a:spcBef>
                <a:spcPts val="1200"/>
              </a:spcBef>
              <a:spcAft>
                <a:spcPts val="0"/>
              </a:spcAft>
              <a:buNone/>
            </a:pPr>
            <a:r>
              <a:rPr lang="en-IN" sz="2400">
                <a:solidFill>
                  <a:schemeClr val="dk1"/>
                </a:solidFill>
                <a:latin typeface="Calibri"/>
                <a:ea typeface="Calibri"/>
                <a:cs typeface="Calibri"/>
                <a:sym typeface="Calibri"/>
              </a:rPr>
              <a:t>P(X</a:t>
            </a:r>
            <a:r>
              <a:rPr lang="en-IN" sz="2400" baseline="-25000">
                <a:solidFill>
                  <a:schemeClr val="dk1"/>
                </a:solidFill>
                <a:latin typeface="Calibri"/>
                <a:ea typeface="Calibri"/>
                <a:cs typeface="Calibri"/>
                <a:sym typeface="Calibri"/>
              </a:rPr>
              <a:t>i</a:t>
            </a:r>
            <a:r>
              <a:rPr lang="en-IN" sz="2400">
                <a:solidFill>
                  <a:schemeClr val="dk1"/>
                </a:solidFill>
                <a:latin typeface="Calibri"/>
                <a:ea typeface="Calibri"/>
                <a:cs typeface="Calibri"/>
                <a:sym typeface="Calibri"/>
              </a:rPr>
              <a:t>|X</a:t>
            </a:r>
            <a:r>
              <a:rPr lang="en-IN" sz="2400" baseline="-25000">
                <a:solidFill>
                  <a:schemeClr val="dk1"/>
                </a:solidFill>
                <a:latin typeface="Calibri"/>
                <a:ea typeface="Calibri"/>
                <a:cs typeface="Calibri"/>
                <a:sym typeface="Calibri"/>
              </a:rPr>
              <a:t>i-1</a:t>
            </a:r>
            <a:r>
              <a:rPr lang="en-IN" sz="2400">
                <a:solidFill>
                  <a:schemeClr val="dk1"/>
                </a:solidFill>
                <a:latin typeface="Calibri"/>
                <a:ea typeface="Calibri"/>
                <a:cs typeface="Calibri"/>
                <a:sym typeface="Calibri"/>
              </a:rPr>
              <a:t>,........., X</a:t>
            </a:r>
            <a:r>
              <a:rPr lang="en-IN" sz="2400" baseline="-25000">
                <a:solidFill>
                  <a:schemeClr val="dk1"/>
                </a:solidFill>
                <a:latin typeface="Calibri"/>
                <a:ea typeface="Calibri"/>
                <a:cs typeface="Calibri"/>
                <a:sym typeface="Calibri"/>
              </a:rPr>
              <a:t>1</a:t>
            </a:r>
            <a:r>
              <a:rPr lang="en-IN" sz="2400">
                <a:solidFill>
                  <a:schemeClr val="dk1"/>
                </a:solidFill>
                <a:latin typeface="Calibri"/>
                <a:ea typeface="Calibri"/>
                <a:cs typeface="Calibri"/>
                <a:sym typeface="Calibri"/>
              </a:rPr>
              <a:t>) = P(X</a:t>
            </a:r>
            <a:r>
              <a:rPr lang="en-IN" sz="2400" baseline="-25000">
                <a:solidFill>
                  <a:schemeClr val="dk1"/>
                </a:solidFill>
                <a:latin typeface="Calibri"/>
                <a:ea typeface="Calibri"/>
                <a:cs typeface="Calibri"/>
                <a:sym typeface="Calibri"/>
              </a:rPr>
              <a:t>i</a:t>
            </a:r>
            <a:r>
              <a:rPr lang="en-IN" sz="2400">
                <a:solidFill>
                  <a:schemeClr val="dk1"/>
                </a:solidFill>
                <a:latin typeface="Calibri"/>
                <a:ea typeface="Calibri"/>
                <a:cs typeface="Calibri"/>
                <a:sym typeface="Calibri"/>
              </a:rPr>
              <a:t> |Parents(X</a:t>
            </a:r>
            <a:r>
              <a:rPr lang="en-IN" sz="2400" baseline="-25000">
                <a:solidFill>
                  <a:schemeClr val="dk1"/>
                </a:solidFill>
                <a:latin typeface="Calibri"/>
                <a:ea typeface="Calibri"/>
                <a:cs typeface="Calibri"/>
                <a:sym typeface="Calibri"/>
              </a:rPr>
              <a:t>i</a:t>
            </a: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marL="0" lvl="0" indent="0" algn="just" rtl="0">
              <a:lnSpc>
                <a:spcPct val="100000"/>
              </a:lnSpc>
              <a:spcBef>
                <a:spcPts val="1200"/>
              </a:spcBef>
              <a:spcAft>
                <a:spcPts val="1000"/>
              </a:spcAft>
              <a:buNone/>
            </a:pPr>
            <a:endParaRPr sz="2400">
              <a:solidFill>
                <a:srgbClr val="333333"/>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6">
                                            <p:txEl>
                                              <p:pRg st="0" end="0"/>
                                            </p:txEl>
                                          </p:spTgt>
                                        </p:tgtEl>
                                        <p:attrNameLst>
                                          <p:attrName>style.visibility</p:attrName>
                                        </p:attrNameLst>
                                      </p:cBhvr>
                                      <p:to>
                                        <p:strVal val="visible"/>
                                      </p:to>
                                    </p:set>
                                    <p:animEffect transition="in" filter="fade">
                                      <p:cBhvr>
                                        <p:cTn id="7" dur="1000"/>
                                        <p:tgtEl>
                                          <p:spTgt spid="4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6">
                                            <p:txEl>
                                              <p:pRg st="1" end="1"/>
                                            </p:txEl>
                                          </p:spTgt>
                                        </p:tgtEl>
                                        <p:attrNameLst>
                                          <p:attrName>style.visibility</p:attrName>
                                        </p:attrNameLst>
                                      </p:cBhvr>
                                      <p:to>
                                        <p:strVal val="visible"/>
                                      </p:to>
                                    </p:set>
                                    <p:animEffect transition="in" filter="fade">
                                      <p:cBhvr>
                                        <p:cTn id="12" dur="1000"/>
                                        <p:tgtEl>
                                          <p:spTgt spid="4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6">
                                            <p:txEl>
                                              <p:pRg st="2" end="2"/>
                                            </p:txEl>
                                          </p:spTgt>
                                        </p:tgtEl>
                                        <p:attrNameLst>
                                          <p:attrName>style.visibility</p:attrName>
                                        </p:attrNameLst>
                                      </p:cBhvr>
                                      <p:to>
                                        <p:strVal val="visible"/>
                                      </p:to>
                                    </p:set>
                                    <p:animEffect transition="in" filter="fade">
                                      <p:cBhvr>
                                        <p:cTn id="17" dur="1000"/>
                                        <p:tgtEl>
                                          <p:spTgt spid="4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6">
                                            <p:txEl>
                                              <p:pRg st="3" end="3"/>
                                            </p:txEl>
                                          </p:spTgt>
                                        </p:tgtEl>
                                        <p:attrNameLst>
                                          <p:attrName>style.visibility</p:attrName>
                                        </p:attrNameLst>
                                      </p:cBhvr>
                                      <p:to>
                                        <p:strVal val="visible"/>
                                      </p:to>
                                    </p:set>
                                    <p:animEffect transition="in" filter="fade">
                                      <p:cBhvr>
                                        <p:cTn id="22" dur="1000"/>
                                        <p:tgtEl>
                                          <p:spTgt spid="4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6">
                                            <p:txEl>
                                              <p:pRg st="4" end="4"/>
                                            </p:txEl>
                                          </p:spTgt>
                                        </p:tgtEl>
                                        <p:attrNameLst>
                                          <p:attrName>style.visibility</p:attrName>
                                        </p:attrNameLst>
                                      </p:cBhvr>
                                      <p:to>
                                        <p:strVal val="visible"/>
                                      </p:to>
                                    </p:set>
                                    <p:animEffect transition="in" filter="fade">
                                      <p:cBhvr>
                                        <p:cTn id="27" dur="1000"/>
                                        <p:tgtEl>
                                          <p:spTgt spid="4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6">
                                            <p:txEl>
                                              <p:pRg st="5" end="5"/>
                                            </p:txEl>
                                          </p:spTgt>
                                        </p:tgtEl>
                                        <p:attrNameLst>
                                          <p:attrName>style.visibility</p:attrName>
                                        </p:attrNameLst>
                                      </p:cBhvr>
                                      <p:to>
                                        <p:strVal val="visible"/>
                                      </p:to>
                                    </p:set>
                                    <p:animEffect transition="in" filter="fade">
                                      <p:cBhvr>
                                        <p:cTn id="32" dur="1000"/>
                                        <p:tgtEl>
                                          <p:spTgt spid="43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6">
                                            <p:txEl>
                                              <p:pRg st="6" end="6"/>
                                            </p:txEl>
                                          </p:spTgt>
                                        </p:tgtEl>
                                        <p:attrNameLst>
                                          <p:attrName>style.visibility</p:attrName>
                                        </p:attrNameLst>
                                      </p:cBhvr>
                                      <p:to>
                                        <p:strVal val="visible"/>
                                      </p:to>
                                    </p:set>
                                    <p:animEffect transition="in" filter="fade">
                                      <p:cBhvr>
                                        <p:cTn id="37" dur="1000"/>
                                        <p:tgtEl>
                                          <p:spTgt spid="43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6">
                                            <p:txEl>
                                              <p:pRg st="7" end="7"/>
                                            </p:txEl>
                                          </p:spTgt>
                                        </p:tgtEl>
                                        <p:attrNameLst>
                                          <p:attrName>style.visibility</p:attrName>
                                        </p:attrNameLst>
                                      </p:cBhvr>
                                      <p:to>
                                        <p:strVal val="visible"/>
                                      </p:to>
                                    </p:set>
                                    <p:animEffect transition="in" filter="fade">
                                      <p:cBhvr>
                                        <p:cTn id="42" dur="1000"/>
                                        <p:tgtEl>
                                          <p:spTgt spid="4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c6492cf85_0_122"/>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Explanation of Bayesian network</a:t>
            </a:r>
            <a:endParaRPr b="1">
              <a:solidFill>
                <a:schemeClr val="lt1"/>
              </a:solidFill>
            </a:endParaRPr>
          </a:p>
        </p:txBody>
      </p:sp>
      <p:sp>
        <p:nvSpPr>
          <p:cNvPr id="442" name="Google Shape;442;g11c6492cf85_0_1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443" name="Google Shape;443;g11c6492cf85_0_1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39</a:t>
            </a:fld>
            <a:endParaRPr/>
          </a:p>
        </p:txBody>
      </p:sp>
      <p:pic>
        <p:nvPicPr>
          <p:cNvPr id="444" name="Google Shape;444;g11c6492cf85_0_122"/>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45" name="Google Shape;445;g11c6492cf85_0_122"/>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IN" sz="2400">
                <a:solidFill>
                  <a:srgbClr val="333333"/>
                </a:solidFill>
                <a:highlight>
                  <a:srgbClr val="FFFFFF"/>
                </a:highlight>
                <a:latin typeface="Calibri"/>
                <a:ea typeface="Calibri"/>
                <a:cs typeface="Calibri"/>
                <a:sym typeface="Calibri"/>
              </a:rPr>
              <a:t>Let's understand the Bayesian network through an example by creating a directed acyclic graph:</a:t>
            </a: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Clr>
                <a:schemeClr val="dk1"/>
              </a:buClr>
              <a:buSzPts val="1100"/>
              <a:buFont typeface="Arial"/>
              <a:buNone/>
            </a:pPr>
            <a:r>
              <a:rPr lang="en-IN" sz="2400" b="1">
                <a:solidFill>
                  <a:srgbClr val="333333"/>
                </a:solidFill>
                <a:highlight>
                  <a:srgbClr val="FFFFFF"/>
                </a:highlight>
                <a:latin typeface="Calibri"/>
                <a:ea typeface="Calibri"/>
                <a:cs typeface="Calibri"/>
                <a:sym typeface="Calibri"/>
              </a:rPr>
              <a:t>Example:</a:t>
            </a:r>
            <a:r>
              <a:rPr lang="en-IN" sz="2400">
                <a:solidFill>
                  <a:srgbClr val="333333"/>
                </a:solidFill>
                <a:highlight>
                  <a:srgbClr val="FFFFFF"/>
                </a:highlight>
                <a:latin typeface="Calibri"/>
                <a:ea typeface="Calibri"/>
                <a:cs typeface="Calibri"/>
                <a:sym typeface="Calibri"/>
              </a:rPr>
              <a:t> Harry installed a new burglar alarm at his home to detect burglary. The alarm reliably responds at detecting a burglary but also responds for minor earthquakes. Harry has two neighbors John and Mary, who have taken a responsibility to inform Harry at work when they hear the alarm. John always calls Harry when he hears the alarm, but sometimes he got confused with the phone ringing and calls at that time too. On the other hand, Mary likes to listen to high music, so sometimes she misses to hear the alarm. Here we would like to compute the probability of Burglary Alarm.</a:t>
            </a:r>
            <a:endParaRPr sz="2400">
              <a:solidFill>
                <a:srgbClr val="333333"/>
              </a:solidFill>
              <a:highlight>
                <a:srgbClr val="FFFFFF"/>
              </a:highlight>
              <a:latin typeface="Calibri"/>
              <a:ea typeface="Calibri"/>
              <a:cs typeface="Calibri"/>
              <a:sym typeface="Calibri"/>
            </a:endParaRPr>
          </a:p>
          <a:p>
            <a:pPr marL="457200" lvl="0" indent="457200" algn="just" rtl="0">
              <a:lnSpc>
                <a:spcPct val="115000"/>
              </a:lnSpc>
              <a:spcBef>
                <a:spcPts val="1200"/>
              </a:spcBef>
              <a:spcAft>
                <a:spcPts val="0"/>
              </a:spcAft>
              <a:buNone/>
            </a:pPr>
            <a:endParaRPr sz="2400" b="1">
              <a:solidFill>
                <a:schemeClr val="dk1"/>
              </a:solidFill>
              <a:highlight>
                <a:srgbClr val="FFFFFF"/>
              </a:highlight>
              <a:latin typeface="Calibri"/>
              <a:ea typeface="Calibri"/>
              <a:cs typeface="Calibri"/>
              <a:sym typeface="Calibri"/>
            </a:endParaRPr>
          </a:p>
          <a:p>
            <a:pPr marL="0" lvl="0" indent="0" algn="just" rtl="0">
              <a:lnSpc>
                <a:spcPct val="100000"/>
              </a:lnSpc>
              <a:spcBef>
                <a:spcPts val="1200"/>
              </a:spcBef>
              <a:spcAft>
                <a:spcPts val="1000"/>
              </a:spcAft>
              <a:buNone/>
            </a:pPr>
            <a:endParaRPr sz="2400">
              <a:solidFill>
                <a:srgbClr val="333333"/>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5">
                                            <p:txEl>
                                              <p:pRg st="0" end="0"/>
                                            </p:txEl>
                                          </p:spTgt>
                                        </p:tgtEl>
                                        <p:attrNameLst>
                                          <p:attrName>style.visibility</p:attrName>
                                        </p:attrNameLst>
                                      </p:cBhvr>
                                      <p:to>
                                        <p:strVal val="visible"/>
                                      </p:to>
                                    </p:set>
                                    <p:animEffect transition="in" filter="fade">
                                      <p:cBhvr>
                                        <p:cTn id="7" dur="1000"/>
                                        <p:tgtEl>
                                          <p:spTgt spid="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5">
                                            <p:txEl>
                                              <p:pRg st="1" end="1"/>
                                            </p:txEl>
                                          </p:spTgt>
                                        </p:tgtEl>
                                        <p:attrNameLst>
                                          <p:attrName>style.visibility</p:attrName>
                                        </p:attrNameLst>
                                      </p:cBhvr>
                                      <p:to>
                                        <p:strVal val="visible"/>
                                      </p:to>
                                    </p:set>
                                    <p:animEffect transition="in" filter="fade">
                                      <p:cBhvr>
                                        <p:cTn id="12" dur="1000"/>
                                        <p:tgtEl>
                                          <p:spTgt spid="4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5">
                                            <p:txEl>
                                              <p:pRg st="2" end="2"/>
                                            </p:txEl>
                                          </p:spTgt>
                                        </p:tgtEl>
                                        <p:attrNameLst>
                                          <p:attrName>style.visibility</p:attrName>
                                        </p:attrNameLst>
                                      </p:cBhvr>
                                      <p:to>
                                        <p:strVal val="visible"/>
                                      </p:to>
                                    </p:set>
                                    <p:animEffect transition="in" filter="fade">
                                      <p:cBhvr>
                                        <p:cTn id="17" dur="1000"/>
                                        <p:tgtEl>
                                          <p:spTgt spid="4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5">
                                            <p:txEl>
                                              <p:pRg st="3" end="3"/>
                                            </p:txEl>
                                          </p:spTgt>
                                        </p:tgtEl>
                                        <p:attrNameLst>
                                          <p:attrName>style.visibility</p:attrName>
                                        </p:attrNameLst>
                                      </p:cBhvr>
                                      <p:to>
                                        <p:strVal val="visible"/>
                                      </p:to>
                                    </p:set>
                                    <p:animEffect transition="in" filter="fade">
                                      <p:cBhvr>
                                        <p:cTn id="22" dur="1000"/>
                                        <p:tgtEl>
                                          <p:spTgt spid="4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IN" b="1">
                <a:solidFill>
                  <a:schemeClr val="lt1"/>
                </a:solidFill>
              </a:rPr>
              <a:t>Introduction</a:t>
            </a:r>
            <a:endParaRPr b="1">
              <a:solidFill>
                <a:schemeClr val="lt1"/>
              </a:solidFill>
            </a:endParaRPr>
          </a:p>
        </p:txBody>
      </p:sp>
      <p:sp>
        <p:nvSpPr>
          <p:cNvPr id="115" name="Google Shape;115;p3"/>
          <p:cNvSpPr txBox="1">
            <a:spLocks noGrp="1"/>
          </p:cNvSpPr>
          <p:nvPr>
            <p:ph type="body" idx="1"/>
          </p:nvPr>
        </p:nvSpPr>
        <p:spPr>
          <a:xfrm>
            <a:off x="311728" y="1253331"/>
            <a:ext cx="11533908" cy="5078196"/>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1200"/>
              </a:spcBef>
              <a:spcAft>
                <a:spcPts val="0"/>
              </a:spcAft>
              <a:buClr>
                <a:srgbClr val="333333"/>
              </a:buClr>
              <a:buSzPts val="2400"/>
              <a:buFont typeface="Calibri"/>
              <a:buChar char="●"/>
            </a:pPr>
            <a:r>
              <a:rPr lang="en-IN" sz="2400">
                <a:solidFill>
                  <a:srgbClr val="333333"/>
                </a:solidFill>
                <a:highlight>
                  <a:srgbClr val="FFFFFF"/>
                </a:highlight>
              </a:rPr>
              <a:t>In earlier units, we have learned knowledge representation using first-order logic and propositional logic with certainty, which means we were sure about the predicates. </a:t>
            </a:r>
            <a:endParaRPr sz="2400">
              <a:solidFill>
                <a:srgbClr val="333333"/>
              </a:solidFill>
              <a:highlight>
                <a:srgbClr val="FFFFFF"/>
              </a:highlight>
            </a:endParaRPr>
          </a:p>
          <a:p>
            <a:pPr marL="457200" lvl="0" indent="-381000" algn="just" rtl="0">
              <a:lnSpc>
                <a:spcPct val="100000"/>
              </a:lnSpc>
              <a:spcBef>
                <a:spcPts val="1000"/>
              </a:spcBef>
              <a:spcAft>
                <a:spcPts val="0"/>
              </a:spcAft>
              <a:buClr>
                <a:srgbClr val="333333"/>
              </a:buClr>
              <a:buSzPts val="2400"/>
              <a:buChar char="●"/>
            </a:pPr>
            <a:r>
              <a:rPr lang="en-IN" sz="2400">
                <a:solidFill>
                  <a:srgbClr val="333333"/>
                </a:solidFill>
                <a:highlight>
                  <a:srgbClr val="FFFFFF"/>
                </a:highlight>
              </a:rPr>
              <a:t>With this knowledge representation, we might write A→B, which means if A is true then B is true.</a:t>
            </a:r>
            <a:endParaRPr sz="2400">
              <a:solidFill>
                <a:srgbClr val="333333"/>
              </a:solidFill>
              <a:highlight>
                <a:srgbClr val="FFFFFF"/>
              </a:highlight>
            </a:endParaRPr>
          </a:p>
          <a:p>
            <a:pPr marL="457200" lvl="0" indent="-381000" algn="just" rtl="0">
              <a:lnSpc>
                <a:spcPct val="100000"/>
              </a:lnSpc>
              <a:spcBef>
                <a:spcPts val="1000"/>
              </a:spcBef>
              <a:spcAft>
                <a:spcPts val="0"/>
              </a:spcAft>
              <a:buClr>
                <a:srgbClr val="333333"/>
              </a:buClr>
              <a:buSzPts val="2400"/>
              <a:buChar char="●"/>
            </a:pPr>
            <a:r>
              <a:rPr lang="en-IN" sz="2400">
                <a:solidFill>
                  <a:srgbClr val="333333"/>
                </a:solidFill>
                <a:highlight>
                  <a:srgbClr val="FFFFFF"/>
                </a:highlight>
              </a:rPr>
              <a:t>But consider a situation where we are not sure about whether A is true or not then we cannot express this statement, this situation is called </a:t>
            </a:r>
            <a:r>
              <a:rPr lang="en-IN" sz="2400" b="1">
                <a:solidFill>
                  <a:srgbClr val="FF0000"/>
                </a:solidFill>
                <a:highlight>
                  <a:srgbClr val="FFFFFF"/>
                </a:highlight>
              </a:rPr>
              <a:t>uncertainty</a:t>
            </a:r>
            <a:r>
              <a:rPr lang="en-IN" sz="2400">
                <a:solidFill>
                  <a:srgbClr val="333333"/>
                </a:solidFill>
                <a:highlight>
                  <a:srgbClr val="FFFFFF"/>
                </a:highlight>
              </a:rPr>
              <a:t>.</a:t>
            </a:r>
            <a:endParaRPr sz="2400">
              <a:solidFill>
                <a:srgbClr val="333333"/>
              </a:solidFill>
              <a:highlight>
                <a:srgbClr val="FFFFFF"/>
              </a:highlight>
            </a:endParaRPr>
          </a:p>
          <a:p>
            <a:pPr marL="457200" lvl="0" indent="-381000" algn="just" rtl="0">
              <a:lnSpc>
                <a:spcPct val="100000"/>
              </a:lnSpc>
              <a:spcBef>
                <a:spcPts val="1000"/>
              </a:spcBef>
              <a:spcAft>
                <a:spcPts val="0"/>
              </a:spcAft>
              <a:buClr>
                <a:srgbClr val="333333"/>
              </a:buClr>
              <a:buSzPts val="2400"/>
              <a:buFont typeface="Calibri"/>
              <a:buChar char="●"/>
            </a:pPr>
            <a:r>
              <a:rPr lang="en-IN" sz="2400">
                <a:solidFill>
                  <a:srgbClr val="333333"/>
                </a:solidFill>
                <a:highlight>
                  <a:srgbClr val="FFFFFF"/>
                </a:highlight>
              </a:rPr>
              <a:t>So to represent uncertain knowledge, where we are not sure about the predicates, we need </a:t>
            </a:r>
            <a:r>
              <a:rPr lang="en-IN" sz="2400" b="1">
                <a:solidFill>
                  <a:srgbClr val="FF0000"/>
                </a:solidFill>
                <a:highlight>
                  <a:srgbClr val="FFFFFF"/>
                </a:highlight>
              </a:rPr>
              <a:t>uncertain reasoning or probabilistic reasoning</a:t>
            </a:r>
            <a:r>
              <a:rPr lang="en-IN" sz="2400">
                <a:solidFill>
                  <a:srgbClr val="333333"/>
                </a:solidFill>
                <a:highlight>
                  <a:srgbClr val="FFFFFF"/>
                </a:highlight>
              </a:rPr>
              <a:t>.</a:t>
            </a:r>
            <a:endParaRPr sz="2400">
              <a:solidFill>
                <a:srgbClr val="333333"/>
              </a:solidFill>
              <a:highlight>
                <a:srgbClr val="FFFFFF"/>
              </a:highlight>
            </a:endParaRPr>
          </a:p>
          <a:p>
            <a:pPr marL="0" lvl="0" indent="0" algn="just" rtl="0">
              <a:lnSpc>
                <a:spcPct val="115000"/>
              </a:lnSpc>
              <a:spcBef>
                <a:spcPts val="1000"/>
              </a:spcBef>
              <a:spcAft>
                <a:spcPts val="1000"/>
              </a:spcAft>
              <a:buNone/>
            </a:pPr>
            <a:r>
              <a:rPr lang="en-IN" sz="2400" b="1" i="1"/>
              <a:t>Def:</a:t>
            </a:r>
            <a:r>
              <a:rPr lang="en-IN" sz="2400"/>
              <a:t> Uncertainty is defined as the </a:t>
            </a:r>
            <a:r>
              <a:rPr lang="en-IN" sz="2400" b="1">
                <a:solidFill>
                  <a:srgbClr val="FF0000"/>
                </a:solidFill>
              </a:rPr>
              <a:t>lack of exact information or knowledge</a:t>
            </a:r>
            <a:r>
              <a:rPr lang="en-IN" sz="2400"/>
              <a:t> that helps us to find a correct conclusion.</a:t>
            </a:r>
            <a:endParaRPr sz="2400">
              <a:solidFill>
                <a:srgbClr val="333333"/>
              </a:solidFill>
              <a:highlight>
                <a:srgbClr val="FFFFFF"/>
              </a:highlight>
            </a:endParaRPr>
          </a:p>
        </p:txBody>
      </p:sp>
      <p:sp>
        <p:nvSpPr>
          <p:cNvPr id="116" name="Google Shape;11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117" name="Google Shape;11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a:t>
            </a:fld>
            <a:endParaRPr/>
          </a:p>
        </p:txBody>
      </p:sp>
      <p:pic>
        <p:nvPicPr>
          <p:cNvPr id="118" name="Google Shape;118;p3"/>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10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1000"/>
                                        <p:tgtEl>
                                          <p:spTgt spid="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Effect transition="in" filter="fade">
                                      <p:cBhvr>
                                        <p:cTn id="22" dur="1000"/>
                                        <p:tgtEl>
                                          <p:spTgt spid="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5">
                                            <p:txEl>
                                              <p:pRg st="4" end="4"/>
                                            </p:txEl>
                                          </p:spTgt>
                                        </p:tgtEl>
                                        <p:attrNameLst>
                                          <p:attrName>style.visibility</p:attrName>
                                        </p:attrNameLst>
                                      </p:cBhvr>
                                      <p:to>
                                        <p:strVal val="visible"/>
                                      </p:to>
                                    </p:set>
                                    <p:animEffect transition="in" filter="fade">
                                      <p:cBhvr>
                                        <p:cTn id="27" dur="1000"/>
                                        <p:tgtEl>
                                          <p:spTgt spid="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g12c767d2270_0_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Explanation of Bayesian network</a:t>
            </a:r>
            <a:endParaRPr b="1">
              <a:solidFill>
                <a:schemeClr val="lt1"/>
              </a:solidFill>
            </a:endParaRPr>
          </a:p>
        </p:txBody>
      </p:sp>
      <p:sp>
        <p:nvSpPr>
          <p:cNvPr id="451" name="Google Shape;451;g12c767d2270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452" name="Google Shape;452;g12c767d2270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40</a:t>
            </a:fld>
            <a:endParaRPr/>
          </a:p>
        </p:txBody>
      </p:sp>
      <p:pic>
        <p:nvPicPr>
          <p:cNvPr id="453" name="Google Shape;453;g12c767d2270_0_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54" name="Google Shape;454;g12c767d2270_0_0"/>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200"/>
              </a:spcBef>
              <a:spcAft>
                <a:spcPts val="0"/>
              </a:spcAft>
              <a:buClr>
                <a:schemeClr val="dk1"/>
              </a:buClr>
              <a:buSzPts val="1100"/>
              <a:buFont typeface="Arial"/>
              <a:buNone/>
            </a:pPr>
            <a:r>
              <a:rPr lang="en-IN" sz="2400" b="1">
                <a:solidFill>
                  <a:srgbClr val="333333"/>
                </a:solidFill>
                <a:highlight>
                  <a:srgbClr val="FFFFFF"/>
                </a:highlight>
                <a:latin typeface="Calibri"/>
                <a:ea typeface="Calibri"/>
                <a:cs typeface="Calibri"/>
                <a:sym typeface="Calibri"/>
              </a:rPr>
              <a:t>Problem: Calculate the probability that alarm has sounded, but there is neither a burglary, nor an earthquake occurred, and John and Mary both called the Harry.</a:t>
            </a:r>
            <a:endParaRPr sz="2400" b="1">
              <a:solidFill>
                <a:srgbClr val="333333"/>
              </a:solidFill>
              <a:highlight>
                <a:srgbClr val="FFFFFF"/>
              </a:highlight>
              <a:latin typeface="Calibri"/>
              <a:ea typeface="Calibri"/>
              <a:cs typeface="Calibri"/>
              <a:sym typeface="Calibri"/>
            </a:endParaRPr>
          </a:p>
          <a:p>
            <a:pPr marL="0" lvl="0" indent="0" algn="just" rtl="0">
              <a:lnSpc>
                <a:spcPct val="100000"/>
              </a:lnSpc>
              <a:spcBef>
                <a:spcPts val="1200"/>
              </a:spcBef>
              <a:spcAft>
                <a:spcPts val="0"/>
              </a:spcAft>
              <a:buClr>
                <a:schemeClr val="dk1"/>
              </a:buClr>
              <a:buSzPts val="1100"/>
              <a:buFont typeface="Arial"/>
              <a:buNone/>
            </a:pPr>
            <a:r>
              <a:rPr lang="en-IN" sz="2400" b="1">
                <a:solidFill>
                  <a:srgbClr val="333333"/>
                </a:solidFill>
                <a:highlight>
                  <a:srgbClr val="FFFFFF"/>
                </a:highlight>
                <a:latin typeface="Calibri"/>
                <a:ea typeface="Calibri"/>
                <a:cs typeface="Calibri"/>
                <a:sym typeface="Calibri"/>
              </a:rPr>
              <a:t>Solution:</a:t>
            </a:r>
            <a:endParaRPr sz="2400" b="1">
              <a:solidFill>
                <a:srgbClr val="333333"/>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The Bayesian network for the above problem is given below. The network structure is showing that burglary and earthquake is the parent node of the alarm and directly affecting the probability of alarm's going off, but John and Mary's calls depend on alarm probability.</a:t>
            </a:r>
            <a:endParaRPr sz="2400">
              <a:solidFill>
                <a:schemeClr val="dk1"/>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The network is representing that our assumptions do not directly perceive the burglary and also do not notice the minor earthquake, and they also not confer before calling.</a:t>
            </a:r>
            <a:endParaRPr sz="2400">
              <a:solidFill>
                <a:schemeClr val="dk1"/>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The conditional distributions for each node are given as </a:t>
            </a:r>
            <a:r>
              <a:rPr lang="en-IN" sz="2400" b="1">
                <a:solidFill>
                  <a:srgbClr val="FF0000"/>
                </a:solidFill>
                <a:highlight>
                  <a:srgbClr val="FFFFFF"/>
                </a:highlight>
                <a:latin typeface="Calibri"/>
                <a:ea typeface="Calibri"/>
                <a:cs typeface="Calibri"/>
                <a:sym typeface="Calibri"/>
              </a:rPr>
              <a:t>conditional probabilities table</a:t>
            </a:r>
            <a:r>
              <a:rPr lang="en-IN" sz="2400">
                <a:solidFill>
                  <a:schemeClr val="dk1"/>
                </a:solidFill>
                <a:highlight>
                  <a:srgbClr val="FFFFFF"/>
                </a:highlight>
                <a:latin typeface="Calibri"/>
                <a:ea typeface="Calibri"/>
                <a:cs typeface="Calibri"/>
                <a:sym typeface="Calibri"/>
              </a:rPr>
              <a:t> or CPT.</a:t>
            </a: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200">
              <a:solidFill>
                <a:schemeClr val="dk1"/>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Clr>
                <a:schemeClr val="dk1"/>
              </a:buClr>
              <a:buSzPts val="1100"/>
              <a:buFont typeface="Arial"/>
              <a:buNone/>
            </a:pPr>
            <a:endParaRPr sz="2400">
              <a:solidFill>
                <a:srgbClr val="333333"/>
              </a:solidFill>
              <a:highlight>
                <a:srgbClr val="FFFFFF"/>
              </a:highlight>
              <a:latin typeface="Calibri"/>
              <a:ea typeface="Calibri"/>
              <a:cs typeface="Calibri"/>
              <a:sym typeface="Calibri"/>
            </a:endParaRPr>
          </a:p>
          <a:p>
            <a:pPr marL="457200" lvl="0" indent="457200" algn="just" rtl="0">
              <a:lnSpc>
                <a:spcPct val="115000"/>
              </a:lnSpc>
              <a:spcBef>
                <a:spcPts val="1200"/>
              </a:spcBef>
              <a:spcAft>
                <a:spcPts val="0"/>
              </a:spcAft>
              <a:buNone/>
            </a:pPr>
            <a:endParaRPr sz="2400" b="1">
              <a:solidFill>
                <a:schemeClr val="dk1"/>
              </a:solidFill>
              <a:highlight>
                <a:srgbClr val="FFFFFF"/>
              </a:highlight>
              <a:latin typeface="Calibri"/>
              <a:ea typeface="Calibri"/>
              <a:cs typeface="Calibri"/>
              <a:sym typeface="Calibri"/>
            </a:endParaRPr>
          </a:p>
          <a:p>
            <a:pPr marL="0" lvl="0" indent="0" algn="just" rtl="0">
              <a:lnSpc>
                <a:spcPct val="100000"/>
              </a:lnSpc>
              <a:spcBef>
                <a:spcPts val="1200"/>
              </a:spcBef>
              <a:spcAft>
                <a:spcPts val="1000"/>
              </a:spcAft>
              <a:buNone/>
            </a:pPr>
            <a:endParaRPr sz="2400">
              <a:solidFill>
                <a:srgbClr val="333333"/>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4">
                                            <p:txEl>
                                              <p:pRg st="0" end="0"/>
                                            </p:txEl>
                                          </p:spTgt>
                                        </p:tgtEl>
                                        <p:attrNameLst>
                                          <p:attrName>style.visibility</p:attrName>
                                        </p:attrNameLst>
                                      </p:cBhvr>
                                      <p:to>
                                        <p:strVal val="visible"/>
                                      </p:to>
                                    </p:set>
                                    <p:animEffect transition="in" filter="fade">
                                      <p:cBhvr>
                                        <p:cTn id="7" dur="1000"/>
                                        <p:tgtEl>
                                          <p:spTgt spid="4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4">
                                            <p:txEl>
                                              <p:pRg st="1" end="1"/>
                                            </p:txEl>
                                          </p:spTgt>
                                        </p:tgtEl>
                                        <p:attrNameLst>
                                          <p:attrName>style.visibility</p:attrName>
                                        </p:attrNameLst>
                                      </p:cBhvr>
                                      <p:to>
                                        <p:strVal val="visible"/>
                                      </p:to>
                                    </p:set>
                                    <p:animEffect transition="in" filter="fade">
                                      <p:cBhvr>
                                        <p:cTn id="12" dur="1000"/>
                                        <p:tgtEl>
                                          <p:spTgt spid="4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4">
                                            <p:txEl>
                                              <p:pRg st="2" end="2"/>
                                            </p:txEl>
                                          </p:spTgt>
                                        </p:tgtEl>
                                        <p:attrNameLst>
                                          <p:attrName>style.visibility</p:attrName>
                                        </p:attrNameLst>
                                      </p:cBhvr>
                                      <p:to>
                                        <p:strVal val="visible"/>
                                      </p:to>
                                    </p:set>
                                    <p:animEffect transition="in" filter="fade">
                                      <p:cBhvr>
                                        <p:cTn id="17" dur="1000"/>
                                        <p:tgtEl>
                                          <p:spTgt spid="4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4">
                                            <p:txEl>
                                              <p:pRg st="3" end="3"/>
                                            </p:txEl>
                                          </p:spTgt>
                                        </p:tgtEl>
                                        <p:attrNameLst>
                                          <p:attrName>style.visibility</p:attrName>
                                        </p:attrNameLst>
                                      </p:cBhvr>
                                      <p:to>
                                        <p:strVal val="visible"/>
                                      </p:to>
                                    </p:set>
                                    <p:animEffect transition="in" filter="fade">
                                      <p:cBhvr>
                                        <p:cTn id="22" dur="1000"/>
                                        <p:tgtEl>
                                          <p:spTgt spid="4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4">
                                            <p:txEl>
                                              <p:pRg st="4" end="4"/>
                                            </p:txEl>
                                          </p:spTgt>
                                        </p:tgtEl>
                                        <p:attrNameLst>
                                          <p:attrName>style.visibility</p:attrName>
                                        </p:attrNameLst>
                                      </p:cBhvr>
                                      <p:to>
                                        <p:strVal val="visible"/>
                                      </p:to>
                                    </p:set>
                                    <p:animEffect transition="in" filter="fade">
                                      <p:cBhvr>
                                        <p:cTn id="27" dur="1000"/>
                                        <p:tgtEl>
                                          <p:spTgt spid="45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4">
                                            <p:txEl>
                                              <p:pRg st="5" end="5"/>
                                            </p:txEl>
                                          </p:spTgt>
                                        </p:tgtEl>
                                        <p:attrNameLst>
                                          <p:attrName>style.visibility</p:attrName>
                                        </p:attrNameLst>
                                      </p:cBhvr>
                                      <p:to>
                                        <p:strVal val="visible"/>
                                      </p:to>
                                    </p:set>
                                    <p:animEffect transition="in" filter="fade">
                                      <p:cBhvr>
                                        <p:cTn id="32" dur="1000"/>
                                        <p:tgtEl>
                                          <p:spTgt spid="45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54">
                                            <p:txEl>
                                              <p:pRg st="6" end="6"/>
                                            </p:txEl>
                                          </p:spTgt>
                                        </p:tgtEl>
                                        <p:attrNameLst>
                                          <p:attrName>style.visibility</p:attrName>
                                        </p:attrNameLst>
                                      </p:cBhvr>
                                      <p:to>
                                        <p:strVal val="visible"/>
                                      </p:to>
                                    </p:set>
                                    <p:animEffect transition="in" filter="fade">
                                      <p:cBhvr>
                                        <p:cTn id="37" dur="1000"/>
                                        <p:tgtEl>
                                          <p:spTgt spid="45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4">
                                            <p:txEl>
                                              <p:pRg st="7" end="7"/>
                                            </p:txEl>
                                          </p:spTgt>
                                        </p:tgtEl>
                                        <p:attrNameLst>
                                          <p:attrName>style.visibility</p:attrName>
                                        </p:attrNameLst>
                                      </p:cBhvr>
                                      <p:to>
                                        <p:strVal val="visible"/>
                                      </p:to>
                                    </p:set>
                                    <p:animEffect transition="in" filter="fade">
                                      <p:cBhvr>
                                        <p:cTn id="42" dur="1000"/>
                                        <p:tgtEl>
                                          <p:spTgt spid="45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54">
                                            <p:txEl>
                                              <p:pRg st="8" end="8"/>
                                            </p:txEl>
                                          </p:spTgt>
                                        </p:tgtEl>
                                        <p:attrNameLst>
                                          <p:attrName>style.visibility</p:attrName>
                                        </p:attrNameLst>
                                      </p:cBhvr>
                                      <p:to>
                                        <p:strVal val="visible"/>
                                      </p:to>
                                    </p:set>
                                    <p:animEffect transition="in" filter="fade">
                                      <p:cBhvr>
                                        <p:cTn id="47" dur="1000"/>
                                        <p:tgtEl>
                                          <p:spTgt spid="4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g12c767d2270_0_9"/>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Explanation of Bayesian network</a:t>
            </a:r>
            <a:endParaRPr b="1">
              <a:solidFill>
                <a:schemeClr val="lt1"/>
              </a:solidFill>
            </a:endParaRPr>
          </a:p>
        </p:txBody>
      </p:sp>
      <p:sp>
        <p:nvSpPr>
          <p:cNvPr id="460" name="Google Shape;460;g12c767d2270_0_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461" name="Google Shape;461;g12c767d2270_0_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41</a:t>
            </a:fld>
            <a:endParaRPr/>
          </a:p>
        </p:txBody>
      </p:sp>
      <p:pic>
        <p:nvPicPr>
          <p:cNvPr id="462" name="Google Shape;462;g12c767d2270_0_9"/>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63" name="Google Shape;463;g12c767d2270_0_9"/>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Each row in the CPT must be sum to 1 because all the entries in the table represent an exhaustive set of cases for the variable.</a:t>
            </a:r>
            <a:endParaRPr sz="2400">
              <a:solidFill>
                <a:schemeClr val="dk1"/>
              </a:solidFill>
              <a:highlight>
                <a:srgbClr val="FFFFFF"/>
              </a:highlight>
              <a:latin typeface="Calibri"/>
              <a:ea typeface="Calibri"/>
              <a:cs typeface="Calibri"/>
              <a:sym typeface="Calibri"/>
            </a:endParaRPr>
          </a:p>
          <a:p>
            <a:pPr marL="457200" lvl="0" indent="-381000" algn="just" rtl="0">
              <a:lnSpc>
                <a:spcPct val="100000"/>
              </a:lnSpc>
              <a:spcBef>
                <a:spcPts val="100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In CPT, a boolean variable with k boolean parents contains 2</a:t>
            </a:r>
            <a:r>
              <a:rPr lang="en-IN" sz="2400" baseline="30000">
                <a:solidFill>
                  <a:schemeClr val="dk1"/>
                </a:solidFill>
                <a:highlight>
                  <a:srgbClr val="FFFFFF"/>
                </a:highlight>
                <a:latin typeface="Calibri"/>
                <a:ea typeface="Calibri"/>
                <a:cs typeface="Calibri"/>
                <a:sym typeface="Calibri"/>
              </a:rPr>
              <a:t>K</a:t>
            </a:r>
            <a:r>
              <a:rPr lang="en-IN" sz="2400">
                <a:solidFill>
                  <a:schemeClr val="dk1"/>
                </a:solidFill>
                <a:highlight>
                  <a:srgbClr val="FFFFFF"/>
                </a:highlight>
                <a:latin typeface="Calibri"/>
                <a:ea typeface="Calibri"/>
                <a:cs typeface="Calibri"/>
                <a:sym typeface="Calibri"/>
              </a:rPr>
              <a:t> probabilities. Hence, if there are two parents, then CPT will contain 4 probability values</a:t>
            </a: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200"/>
              </a:spcBef>
              <a:spcAft>
                <a:spcPts val="0"/>
              </a:spcAft>
              <a:buNone/>
            </a:pPr>
            <a:r>
              <a:rPr lang="en-IN" sz="2400" b="1">
                <a:solidFill>
                  <a:schemeClr val="dk1"/>
                </a:solidFill>
                <a:highlight>
                  <a:srgbClr val="FFFFFF"/>
                </a:highlight>
                <a:latin typeface="Calibri"/>
                <a:ea typeface="Calibri"/>
                <a:cs typeface="Calibri"/>
                <a:sym typeface="Calibri"/>
              </a:rPr>
              <a:t>List of all events occurring in this network:</a:t>
            </a:r>
            <a:endParaRPr sz="2400" b="1">
              <a:solidFill>
                <a:schemeClr val="dk1"/>
              </a:solidFill>
              <a:highlight>
                <a:srgbClr val="FFFFFF"/>
              </a:highlight>
              <a:latin typeface="Calibri"/>
              <a:ea typeface="Calibri"/>
              <a:cs typeface="Calibri"/>
              <a:sym typeface="Calibri"/>
            </a:endParaRPr>
          </a:p>
          <a:p>
            <a:pPr marL="1080000" marR="0" lvl="0" indent="-381000" algn="just" rtl="0">
              <a:lnSpc>
                <a:spcPct val="100000"/>
              </a:lnSpc>
              <a:spcBef>
                <a:spcPts val="1200"/>
              </a:spcBef>
              <a:spcAft>
                <a:spcPts val="0"/>
              </a:spcAft>
              <a:buClr>
                <a:schemeClr val="dk1"/>
              </a:buClr>
              <a:buSzPts val="2400"/>
              <a:buChar char="●"/>
            </a:pPr>
            <a:r>
              <a:rPr lang="en-IN" sz="2400">
                <a:solidFill>
                  <a:schemeClr val="dk1"/>
                </a:solidFill>
                <a:highlight>
                  <a:srgbClr val="FFFFFF"/>
                </a:highlight>
                <a:latin typeface="Calibri"/>
                <a:ea typeface="Calibri"/>
                <a:cs typeface="Calibri"/>
                <a:sym typeface="Calibri"/>
              </a:rPr>
              <a:t>Burglary (B)</a:t>
            </a:r>
            <a:endParaRPr sz="2400">
              <a:solidFill>
                <a:schemeClr val="dk1"/>
              </a:solidFill>
              <a:highlight>
                <a:srgbClr val="FFFFFF"/>
              </a:highlight>
              <a:latin typeface="Calibri"/>
              <a:ea typeface="Calibri"/>
              <a:cs typeface="Calibri"/>
              <a:sym typeface="Calibri"/>
            </a:endParaRPr>
          </a:p>
          <a:p>
            <a:pPr marL="1080000" marR="0" lvl="0" indent="-381000" algn="just" rtl="0">
              <a:lnSpc>
                <a:spcPct val="100000"/>
              </a:lnSpc>
              <a:spcBef>
                <a:spcPts val="1000"/>
              </a:spcBef>
              <a:spcAft>
                <a:spcPts val="0"/>
              </a:spcAft>
              <a:buClr>
                <a:schemeClr val="dk1"/>
              </a:buClr>
              <a:buSzPts val="2400"/>
              <a:buChar char="●"/>
            </a:pPr>
            <a:r>
              <a:rPr lang="en-IN" sz="2400">
                <a:solidFill>
                  <a:schemeClr val="dk1"/>
                </a:solidFill>
                <a:highlight>
                  <a:srgbClr val="FFFFFF"/>
                </a:highlight>
                <a:latin typeface="Calibri"/>
                <a:ea typeface="Calibri"/>
                <a:cs typeface="Calibri"/>
                <a:sym typeface="Calibri"/>
              </a:rPr>
              <a:t>Earthquake(E)</a:t>
            </a:r>
            <a:endParaRPr sz="2400">
              <a:solidFill>
                <a:schemeClr val="dk1"/>
              </a:solidFill>
              <a:highlight>
                <a:srgbClr val="FFFFFF"/>
              </a:highlight>
              <a:latin typeface="Calibri"/>
              <a:ea typeface="Calibri"/>
              <a:cs typeface="Calibri"/>
              <a:sym typeface="Calibri"/>
            </a:endParaRPr>
          </a:p>
          <a:p>
            <a:pPr marL="1080000" marR="0" lvl="0" indent="-381000" algn="just" rtl="0">
              <a:lnSpc>
                <a:spcPct val="100000"/>
              </a:lnSpc>
              <a:spcBef>
                <a:spcPts val="1000"/>
              </a:spcBef>
              <a:spcAft>
                <a:spcPts val="0"/>
              </a:spcAft>
              <a:buClr>
                <a:schemeClr val="dk1"/>
              </a:buClr>
              <a:buSzPts val="2400"/>
              <a:buChar char="●"/>
            </a:pPr>
            <a:r>
              <a:rPr lang="en-IN" sz="2400">
                <a:solidFill>
                  <a:schemeClr val="dk1"/>
                </a:solidFill>
                <a:highlight>
                  <a:srgbClr val="FFFFFF"/>
                </a:highlight>
                <a:latin typeface="Calibri"/>
                <a:ea typeface="Calibri"/>
                <a:cs typeface="Calibri"/>
                <a:sym typeface="Calibri"/>
              </a:rPr>
              <a:t>Alarm(A)</a:t>
            </a:r>
            <a:endParaRPr sz="2400">
              <a:solidFill>
                <a:schemeClr val="dk1"/>
              </a:solidFill>
              <a:highlight>
                <a:srgbClr val="FFFFFF"/>
              </a:highlight>
              <a:latin typeface="Calibri"/>
              <a:ea typeface="Calibri"/>
              <a:cs typeface="Calibri"/>
              <a:sym typeface="Calibri"/>
            </a:endParaRPr>
          </a:p>
          <a:p>
            <a:pPr marL="1080000" lvl="0" indent="-381000" algn="just" rtl="0">
              <a:lnSpc>
                <a:spcPct val="100000"/>
              </a:lnSpc>
              <a:spcBef>
                <a:spcPts val="1000"/>
              </a:spcBef>
              <a:spcAft>
                <a:spcPts val="0"/>
              </a:spcAft>
              <a:buClr>
                <a:schemeClr val="dk1"/>
              </a:buClr>
              <a:buSzPts val="2400"/>
              <a:buChar char="●"/>
            </a:pPr>
            <a:r>
              <a:rPr lang="en-IN" sz="2400">
                <a:solidFill>
                  <a:schemeClr val="dk1"/>
                </a:solidFill>
                <a:highlight>
                  <a:srgbClr val="FFFFFF"/>
                </a:highlight>
                <a:latin typeface="Calibri"/>
                <a:ea typeface="Calibri"/>
                <a:cs typeface="Calibri"/>
                <a:sym typeface="Calibri"/>
              </a:rPr>
              <a:t>John Calls(J)</a:t>
            </a:r>
            <a:endParaRPr sz="2400">
              <a:solidFill>
                <a:schemeClr val="dk1"/>
              </a:solidFill>
              <a:highlight>
                <a:srgbClr val="FFFFFF"/>
              </a:highlight>
              <a:latin typeface="Calibri"/>
              <a:ea typeface="Calibri"/>
              <a:cs typeface="Calibri"/>
              <a:sym typeface="Calibri"/>
            </a:endParaRPr>
          </a:p>
          <a:p>
            <a:pPr marL="1080000" lvl="0" indent="-381000" algn="just" rtl="0">
              <a:lnSpc>
                <a:spcPct val="100000"/>
              </a:lnSpc>
              <a:spcBef>
                <a:spcPts val="1000"/>
              </a:spcBef>
              <a:spcAft>
                <a:spcPts val="1000"/>
              </a:spcAft>
              <a:buClr>
                <a:schemeClr val="dk1"/>
              </a:buClr>
              <a:buSzPts val="2400"/>
              <a:buChar char="●"/>
            </a:pPr>
            <a:r>
              <a:rPr lang="en-IN" sz="2400">
                <a:solidFill>
                  <a:schemeClr val="dk1"/>
                </a:solidFill>
                <a:highlight>
                  <a:srgbClr val="FFFFFF"/>
                </a:highlight>
                <a:latin typeface="Calibri"/>
                <a:ea typeface="Calibri"/>
                <a:cs typeface="Calibri"/>
                <a:sym typeface="Calibri"/>
              </a:rPr>
              <a:t>Mary calls(M)</a:t>
            </a:r>
            <a:endParaRPr sz="2400">
              <a:solidFill>
                <a:srgbClr val="333333"/>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3">
                                            <p:txEl>
                                              <p:pRg st="0" end="0"/>
                                            </p:txEl>
                                          </p:spTgt>
                                        </p:tgtEl>
                                        <p:attrNameLst>
                                          <p:attrName>style.visibility</p:attrName>
                                        </p:attrNameLst>
                                      </p:cBhvr>
                                      <p:to>
                                        <p:strVal val="visible"/>
                                      </p:to>
                                    </p:set>
                                    <p:animEffect transition="in" filter="fade">
                                      <p:cBhvr>
                                        <p:cTn id="7" dur="1000"/>
                                        <p:tgtEl>
                                          <p:spTgt spid="4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3">
                                            <p:txEl>
                                              <p:pRg st="1" end="1"/>
                                            </p:txEl>
                                          </p:spTgt>
                                        </p:tgtEl>
                                        <p:attrNameLst>
                                          <p:attrName>style.visibility</p:attrName>
                                        </p:attrNameLst>
                                      </p:cBhvr>
                                      <p:to>
                                        <p:strVal val="visible"/>
                                      </p:to>
                                    </p:set>
                                    <p:animEffect transition="in" filter="fade">
                                      <p:cBhvr>
                                        <p:cTn id="12" dur="1000"/>
                                        <p:tgtEl>
                                          <p:spTgt spid="4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3">
                                            <p:txEl>
                                              <p:pRg st="2" end="2"/>
                                            </p:txEl>
                                          </p:spTgt>
                                        </p:tgtEl>
                                        <p:attrNameLst>
                                          <p:attrName>style.visibility</p:attrName>
                                        </p:attrNameLst>
                                      </p:cBhvr>
                                      <p:to>
                                        <p:strVal val="visible"/>
                                      </p:to>
                                    </p:set>
                                    <p:animEffect transition="in" filter="fade">
                                      <p:cBhvr>
                                        <p:cTn id="17" dur="1000"/>
                                        <p:tgtEl>
                                          <p:spTgt spid="4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3">
                                            <p:txEl>
                                              <p:pRg st="3" end="3"/>
                                            </p:txEl>
                                          </p:spTgt>
                                        </p:tgtEl>
                                        <p:attrNameLst>
                                          <p:attrName>style.visibility</p:attrName>
                                        </p:attrNameLst>
                                      </p:cBhvr>
                                      <p:to>
                                        <p:strVal val="visible"/>
                                      </p:to>
                                    </p:set>
                                    <p:animEffect transition="in" filter="fade">
                                      <p:cBhvr>
                                        <p:cTn id="22" dur="1000"/>
                                        <p:tgtEl>
                                          <p:spTgt spid="4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3">
                                            <p:txEl>
                                              <p:pRg st="4" end="4"/>
                                            </p:txEl>
                                          </p:spTgt>
                                        </p:tgtEl>
                                        <p:attrNameLst>
                                          <p:attrName>style.visibility</p:attrName>
                                        </p:attrNameLst>
                                      </p:cBhvr>
                                      <p:to>
                                        <p:strVal val="visible"/>
                                      </p:to>
                                    </p:set>
                                    <p:animEffect transition="in" filter="fade">
                                      <p:cBhvr>
                                        <p:cTn id="27" dur="1000"/>
                                        <p:tgtEl>
                                          <p:spTgt spid="4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3">
                                            <p:txEl>
                                              <p:pRg st="5" end="5"/>
                                            </p:txEl>
                                          </p:spTgt>
                                        </p:tgtEl>
                                        <p:attrNameLst>
                                          <p:attrName>style.visibility</p:attrName>
                                        </p:attrNameLst>
                                      </p:cBhvr>
                                      <p:to>
                                        <p:strVal val="visible"/>
                                      </p:to>
                                    </p:set>
                                    <p:animEffect transition="in" filter="fade">
                                      <p:cBhvr>
                                        <p:cTn id="32" dur="1000"/>
                                        <p:tgtEl>
                                          <p:spTgt spid="4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63">
                                            <p:txEl>
                                              <p:pRg st="6" end="6"/>
                                            </p:txEl>
                                          </p:spTgt>
                                        </p:tgtEl>
                                        <p:attrNameLst>
                                          <p:attrName>style.visibility</p:attrName>
                                        </p:attrNameLst>
                                      </p:cBhvr>
                                      <p:to>
                                        <p:strVal val="visible"/>
                                      </p:to>
                                    </p:set>
                                    <p:animEffect transition="in" filter="fade">
                                      <p:cBhvr>
                                        <p:cTn id="37" dur="1000"/>
                                        <p:tgtEl>
                                          <p:spTgt spid="4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63">
                                            <p:txEl>
                                              <p:pRg st="7" end="7"/>
                                            </p:txEl>
                                          </p:spTgt>
                                        </p:tgtEl>
                                        <p:attrNameLst>
                                          <p:attrName>style.visibility</p:attrName>
                                        </p:attrNameLst>
                                      </p:cBhvr>
                                      <p:to>
                                        <p:strVal val="visible"/>
                                      </p:to>
                                    </p:set>
                                    <p:animEffect transition="in" filter="fade">
                                      <p:cBhvr>
                                        <p:cTn id="42" dur="1000"/>
                                        <p:tgtEl>
                                          <p:spTgt spid="4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g12c767d2270_0_28"/>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Explanation of Bayesian network</a:t>
            </a:r>
            <a:endParaRPr b="1">
              <a:solidFill>
                <a:schemeClr val="lt1"/>
              </a:solidFill>
            </a:endParaRPr>
          </a:p>
        </p:txBody>
      </p:sp>
      <p:sp>
        <p:nvSpPr>
          <p:cNvPr id="469" name="Google Shape;469;g12c767d2270_0_2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470" name="Google Shape;470;g12c767d2270_0_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42</a:t>
            </a:fld>
            <a:endParaRPr/>
          </a:p>
        </p:txBody>
      </p:sp>
      <p:pic>
        <p:nvPicPr>
          <p:cNvPr id="471" name="Google Shape;471;g12c767d2270_0_28"/>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72" name="Google Shape;472;g12c767d2270_0_28"/>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1911600" lvl="0" indent="374399" algn="just" rtl="0">
              <a:lnSpc>
                <a:spcPct val="115000"/>
              </a:lnSpc>
              <a:spcBef>
                <a:spcPts val="1200"/>
              </a:spcBef>
              <a:spcAft>
                <a:spcPts val="0"/>
              </a:spcAft>
              <a:buNone/>
            </a:pPr>
            <a:endParaRPr sz="1100" b="1">
              <a:solidFill>
                <a:srgbClr val="333333"/>
              </a:solidFill>
              <a:highlight>
                <a:srgbClr val="FFFFFF"/>
              </a:highlight>
            </a:endParaRPr>
          </a:p>
          <a:p>
            <a:pPr marL="457200" lvl="0" indent="0" algn="just" rtl="0">
              <a:spcBef>
                <a:spcPts val="1200"/>
              </a:spcBef>
              <a:spcAft>
                <a:spcPts val="1000"/>
              </a:spcAft>
              <a:buNone/>
            </a:pPr>
            <a:endParaRPr sz="2400">
              <a:solidFill>
                <a:schemeClr val="dk1"/>
              </a:solidFill>
              <a:highlight>
                <a:srgbClr val="FFFFFF"/>
              </a:highlight>
              <a:latin typeface="Calibri"/>
              <a:ea typeface="Calibri"/>
              <a:cs typeface="Calibri"/>
              <a:sym typeface="Calibri"/>
            </a:endParaRPr>
          </a:p>
        </p:txBody>
      </p:sp>
      <p:pic>
        <p:nvPicPr>
          <p:cNvPr id="473" name="Google Shape;473;g12c767d2270_0_28"/>
          <p:cNvPicPr preferRelativeResize="0"/>
          <p:nvPr/>
        </p:nvPicPr>
        <p:blipFill>
          <a:blip r:embed="rId4">
            <a:alphaModFix/>
          </a:blip>
          <a:stretch>
            <a:fillRect/>
          </a:stretch>
        </p:blipFill>
        <p:spPr>
          <a:xfrm>
            <a:off x="1555275" y="1156575"/>
            <a:ext cx="8330764" cy="4759200"/>
          </a:xfrm>
          <a:prstGeom prst="rect">
            <a:avLst/>
          </a:prstGeom>
          <a:noFill/>
          <a:ln>
            <a:noFill/>
          </a:ln>
        </p:spPr>
      </p:pic>
      <p:sp>
        <p:nvSpPr>
          <p:cNvPr id="474" name="Google Shape;474;g12c767d2270_0_28"/>
          <p:cNvSpPr txBox="1"/>
          <p:nvPr/>
        </p:nvSpPr>
        <p:spPr>
          <a:xfrm>
            <a:off x="4138200" y="5992100"/>
            <a:ext cx="39156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IN" sz="1800">
                <a:solidFill>
                  <a:schemeClr val="dk1"/>
                </a:solidFill>
                <a:latin typeface="Calibri"/>
                <a:ea typeface="Calibri"/>
                <a:cs typeface="Calibri"/>
                <a:sym typeface="Calibri"/>
              </a:rPr>
              <a:t>Figure 4.4: Alarm system example</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animEffect transition="in" filter="fade">
                                      <p:cBhvr>
                                        <p:cTn id="7" dur="1000"/>
                                        <p:tgtEl>
                                          <p:spTgt spid="4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2">
                                            <p:txEl>
                                              <p:pRg st="1" end="1"/>
                                            </p:txEl>
                                          </p:spTgt>
                                        </p:tgtEl>
                                        <p:attrNameLst>
                                          <p:attrName>style.visibility</p:attrName>
                                        </p:attrNameLst>
                                      </p:cBhvr>
                                      <p:to>
                                        <p:strVal val="visible"/>
                                      </p:to>
                                    </p:set>
                                    <p:animEffect transition="in" filter="fade">
                                      <p:cBhvr>
                                        <p:cTn id="12" dur="1000"/>
                                        <p:tgtEl>
                                          <p:spTgt spid="4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12c767d2270_0_36"/>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Explanation of Bayesian network</a:t>
            </a:r>
            <a:endParaRPr b="1">
              <a:solidFill>
                <a:schemeClr val="lt1"/>
              </a:solidFill>
            </a:endParaRPr>
          </a:p>
        </p:txBody>
      </p:sp>
      <p:sp>
        <p:nvSpPr>
          <p:cNvPr id="480" name="Google Shape;480;g12c767d2270_0_3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481" name="Google Shape;481;g12c767d2270_0_3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43</a:t>
            </a:fld>
            <a:endParaRPr/>
          </a:p>
        </p:txBody>
      </p:sp>
      <p:pic>
        <p:nvPicPr>
          <p:cNvPr id="482" name="Google Shape;482;g12c767d2270_0_36"/>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83" name="Google Shape;483;g12c767d2270_0_36"/>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Let's take the observed probability for the Burglary and earthquake component:</a:t>
            </a:r>
            <a:endParaRPr sz="2400">
              <a:solidFill>
                <a:schemeClr val="dk1"/>
              </a:solidFill>
              <a:highlight>
                <a:srgbClr val="FFFFFF"/>
              </a:highlight>
              <a:latin typeface="Calibri"/>
              <a:ea typeface="Calibri"/>
              <a:cs typeface="Calibri"/>
              <a:sym typeface="Calibri"/>
            </a:endParaRPr>
          </a:p>
          <a:p>
            <a:pPr marL="540000" lvl="0" indent="0" algn="just" rtl="0">
              <a:lnSpc>
                <a:spcPct val="115000"/>
              </a:lnSpc>
              <a:spcBef>
                <a:spcPts val="1200"/>
              </a:spcBef>
              <a:spcAft>
                <a:spcPts val="0"/>
              </a:spcAft>
              <a:buNone/>
            </a:pPr>
            <a:r>
              <a:rPr lang="en-IN" sz="2400">
                <a:solidFill>
                  <a:schemeClr val="dk1"/>
                </a:solidFill>
                <a:highlight>
                  <a:srgbClr val="FFFFFF"/>
                </a:highlight>
                <a:latin typeface="Calibri"/>
                <a:ea typeface="Calibri"/>
                <a:cs typeface="Calibri"/>
                <a:sym typeface="Calibri"/>
              </a:rPr>
              <a:t>P(B= True) = 0.001, which is the probability of burglary.</a:t>
            </a:r>
            <a:endParaRPr sz="2400">
              <a:solidFill>
                <a:schemeClr val="dk1"/>
              </a:solidFill>
              <a:highlight>
                <a:srgbClr val="FFFFFF"/>
              </a:highlight>
              <a:latin typeface="Calibri"/>
              <a:ea typeface="Calibri"/>
              <a:cs typeface="Calibri"/>
              <a:sym typeface="Calibri"/>
            </a:endParaRPr>
          </a:p>
          <a:p>
            <a:pPr marL="540000" lvl="0" indent="0" algn="just" rtl="0">
              <a:lnSpc>
                <a:spcPct val="115000"/>
              </a:lnSpc>
              <a:spcBef>
                <a:spcPts val="1200"/>
              </a:spcBef>
              <a:spcAft>
                <a:spcPts val="0"/>
              </a:spcAft>
              <a:buNone/>
            </a:pPr>
            <a:r>
              <a:rPr lang="en-IN" sz="2400">
                <a:solidFill>
                  <a:schemeClr val="dk1"/>
                </a:solidFill>
                <a:highlight>
                  <a:srgbClr val="FFFFFF"/>
                </a:highlight>
                <a:latin typeface="Calibri"/>
                <a:ea typeface="Calibri"/>
                <a:cs typeface="Calibri"/>
                <a:sym typeface="Calibri"/>
              </a:rPr>
              <a:t>P(B= False)= 0.999, which is the probability of no burglary.</a:t>
            </a:r>
            <a:endParaRPr sz="2400">
              <a:solidFill>
                <a:schemeClr val="dk1"/>
              </a:solidFill>
              <a:highlight>
                <a:srgbClr val="FFFFFF"/>
              </a:highlight>
              <a:latin typeface="Calibri"/>
              <a:ea typeface="Calibri"/>
              <a:cs typeface="Calibri"/>
              <a:sym typeface="Calibri"/>
            </a:endParaRPr>
          </a:p>
          <a:p>
            <a:pPr marL="540000" lvl="0" indent="0" algn="just" rtl="0">
              <a:lnSpc>
                <a:spcPct val="115000"/>
              </a:lnSpc>
              <a:spcBef>
                <a:spcPts val="1200"/>
              </a:spcBef>
              <a:spcAft>
                <a:spcPts val="0"/>
              </a:spcAft>
              <a:buNone/>
            </a:pPr>
            <a:r>
              <a:rPr lang="en-IN" sz="2400">
                <a:solidFill>
                  <a:schemeClr val="dk1"/>
                </a:solidFill>
                <a:highlight>
                  <a:srgbClr val="FFFFFF"/>
                </a:highlight>
                <a:latin typeface="Calibri"/>
                <a:ea typeface="Calibri"/>
                <a:cs typeface="Calibri"/>
                <a:sym typeface="Calibri"/>
              </a:rPr>
              <a:t>P(E= True)= 0.002, which is the probability of a minor earthquake</a:t>
            </a:r>
            <a:endParaRPr sz="2400">
              <a:solidFill>
                <a:schemeClr val="dk1"/>
              </a:solidFill>
              <a:highlight>
                <a:srgbClr val="FFFFFF"/>
              </a:highlight>
              <a:latin typeface="Calibri"/>
              <a:ea typeface="Calibri"/>
              <a:cs typeface="Calibri"/>
              <a:sym typeface="Calibri"/>
            </a:endParaRPr>
          </a:p>
          <a:p>
            <a:pPr marL="540000" lvl="0" indent="0" algn="just" rtl="0">
              <a:lnSpc>
                <a:spcPct val="115000"/>
              </a:lnSpc>
              <a:spcBef>
                <a:spcPts val="1200"/>
              </a:spcBef>
              <a:spcAft>
                <a:spcPts val="0"/>
              </a:spcAft>
              <a:buNone/>
            </a:pPr>
            <a:r>
              <a:rPr lang="en-IN" sz="2400">
                <a:solidFill>
                  <a:schemeClr val="dk1"/>
                </a:solidFill>
                <a:highlight>
                  <a:srgbClr val="FFFFFF"/>
                </a:highlight>
                <a:latin typeface="Calibri"/>
                <a:ea typeface="Calibri"/>
                <a:cs typeface="Calibri"/>
                <a:sym typeface="Calibri"/>
              </a:rPr>
              <a:t>P(E= False)= 0.998, Which is the probability that an earthquake not occurred.</a:t>
            </a:r>
            <a:endParaRPr sz="1100">
              <a:solidFill>
                <a:srgbClr val="333333"/>
              </a:solidFill>
              <a:highlight>
                <a:srgbClr val="FFFFFF"/>
              </a:highlight>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3">
                                            <p:txEl>
                                              <p:pRg st="0" end="0"/>
                                            </p:txEl>
                                          </p:spTgt>
                                        </p:tgtEl>
                                        <p:attrNameLst>
                                          <p:attrName>style.visibility</p:attrName>
                                        </p:attrNameLst>
                                      </p:cBhvr>
                                      <p:to>
                                        <p:strVal val="visible"/>
                                      </p:to>
                                    </p:set>
                                    <p:animEffect transition="in" filter="fade">
                                      <p:cBhvr>
                                        <p:cTn id="7" dur="1000"/>
                                        <p:tgtEl>
                                          <p:spTgt spid="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3">
                                            <p:txEl>
                                              <p:pRg st="1" end="1"/>
                                            </p:txEl>
                                          </p:spTgt>
                                        </p:tgtEl>
                                        <p:attrNameLst>
                                          <p:attrName>style.visibility</p:attrName>
                                        </p:attrNameLst>
                                      </p:cBhvr>
                                      <p:to>
                                        <p:strVal val="visible"/>
                                      </p:to>
                                    </p:set>
                                    <p:animEffect transition="in" filter="fade">
                                      <p:cBhvr>
                                        <p:cTn id="12" dur="1000"/>
                                        <p:tgtEl>
                                          <p:spTgt spid="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3">
                                            <p:txEl>
                                              <p:pRg st="2" end="2"/>
                                            </p:txEl>
                                          </p:spTgt>
                                        </p:tgtEl>
                                        <p:attrNameLst>
                                          <p:attrName>style.visibility</p:attrName>
                                        </p:attrNameLst>
                                      </p:cBhvr>
                                      <p:to>
                                        <p:strVal val="visible"/>
                                      </p:to>
                                    </p:set>
                                    <p:animEffect transition="in" filter="fade">
                                      <p:cBhvr>
                                        <p:cTn id="17" dur="1000"/>
                                        <p:tgtEl>
                                          <p:spTgt spid="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3">
                                            <p:txEl>
                                              <p:pRg st="3" end="3"/>
                                            </p:txEl>
                                          </p:spTgt>
                                        </p:tgtEl>
                                        <p:attrNameLst>
                                          <p:attrName>style.visibility</p:attrName>
                                        </p:attrNameLst>
                                      </p:cBhvr>
                                      <p:to>
                                        <p:strVal val="visible"/>
                                      </p:to>
                                    </p:set>
                                    <p:animEffect transition="in" filter="fade">
                                      <p:cBhvr>
                                        <p:cTn id="22" dur="1000"/>
                                        <p:tgtEl>
                                          <p:spTgt spid="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3">
                                            <p:txEl>
                                              <p:pRg st="4" end="4"/>
                                            </p:txEl>
                                          </p:spTgt>
                                        </p:tgtEl>
                                        <p:attrNameLst>
                                          <p:attrName>style.visibility</p:attrName>
                                        </p:attrNameLst>
                                      </p:cBhvr>
                                      <p:to>
                                        <p:strVal val="visible"/>
                                      </p:to>
                                    </p:set>
                                    <p:animEffect transition="in" filter="fade">
                                      <p:cBhvr>
                                        <p:cTn id="27" dur="1000"/>
                                        <p:tgtEl>
                                          <p:spTgt spid="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3">
                                            <p:txEl>
                                              <p:pRg st="5" end="5"/>
                                            </p:txEl>
                                          </p:spTgt>
                                        </p:tgtEl>
                                        <p:attrNameLst>
                                          <p:attrName>style.visibility</p:attrName>
                                        </p:attrNameLst>
                                      </p:cBhvr>
                                      <p:to>
                                        <p:strVal val="visible"/>
                                      </p:to>
                                    </p:set>
                                    <p:animEffect transition="in" filter="fade">
                                      <p:cBhvr>
                                        <p:cTn id="32" dur="1000"/>
                                        <p:tgtEl>
                                          <p:spTgt spid="4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3">
                                            <p:txEl>
                                              <p:pRg st="6" end="6"/>
                                            </p:txEl>
                                          </p:spTgt>
                                        </p:tgtEl>
                                        <p:attrNameLst>
                                          <p:attrName>style.visibility</p:attrName>
                                        </p:attrNameLst>
                                      </p:cBhvr>
                                      <p:to>
                                        <p:strVal val="visible"/>
                                      </p:to>
                                    </p:set>
                                    <p:animEffect transition="in" filter="fade">
                                      <p:cBhvr>
                                        <p:cTn id="37" dur="1000"/>
                                        <p:tgtEl>
                                          <p:spTgt spid="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g12c767d2270_0_46"/>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Explanation of Bayesian network</a:t>
            </a:r>
            <a:endParaRPr b="1">
              <a:solidFill>
                <a:schemeClr val="lt1"/>
              </a:solidFill>
            </a:endParaRPr>
          </a:p>
        </p:txBody>
      </p:sp>
      <p:sp>
        <p:nvSpPr>
          <p:cNvPr id="489" name="Google Shape;489;g12c767d2270_0_4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490" name="Google Shape;490;g12c767d2270_0_4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44</a:t>
            </a:fld>
            <a:endParaRPr/>
          </a:p>
        </p:txBody>
      </p:sp>
      <p:pic>
        <p:nvPicPr>
          <p:cNvPr id="491" name="Google Shape;491;g12c767d2270_0_46"/>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492" name="Google Shape;492;g12c767d2270_0_46"/>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We can provide the conditional probabilities as per the below tables:</a:t>
            </a:r>
            <a:endParaRPr sz="2400">
              <a:solidFill>
                <a:schemeClr val="dk1"/>
              </a:solidFill>
              <a:highlight>
                <a:srgbClr val="FFFFFF"/>
              </a:highlight>
              <a:latin typeface="Calibri"/>
              <a:ea typeface="Calibri"/>
              <a:cs typeface="Calibri"/>
              <a:sym typeface="Calibri"/>
            </a:endParaRPr>
          </a:p>
          <a:p>
            <a:pPr marL="899999" lvl="0" indent="-380999" algn="just" rtl="0">
              <a:lnSpc>
                <a:spcPct val="115000"/>
              </a:lnSpc>
              <a:spcBef>
                <a:spcPts val="1000"/>
              </a:spcBef>
              <a:spcAft>
                <a:spcPts val="0"/>
              </a:spcAft>
              <a:buClr>
                <a:schemeClr val="dk1"/>
              </a:buClr>
              <a:buSzPts val="2400"/>
              <a:buFont typeface="Calibri"/>
              <a:buChar char="-"/>
            </a:pPr>
            <a:r>
              <a:rPr lang="en-IN" sz="2400" b="1">
                <a:solidFill>
                  <a:schemeClr val="dk1"/>
                </a:solidFill>
                <a:highlight>
                  <a:srgbClr val="FFFFFF"/>
                </a:highlight>
                <a:latin typeface="Calibri"/>
                <a:ea typeface="Calibri"/>
                <a:cs typeface="Calibri"/>
                <a:sym typeface="Calibri"/>
              </a:rPr>
              <a:t>Conditional probability table for Alarm A depends on Burglar and earthquake</a:t>
            </a:r>
            <a:r>
              <a:rPr lang="en-IN" sz="2400">
                <a:solidFill>
                  <a:schemeClr val="dk1"/>
                </a:solidFill>
                <a:highlight>
                  <a:srgbClr val="FFFFFF"/>
                </a:highlight>
                <a:latin typeface="Calibri"/>
                <a:ea typeface="Calibri"/>
                <a:cs typeface="Calibri"/>
                <a:sym typeface="Calibri"/>
              </a:rPr>
              <a:t>:  </a:t>
            </a:r>
            <a:endParaRPr sz="2400">
              <a:solidFill>
                <a:schemeClr val="dk1"/>
              </a:solidFill>
              <a:highlight>
                <a:srgbClr val="FFFFFF"/>
              </a:highlight>
              <a:latin typeface="Calibri"/>
              <a:ea typeface="Calibri"/>
              <a:cs typeface="Calibri"/>
              <a:sym typeface="Calibri"/>
            </a:endParaRPr>
          </a:p>
          <a:p>
            <a:pPr marL="457200" lvl="0" indent="0" algn="just" rtl="0">
              <a:spcBef>
                <a:spcPts val="1200"/>
              </a:spcBef>
              <a:spcAft>
                <a:spcPts val="1000"/>
              </a:spcAft>
              <a:buNone/>
            </a:pPr>
            <a:endParaRPr sz="2400">
              <a:solidFill>
                <a:schemeClr val="dk1"/>
              </a:solidFill>
              <a:highlight>
                <a:srgbClr val="FFFFFF"/>
              </a:highlight>
              <a:latin typeface="Calibri"/>
              <a:ea typeface="Calibri"/>
              <a:cs typeface="Calibri"/>
              <a:sym typeface="Calibri"/>
            </a:endParaRPr>
          </a:p>
        </p:txBody>
      </p:sp>
      <p:graphicFrame>
        <p:nvGraphicFramePr>
          <p:cNvPr id="493" name="Google Shape;493;g12c767d2270_0_46"/>
          <p:cNvGraphicFramePr/>
          <p:nvPr/>
        </p:nvGraphicFramePr>
        <p:xfrm>
          <a:off x="3153725" y="2052200"/>
          <a:ext cx="5884525" cy="3978400"/>
        </p:xfrm>
        <a:graphic>
          <a:graphicData uri="http://schemas.openxmlformats.org/drawingml/2006/table">
            <a:tbl>
              <a:tblPr>
                <a:solidFill>
                  <a:srgbClr val="FFFFFF"/>
                </a:solidFill>
                <a:tableStyleId>{7CA7FB5C-AB6D-4AA4-B7E3-159B8982E1B3}</a:tableStyleId>
              </a:tblPr>
              <a:tblGrid>
                <a:gridCol w="1162525"/>
                <a:gridCol w="1354275"/>
                <a:gridCol w="1522075"/>
                <a:gridCol w="1845650"/>
              </a:tblGrid>
              <a:tr h="852500">
                <a:tc>
                  <a:txBody>
                    <a:bodyPr/>
                    <a:lstStyle/>
                    <a:p>
                      <a:pPr marL="0" lvl="0" indent="0" algn="ctr" rtl="0">
                        <a:lnSpc>
                          <a:spcPct val="115000"/>
                        </a:lnSpc>
                        <a:spcBef>
                          <a:spcPts val="1200"/>
                        </a:spcBef>
                        <a:spcAft>
                          <a:spcPts val="1200"/>
                        </a:spcAft>
                        <a:buNone/>
                      </a:pPr>
                      <a:r>
                        <a:rPr lang="en-IN" sz="2200" b="1">
                          <a:latin typeface="Calibri"/>
                          <a:ea typeface="Calibri"/>
                          <a:cs typeface="Calibri"/>
                          <a:sym typeface="Calibri"/>
                        </a:rPr>
                        <a:t>B</a:t>
                      </a:r>
                      <a:endParaRPr sz="2200" b="1">
                        <a:latin typeface="Calibri"/>
                        <a:ea typeface="Calibri"/>
                        <a:cs typeface="Calibri"/>
                        <a:sym typeface="Calibri"/>
                      </a:endParaRPr>
                    </a:p>
                  </a:txBody>
                  <a:tcPr marL="114300" marR="114300" marT="114300" marB="114300">
                    <a:lnL w="12650" cap="flat" cmpd="sng">
                      <a:solidFill>
                        <a:srgbClr val="C7CCBE"/>
                      </a:solidFill>
                      <a:prstDash val="solid"/>
                      <a:round/>
                      <a:headEnd type="none" w="sm" len="sm"/>
                      <a:tailEnd type="none" w="sm" len="sm"/>
                    </a:lnL>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C7CCBE"/>
                    </a:solidFill>
                  </a:tcPr>
                </a:tc>
                <a:tc>
                  <a:txBody>
                    <a:bodyPr/>
                    <a:lstStyle/>
                    <a:p>
                      <a:pPr marL="0" lvl="0" indent="0" algn="ctr" rtl="0">
                        <a:lnSpc>
                          <a:spcPct val="115000"/>
                        </a:lnSpc>
                        <a:spcBef>
                          <a:spcPts val="1200"/>
                        </a:spcBef>
                        <a:spcAft>
                          <a:spcPts val="1200"/>
                        </a:spcAft>
                        <a:buNone/>
                      </a:pPr>
                      <a:r>
                        <a:rPr lang="en-IN" sz="2200" b="1">
                          <a:latin typeface="Calibri"/>
                          <a:ea typeface="Calibri"/>
                          <a:cs typeface="Calibri"/>
                          <a:sym typeface="Calibri"/>
                        </a:rPr>
                        <a:t>E</a:t>
                      </a:r>
                      <a:endParaRPr sz="2200" b="1">
                        <a:latin typeface="Calibri"/>
                        <a:ea typeface="Calibri"/>
                        <a:cs typeface="Calibri"/>
                        <a:sym typeface="Calibri"/>
                      </a:endParaRPr>
                    </a:p>
                  </a:txBody>
                  <a:tcPr marL="114300" marR="114300" marT="114300" marB="114300">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C7CCBE"/>
                    </a:solidFill>
                  </a:tcPr>
                </a:tc>
                <a:tc>
                  <a:txBody>
                    <a:bodyPr/>
                    <a:lstStyle/>
                    <a:p>
                      <a:pPr marL="0" lvl="0" indent="0" algn="ctr" rtl="0">
                        <a:lnSpc>
                          <a:spcPct val="115000"/>
                        </a:lnSpc>
                        <a:spcBef>
                          <a:spcPts val="1200"/>
                        </a:spcBef>
                        <a:spcAft>
                          <a:spcPts val="1200"/>
                        </a:spcAft>
                        <a:buNone/>
                      </a:pPr>
                      <a:r>
                        <a:rPr lang="en-IN" sz="2200" b="1">
                          <a:latin typeface="Calibri"/>
                          <a:ea typeface="Calibri"/>
                          <a:cs typeface="Calibri"/>
                          <a:sym typeface="Calibri"/>
                        </a:rPr>
                        <a:t>P(A= True)</a:t>
                      </a:r>
                      <a:endParaRPr sz="2200" b="1">
                        <a:latin typeface="Calibri"/>
                        <a:ea typeface="Calibri"/>
                        <a:cs typeface="Calibri"/>
                        <a:sym typeface="Calibri"/>
                      </a:endParaRPr>
                    </a:p>
                  </a:txBody>
                  <a:tcPr marL="114300" marR="114300" marT="114300" marB="114300">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C7CCBE"/>
                    </a:solidFill>
                  </a:tcPr>
                </a:tc>
                <a:tc>
                  <a:txBody>
                    <a:bodyPr/>
                    <a:lstStyle/>
                    <a:p>
                      <a:pPr marL="0" lvl="0" indent="0" algn="ctr" rtl="0">
                        <a:lnSpc>
                          <a:spcPct val="115000"/>
                        </a:lnSpc>
                        <a:spcBef>
                          <a:spcPts val="1200"/>
                        </a:spcBef>
                        <a:spcAft>
                          <a:spcPts val="1200"/>
                        </a:spcAft>
                        <a:buNone/>
                      </a:pPr>
                      <a:r>
                        <a:rPr lang="en-IN" sz="2200" b="1">
                          <a:latin typeface="Calibri"/>
                          <a:ea typeface="Calibri"/>
                          <a:cs typeface="Calibri"/>
                          <a:sym typeface="Calibri"/>
                        </a:rPr>
                        <a:t>P(A= False)</a:t>
                      </a:r>
                      <a:endParaRPr sz="2200" b="1">
                        <a:latin typeface="Calibri"/>
                        <a:ea typeface="Calibri"/>
                        <a:cs typeface="Calibri"/>
                        <a:sym typeface="Calibri"/>
                      </a:endParaRPr>
                    </a:p>
                  </a:txBody>
                  <a:tcPr marL="114300" marR="114300" marT="114300" marB="114300">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C7CCBE"/>
                    </a:solidFill>
                  </a:tcPr>
                </a:tc>
              </a:tr>
              <a:tr h="781475">
                <a:tc>
                  <a:txBody>
                    <a:bodyPr/>
                    <a:lstStyle/>
                    <a:p>
                      <a:pPr marL="0" lvl="0" indent="0" algn="ctr" rtl="0">
                        <a:lnSpc>
                          <a:spcPct val="115000"/>
                        </a:lnSpc>
                        <a:spcBef>
                          <a:spcPts val="1200"/>
                        </a:spcBef>
                        <a:spcAft>
                          <a:spcPts val="1200"/>
                        </a:spcAft>
                        <a:buNone/>
                      </a:pPr>
                      <a:r>
                        <a:rPr lang="en-IN" sz="2200">
                          <a:solidFill>
                            <a:srgbClr val="333333"/>
                          </a:solidFill>
                          <a:highlight>
                            <a:srgbClr val="FFFFFF"/>
                          </a:highlight>
                          <a:latin typeface="Calibri"/>
                          <a:ea typeface="Calibri"/>
                          <a:cs typeface="Calibri"/>
                          <a:sym typeface="Calibri"/>
                        </a:rPr>
                        <a:t>True</a:t>
                      </a:r>
                      <a:endParaRPr sz="2200">
                        <a:solidFill>
                          <a:srgbClr val="333333"/>
                        </a:solidFill>
                        <a:highlight>
                          <a:srgbClr val="FFFFFF"/>
                        </a:highlight>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IN" sz="2200">
                          <a:solidFill>
                            <a:srgbClr val="333333"/>
                          </a:solidFill>
                          <a:highlight>
                            <a:srgbClr val="FFFFFF"/>
                          </a:highlight>
                          <a:latin typeface="Calibri"/>
                          <a:ea typeface="Calibri"/>
                          <a:cs typeface="Calibri"/>
                          <a:sym typeface="Calibri"/>
                        </a:rPr>
                        <a:t>True</a:t>
                      </a:r>
                      <a:endParaRPr sz="2200">
                        <a:solidFill>
                          <a:srgbClr val="333333"/>
                        </a:solidFill>
                        <a:highlight>
                          <a:srgbClr val="FFFFFF"/>
                        </a:highlight>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IN" sz="2200">
                          <a:solidFill>
                            <a:srgbClr val="333333"/>
                          </a:solidFill>
                          <a:highlight>
                            <a:srgbClr val="FFFFFF"/>
                          </a:highlight>
                          <a:latin typeface="Calibri"/>
                          <a:ea typeface="Calibri"/>
                          <a:cs typeface="Calibri"/>
                          <a:sym typeface="Calibri"/>
                        </a:rPr>
                        <a:t>0.95</a:t>
                      </a:r>
                      <a:endParaRPr sz="2200">
                        <a:solidFill>
                          <a:srgbClr val="333333"/>
                        </a:solidFill>
                        <a:highlight>
                          <a:srgbClr val="FFFFFF"/>
                        </a:highlight>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IN" sz="2200">
                          <a:solidFill>
                            <a:srgbClr val="333333"/>
                          </a:solidFill>
                          <a:highlight>
                            <a:srgbClr val="FFFFFF"/>
                          </a:highlight>
                          <a:latin typeface="Calibri"/>
                          <a:ea typeface="Calibri"/>
                          <a:cs typeface="Calibri"/>
                          <a:sym typeface="Calibri"/>
                        </a:rPr>
                        <a:t>0.05</a:t>
                      </a:r>
                      <a:endParaRPr sz="2200">
                        <a:solidFill>
                          <a:srgbClr val="333333"/>
                        </a:solidFill>
                        <a:highlight>
                          <a:srgbClr val="FFFFFF"/>
                        </a:highlight>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r>
              <a:tr h="781475">
                <a:tc>
                  <a:txBody>
                    <a:bodyPr/>
                    <a:lstStyle/>
                    <a:p>
                      <a:pPr marL="0" lvl="0" indent="0" algn="ctr" rtl="0">
                        <a:lnSpc>
                          <a:spcPct val="115000"/>
                        </a:lnSpc>
                        <a:spcBef>
                          <a:spcPts val="1200"/>
                        </a:spcBef>
                        <a:spcAft>
                          <a:spcPts val="1200"/>
                        </a:spcAft>
                        <a:buNone/>
                      </a:pPr>
                      <a:r>
                        <a:rPr lang="en-IN" sz="2200">
                          <a:solidFill>
                            <a:srgbClr val="333333"/>
                          </a:solidFill>
                          <a:latin typeface="Calibri"/>
                          <a:ea typeface="Calibri"/>
                          <a:cs typeface="Calibri"/>
                          <a:sym typeface="Calibri"/>
                        </a:rPr>
                        <a:t>True</a:t>
                      </a:r>
                      <a:endParaRPr sz="22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EFF1EB"/>
                    </a:solidFill>
                  </a:tcPr>
                </a:tc>
                <a:tc>
                  <a:txBody>
                    <a:bodyPr/>
                    <a:lstStyle/>
                    <a:p>
                      <a:pPr marL="0" lvl="0" indent="0" algn="ctr" rtl="0">
                        <a:lnSpc>
                          <a:spcPct val="115000"/>
                        </a:lnSpc>
                        <a:spcBef>
                          <a:spcPts val="1200"/>
                        </a:spcBef>
                        <a:spcAft>
                          <a:spcPts val="1200"/>
                        </a:spcAft>
                        <a:buNone/>
                      </a:pPr>
                      <a:r>
                        <a:rPr lang="en-IN" sz="2200">
                          <a:solidFill>
                            <a:srgbClr val="333333"/>
                          </a:solidFill>
                          <a:latin typeface="Calibri"/>
                          <a:ea typeface="Calibri"/>
                          <a:cs typeface="Calibri"/>
                          <a:sym typeface="Calibri"/>
                        </a:rPr>
                        <a:t>False</a:t>
                      </a:r>
                      <a:endParaRPr sz="22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EFF1EB"/>
                    </a:solidFill>
                  </a:tcPr>
                </a:tc>
                <a:tc>
                  <a:txBody>
                    <a:bodyPr/>
                    <a:lstStyle/>
                    <a:p>
                      <a:pPr marL="0" lvl="0" indent="0" algn="ctr" rtl="0">
                        <a:lnSpc>
                          <a:spcPct val="115000"/>
                        </a:lnSpc>
                        <a:spcBef>
                          <a:spcPts val="1200"/>
                        </a:spcBef>
                        <a:spcAft>
                          <a:spcPts val="1200"/>
                        </a:spcAft>
                        <a:buNone/>
                      </a:pPr>
                      <a:r>
                        <a:rPr lang="en-IN" sz="2200">
                          <a:solidFill>
                            <a:srgbClr val="333333"/>
                          </a:solidFill>
                          <a:latin typeface="Calibri"/>
                          <a:ea typeface="Calibri"/>
                          <a:cs typeface="Calibri"/>
                          <a:sym typeface="Calibri"/>
                        </a:rPr>
                        <a:t>0.94</a:t>
                      </a:r>
                      <a:endParaRPr sz="22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EFF1EB"/>
                    </a:solidFill>
                  </a:tcPr>
                </a:tc>
                <a:tc>
                  <a:txBody>
                    <a:bodyPr/>
                    <a:lstStyle/>
                    <a:p>
                      <a:pPr marL="0" lvl="0" indent="0" algn="ctr" rtl="0">
                        <a:lnSpc>
                          <a:spcPct val="115000"/>
                        </a:lnSpc>
                        <a:spcBef>
                          <a:spcPts val="1200"/>
                        </a:spcBef>
                        <a:spcAft>
                          <a:spcPts val="1200"/>
                        </a:spcAft>
                        <a:buNone/>
                      </a:pPr>
                      <a:r>
                        <a:rPr lang="en-IN" sz="2200">
                          <a:solidFill>
                            <a:srgbClr val="333333"/>
                          </a:solidFill>
                          <a:latin typeface="Calibri"/>
                          <a:ea typeface="Calibri"/>
                          <a:cs typeface="Calibri"/>
                          <a:sym typeface="Calibri"/>
                        </a:rPr>
                        <a:t>0.06</a:t>
                      </a:r>
                      <a:endParaRPr sz="22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EFF1EB"/>
                    </a:solidFill>
                  </a:tcPr>
                </a:tc>
              </a:tr>
              <a:tr h="781475">
                <a:tc>
                  <a:txBody>
                    <a:bodyPr/>
                    <a:lstStyle/>
                    <a:p>
                      <a:pPr marL="0" lvl="0" indent="0" algn="ctr" rtl="0">
                        <a:lnSpc>
                          <a:spcPct val="115000"/>
                        </a:lnSpc>
                        <a:spcBef>
                          <a:spcPts val="1200"/>
                        </a:spcBef>
                        <a:spcAft>
                          <a:spcPts val="1200"/>
                        </a:spcAft>
                        <a:buNone/>
                      </a:pPr>
                      <a:r>
                        <a:rPr lang="en-IN" sz="2200">
                          <a:solidFill>
                            <a:srgbClr val="333333"/>
                          </a:solidFill>
                          <a:latin typeface="Calibri"/>
                          <a:ea typeface="Calibri"/>
                          <a:cs typeface="Calibri"/>
                          <a:sym typeface="Calibri"/>
                        </a:rPr>
                        <a:t>False</a:t>
                      </a:r>
                      <a:endParaRPr sz="22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IN" sz="2200">
                          <a:solidFill>
                            <a:srgbClr val="333333"/>
                          </a:solidFill>
                          <a:latin typeface="Calibri"/>
                          <a:ea typeface="Calibri"/>
                          <a:cs typeface="Calibri"/>
                          <a:sym typeface="Calibri"/>
                        </a:rPr>
                        <a:t>True</a:t>
                      </a:r>
                      <a:endParaRPr sz="22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IN" sz="2200">
                          <a:solidFill>
                            <a:srgbClr val="333333"/>
                          </a:solidFill>
                          <a:latin typeface="Calibri"/>
                          <a:ea typeface="Calibri"/>
                          <a:cs typeface="Calibri"/>
                          <a:sym typeface="Calibri"/>
                        </a:rPr>
                        <a:t>0.29</a:t>
                      </a:r>
                      <a:endParaRPr sz="22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IN" sz="2200">
                          <a:solidFill>
                            <a:srgbClr val="333333"/>
                          </a:solidFill>
                          <a:latin typeface="Calibri"/>
                          <a:ea typeface="Calibri"/>
                          <a:cs typeface="Calibri"/>
                          <a:sym typeface="Calibri"/>
                        </a:rPr>
                        <a:t>0.71</a:t>
                      </a:r>
                      <a:endParaRPr sz="22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r>
              <a:tr h="781475">
                <a:tc>
                  <a:txBody>
                    <a:bodyPr/>
                    <a:lstStyle/>
                    <a:p>
                      <a:pPr marL="0" lvl="0" indent="0" algn="ctr" rtl="0">
                        <a:lnSpc>
                          <a:spcPct val="115000"/>
                        </a:lnSpc>
                        <a:spcBef>
                          <a:spcPts val="1200"/>
                        </a:spcBef>
                        <a:spcAft>
                          <a:spcPts val="1200"/>
                        </a:spcAft>
                        <a:buNone/>
                      </a:pPr>
                      <a:r>
                        <a:rPr lang="en-IN" sz="2200">
                          <a:solidFill>
                            <a:srgbClr val="333333"/>
                          </a:solidFill>
                          <a:latin typeface="Calibri"/>
                          <a:ea typeface="Calibri"/>
                          <a:cs typeface="Calibri"/>
                          <a:sym typeface="Calibri"/>
                        </a:rPr>
                        <a:t>False</a:t>
                      </a:r>
                      <a:endParaRPr sz="22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EFF1EB"/>
                    </a:solidFill>
                  </a:tcPr>
                </a:tc>
                <a:tc>
                  <a:txBody>
                    <a:bodyPr/>
                    <a:lstStyle/>
                    <a:p>
                      <a:pPr marL="0" lvl="0" indent="0" algn="ctr" rtl="0">
                        <a:lnSpc>
                          <a:spcPct val="115000"/>
                        </a:lnSpc>
                        <a:spcBef>
                          <a:spcPts val="1200"/>
                        </a:spcBef>
                        <a:spcAft>
                          <a:spcPts val="1200"/>
                        </a:spcAft>
                        <a:buNone/>
                      </a:pPr>
                      <a:r>
                        <a:rPr lang="en-IN" sz="2200">
                          <a:solidFill>
                            <a:srgbClr val="333333"/>
                          </a:solidFill>
                          <a:latin typeface="Calibri"/>
                          <a:ea typeface="Calibri"/>
                          <a:cs typeface="Calibri"/>
                          <a:sym typeface="Calibri"/>
                        </a:rPr>
                        <a:t>False</a:t>
                      </a:r>
                      <a:endParaRPr sz="22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EFF1EB"/>
                    </a:solidFill>
                  </a:tcPr>
                </a:tc>
                <a:tc>
                  <a:txBody>
                    <a:bodyPr/>
                    <a:lstStyle/>
                    <a:p>
                      <a:pPr marL="0" lvl="0" indent="0" algn="ctr" rtl="0">
                        <a:lnSpc>
                          <a:spcPct val="115000"/>
                        </a:lnSpc>
                        <a:spcBef>
                          <a:spcPts val="1200"/>
                        </a:spcBef>
                        <a:spcAft>
                          <a:spcPts val="1200"/>
                        </a:spcAft>
                        <a:buNone/>
                      </a:pPr>
                      <a:r>
                        <a:rPr lang="en-IN" sz="2200">
                          <a:solidFill>
                            <a:srgbClr val="333333"/>
                          </a:solidFill>
                          <a:latin typeface="Calibri"/>
                          <a:ea typeface="Calibri"/>
                          <a:cs typeface="Calibri"/>
                          <a:sym typeface="Calibri"/>
                        </a:rPr>
                        <a:t>0.001</a:t>
                      </a:r>
                      <a:endParaRPr sz="22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EFF1EB"/>
                    </a:solidFill>
                  </a:tcPr>
                </a:tc>
                <a:tc>
                  <a:txBody>
                    <a:bodyPr/>
                    <a:lstStyle/>
                    <a:p>
                      <a:pPr marL="0" lvl="0" indent="0" algn="ctr" rtl="0">
                        <a:lnSpc>
                          <a:spcPct val="115000"/>
                        </a:lnSpc>
                        <a:spcBef>
                          <a:spcPts val="1200"/>
                        </a:spcBef>
                        <a:spcAft>
                          <a:spcPts val="1200"/>
                        </a:spcAft>
                        <a:buNone/>
                      </a:pPr>
                      <a:r>
                        <a:rPr lang="en-IN" sz="2200">
                          <a:solidFill>
                            <a:srgbClr val="333333"/>
                          </a:solidFill>
                          <a:latin typeface="Calibri"/>
                          <a:ea typeface="Calibri"/>
                          <a:cs typeface="Calibri"/>
                          <a:sym typeface="Calibri"/>
                        </a:rPr>
                        <a:t>0.999</a:t>
                      </a:r>
                      <a:endParaRPr sz="22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EFF1EB"/>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2">
                                            <p:txEl>
                                              <p:pRg st="0" end="0"/>
                                            </p:txEl>
                                          </p:spTgt>
                                        </p:tgtEl>
                                        <p:attrNameLst>
                                          <p:attrName>style.visibility</p:attrName>
                                        </p:attrNameLst>
                                      </p:cBhvr>
                                      <p:to>
                                        <p:strVal val="visible"/>
                                      </p:to>
                                    </p:set>
                                    <p:animEffect transition="in" filter="fade">
                                      <p:cBhvr>
                                        <p:cTn id="7" dur="1000"/>
                                        <p:tgtEl>
                                          <p:spTgt spid="4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2">
                                            <p:txEl>
                                              <p:pRg st="1" end="1"/>
                                            </p:txEl>
                                          </p:spTgt>
                                        </p:tgtEl>
                                        <p:attrNameLst>
                                          <p:attrName>style.visibility</p:attrName>
                                        </p:attrNameLst>
                                      </p:cBhvr>
                                      <p:to>
                                        <p:strVal val="visible"/>
                                      </p:to>
                                    </p:set>
                                    <p:animEffect transition="in" filter="fade">
                                      <p:cBhvr>
                                        <p:cTn id="12" dur="1000"/>
                                        <p:tgtEl>
                                          <p:spTgt spid="4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2">
                                            <p:txEl>
                                              <p:pRg st="2" end="2"/>
                                            </p:txEl>
                                          </p:spTgt>
                                        </p:tgtEl>
                                        <p:attrNameLst>
                                          <p:attrName>style.visibility</p:attrName>
                                        </p:attrNameLst>
                                      </p:cBhvr>
                                      <p:to>
                                        <p:strVal val="visible"/>
                                      </p:to>
                                    </p:set>
                                    <p:animEffect transition="in" filter="fade">
                                      <p:cBhvr>
                                        <p:cTn id="17" dur="1000"/>
                                        <p:tgtEl>
                                          <p:spTgt spid="4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g12aa4924f26_0_1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Explanation of Bayesian network</a:t>
            </a:r>
            <a:endParaRPr b="1">
              <a:solidFill>
                <a:schemeClr val="lt1"/>
              </a:solidFill>
            </a:endParaRPr>
          </a:p>
        </p:txBody>
      </p:sp>
      <p:sp>
        <p:nvSpPr>
          <p:cNvPr id="499" name="Google Shape;499;g12aa4924f26_0_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500" name="Google Shape;500;g12aa4924f26_0_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45</a:t>
            </a:fld>
            <a:endParaRPr/>
          </a:p>
        </p:txBody>
      </p:sp>
      <p:pic>
        <p:nvPicPr>
          <p:cNvPr id="501" name="Google Shape;501;g12aa4924f26_0_1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02" name="Google Shape;502;g12aa4924f26_0_10"/>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chemeClr val="dk1"/>
              </a:buClr>
              <a:buSzPts val="2400"/>
              <a:buFont typeface="Calibri"/>
              <a:buChar char="●"/>
            </a:pPr>
            <a:r>
              <a:rPr lang="en-IN" sz="2400" b="1">
                <a:solidFill>
                  <a:schemeClr val="dk1"/>
                </a:solidFill>
                <a:highlight>
                  <a:srgbClr val="FFFFFF"/>
                </a:highlight>
                <a:latin typeface="Calibri"/>
                <a:ea typeface="Calibri"/>
                <a:cs typeface="Calibri"/>
                <a:sym typeface="Calibri"/>
              </a:rPr>
              <a:t>Conditional probability table for John Calls:</a:t>
            </a:r>
            <a:endParaRPr sz="1100" b="1">
              <a:solidFill>
                <a:srgbClr val="333333"/>
              </a:solidFill>
              <a:highlight>
                <a:srgbClr val="FFFFFF"/>
              </a:highlight>
            </a:endParaRPr>
          </a:p>
          <a:p>
            <a:pPr marL="899999" lvl="0" indent="-380999" algn="just" rtl="0">
              <a:lnSpc>
                <a:spcPct val="115000"/>
              </a:lnSpc>
              <a:spcBef>
                <a:spcPts val="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The Conditional probability of John that he will call depends on the probability of Alarm.</a:t>
            </a:r>
            <a:endParaRPr sz="2400">
              <a:solidFill>
                <a:schemeClr val="dk1"/>
              </a:solidFill>
              <a:highlight>
                <a:srgbClr val="FFFFFF"/>
              </a:highlight>
              <a:latin typeface="Calibri"/>
              <a:ea typeface="Calibri"/>
              <a:cs typeface="Calibri"/>
              <a:sym typeface="Calibri"/>
            </a:endParaRPr>
          </a:p>
        </p:txBody>
      </p:sp>
      <p:graphicFrame>
        <p:nvGraphicFramePr>
          <p:cNvPr id="503" name="Google Shape;503;g12aa4924f26_0_10"/>
          <p:cNvGraphicFramePr/>
          <p:nvPr/>
        </p:nvGraphicFramePr>
        <p:xfrm>
          <a:off x="4008613" y="2378350"/>
          <a:ext cx="4893150" cy="3004400"/>
        </p:xfrm>
        <a:graphic>
          <a:graphicData uri="http://schemas.openxmlformats.org/drawingml/2006/table">
            <a:tbl>
              <a:tblPr>
                <a:solidFill>
                  <a:srgbClr val="FFFFFF"/>
                </a:solidFill>
                <a:tableStyleId>{7CA7FB5C-AB6D-4AA4-B7E3-159B8982E1B3}</a:tableStyleId>
              </a:tblPr>
              <a:tblGrid>
                <a:gridCol w="1389400"/>
                <a:gridCol w="1604625"/>
                <a:gridCol w="1899125"/>
              </a:tblGrid>
              <a:tr h="1301900">
                <a:tc>
                  <a:txBody>
                    <a:bodyPr/>
                    <a:lstStyle/>
                    <a:p>
                      <a:pPr marL="0" lvl="0" indent="0" algn="ctr" rtl="0">
                        <a:lnSpc>
                          <a:spcPct val="115000"/>
                        </a:lnSpc>
                        <a:spcBef>
                          <a:spcPts val="1200"/>
                        </a:spcBef>
                        <a:spcAft>
                          <a:spcPts val="1200"/>
                        </a:spcAft>
                        <a:buNone/>
                      </a:pPr>
                      <a:r>
                        <a:rPr lang="en-IN" sz="2400" b="1">
                          <a:latin typeface="Calibri"/>
                          <a:ea typeface="Calibri"/>
                          <a:cs typeface="Calibri"/>
                          <a:sym typeface="Calibri"/>
                        </a:rPr>
                        <a:t>A</a:t>
                      </a:r>
                      <a:endParaRPr sz="2400" b="1">
                        <a:latin typeface="Calibri"/>
                        <a:ea typeface="Calibri"/>
                        <a:cs typeface="Calibri"/>
                        <a:sym typeface="Calibri"/>
                      </a:endParaRPr>
                    </a:p>
                  </a:txBody>
                  <a:tcPr marL="114300" marR="114300" marT="114300" marB="114300" anchor="ctr">
                    <a:lnL w="12650" cap="flat" cmpd="sng">
                      <a:solidFill>
                        <a:srgbClr val="C7CCBE"/>
                      </a:solidFill>
                      <a:prstDash val="solid"/>
                      <a:round/>
                      <a:headEnd type="none" w="sm" len="sm"/>
                      <a:tailEnd type="none" w="sm" len="sm"/>
                    </a:lnL>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C7CCBE"/>
                    </a:solidFill>
                  </a:tcPr>
                </a:tc>
                <a:tc>
                  <a:txBody>
                    <a:bodyPr/>
                    <a:lstStyle/>
                    <a:p>
                      <a:pPr marL="0" lvl="0" indent="0" algn="ctr" rtl="0">
                        <a:lnSpc>
                          <a:spcPct val="115000"/>
                        </a:lnSpc>
                        <a:spcBef>
                          <a:spcPts val="1200"/>
                        </a:spcBef>
                        <a:spcAft>
                          <a:spcPts val="1200"/>
                        </a:spcAft>
                        <a:buNone/>
                      </a:pPr>
                      <a:r>
                        <a:rPr lang="en-IN" sz="2400" b="1">
                          <a:latin typeface="Calibri"/>
                          <a:ea typeface="Calibri"/>
                          <a:cs typeface="Calibri"/>
                          <a:sym typeface="Calibri"/>
                        </a:rPr>
                        <a:t>P(J= True)</a:t>
                      </a:r>
                      <a:endParaRPr sz="2400" b="1">
                        <a:latin typeface="Calibri"/>
                        <a:ea typeface="Calibri"/>
                        <a:cs typeface="Calibri"/>
                        <a:sym typeface="Calibri"/>
                      </a:endParaRPr>
                    </a:p>
                  </a:txBody>
                  <a:tcPr marL="114300" marR="114300" marT="114300" marB="114300" anchor="ct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C7CCBE"/>
                    </a:solidFill>
                  </a:tcPr>
                </a:tc>
                <a:tc>
                  <a:txBody>
                    <a:bodyPr/>
                    <a:lstStyle/>
                    <a:p>
                      <a:pPr marL="0" lvl="0" indent="0" algn="ctr" rtl="0">
                        <a:lnSpc>
                          <a:spcPct val="115000"/>
                        </a:lnSpc>
                        <a:spcBef>
                          <a:spcPts val="1200"/>
                        </a:spcBef>
                        <a:spcAft>
                          <a:spcPts val="1200"/>
                        </a:spcAft>
                        <a:buNone/>
                      </a:pPr>
                      <a:r>
                        <a:rPr lang="en-IN" sz="2400" b="1">
                          <a:latin typeface="Calibri"/>
                          <a:ea typeface="Calibri"/>
                          <a:cs typeface="Calibri"/>
                          <a:sym typeface="Calibri"/>
                        </a:rPr>
                        <a:t>P(J= False)</a:t>
                      </a:r>
                      <a:endParaRPr sz="2400" b="1">
                        <a:latin typeface="Calibri"/>
                        <a:ea typeface="Calibri"/>
                        <a:cs typeface="Calibri"/>
                        <a:sym typeface="Calibri"/>
                      </a:endParaRPr>
                    </a:p>
                  </a:txBody>
                  <a:tcPr marL="114300" marR="114300" marT="114300" marB="114300" anchor="ctr">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C7CCBE"/>
                    </a:solidFill>
                  </a:tcPr>
                </a:tc>
              </a:tr>
              <a:tr h="851250">
                <a:tc>
                  <a:txBody>
                    <a:bodyPr/>
                    <a:lstStyle/>
                    <a:p>
                      <a:pPr marL="0" lvl="0" indent="0" algn="ctr" rtl="0">
                        <a:lnSpc>
                          <a:spcPct val="115000"/>
                        </a:lnSpc>
                        <a:spcBef>
                          <a:spcPts val="1200"/>
                        </a:spcBef>
                        <a:spcAft>
                          <a:spcPts val="1200"/>
                        </a:spcAft>
                        <a:buNone/>
                      </a:pPr>
                      <a:r>
                        <a:rPr lang="en-IN" sz="2400">
                          <a:solidFill>
                            <a:srgbClr val="333333"/>
                          </a:solidFill>
                          <a:latin typeface="Calibri"/>
                          <a:ea typeface="Calibri"/>
                          <a:cs typeface="Calibri"/>
                          <a:sym typeface="Calibri"/>
                        </a:rPr>
                        <a:t>True</a:t>
                      </a:r>
                      <a:endParaRPr sz="24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IN" sz="2400">
                          <a:solidFill>
                            <a:srgbClr val="333333"/>
                          </a:solidFill>
                          <a:latin typeface="Calibri"/>
                          <a:ea typeface="Calibri"/>
                          <a:cs typeface="Calibri"/>
                          <a:sym typeface="Calibri"/>
                        </a:rPr>
                        <a:t>0.9</a:t>
                      </a:r>
                      <a:endParaRPr sz="24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IN" sz="2400">
                          <a:solidFill>
                            <a:srgbClr val="333333"/>
                          </a:solidFill>
                          <a:latin typeface="Calibri"/>
                          <a:ea typeface="Calibri"/>
                          <a:cs typeface="Calibri"/>
                          <a:sym typeface="Calibri"/>
                        </a:rPr>
                        <a:t>0.1</a:t>
                      </a:r>
                      <a:endParaRPr sz="24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r>
              <a:tr h="851250">
                <a:tc>
                  <a:txBody>
                    <a:bodyPr/>
                    <a:lstStyle/>
                    <a:p>
                      <a:pPr marL="0" lvl="0" indent="0" algn="ctr" rtl="0">
                        <a:lnSpc>
                          <a:spcPct val="115000"/>
                        </a:lnSpc>
                        <a:spcBef>
                          <a:spcPts val="1200"/>
                        </a:spcBef>
                        <a:spcAft>
                          <a:spcPts val="1200"/>
                        </a:spcAft>
                        <a:buNone/>
                      </a:pPr>
                      <a:r>
                        <a:rPr lang="en-IN" sz="2400">
                          <a:solidFill>
                            <a:srgbClr val="333333"/>
                          </a:solidFill>
                          <a:latin typeface="Calibri"/>
                          <a:ea typeface="Calibri"/>
                          <a:cs typeface="Calibri"/>
                          <a:sym typeface="Calibri"/>
                        </a:rPr>
                        <a:t>False</a:t>
                      </a:r>
                      <a:endParaRPr sz="24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EFF1EB"/>
                    </a:solidFill>
                  </a:tcPr>
                </a:tc>
                <a:tc>
                  <a:txBody>
                    <a:bodyPr/>
                    <a:lstStyle/>
                    <a:p>
                      <a:pPr marL="0" lvl="0" indent="0" algn="ctr" rtl="0">
                        <a:lnSpc>
                          <a:spcPct val="115000"/>
                        </a:lnSpc>
                        <a:spcBef>
                          <a:spcPts val="1200"/>
                        </a:spcBef>
                        <a:spcAft>
                          <a:spcPts val="1200"/>
                        </a:spcAft>
                        <a:buNone/>
                      </a:pPr>
                      <a:r>
                        <a:rPr lang="en-IN" sz="2400">
                          <a:solidFill>
                            <a:srgbClr val="333333"/>
                          </a:solidFill>
                          <a:latin typeface="Calibri"/>
                          <a:ea typeface="Calibri"/>
                          <a:cs typeface="Calibri"/>
                          <a:sym typeface="Calibri"/>
                        </a:rPr>
                        <a:t>0.05</a:t>
                      </a:r>
                      <a:endParaRPr sz="24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EFF1EB"/>
                    </a:solidFill>
                  </a:tcPr>
                </a:tc>
                <a:tc>
                  <a:txBody>
                    <a:bodyPr/>
                    <a:lstStyle/>
                    <a:p>
                      <a:pPr marL="0" lvl="0" indent="0" algn="ctr" rtl="0">
                        <a:lnSpc>
                          <a:spcPct val="115000"/>
                        </a:lnSpc>
                        <a:spcBef>
                          <a:spcPts val="1200"/>
                        </a:spcBef>
                        <a:spcAft>
                          <a:spcPts val="1200"/>
                        </a:spcAft>
                        <a:buNone/>
                      </a:pPr>
                      <a:r>
                        <a:rPr lang="en-IN" sz="2400">
                          <a:solidFill>
                            <a:srgbClr val="333333"/>
                          </a:solidFill>
                          <a:latin typeface="Calibri"/>
                          <a:ea typeface="Calibri"/>
                          <a:cs typeface="Calibri"/>
                          <a:sym typeface="Calibri"/>
                        </a:rPr>
                        <a:t>0.95</a:t>
                      </a:r>
                      <a:endParaRPr sz="24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EFF1EB"/>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2">
                                            <p:txEl>
                                              <p:pRg st="0" end="0"/>
                                            </p:txEl>
                                          </p:spTgt>
                                        </p:tgtEl>
                                        <p:attrNameLst>
                                          <p:attrName>style.visibility</p:attrName>
                                        </p:attrNameLst>
                                      </p:cBhvr>
                                      <p:to>
                                        <p:strVal val="visible"/>
                                      </p:to>
                                    </p:set>
                                    <p:animEffect transition="in" filter="fade">
                                      <p:cBhvr>
                                        <p:cTn id="7" dur="1000"/>
                                        <p:tgtEl>
                                          <p:spTgt spid="5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2">
                                            <p:txEl>
                                              <p:pRg st="1" end="1"/>
                                            </p:txEl>
                                          </p:spTgt>
                                        </p:tgtEl>
                                        <p:attrNameLst>
                                          <p:attrName>style.visibility</p:attrName>
                                        </p:attrNameLst>
                                      </p:cBhvr>
                                      <p:to>
                                        <p:strVal val="visible"/>
                                      </p:to>
                                    </p:set>
                                    <p:animEffect transition="in" filter="fade">
                                      <p:cBhvr>
                                        <p:cTn id="12" dur="1000"/>
                                        <p:tgtEl>
                                          <p:spTgt spid="5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g12aa4924f26_0_23"/>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Explanation of Bayesian network</a:t>
            </a:r>
            <a:endParaRPr b="1">
              <a:solidFill>
                <a:schemeClr val="lt1"/>
              </a:solidFill>
            </a:endParaRPr>
          </a:p>
        </p:txBody>
      </p:sp>
      <p:sp>
        <p:nvSpPr>
          <p:cNvPr id="509" name="Google Shape;509;g12aa4924f26_0_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510" name="Google Shape;510;g12aa4924f26_0_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46</a:t>
            </a:fld>
            <a:endParaRPr/>
          </a:p>
        </p:txBody>
      </p:sp>
      <p:pic>
        <p:nvPicPr>
          <p:cNvPr id="511" name="Google Shape;511;g12aa4924f26_0_23"/>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12" name="Google Shape;512;g12aa4924f26_0_23"/>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chemeClr val="dk1"/>
              </a:buClr>
              <a:buSzPts val="2400"/>
              <a:buFont typeface="Calibri"/>
              <a:buChar char="●"/>
            </a:pPr>
            <a:r>
              <a:rPr lang="en-IN" sz="2400" b="1">
                <a:solidFill>
                  <a:schemeClr val="dk1"/>
                </a:solidFill>
                <a:highlight>
                  <a:srgbClr val="FFFFFF"/>
                </a:highlight>
                <a:latin typeface="Calibri"/>
                <a:ea typeface="Calibri"/>
                <a:cs typeface="Calibri"/>
                <a:sym typeface="Calibri"/>
              </a:rPr>
              <a:t>Conditional probability table for Mary Calls:</a:t>
            </a:r>
            <a:endParaRPr sz="2400" b="1">
              <a:solidFill>
                <a:schemeClr val="dk1"/>
              </a:solidFill>
              <a:highlight>
                <a:srgbClr val="FFFFFF"/>
              </a:highlight>
              <a:latin typeface="Calibri"/>
              <a:ea typeface="Calibri"/>
              <a:cs typeface="Calibri"/>
              <a:sym typeface="Calibri"/>
            </a:endParaRPr>
          </a:p>
          <a:p>
            <a:pPr marL="899999" lvl="0" indent="-380999" algn="just" rtl="0">
              <a:lnSpc>
                <a:spcPct val="115000"/>
              </a:lnSpc>
              <a:spcBef>
                <a:spcPts val="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The Conditional probability of Mary that he will call depends on the probability of Alarm.</a:t>
            </a:r>
            <a:endParaRPr sz="2400">
              <a:solidFill>
                <a:schemeClr val="dk1"/>
              </a:solidFill>
              <a:highlight>
                <a:srgbClr val="FFFFFF"/>
              </a:highlight>
              <a:latin typeface="Calibri"/>
              <a:ea typeface="Calibri"/>
              <a:cs typeface="Calibri"/>
              <a:sym typeface="Calibri"/>
            </a:endParaRPr>
          </a:p>
        </p:txBody>
      </p:sp>
      <p:graphicFrame>
        <p:nvGraphicFramePr>
          <p:cNvPr id="513" name="Google Shape;513;g12aa4924f26_0_23"/>
          <p:cNvGraphicFramePr/>
          <p:nvPr/>
        </p:nvGraphicFramePr>
        <p:xfrm>
          <a:off x="4008613" y="2378350"/>
          <a:ext cx="4893150" cy="3004400"/>
        </p:xfrm>
        <a:graphic>
          <a:graphicData uri="http://schemas.openxmlformats.org/drawingml/2006/table">
            <a:tbl>
              <a:tblPr>
                <a:solidFill>
                  <a:srgbClr val="FFFFFF"/>
                </a:solidFill>
                <a:tableStyleId>{7CA7FB5C-AB6D-4AA4-B7E3-159B8982E1B3}</a:tableStyleId>
              </a:tblPr>
              <a:tblGrid>
                <a:gridCol w="1389400"/>
                <a:gridCol w="1737925"/>
                <a:gridCol w="1765825"/>
              </a:tblGrid>
              <a:tr h="1301900">
                <a:tc>
                  <a:txBody>
                    <a:bodyPr/>
                    <a:lstStyle/>
                    <a:p>
                      <a:pPr marL="0" lvl="0" indent="0" algn="ctr" rtl="0">
                        <a:lnSpc>
                          <a:spcPct val="115000"/>
                        </a:lnSpc>
                        <a:spcBef>
                          <a:spcPts val="1200"/>
                        </a:spcBef>
                        <a:spcAft>
                          <a:spcPts val="1200"/>
                        </a:spcAft>
                        <a:buNone/>
                      </a:pPr>
                      <a:r>
                        <a:rPr lang="en-IN" sz="2400" b="1">
                          <a:latin typeface="Calibri"/>
                          <a:ea typeface="Calibri"/>
                          <a:cs typeface="Calibri"/>
                          <a:sym typeface="Calibri"/>
                        </a:rPr>
                        <a:t>A</a:t>
                      </a:r>
                      <a:endParaRPr sz="2400" b="1">
                        <a:latin typeface="Calibri"/>
                        <a:ea typeface="Calibri"/>
                        <a:cs typeface="Calibri"/>
                        <a:sym typeface="Calibri"/>
                      </a:endParaRPr>
                    </a:p>
                  </a:txBody>
                  <a:tcPr marL="114300" marR="114300" marT="114300" marB="114300" anchor="ctr">
                    <a:lnL w="12650" cap="flat" cmpd="sng">
                      <a:solidFill>
                        <a:srgbClr val="C7CCBE"/>
                      </a:solidFill>
                      <a:prstDash val="solid"/>
                      <a:round/>
                      <a:headEnd type="none" w="sm" len="sm"/>
                      <a:tailEnd type="none" w="sm" len="sm"/>
                    </a:lnL>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C7CCBE"/>
                    </a:solidFill>
                  </a:tcPr>
                </a:tc>
                <a:tc>
                  <a:txBody>
                    <a:bodyPr/>
                    <a:lstStyle/>
                    <a:p>
                      <a:pPr marL="0" lvl="0" indent="0" algn="ctr" rtl="0">
                        <a:lnSpc>
                          <a:spcPct val="115000"/>
                        </a:lnSpc>
                        <a:spcBef>
                          <a:spcPts val="1200"/>
                        </a:spcBef>
                        <a:spcAft>
                          <a:spcPts val="1200"/>
                        </a:spcAft>
                        <a:buNone/>
                      </a:pPr>
                      <a:r>
                        <a:rPr lang="en-IN" sz="2400" b="1">
                          <a:latin typeface="Calibri"/>
                          <a:ea typeface="Calibri"/>
                          <a:cs typeface="Calibri"/>
                          <a:sym typeface="Calibri"/>
                        </a:rPr>
                        <a:t>P(M= True)</a:t>
                      </a:r>
                      <a:endParaRPr sz="2400" b="1">
                        <a:latin typeface="Calibri"/>
                        <a:ea typeface="Calibri"/>
                        <a:cs typeface="Calibri"/>
                        <a:sym typeface="Calibri"/>
                      </a:endParaRPr>
                    </a:p>
                  </a:txBody>
                  <a:tcPr marL="114300" marR="114300" marT="114300" marB="114300" anchor="ct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C7CCBE"/>
                    </a:solidFill>
                  </a:tcPr>
                </a:tc>
                <a:tc>
                  <a:txBody>
                    <a:bodyPr/>
                    <a:lstStyle/>
                    <a:p>
                      <a:pPr marL="0" lvl="0" indent="0" algn="ctr" rtl="0">
                        <a:lnSpc>
                          <a:spcPct val="115000"/>
                        </a:lnSpc>
                        <a:spcBef>
                          <a:spcPts val="1200"/>
                        </a:spcBef>
                        <a:spcAft>
                          <a:spcPts val="1200"/>
                        </a:spcAft>
                        <a:buNone/>
                      </a:pPr>
                      <a:r>
                        <a:rPr lang="en-IN" sz="2400" b="1">
                          <a:latin typeface="Calibri"/>
                          <a:ea typeface="Calibri"/>
                          <a:cs typeface="Calibri"/>
                          <a:sym typeface="Calibri"/>
                        </a:rPr>
                        <a:t>P(M= False)</a:t>
                      </a:r>
                      <a:endParaRPr sz="2400" b="1">
                        <a:latin typeface="Calibri"/>
                        <a:ea typeface="Calibri"/>
                        <a:cs typeface="Calibri"/>
                        <a:sym typeface="Calibri"/>
                      </a:endParaRPr>
                    </a:p>
                  </a:txBody>
                  <a:tcPr marL="114300" marR="114300" marT="114300" marB="114300" anchor="ctr">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solidFill>
                      <a:srgbClr val="C7CCBE"/>
                    </a:solidFill>
                  </a:tcPr>
                </a:tc>
              </a:tr>
              <a:tr h="851250">
                <a:tc>
                  <a:txBody>
                    <a:bodyPr/>
                    <a:lstStyle/>
                    <a:p>
                      <a:pPr marL="0" marR="0" lvl="0" indent="0" algn="ctr" rtl="0">
                        <a:lnSpc>
                          <a:spcPct val="115000"/>
                        </a:lnSpc>
                        <a:spcBef>
                          <a:spcPts val="1200"/>
                        </a:spcBef>
                        <a:spcAft>
                          <a:spcPts val="1200"/>
                        </a:spcAft>
                        <a:buNone/>
                      </a:pPr>
                      <a:r>
                        <a:rPr lang="en-IN" sz="2400">
                          <a:solidFill>
                            <a:srgbClr val="333333"/>
                          </a:solidFill>
                          <a:latin typeface="Calibri"/>
                          <a:ea typeface="Calibri"/>
                          <a:cs typeface="Calibri"/>
                          <a:sym typeface="Calibri"/>
                        </a:rPr>
                        <a:t>True</a:t>
                      </a:r>
                      <a:endParaRPr sz="24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c>
                  <a:txBody>
                    <a:bodyPr/>
                    <a:lstStyle/>
                    <a:p>
                      <a:pPr marL="0" marR="0" lvl="0" indent="0" algn="ctr" rtl="0">
                        <a:lnSpc>
                          <a:spcPct val="115000"/>
                        </a:lnSpc>
                        <a:spcBef>
                          <a:spcPts val="1200"/>
                        </a:spcBef>
                        <a:spcAft>
                          <a:spcPts val="1200"/>
                        </a:spcAft>
                        <a:buNone/>
                      </a:pPr>
                      <a:r>
                        <a:rPr lang="en-IN" sz="2400">
                          <a:solidFill>
                            <a:srgbClr val="333333"/>
                          </a:solidFill>
                          <a:latin typeface="Calibri"/>
                          <a:ea typeface="Calibri"/>
                          <a:cs typeface="Calibri"/>
                          <a:sym typeface="Calibri"/>
                        </a:rPr>
                        <a:t>0.7</a:t>
                      </a:r>
                      <a:endParaRPr sz="24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c>
                  <a:txBody>
                    <a:bodyPr/>
                    <a:lstStyle/>
                    <a:p>
                      <a:pPr marL="0" marR="0" lvl="0" indent="0" algn="ctr" rtl="0">
                        <a:lnSpc>
                          <a:spcPct val="115000"/>
                        </a:lnSpc>
                        <a:spcBef>
                          <a:spcPts val="1200"/>
                        </a:spcBef>
                        <a:spcAft>
                          <a:spcPts val="1200"/>
                        </a:spcAft>
                        <a:buNone/>
                      </a:pPr>
                      <a:r>
                        <a:rPr lang="en-IN" sz="2400">
                          <a:solidFill>
                            <a:srgbClr val="333333"/>
                          </a:solidFill>
                          <a:latin typeface="Calibri"/>
                          <a:ea typeface="Calibri"/>
                          <a:cs typeface="Calibri"/>
                          <a:sym typeface="Calibri"/>
                        </a:rPr>
                        <a:t>0.3</a:t>
                      </a:r>
                      <a:endParaRPr sz="24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r>
              <a:tr h="851250">
                <a:tc>
                  <a:txBody>
                    <a:bodyPr/>
                    <a:lstStyle/>
                    <a:p>
                      <a:pPr marL="0" marR="0" lvl="0" indent="0" algn="ctr" rtl="0">
                        <a:lnSpc>
                          <a:spcPct val="115000"/>
                        </a:lnSpc>
                        <a:spcBef>
                          <a:spcPts val="1200"/>
                        </a:spcBef>
                        <a:spcAft>
                          <a:spcPts val="1200"/>
                        </a:spcAft>
                        <a:buNone/>
                      </a:pPr>
                      <a:r>
                        <a:rPr lang="en-IN" sz="2400">
                          <a:solidFill>
                            <a:srgbClr val="333333"/>
                          </a:solidFill>
                          <a:latin typeface="Calibri"/>
                          <a:ea typeface="Calibri"/>
                          <a:cs typeface="Calibri"/>
                          <a:sym typeface="Calibri"/>
                        </a:rPr>
                        <a:t>False</a:t>
                      </a:r>
                      <a:endParaRPr sz="24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c>
                  <a:txBody>
                    <a:bodyPr/>
                    <a:lstStyle/>
                    <a:p>
                      <a:pPr marL="0" marR="0" lvl="0" indent="0" algn="ctr" rtl="0">
                        <a:lnSpc>
                          <a:spcPct val="115000"/>
                        </a:lnSpc>
                        <a:spcBef>
                          <a:spcPts val="1200"/>
                        </a:spcBef>
                        <a:spcAft>
                          <a:spcPts val="1200"/>
                        </a:spcAft>
                        <a:buNone/>
                      </a:pPr>
                      <a:r>
                        <a:rPr lang="en-IN" sz="2400">
                          <a:solidFill>
                            <a:srgbClr val="333333"/>
                          </a:solidFill>
                          <a:latin typeface="Calibri"/>
                          <a:ea typeface="Calibri"/>
                          <a:cs typeface="Calibri"/>
                          <a:sym typeface="Calibri"/>
                        </a:rPr>
                        <a:t>0.01</a:t>
                      </a:r>
                      <a:endParaRPr sz="24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c>
                  <a:txBody>
                    <a:bodyPr/>
                    <a:lstStyle/>
                    <a:p>
                      <a:pPr marL="0" marR="0" lvl="0" indent="0" algn="ctr" rtl="0">
                        <a:lnSpc>
                          <a:spcPct val="115000"/>
                        </a:lnSpc>
                        <a:spcBef>
                          <a:spcPts val="1200"/>
                        </a:spcBef>
                        <a:spcAft>
                          <a:spcPts val="1200"/>
                        </a:spcAft>
                        <a:buNone/>
                      </a:pPr>
                      <a:r>
                        <a:rPr lang="en-IN" sz="2400">
                          <a:solidFill>
                            <a:srgbClr val="333333"/>
                          </a:solidFill>
                          <a:latin typeface="Calibri"/>
                          <a:ea typeface="Calibri"/>
                          <a:cs typeface="Calibri"/>
                          <a:sym typeface="Calibri"/>
                        </a:rPr>
                        <a:t>0.99</a:t>
                      </a:r>
                      <a:endParaRPr sz="2400">
                        <a:solidFill>
                          <a:srgbClr val="333333"/>
                        </a:solidFill>
                        <a:latin typeface="Calibri"/>
                        <a:ea typeface="Calibri"/>
                        <a:cs typeface="Calibri"/>
                        <a:sym typeface="Calibri"/>
                      </a:endParaRPr>
                    </a:p>
                  </a:txBody>
                  <a:tcPr marL="76200" marR="76200" marT="76200" marB="76200" anchor="ctr">
                    <a:lnL w="12650" cap="flat" cmpd="sng">
                      <a:solidFill>
                        <a:srgbClr val="C7CCBE"/>
                      </a:solidFill>
                      <a:prstDash val="solid"/>
                      <a:round/>
                      <a:headEnd type="none" w="sm" len="sm"/>
                      <a:tailEnd type="none" w="sm" len="sm"/>
                    </a:lnL>
                    <a:lnR w="12650" cap="flat" cmpd="sng">
                      <a:solidFill>
                        <a:srgbClr val="C7CCBE"/>
                      </a:solidFill>
                      <a:prstDash val="solid"/>
                      <a:round/>
                      <a:headEnd type="none" w="sm" len="sm"/>
                      <a:tailEnd type="none" w="sm" len="sm"/>
                    </a:lnR>
                    <a:lnT w="12650" cap="flat" cmpd="sng">
                      <a:solidFill>
                        <a:srgbClr val="C7CCBE"/>
                      </a:solidFill>
                      <a:prstDash val="solid"/>
                      <a:round/>
                      <a:headEnd type="none" w="sm" len="sm"/>
                      <a:tailEnd type="none" w="sm" len="sm"/>
                    </a:lnT>
                    <a:lnB w="12650" cap="flat" cmpd="sng">
                      <a:solidFill>
                        <a:srgbClr val="C7CCBE"/>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
                                            <p:txEl>
                                              <p:pRg st="0" end="0"/>
                                            </p:txEl>
                                          </p:spTgt>
                                        </p:tgtEl>
                                        <p:attrNameLst>
                                          <p:attrName>style.visibility</p:attrName>
                                        </p:attrNameLst>
                                      </p:cBhvr>
                                      <p:to>
                                        <p:strVal val="visible"/>
                                      </p:to>
                                    </p:set>
                                    <p:animEffect transition="in" filter="fade">
                                      <p:cBhvr>
                                        <p:cTn id="7" dur="1000"/>
                                        <p:tgtEl>
                                          <p:spTgt spid="5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
                                            <p:txEl>
                                              <p:pRg st="1" end="1"/>
                                            </p:txEl>
                                          </p:spTgt>
                                        </p:tgtEl>
                                        <p:attrNameLst>
                                          <p:attrName>style.visibility</p:attrName>
                                        </p:attrNameLst>
                                      </p:cBhvr>
                                      <p:to>
                                        <p:strVal val="visible"/>
                                      </p:to>
                                    </p:set>
                                    <p:animEffect transition="in" filter="fade">
                                      <p:cBhvr>
                                        <p:cTn id="12" dur="1000"/>
                                        <p:tgtEl>
                                          <p:spTgt spid="5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g12aa4924f26_0_35"/>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Explanation of Bayesian network</a:t>
            </a:r>
            <a:endParaRPr b="1">
              <a:solidFill>
                <a:schemeClr val="lt1"/>
              </a:solidFill>
            </a:endParaRPr>
          </a:p>
        </p:txBody>
      </p:sp>
      <p:sp>
        <p:nvSpPr>
          <p:cNvPr id="519" name="Google Shape;519;g12aa4924f26_0_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520" name="Google Shape;520;g12aa4924f26_0_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47</a:t>
            </a:fld>
            <a:endParaRPr/>
          </a:p>
        </p:txBody>
      </p:sp>
      <p:pic>
        <p:nvPicPr>
          <p:cNvPr id="521" name="Google Shape;521;g12aa4924f26_0_35"/>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22" name="Google Shape;522;g12aa4924f26_0_35"/>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0"/>
              </a:spcBef>
              <a:spcAft>
                <a:spcPts val="0"/>
              </a:spcAft>
              <a:buClr>
                <a:schemeClr val="dk1"/>
              </a:buClr>
              <a:buSzPts val="2400"/>
              <a:buFont typeface="Calibri"/>
              <a:buChar char="●"/>
            </a:pPr>
            <a:r>
              <a:rPr lang="en-IN" sz="2400">
                <a:solidFill>
                  <a:schemeClr val="dk1"/>
                </a:solidFill>
                <a:highlight>
                  <a:srgbClr val="FFFFFF"/>
                </a:highlight>
                <a:latin typeface="Calibri"/>
                <a:ea typeface="Calibri"/>
                <a:cs typeface="Calibri"/>
                <a:sym typeface="Calibri"/>
              </a:rPr>
              <a:t>From the formula of joint distribution, we can write the problem statement in the form of probability distribution:</a:t>
            </a:r>
            <a:endParaRPr sz="2400">
              <a:solidFill>
                <a:schemeClr val="dk1"/>
              </a:solidFill>
              <a:highlight>
                <a:srgbClr val="FFFFFF"/>
              </a:highlight>
              <a:latin typeface="Calibri"/>
              <a:ea typeface="Calibri"/>
              <a:cs typeface="Calibri"/>
              <a:sym typeface="Calibri"/>
            </a:endParaRPr>
          </a:p>
          <a:p>
            <a:pPr marL="809999" lvl="0" indent="0" algn="just" rtl="0">
              <a:lnSpc>
                <a:spcPct val="115000"/>
              </a:lnSpc>
              <a:spcBef>
                <a:spcPts val="1200"/>
              </a:spcBef>
              <a:spcAft>
                <a:spcPts val="0"/>
              </a:spcAft>
              <a:buNone/>
            </a:pPr>
            <a:r>
              <a:rPr lang="en-IN" sz="2400">
                <a:solidFill>
                  <a:schemeClr val="dk1"/>
                </a:solidFill>
                <a:highlight>
                  <a:srgbClr val="FFFFFF"/>
                </a:highlight>
                <a:latin typeface="Calibri"/>
                <a:ea typeface="Calibri"/>
                <a:cs typeface="Calibri"/>
                <a:sym typeface="Calibri"/>
              </a:rPr>
              <a:t>P(J ∧ M</a:t>
            </a:r>
            <a:r>
              <a:rPr lang="en-IN" sz="2400">
                <a:solidFill>
                  <a:schemeClr val="dk1"/>
                </a:solidFill>
                <a:highlight>
                  <a:schemeClr val="lt1"/>
                </a:highlight>
                <a:latin typeface="Calibri"/>
                <a:ea typeface="Calibri"/>
                <a:cs typeface="Calibri"/>
                <a:sym typeface="Calibri"/>
              </a:rPr>
              <a:t> ∧ </a:t>
            </a:r>
            <a:r>
              <a:rPr lang="en-IN" sz="2400">
                <a:solidFill>
                  <a:schemeClr val="dk1"/>
                </a:solidFill>
                <a:highlight>
                  <a:srgbClr val="FFFFFF"/>
                </a:highlight>
                <a:latin typeface="Calibri"/>
                <a:ea typeface="Calibri"/>
                <a:cs typeface="Calibri"/>
                <a:sym typeface="Calibri"/>
              </a:rPr>
              <a:t>A</a:t>
            </a:r>
            <a:r>
              <a:rPr lang="en-IN" sz="2400">
                <a:solidFill>
                  <a:schemeClr val="dk1"/>
                </a:solidFill>
                <a:highlight>
                  <a:schemeClr val="lt1"/>
                </a:highlight>
                <a:latin typeface="Calibri"/>
                <a:ea typeface="Calibri"/>
                <a:cs typeface="Calibri"/>
                <a:sym typeface="Calibri"/>
              </a:rPr>
              <a:t> ∧ </a:t>
            </a:r>
            <a:r>
              <a:rPr lang="en-IN" sz="2400">
                <a:solidFill>
                  <a:schemeClr val="dk1"/>
                </a:solidFill>
                <a:highlight>
                  <a:srgbClr val="FFFFFF"/>
                </a:highlight>
                <a:latin typeface="Calibri"/>
                <a:ea typeface="Calibri"/>
                <a:cs typeface="Calibri"/>
                <a:sym typeface="Calibri"/>
              </a:rPr>
              <a:t>¬B</a:t>
            </a:r>
            <a:r>
              <a:rPr lang="en-IN" sz="2400">
                <a:solidFill>
                  <a:schemeClr val="dk1"/>
                </a:solidFill>
                <a:highlight>
                  <a:schemeClr val="lt1"/>
                </a:highlight>
                <a:latin typeface="Calibri"/>
                <a:ea typeface="Calibri"/>
                <a:cs typeface="Calibri"/>
                <a:sym typeface="Calibri"/>
              </a:rPr>
              <a:t> ∧ </a:t>
            </a:r>
            <a:r>
              <a:rPr lang="en-IN" sz="2400">
                <a:solidFill>
                  <a:schemeClr val="dk1"/>
                </a:solidFill>
                <a:highlight>
                  <a:srgbClr val="FFFFFF"/>
                </a:highlight>
                <a:latin typeface="Calibri"/>
                <a:ea typeface="Calibri"/>
                <a:cs typeface="Calibri"/>
                <a:sym typeface="Calibri"/>
              </a:rPr>
              <a:t> ¬E) = P (J|A) *P (M|A)*P (A|¬B ^ ¬E) *P (¬B) *P (¬E).</a:t>
            </a:r>
            <a:endParaRPr sz="2400">
              <a:solidFill>
                <a:schemeClr val="dk1"/>
              </a:solidFill>
              <a:highlight>
                <a:srgbClr val="FFFFFF"/>
              </a:highlight>
              <a:latin typeface="Calibri"/>
              <a:ea typeface="Calibri"/>
              <a:cs typeface="Calibri"/>
              <a:sym typeface="Calibri"/>
            </a:endParaRPr>
          </a:p>
          <a:p>
            <a:pPr marL="3553199" lvl="0" indent="104400" algn="just" rtl="0">
              <a:lnSpc>
                <a:spcPct val="115000"/>
              </a:lnSpc>
              <a:spcBef>
                <a:spcPts val="1200"/>
              </a:spcBef>
              <a:spcAft>
                <a:spcPts val="0"/>
              </a:spcAft>
              <a:buNone/>
            </a:pPr>
            <a:r>
              <a:rPr lang="en-IN" sz="2400">
                <a:solidFill>
                  <a:schemeClr val="dk1"/>
                </a:solidFill>
                <a:highlight>
                  <a:srgbClr val="FFFFFF"/>
                </a:highlight>
                <a:latin typeface="Calibri"/>
                <a:ea typeface="Calibri"/>
                <a:cs typeface="Calibri"/>
                <a:sym typeface="Calibri"/>
              </a:rPr>
              <a:t> = 0.9* 0.7* 0.001* 0.999*0.998</a:t>
            </a:r>
            <a:endParaRPr sz="2400">
              <a:solidFill>
                <a:schemeClr val="dk1"/>
              </a:solidFill>
              <a:highlight>
                <a:srgbClr val="FFFFFF"/>
              </a:highlight>
              <a:latin typeface="Calibri"/>
              <a:ea typeface="Calibri"/>
              <a:cs typeface="Calibri"/>
              <a:sym typeface="Calibri"/>
            </a:endParaRPr>
          </a:p>
          <a:p>
            <a:pPr marL="3553199" lvl="0" indent="104400" algn="just" rtl="0">
              <a:lnSpc>
                <a:spcPct val="115000"/>
              </a:lnSpc>
              <a:spcBef>
                <a:spcPts val="1200"/>
              </a:spcBef>
              <a:spcAft>
                <a:spcPts val="0"/>
              </a:spcAft>
              <a:buNone/>
            </a:pPr>
            <a:r>
              <a:rPr lang="en-IN" sz="2400">
                <a:solidFill>
                  <a:schemeClr val="dk1"/>
                </a:solidFill>
                <a:highlight>
                  <a:srgbClr val="FFFFFF"/>
                </a:highlight>
                <a:latin typeface="Calibri"/>
                <a:ea typeface="Calibri"/>
                <a:cs typeface="Calibri"/>
                <a:sym typeface="Calibri"/>
              </a:rPr>
              <a:t> = 0.00062811</a:t>
            </a:r>
            <a:endParaRPr sz="2400">
              <a:solidFill>
                <a:schemeClr val="dk1"/>
              </a:solidFill>
              <a:highlight>
                <a:srgbClr val="FFFFFF"/>
              </a:highlight>
              <a:latin typeface="Calibri"/>
              <a:ea typeface="Calibri"/>
              <a:cs typeface="Calibri"/>
              <a:sym typeface="Calibri"/>
            </a:endParaRPr>
          </a:p>
          <a:p>
            <a:pPr marL="809999" lvl="0" indent="0" algn="just" rtl="0">
              <a:lnSpc>
                <a:spcPct val="115000"/>
              </a:lnSpc>
              <a:spcBef>
                <a:spcPts val="1200"/>
              </a:spcBef>
              <a:spcAft>
                <a:spcPts val="0"/>
              </a:spcAft>
              <a:buNone/>
            </a:pPr>
            <a:r>
              <a:rPr lang="en-IN" sz="2400">
                <a:solidFill>
                  <a:schemeClr val="dk1"/>
                </a:solidFill>
                <a:highlight>
                  <a:srgbClr val="FFFFFF"/>
                </a:highlight>
                <a:latin typeface="Calibri"/>
                <a:ea typeface="Calibri"/>
                <a:cs typeface="Calibri"/>
                <a:sym typeface="Calibri"/>
              </a:rPr>
              <a:t>Hence, a Bayesian network can answer any query about the domain by using Joint distribution.</a:t>
            </a:r>
            <a:endParaRPr sz="2400">
              <a:solidFill>
                <a:schemeClr val="dk1"/>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r>
              <a:rPr lang="en-IN" sz="2400" b="1">
                <a:solidFill>
                  <a:schemeClr val="dk1"/>
                </a:solidFill>
                <a:highlight>
                  <a:srgbClr val="FFFFFF"/>
                </a:highlight>
                <a:latin typeface="Calibri"/>
                <a:ea typeface="Calibri"/>
                <a:cs typeface="Calibri"/>
                <a:sym typeface="Calibri"/>
              </a:rPr>
              <a:t>Homework: Find what is the probability that John call?</a:t>
            </a:r>
            <a:endParaRPr sz="2400" b="1">
              <a:solidFill>
                <a:schemeClr val="dk1"/>
              </a:solidFill>
              <a:highlight>
                <a:srgbClr val="FFFFFF"/>
              </a:highlight>
              <a:latin typeface="Calibri"/>
              <a:ea typeface="Calibri"/>
              <a:cs typeface="Calibri"/>
              <a:sym typeface="Calibri"/>
            </a:endParaRPr>
          </a:p>
          <a:p>
            <a:pPr marL="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
                                            <p:txEl>
                                              <p:pRg st="0" end="0"/>
                                            </p:txEl>
                                          </p:spTgt>
                                        </p:tgtEl>
                                        <p:attrNameLst>
                                          <p:attrName>style.visibility</p:attrName>
                                        </p:attrNameLst>
                                      </p:cBhvr>
                                      <p:to>
                                        <p:strVal val="visible"/>
                                      </p:to>
                                    </p:set>
                                    <p:animEffect transition="in" filter="fade">
                                      <p:cBhvr>
                                        <p:cTn id="7" dur="1000"/>
                                        <p:tgtEl>
                                          <p:spTgt spid="5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
                                            <p:txEl>
                                              <p:pRg st="1" end="1"/>
                                            </p:txEl>
                                          </p:spTgt>
                                        </p:tgtEl>
                                        <p:attrNameLst>
                                          <p:attrName>style.visibility</p:attrName>
                                        </p:attrNameLst>
                                      </p:cBhvr>
                                      <p:to>
                                        <p:strVal val="visible"/>
                                      </p:to>
                                    </p:set>
                                    <p:animEffect transition="in" filter="fade">
                                      <p:cBhvr>
                                        <p:cTn id="12" dur="1000"/>
                                        <p:tgtEl>
                                          <p:spTgt spid="5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xEl>
                                              <p:pRg st="2" end="2"/>
                                            </p:txEl>
                                          </p:spTgt>
                                        </p:tgtEl>
                                        <p:attrNameLst>
                                          <p:attrName>style.visibility</p:attrName>
                                        </p:attrNameLst>
                                      </p:cBhvr>
                                      <p:to>
                                        <p:strVal val="visible"/>
                                      </p:to>
                                    </p:set>
                                    <p:animEffect transition="in" filter="fade">
                                      <p:cBhvr>
                                        <p:cTn id="17" dur="1000"/>
                                        <p:tgtEl>
                                          <p:spTgt spid="5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3" end="3"/>
                                            </p:txEl>
                                          </p:spTgt>
                                        </p:tgtEl>
                                        <p:attrNameLst>
                                          <p:attrName>style.visibility</p:attrName>
                                        </p:attrNameLst>
                                      </p:cBhvr>
                                      <p:to>
                                        <p:strVal val="visible"/>
                                      </p:to>
                                    </p:set>
                                    <p:animEffect transition="in" filter="fade">
                                      <p:cBhvr>
                                        <p:cTn id="22" dur="1000"/>
                                        <p:tgtEl>
                                          <p:spTgt spid="5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2">
                                            <p:txEl>
                                              <p:pRg st="4" end="4"/>
                                            </p:txEl>
                                          </p:spTgt>
                                        </p:tgtEl>
                                        <p:attrNameLst>
                                          <p:attrName>style.visibility</p:attrName>
                                        </p:attrNameLst>
                                      </p:cBhvr>
                                      <p:to>
                                        <p:strVal val="visible"/>
                                      </p:to>
                                    </p:set>
                                    <p:animEffect transition="in" filter="fade">
                                      <p:cBhvr>
                                        <p:cTn id="27" dur="1000"/>
                                        <p:tgtEl>
                                          <p:spTgt spid="5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2">
                                            <p:txEl>
                                              <p:pRg st="5" end="5"/>
                                            </p:txEl>
                                          </p:spTgt>
                                        </p:tgtEl>
                                        <p:attrNameLst>
                                          <p:attrName>style.visibility</p:attrName>
                                        </p:attrNameLst>
                                      </p:cBhvr>
                                      <p:to>
                                        <p:strVal val="visible"/>
                                      </p:to>
                                    </p:set>
                                    <p:animEffect transition="in" filter="fade">
                                      <p:cBhvr>
                                        <p:cTn id="32" dur="1000"/>
                                        <p:tgtEl>
                                          <p:spTgt spid="5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2">
                                            <p:txEl>
                                              <p:pRg st="6" end="6"/>
                                            </p:txEl>
                                          </p:spTgt>
                                        </p:tgtEl>
                                        <p:attrNameLst>
                                          <p:attrName>style.visibility</p:attrName>
                                        </p:attrNameLst>
                                      </p:cBhvr>
                                      <p:to>
                                        <p:strVal val="visible"/>
                                      </p:to>
                                    </p:set>
                                    <p:animEffect transition="in" filter="fade">
                                      <p:cBhvr>
                                        <p:cTn id="37" dur="1000"/>
                                        <p:tgtEl>
                                          <p:spTgt spid="52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2">
                                            <p:txEl>
                                              <p:pRg st="7" end="7"/>
                                            </p:txEl>
                                          </p:spTgt>
                                        </p:tgtEl>
                                        <p:attrNameLst>
                                          <p:attrName>style.visibility</p:attrName>
                                        </p:attrNameLst>
                                      </p:cBhvr>
                                      <p:to>
                                        <p:strVal val="visible"/>
                                      </p:to>
                                    </p:set>
                                    <p:animEffect transition="in" filter="fade">
                                      <p:cBhvr>
                                        <p:cTn id="42" dur="1000"/>
                                        <p:tgtEl>
                                          <p:spTgt spid="52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2">
                                            <p:txEl>
                                              <p:pRg st="8" end="8"/>
                                            </p:txEl>
                                          </p:spTgt>
                                        </p:tgtEl>
                                        <p:attrNameLst>
                                          <p:attrName>style.visibility</p:attrName>
                                        </p:attrNameLst>
                                      </p:cBhvr>
                                      <p:to>
                                        <p:strVal val="visible"/>
                                      </p:to>
                                    </p:set>
                                    <p:animEffect transition="in" filter="fade">
                                      <p:cBhvr>
                                        <p:cTn id="47" dur="1000"/>
                                        <p:tgtEl>
                                          <p:spTgt spid="5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g12aa4924f26_0_45"/>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Explanation of Bayesian network</a:t>
            </a:r>
            <a:endParaRPr b="1">
              <a:solidFill>
                <a:schemeClr val="lt1"/>
              </a:solidFill>
            </a:endParaRPr>
          </a:p>
        </p:txBody>
      </p:sp>
      <p:sp>
        <p:nvSpPr>
          <p:cNvPr id="528" name="Google Shape;528;g12aa4924f26_0_4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529" name="Google Shape;529;g12aa4924f26_0_4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48</a:t>
            </a:fld>
            <a:endParaRPr/>
          </a:p>
        </p:txBody>
      </p:sp>
      <p:pic>
        <p:nvPicPr>
          <p:cNvPr id="530" name="Google Shape;530;g12aa4924f26_0_45"/>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31" name="Google Shape;531;g12aa4924f26_0_45"/>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None/>
            </a:pPr>
            <a:r>
              <a:rPr lang="en-IN" sz="2400" b="1">
                <a:solidFill>
                  <a:srgbClr val="333333"/>
                </a:solidFill>
                <a:highlight>
                  <a:srgbClr val="FFFFFF"/>
                </a:highlight>
                <a:latin typeface="Calibri"/>
                <a:ea typeface="Calibri"/>
                <a:cs typeface="Calibri"/>
                <a:sym typeface="Calibri"/>
              </a:rPr>
              <a:t>The semantics of Bayesian Network:</a:t>
            </a:r>
            <a:endParaRPr sz="2400" b="1">
              <a:solidFill>
                <a:srgbClr val="333333"/>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r>
              <a:rPr lang="en-IN" sz="2400">
                <a:solidFill>
                  <a:srgbClr val="333333"/>
                </a:solidFill>
                <a:highlight>
                  <a:srgbClr val="FFFFFF"/>
                </a:highlight>
                <a:latin typeface="Calibri"/>
                <a:ea typeface="Calibri"/>
                <a:cs typeface="Calibri"/>
                <a:sym typeface="Calibri"/>
              </a:rPr>
              <a:t>There are two ways to understand the semantics of the Bayesian network, which is given below:</a:t>
            </a:r>
            <a:endParaRPr sz="2400">
              <a:solidFill>
                <a:srgbClr val="333333"/>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r>
              <a:rPr lang="en-IN" sz="2400" b="1">
                <a:solidFill>
                  <a:srgbClr val="333333"/>
                </a:solidFill>
                <a:highlight>
                  <a:srgbClr val="FFFFFF"/>
                </a:highlight>
                <a:latin typeface="Calibri"/>
                <a:ea typeface="Calibri"/>
                <a:cs typeface="Calibri"/>
                <a:sym typeface="Calibri"/>
              </a:rPr>
              <a:t>1. To understand the network as the representation of the Joint probability distribution.</a:t>
            </a:r>
            <a:endParaRPr sz="2400" b="1">
              <a:solidFill>
                <a:srgbClr val="333333"/>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r>
              <a:rPr lang="en-IN" sz="2400">
                <a:solidFill>
                  <a:srgbClr val="333333"/>
                </a:solidFill>
                <a:highlight>
                  <a:srgbClr val="FFFFFF"/>
                </a:highlight>
                <a:latin typeface="Calibri"/>
                <a:ea typeface="Calibri"/>
                <a:cs typeface="Calibri"/>
                <a:sym typeface="Calibri"/>
              </a:rPr>
              <a:t>It is helpful to understand how to construct the network.</a:t>
            </a:r>
            <a:endParaRPr sz="2400">
              <a:solidFill>
                <a:srgbClr val="333333"/>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r>
              <a:rPr lang="en-IN" sz="2400" b="1">
                <a:solidFill>
                  <a:srgbClr val="333333"/>
                </a:solidFill>
                <a:highlight>
                  <a:srgbClr val="FFFFFF"/>
                </a:highlight>
                <a:latin typeface="Calibri"/>
                <a:ea typeface="Calibri"/>
                <a:cs typeface="Calibri"/>
                <a:sym typeface="Calibri"/>
              </a:rPr>
              <a:t>2. To understand the network as an encoding of a collection of conditional independence statements.</a:t>
            </a:r>
            <a:endParaRPr sz="2400" b="1">
              <a:solidFill>
                <a:srgbClr val="333333"/>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r>
              <a:rPr lang="en-IN" sz="2400">
                <a:solidFill>
                  <a:srgbClr val="333333"/>
                </a:solidFill>
                <a:highlight>
                  <a:srgbClr val="FFFFFF"/>
                </a:highlight>
                <a:latin typeface="Calibri"/>
                <a:ea typeface="Calibri"/>
                <a:cs typeface="Calibri"/>
                <a:sym typeface="Calibri"/>
              </a:rPr>
              <a:t>It is helpful in designing inference procedure.</a:t>
            </a: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1">
                                            <p:txEl>
                                              <p:pRg st="0" end="0"/>
                                            </p:txEl>
                                          </p:spTgt>
                                        </p:tgtEl>
                                        <p:attrNameLst>
                                          <p:attrName>style.visibility</p:attrName>
                                        </p:attrNameLst>
                                      </p:cBhvr>
                                      <p:to>
                                        <p:strVal val="visible"/>
                                      </p:to>
                                    </p:set>
                                    <p:animEffect transition="in" filter="fade">
                                      <p:cBhvr>
                                        <p:cTn id="7" dur="1000"/>
                                        <p:tgtEl>
                                          <p:spTgt spid="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1">
                                            <p:txEl>
                                              <p:pRg st="1" end="1"/>
                                            </p:txEl>
                                          </p:spTgt>
                                        </p:tgtEl>
                                        <p:attrNameLst>
                                          <p:attrName>style.visibility</p:attrName>
                                        </p:attrNameLst>
                                      </p:cBhvr>
                                      <p:to>
                                        <p:strVal val="visible"/>
                                      </p:to>
                                    </p:set>
                                    <p:animEffect transition="in" filter="fade">
                                      <p:cBhvr>
                                        <p:cTn id="12" dur="1000"/>
                                        <p:tgtEl>
                                          <p:spTgt spid="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1">
                                            <p:txEl>
                                              <p:pRg st="2" end="2"/>
                                            </p:txEl>
                                          </p:spTgt>
                                        </p:tgtEl>
                                        <p:attrNameLst>
                                          <p:attrName>style.visibility</p:attrName>
                                        </p:attrNameLst>
                                      </p:cBhvr>
                                      <p:to>
                                        <p:strVal val="visible"/>
                                      </p:to>
                                    </p:set>
                                    <p:animEffect transition="in" filter="fade">
                                      <p:cBhvr>
                                        <p:cTn id="17" dur="1000"/>
                                        <p:tgtEl>
                                          <p:spTgt spid="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1">
                                            <p:txEl>
                                              <p:pRg st="3" end="3"/>
                                            </p:txEl>
                                          </p:spTgt>
                                        </p:tgtEl>
                                        <p:attrNameLst>
                                          <p:attrName>style.visibility</p:attrName>
                                        </p:attrNameLst>
                                      </p:cBhvr>
                                      <p:to>
                                        <p:strVal val="visible"/>
                                      </p:to>
                                    </p:set>
                                    <p:animEffect transition="in" filter="fade">
                                      <p:cBhvr>
                                        <p:cTn id="22" dur="1000"/>
                                        <p:tgtEl>
                                          <p:spTgt spid="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1">
                                            <p:txEl>
                                              <p:pRg st="4" end="4"/>
                                            </p:txEl>
                                          </p:spTgt>
                                        </p:tgtEl>
                                        <p:attrNameLst>
                                          <p:attrName>style.visibility</p:attrName>
                                        </p:attrNameLst>
                                      </p:cBhvr>
                                      <p:to>
                                        <p:strVal val="visible"/>
                                      </p:to>
                                    </p:set>
                                    <p:animEffect transition="in" filter="fade">
                                      <p:cBhvr>
                                        <p:cTn id="27" dur="1000"/>
                                        <p:tgtEl>
                                          <p:spTgt spid="5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1">
                                            <p:txEl>
                                              <p:pRg st="5" end="5"/>
                                            </p:txEl>
                                          </p:spTgt>
                                        </p:tgtEl>
                                        <p:attrNameLst>
                                          <p:attrName>style.visibility</p:attrName>
                                        </p:attrNameLst>
                                      </p:cBhvr>
                                      <p:to>
                                        <p:strVal val="visible"/>
                                      </p:to>
                                    </p:set>
                                    <p:animEffect transition="in" filter="fade">
                                      <p:cBhvr>
                                        <p:cTn id="32" dur="1000"/>
                                        <p:tgtEl>
                                          <p:spTgt spid="5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1">
                                            <p:txEl>
                                              <p:pRg st="6" end="6"/>
                                            </p:txEl>
                                          </p:spTgt>
                                        </p:tgtEl>
                                        <p:attrNameLst>
                                          <p:attrName>style.visibility</p:attrName>
                                        </p:attrNameLst>
                                      </p:cBhvr>
                                      <p:to>
                                        <p:strVal val="visible"/>
                                      </p:to>
                                    </p:set>
                                    <p:animEffect transition="in" filter="fade">
                                      <p:cBhvr>
                                        <p:cTn id="37" dur="1000"/>
                                        <p:tgtEl>
                                          <p:spTgt spid="5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1">
                                            <p:txEl>
                                              <p:pRg st="7" end="7"/>
                                            </p:txEl>
                                          </p:spTgt>
                                        </p:tgtEl>
                                        <p:attrNameLst>
                                          <p:attrName>style.visibility</p:attrName>
                                        </p:attrNameLst>
                                      </p:cBhvr>
                                      <p:to>
                                        <p:strVal val="visible"/>
                                      </p:to>
                                    </p:set>
                                    <p:animEffect transition="in" filter="fade">
                                      <p:cBhvr>
                                        <p:cTn id="42" dur="1000"/>
                                        <p:tgtEl>
                                          <p:spTgt spid="53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1">
                                            <p:txEl>
                                              <p:pRg st="8" end="8"/>
                                            </p:txEl>
                                          </p:spTgt>
                                        </p:tgtEl>
                                        <p:attrNameLst>
                                          <p:attrName>style.visibility</p:attrName>
                                        </p:attrNameLst>
                                      </p:cBhvr>
                                      <p:to>
                                        <p:strVal val="visible"/>
                                      </p:to>
                                    </p:set>
                                    <p:animEffect transition="in" filter="fade">
                                      <p:cBhvr>
                                        <p:cTn id="47" dur="1000"/>
                                        <p:tgtEl>
                                          <p:spTgt spid="53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31">
                                            <p:txEl>
                                              <p:pRg st="9" end="9"/>
                                            </p:txEl>
                                          </p:spTgt>
                                        </p:tgtEl>
                                        <p:attrNameLst>
                                          <p:attrName>style.visibility</p:attrName>
                                        </p:attrNameLst>
                                      </p:cBhvr>
                                      <p:to>
                                        <p:strVal val="visible"/>
                                      </p:to>
                                    </p:set>
                                    <p:animEffect transition="in" filter="fade">
                                      <p:cBhvr>
                                        <p:cTn id="52" dur="1000"/>
                                        <p:tgtEl>
                                          <p:spTgt spid="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12df2f35225_0_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Probabilistic Inference</a:t>
            </a:r>
            <a:endParaRPr b="1">
              <a:solidFill>
                <a:schemeClr val="lt1"/>
              </a:solidFill>
            </a:endParaRPr>
          </a:p>
        </p:txBody>
      </p:sp>
      <p:sp>
        <p:nvSpPr>
          <p:cNvPr id="537" name="Google Shape;537;g12df2f35225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538" name="Google Shape;538;g12df2f35225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49</a:t>
            </a:fld>
            <a:endParaRPr/>
          </a:p>
        </p:txBody>
      </p:sp>
      <p:pic>
        <p:nvPicPr>
          <p:cNvPr id="539" name="Google Shape;539;g12df2f35225_0_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40" name="Google Shape;540;g12df2f35225_0_0"/>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The basic task for any </a:t>
            </a:r>
            <a:r>
              <a:rPr lang="en-IN" sz="2400" b="1">
                <a:solidFill>
                  <a:srgbClr val="FF0000"/>
                </a:solidFill>
                <a:highlight>
                  <a:srgbClr val="FFFFFF"/>
                </a:highlight>
                <a:latin typeface="Calibri"/>
                <a:ea typeface="Calibri"/>
                <a:cs typeface="Calibri"/>
                <a:sym typeface="Calibri"/>
              </a:rPr>
              <a:t>probabilistic inference system</a:t>
            </a:r>
            <a:r>
              <a:rPr lang="en-IN" sz="2400">
                <a:solidFill>
                  <a:srgbClr val="333333"/>
                </a:solidFill>
                <a:highlight>
                  <a:srgbClr val="FFFFFF"/>
                </a:highlight>
                <a:latin typeface="Calibri"/>
                <a:ea typeface="Calibri"/>
                <a:cs typeface="Calibri"/>
                <a:sym typeface="Calibri"/>
              </a:rPr>
              <a:t> is to compute the posterior probability distribution for a</a:t>
            </a:r>
            <a:r>
              <a:rPr lang="en-IN" sz="2400" b="1">
                <a:solidFill>
                  <a:srgbClr val="333333"/>
                </a:solidFill>
                <a:highlight>
                  <a:srgbClr val="FFFFFF"/>
                </a:highlight>
                <a:latin typeface="Calibri"/>
                <a:ea typeface="Calibri"/>
                <a:cs typeface="Calibri"/>
                <a:sym typeface="Calibri"/>
              </a:rPr>
              <a:t> </a:t>
            </a:r>
            <a:r>
              <a:rPr lang="en-IN" sz="2400" b="1">
                <a:solidFill>
                  <a:srgbClr val="FF0000"/>
                </a:solidFill>
                <a:highlight>
                  <a:srgbClr val="FFFFFF"/>
                </a:highlight>
                <a:latin typeface="Calibri"/>
                <a:ea typeface="Calibri"/>
                <a:cs typeface="Calibri"/>
                <a:sym typeface="Calibri"/>
              </a:rPr>
              <a:t>set of query variables</a:t>
            </a:r>
            <a:r>
              <a:rPr lang="en-IN" sz="2400">
                <a:solidFill>
                  <a:srgbClr val="333333"/>
                </a:solidFill>
                <a:highlight>
                  <a:srgbClr val="FFFFFF"/>
                </a:highlight>
                <a:latin typeface="Calibri"/>
                <a:ea typeface="Calibri"/>
                <a:cs typeface="Calibri"/>
                <a:sym typeface="Calibri"/>
              </a:rPr>
              <a:t>, given </a:t>
            </a:r>
            <a:r>
              <a:rPr lang="en-IN" sz="2400" b="1">
                <a:solidFill>
                  <a:srgbClr val="FF0000"/>
                </a:solidFill>
                <a:highlight>
                  <a:srgbClr val="FFFFFF"/>
                </a:highlight>
                <a:latin typeface="Calibri"/>
                <a:ea typeface="Calibri"/>
                <a:cs typeface="Calibri"/>
                <a:sym typeface="Calibri"/>
              </a:rPr>
              <a:t>some observed event</a:t>
            </a:r>
            <a:r>
              <a:rPr lang="en-IN" sz="2400">
                <a:solidFill>
                  <a:srgbClr val="333333"/>
                </a:solidFill>
                <a:highlight>
                  <a:srgbClr val="FFFFFF"/>
                </a:highlight>
                <a:latin typeface="Calibri"/>
                <a:ea typeface="Calibri"/>
                <a:cs typeface="Calibri"/>
                <a:sym typeface="Calibri"/>
              </a:rPr>
              <a:t>—that is, some assignment of values to a set of </a:t>
            </a:r>
            <a:r>
              <a:rPr lang="en-IN" sz="2400" b="1">
                <a:solidFill>
                  <a:srgbClr val="FF0000"/>
                </a:solidFill>
                <a:highlight>
                  <a:srgbClr val="FFFFFF"/>
                </a:highlight>
                <a:latin typeface="Calibri"/>
                <a:ea typeface="Calibri"/>
                <a:cs typeface="Calibri"/>
                <a:sym typeface="Calibri"/>
              </a:rPr>
              <a:t>evidence variables</a:t>
            </a:r>
            <a:r>
              <a:rPr lang="en-IN" sz="2400">
                <a:solidFill>
                  <a:srgbClr val="333333"/>
                </a:solidFill>
                <a:highlight>
                  <a:srgbClr val="FFFFFF"/>
                </a:highlight>
                <a:latin typeface="Calibri"/>
                <a:ea typeface="Calibri"/>
                <a:cs typeface="Calibri"/>
                <a:sym typeface="Calibri"/>
              </a:rPr>
              <a:t>.</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We will use the notation: </a:t>
            </a:r>
            <a:endParaRPr sz="2400">
              <a:solidFill>
                <a:srgbClr val="333333"/>
              </a:solidFill>
              <a:highlight>
                <a:srgbClr val="FFFFFF"/>
              </a:highlight>
              <a:latin typeface="Calibri"/>
              <a:ea typeface="Calibri"/>
              <a:cs typeface="Calibri"/>
              <a:sym typeface="Calibri"/>
            </a:endParaRPr>
          </a:p>
          <a:p>
            <a:pPr marL="899999" lvl="0" indent="-380999" algn="just" rtl="0">
              <a:lnSpc>
                <a:spcPct val="115000"/>
              </a:lnSpc>
              <a:spcBef>
                <a:spcPts val="0"/>
              </a:spcBef>
              <a:spcAft>
                <a:spcPts val="0"/>
              </a:spcAft>
              <a:buClr>
                <a:srgbClr val="333333"/>
              </a:buClr>
              <a:buSzPts val="2400"/>
              <a:buFont typeface="Calibri"/>
              <a:buChar char="-"/>
            </a:pPr>
            <a:r>
              <a:rPr lang="en-IN" sz="2400" b="1">
                <a:solidFill>
                  <a:srgbClr val="FF0000"/>
                </a:solidFill>
                <a:highlight>
                  <a:srgbClr val="FFFFFF"/>
                </a:highlight>
                <a:latin typeface="Calibri"/>
                <a:ea typeface="Calibri"/>
                <a:cs typeface="Calibri"/>
                <a:sym typeface="Calibri"/>
              </a:rPr>
              <a:t>X</a:t>
            </a:r>
            <a:r>
              <a:rPr lang="en-IN" sz="2400">
                <a:solidFill>
                  <a:srgbClr val="333333"/>
                </a:solidFill>
                <a:highlight>
                  <a:srgbClr val="FFFFFF"/>
                </a:highlight>
                <a:latin typeface="Calibri"/>
                <a:ea typeface="Calibri"/>
                <a:cs typeface="Calibri"/>
                <a:sym typeface="Calibri"/>
              </a:rPr>
              <a:t> denotes the </a:t>
            </a:r>
            <a:r>
              <a:rPr lang="en-IN" sz="2400" b="1">
                <a:solidFill>
                  <a:srgbClr val="FF0000"/>
                </a:solidFill>
                <a:highlight>
                  <a:srgbClr val="FFFFFF"/>
                </a:highlight>
                <a:latin typeface="Calibri"/>
                <a:ea typeface="Calibri"/>
                <a:cs typeface="Calibri"/>
                <a:sym typeface="Calibri"/>
              </a:rPr>
              <a:t>query variable</a:t>
            </a:r>
            <a:r>
              <a:rPr lang="en-IN" sz="2400">
                <a:solidFill>
                  <a:srgbClr val="333333"/>
                </a:solidFill>
                <a:highlight>
                  <a:srgbClr val="FFFFFF"/>
                </a:highlight>
                <a:latin typeface="Calibri"/>
                <a:ea typeface="Calibri"/>
                <a:cs typeface="Calibri"/>
                <a:sym typeface="Calibri"/>
              </a:rPr>
              <a:t>; </a:t>
            </a:r>
            <a:endParaRPr sz="2400">
              <a:solidFill>
                <a:srgbClr val="333333"/>
              </a:solidFill>
              <a:highlight>
                <a:srgbClr val="FFFFFF"/>
              </a:highlight>
              <a:latin typeface="Calibri"/>
              <a:ea typeface="Calibri"/>
              <a:cs typeface="Calibri"/>
              <a:sym typeface="Calibri"/>
            </a:endParaRPr>
          </a:p>
          <a:p>
            <a:pPr marL="899999" lvl="0" indent="-380999" algn="just" rtl="0">
              <a:lnSpc>
                <a:spcPct val="115000"/>
              </a:lnSpc>
              <a:spcBef>
                <a:spcPts val="0"/>
              </a:spcBef>
              <a:spcAft>
                <a:spcPts val="0"/>
              </a:spcAft>
              <a:buClr>
                <a:srgbClr val="333333"/>
              </a:buClr>
              <a:buSzPts val="2400"/>
              <a:buFont typeface="Calibri"/>
              <a:buChar char="-"/>
            </a:pPr>
            <a:r>
              <a:rPr lang="en-IN" sz="2400" b="1">
                <a:solidFill>
                  <a:srgbClr val="FF0000"/>
                </a:solidFill>
                <a:highlight>
                  <a:srgbClr val="FFFFFF"/>
                </a:highlight>
                <a:latin typeface="Calibri"/>
                <a:ea typeface="Calibri"/>
                <a:cs typeface="Calibri"/>
                <a:sym typeface="Calibri"/>
              </a:rPr>
              <a:t>E</a:t>
            </a:r>
            <a:r>
              <a:rPr lang="en-IN" sz="2400">
                <a:solidFill>
                  <a:srgbClr val="333333"/>
                </a:solidFill>
                <a:highlight>
                  <a:srgbClr val="FFFFFF"/>
                </a:highlight>
                <a:latin typeface="Calibri"/>
                <a:ea typeface="Calibri"/>
                <a:cs typeface="Calibri"/>
                <a:sym typeface="Calibri"/>
              </a:rPr>
              <a:t> denotes the set of </a:t>
            </a:r>
            <a:r>
              <a:rPr lang="en-IN" sz="2400" b="1">
                <a:solidFill>
                  <a:srgbClr val="FF0000"/>
                </a:solidFill>
                <a:highlight>
                  <a:srgbClr val="FFFFFF"/>
                </a:highlight>
                <a:latin typeface="Calibri"/>
                <a:ea typeface="Calibri"/>
                <a:cs typeface="Calibri"/>
                <a:sym typeface="Calibri"/>
              </a:rPr>
              <a:t>evidence variables E1,...,Em,</a:t>
            </a:r>
            <a:r>
              <a:rPr lang="en-IN" sz="2400">
                <a:solidFill>
                  <a:srgbClr val="333333"/>
                </a:solidFill>
                <a:highlight>
                  <a:srgbClr val="FFFFFF"/>
                </a:highlight>
                <a:latin typeface="Calibri"/>
                <a:ea typeface="Calibri"/>
                <a:cs typeface="Calibri"/>
                <a:sym typeface="Calibri"/>
              </a:rPr>
              <a:t> and </a:t>
            </a:r>
            <a:r>
              <a:rPr lang="en-IN" sz="2400" b="1">
                <a:solidFill>
                  <a:srgbClr val="FF0000"/>
                </a:solidFill>
                <a:highlight>
                  <a:srgbClr val="FFFFFF"/>
                </a:highlight>
                <a:latin typeface="Calibri"/>
                <a:ea typeface="Calibri"/>
                <a:cs typeface="Calibri"/>
                <a:sym typeface="Calibri"/>
              </a:rPr>
              <a:t>e</a:t>
            </a:r>
            <a:r>
              <a:rPr lang="en-IN" sz="2400">
                <a:solidFill>
                  <a:srgbClr val="333333"/>
                </a:solidFill>
                <a:highlight>
                  <a:srgbClr val="FFFFFF"/>
                </a:highlight>
                <a:latin typeface="Calibri"/>
                <a:ea typeface="Calibri"/>
                <a:cs typeface="Calibri"/>
                <a:sym typeface="Calibri"/>
              </a:rPr>
              <a:t> is a </a:t>
            </a:r>
            <a:r>
              <a:rPr lang="en-IN" sz="2400" b="1">
                <a:solidFill>
                  <a:srgbClr val="FF0000"/>
                </a:solidFill>
                <a:highlight>
                  <a:srgbClr val="FFFFFF"/>
                </a:highlight>
                <a:latin typeface="Calibri"/>
                <a:ea typeface="Calibri"/>
                <a:cs typeface="Calibri"/>
                <a:sym typeface="Calibri"/>
              </a:rPr>
              <a:t>particular observed event</a:t>
            </a:r>
            <a:r>
              <a:rPr lang="en-IN" sz="2400">
                <a:solidFill>
                  <a:srgbClr val="333333"/>
                </a:solidFill>
                <a:highlight>
                  <a:srgbClr val="FFFFFF"/>
                </a:highlight>
                <a:latin typeface="Calibri"/>
                <a:ea typeface="Calibri"/>
                <a:cs typeface="Calibri"/>
                <a:sym typeface="Calibri"/>
              </a:rPr>
              <a:t>;</a:t>
            </a:r>
            <a:endParaRPr sz="2400">
              <a:solidFill>
                <a:srgbClr val="333333"/>
              </a:solidFill>
              <a:highlight>
                <a:srgbClr val="FFFFFF"/>
              </a:highlight>
              <a:latin typeface="Calibri"/>
              <a:ea typeface="Calibri"/>
              <a:cs typeface="Calibri"/>
              <a:sym typeface="Calibri"/>
            </a:endParaRPr>
          </a:p>
          <a:p>
            <a:pPr marL="899999" lvl="0" indent="-380999" algn="just" rtl="0">
              <a:lnSpc>
                <a:spcPct val="115000"/>
              </a:lnSpc>
              <a:spcBef>
                <a:spcPts val="0"/>
              </a:spcBef>
              <a:spcAft>
                <a:spcPts val="0"/>
              </a:spcAft>
              <a:buClr>
                <a:srgbClr val="333333"/>
              </a:buClr>
              <a:buSzPts val="2400"/>
              <a:buFont typeface="Calibri"/>
              <a:buChar char="-"/>
            </a:pPr>
            <a:r>
              <a:rPr lang="en-IN" sz="2400" b="1">
                <a:solidFill>
                  <a:srgbClr val="FF0000"/>
                </a:solidFill>
                <a:highlight>
                  <a:srgbClr val="FFFFFF"/>
                </a:highlight>
                <a:latin typeface="Calibri"/>
                <a:ea typeface="Calibri"/>
                <a:cs typeface="Calibri"/>
                <a:sym typeface="Calibri"/>
              </a:rPr>
              <a:t>Y</a:t>
            </a:r>
            <a:r>
              <a:rPr lang="en-IN" sz="2400">
                <a:solidFill>
                  <a:srgbClr val="333333"/>
                </a:solidFill>
                <a:highlight>
                  <a:srgbClr val="FFFFFF"/>
                </a:highlight>
                <a:latin typeface="Calibri"/>
                <a:ea typeface="Calibri"/>
                <a:cs typeface="Calibri"/>
                <a:sym typeface="Calibri"/>
              </a:rPr>
              <a:t> will denotes the </a:t>
            </a:r>
            <a:r>
              <a:rPr lang="en-IN" sz="2400" b="1">
                <a:solidFill>
                  <a:srgbClr val="FF0000"/>
                </a:solidFill>
                <a:highlight>
                  <a:srgbClr val="FFFFFF"/>
                </a:highlight>
                <a:latin typeface="Calibri"/>
                <a:ea typeface="Calibri"/>
                <a:cs typeface="Calibri"/>
                <a:sym typeface="Calibri"/>
              </a:rPr>
              <a:t>nonevidence, nonquery variables Y1,...,Yl</a:t>
            </a:r>
            <a:r>
              <a:rPr lang="en-IN" sz="2400">
                <a:solidFill>
                  <a:srgbClr val="333333"/>
                </a:solidFill>
                <a:highlight>
                  <a:srgbClr val="FFFFFF"/>
                </a:highlight>
                <a:latin typeface="Calibri"/>
                <a:ea typeface="Calibri"/>
                <a:cs typeface="Calibri"/>
                <a:sym typeface="Calibri"/>
              </a:rPr>
              <a:t> (called the </a:t>
            </a:r>
            <a:r>
              <a:rPr lang="en-IN" sz="2400" b="1">
                <a:solidFill>
                  <a:srgbClr val="FF0000"/>
                </a:solidFill>
                <a:highlight>
                  <a:srgbClr val="FFFFFF"/>
                </a:highlight>
                <a:latin typeface="Calibri"/>
                <a:ea typeface="Calibri"/>
                <a:cs typeface="Calibri"/>
                <a:sym typeface="Calibri"/>
              </a:rPr>
              <a:t>hidden variables</a:t>
            </a:r>
            <a:r>
              <a:rPr lang="en-IN" sz="2400">
                <a:solidFill>
                  <a:srgbClr val="333333"/>
                </a:solidFill>
                <a:highlight>
                  <a:srgbClr val="FFFFFF"/>
                </a:highlight>
                <a:latin typeface="Calibri"/>
                <a:ea typeface="Calibri"/>
                <a:cs typeface="Calibri"/>
                <a:sym typeface="Calibri"/>
              </a:rPr>
              <a:t>).</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Thus, the </a:t>
            </a:r>
            <a:r>
              <a:rPr lang="en-IN" sz="2400" b="1">
                <a:solidFill>
                  <a:srgbClr val="FF0000"/>
                </a:solidFill>
                <a:highlight>
                  <a:srgbClr val="FFFFFF"/>
                </a:highlight>
                <a:latin typeface="Calibri"/>
                <a:ea typeface="Calibri"/>
                <a:cs typeface="Calibri"/>
                <a:sym typeface="Calibri"/>
              </a:rPr>
              <a:t>complete set of variables is X = {X} ∪ E ∪ Y</a:t>
            </a:r>
            <a:r>
              <a:rPr lang="en-IN" sz="2400">
                <a:solidFill>
                  <a:srgbClr val="333333"/>
                </a:solidFill>
                <a:highlight>
                  <a:srgbClr val="FFFFFF"/>
                </a:highlight>
                <a:latin typeface="Calibri"/>
                <a:ea typeface="Calibri"/>
                <a:cs typeface="Calibri"/>
                <a:sym typeface="Calibri"/>
              </a:rPr>
              <a:t>.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A typical query asks for the </a:t>
            </a:r>
            <a:r>
              <a:rPr lang="en-IN" sz="2400" b="1">
                <a:solidFill>
                  <a:srgbClr val="FF0000"/>
                </a:solidFill>
                <a:highlight>
                  <a:srgbClr val="FFFFFF"/>
                </a:highlight>
                <a:latin typeface="Calibri"/>
                <a:ea typeface="Calibri"/>
                <a:cs typeface="Calibri"/>
                <a:sym typeface="Calibri"/>
              </a:rPr>
              <a:t>posterior probability distribution P(X | e)</a:t>
            </a:r>
            <a:r>
              <a:rPr lang="en-IN" sz="2400">
                <a:solidFill>
                  <a:srgbClr val="333333"/>
                </a:solidFill>
                <a:highlight>
                  <a:srgbClr val="FFFFFF"/>
                </a:highlight>
                <a:latin typeface="Calibri"/>
                <a:ea typeface="Calibri"/>
                <a:cs typeface="Calibri"/>
                <a:sym typeface="Calibri"/>
              </a:rPr>
              <a:t>. </a:t>
            </a: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
                                            <p:txEl>
                                              <p:pRg st="0" end="0"/>
                                            </p:txEl>
                                          </p:spTgt>
                                        </p:tgtEl>
                                        <p:attrNameLst>
                                          <p:attrName>style.visibility</p:attrName>
                                        </p:attrNameLst>
                                      </p:cBhvr>
                                      <p:to>
                                        <p:strVal val="visible"/>
                                      </p:to>
                                    </p:set>
                                    <p:animEffect transition="in" filter="fade">
                                      <p:cBhvr>
                                        <p:cTn id="7" dur="1000"/>
                                        <p:tgtEl>
                                          <p:spTgt spid="5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0">
                                            <p:txEl>
                                              <p:pRg st="1" end="1"/>
                                            </p:txEl>
                                          </p:spTgt>
                                        </p:tgtEl>
                                        <p:attrNameLst>
                                          <p:attrName>style.visibility</p:attrName>
                                        </p:attrNameLst>
                                      </p:cBhvr>
                                      <p:to>
                                        <p:strVal val="visible"/>
                                      </p:to>
                                    </p:set>
                                    <p:animEffect transition="in" filter="fade">
                                      <p:cBhvr>
                                        <p:cTn id="12" dur="1000"/>
                                        <p:tgtEl>
                                          <p:spTgt spid="5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0">
                                            <p:txEl>
                                              <p:pRg st="2" end="2"/>
                                            </p:txEl>
                                          </p:spTgt>
                                        </p:tgtEl>
                                        <p:attrNameLst>
                                          <p:attrName>style.visibility</p:attrName>
                                        </p:attrNameLst>
                                      </p:cBhvr>
                                      <p:to>
                                        <p:strVal val="visible"/>
                                      </p:to>
                                    </p:set>
                                    <p:animEffect transition="in" filter="fade">
                                      <p:cBhvr>
                                        <p:cTn id="17" dur="1000"/>
                                        <p:tgtEl>
                                          <p:spTgt spid="5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0">
                                            <p:txEl>
                                              <p:pRg st="3" end="3"/>
                                            </p:txEl>
                                          </p:spTgt>
                                        </p:tgtEl>
                                        <p:attrNameLst>
                                          <p:attrName>style.visibility</p:attrName>
                                        </p:attrNameLst>
                                      </p:cBhvr>
                                      <p:to>
                                        <p:strVal val="visible"/>
                                      </p:to>
                                    </p:set>
                                    <p:animEffect transition="in" filter="fade">
                                      <p:cBhvr>
                                        <p:cTn id="22" dur="1000"/>
                                        <p:tgtEl>
                                          <p:spTgt spid="5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0">
                                            <p:txEl>
                                              <p:pRg st="4" end="4"/>
                                            </p:txEl>
                                          </p:spTgt>
                                        </p:tgtEl>
                                        <p:attrNameLst>
                                          <p:attrName>style.visibility</p:attrName>
                                        </p:attrNameLst>
                                      </p:cBhvr>
                                      <p:to>
                                        <p:strVal val="visible"/>
                                      </p:to>
                                    </p:set>
                                    <p:animEffect transition="in" filter="fade">
                                      <p:cBhvr>
                                        <p:cTn id="27" dur="1000"/>
                                        <p:tgtEl>
                                          <p:spTgt spid="54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40">
                                            <p:txEl>
                                              <p:pRg st="5" end="5"/>
                                            </p:txEl>
                                          </p:spTgt>
                                        </p:tgtEl>
                                        <p:attrNameLst>
                                          <p:attrName>style.visibility</p:attrName>
                                        </p:attrNameLst>
                                      </p:cBhvr>
                                      <p:to>
                                        <p:strVal val="visible"/>
                                      </p:to>
                                    </p:set>
                                    <p:animEffect transition="in" filter="fade">
                                      <p:cBhvr>
                                        <p:cTn id="32" dur="1000"/>
                                        <p:tgtEl>
                                          <p:spTgt spid="54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40">
                                            <p:txEl>
                                              <p:pRg st="6" end="6"/>
                                            </p:txEl>
                                          </p:spTgt>
                                        </p:tgtEl>
                                        <p:attrNameLst>
                                          <p:attrName>style.visibility</p:attrName>
                                        </p:attrNameLst>
                                      </p:cBhvr>
                                      <p:to>
                                        <p:strVal val="visible"/>
                                      </p:to>
                                    </p:set>
                                    <p:animEffect transition="in" filter="fade">
                                      <p:cBhvr>
                                        <p:cTn id="37" dur="1000"/>
                                        <p:tgtEl>
                                          <p:spTgt spid="54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40">
                                            <p:txEl>
                                              <p:pRg st="7" end="7"/>
                                            </p:txEl>
                                          </p:spTgt>
                                        </p:tgtEl>
                                        <p:attrNameLst>
                                          <p:attrName>style.visibility</p:attrName>
                                        </p:attrNameLst>
                                      </p:cBhvr>
                                      <p:to>
                                        <p:strVal val="visible"/>
                                      </p:to>
                                    </p:set>
                                    <p:animEffect transition="in" filter="fade">
                                      <p:cBhvr>
                                        <p:cTn id="42" dur="1000"/>
                                        <p:tgtEl>
                                          <p:spTgt spid="54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40">
                                            <p:txEl>
                                              <p:pRg st="8" end="8"/>
                                            </p:txEl>
                                          </p:spTgt>
                                        </p:tgtEl>
                                        <p:attrNameLst>
                                          <p:attrName>style.visibility</p:attrName>
                                        </p:attrNameLst>
                                      </p:cBhvr>
                                      <p:to>
                                        <p:strVal val="visible"/>
                                      </p:to>
                                    </p:set>
                                    <p:animEffect transition="in" filter="fade">
                                      <p:cBhvr>
                                        <p:cTn id="47" dur="1000"/>
                                        <p:tgtEl>
                                          <p:spTgt spid="54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40">
                                            <p:txEl>
                                              <p:pRg st="9" end="9"/>
                                            </p:txEl>
                                          </p:spTgt>
                                        </p:tgtEl>
                                        <p:attrNameLst>
                                          <p:attrName>style.visibility</p:attrName>
                                        </p:attrNameLst>
                                      </p:cBhvr>
                                      <p:to>
                                        <p:strVal val="visible"/>
                                      </p:to>
                                    </p:set>
                                    <p:animEffect transition="in" filter="fade">
                                      <p:cBhvr>
                                        <p:cTn id="52" dur="1000"/>
                                        <p:tgtEl>
                                          <p:spTgt spid="54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40">
                                            <p:txEl>
                                              <p:pRg st="10" end="10"/>
                                            </p:txEl>
                                          </p:spTgt>
                                        </p:tgtEl>
                                        <p:attrNameLst>
                                          <p:attrName>style.visibility</p:attrName>
                                        </p:attrNameLst>
                                      </p:cBhvr>
                                      <p:to>
                                        <p:strVal val="visible"/>
                                      </p:to>
                                    </p:set>
                                    <p:animEffect transition="in" filter="fade">
                                      <p:cBhvr>
                                        <p:cTn id="57" dur="1000"/>
                                        <p:tgtEl>
                                          <p:spTgt spid="54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2ae8d2b2e7_0_17"/>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Introduction</a:t>
            </a:r>
            <a:endParaRPr b="1">
              <a:solidFill>
                <a:schemeClr val="lt1"/>
              </a:solidFill>
            </a:endParaRPr>
          </a:p>
        </p:txBody>
      </p:sp>
      <p:sp>
        <p:nvSpPr>
          <p:cNvPr id="124" name="Google Shape;124;g12ae8d2b2e7_0_17"/>
          <p:cNvSpPr txBox="1">
            <a:spLocks noGrp="1"/>
          </p:cNvSpPr>
          <p:nvPr>
            <p:ph type="body" idx="1"/>
          </p:nvPr>
        </p:nvSpPr>
        <p:spPr>
          <a:xfrm>
            <a:off x="311728" y="1253331"/>
            <a:ext cx="11533800" cy="50781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000"/>
              </a:spcBef>
              <a:spcAft>
                <a:spcPts val="0"/>
              </a:spcAft>
              <a:buSzPts val="2400"/>
              <a:buFont typeface="Calibri"/>
              <a:buChar char="●"/>
            </a:pPr>
            <a:r>
              <a:rPr lang="en-IN" sz="2400" b="1"/>
              <a:t>Overview:</a:t>
            </a:r>
            <a:endParaRPr sz="2400"/>
          </a:p>
          <a:p>
            <a:pPr marL="914400" lvl="1" indent="-381000" algn="just" rtl="0">
              <a:lnSpc>
                <a:spcPct val="115000"/>
              </a:lnSpc>
              <a:spcBef>
                <a:spcPts val="500"/>
              </a:spcBef>
              <a:spcAft>
                <a:spcPts val="0"/>
              </a:spcAft>
              <a:buSzPts val="2400"/>
              <a:buFont typeface="Calibri"/>
              <a:buChar char="○"/>
            </a:pPr>
            <a:r>
              <a:rPr lang="en-IN"/>
              <a:t>Partial Observable Environment</a:t>
            </a:r>
            <a:endParaRPr/>
          </a:p>
          <a:p>
            <a:pPr marL="914400" lvl="1" indent="-381000" algn="just" rtl="0">
              <a:lnSpc>
                <a:spcPct val="115000"/>
              </a:lnSpc>
              <a:spcBef>
                <a:spcPts val="500"/>
              </a:spcBef>
              <a:spcAft>
                <a:spcPts val="0"/>
              </a:spcAft>
              <a:buSzPts val="2400"/>
              <a:buFont typeface="Calibri"/>
              <a:buChar char="○"/>
            </a:pPr>
            <a:r>
              <a:rPr lang="en-IN"/>
              <a:t>Non-deterministic Environment</a:t>
            </a:r>
            <a:endParaRPr/>
          </a:p>
          <a:p>
            <a:pPr marL="914400" lvl="0" indent="0" algn="just" rtl="0">
              <a:lnSpc>
                <a:spcPct val="115000"/>
              </a:lnSpc>
              <a:spcBef>
                <a:spcPts val="1000"/>
              </a:spcBef>
              <a:spcAft>
                <a:spcPts val="0"/>
              </a:spcAft>
              <a:buNone/>
            </a:pPr>
            <a:endParaRPr sz="2400"/>
          </a:p>
          <a:p>
            <a:pPr marL="0" lvl="0" indent="0" algn="l" rtl="0">
              <a:spcBef>
                <a:spcPts val="0"/>
              </a:spcBef>
              <a:spcAft>
                <a:spcPts val="0"/>
              </a:spcAft>
              <a:buNone/>
            </a:pPr>
            <a:endParaRPr sz="2400" b="1"/>
          </a:p>
          <a:p>
            <a:pPr marL="457200" lvl="0" indent="-381000" algn="l" rtl="0">
              <a:spcBef>
                <a:spcPts val="0"/>
              </a:spcBef>
              <a:spcAft>
                <a:spcPts val="0"/>
              </a:spcAft>
              <a:buSzPts val="2400"/>
              <a:buChar char="●"/>
            </a:pPr>
            <a:r>
              <a:rPr lang="en-IN" sz="2400" b="1"/>
              <a:t>Sources of Uncertainty</a:t>
            </a:r>
            <a:endParaRPr sz="2400" b="1"/>
          </a:p>
          <a:p>
            <a:pPr marL="914400" marR="0" lvl="1" indent="-381000" algn="just" rtl="0">
              <a:lnSpc>
                <a:spcPct val="115000"/>
              </a:lnSpc>
              <a:spcBef>
                <a:spcPts val="500"/>
              </a:spcBef>
              <a:spcAft>
                <a:spcPts val="0"/>
              </a:spcAft>
              <a:buSzPts val="2400"/>
              <a:buFont typeface="Calibri"/>
              <a:buChar char="○"/>
            </a:pPr>
            <a:r>
              <a:rPr lang="en-IN"/>
              <a:t>Uncertain Inputs</a:t>
            </a:r>
            <a:endParaRPr/>
          </a:p>
          <a:p>
            <a:pPr marL="914400" marR="0" lvl="1" indent="-381000" algn="just" rtl="0">
              <a:lnSpc>
                <a:spcPct val="115000"/>
              </a:lnSpc>
              <a:spcBef>
                <a:spcPts val="500"/>
              </a:spcBef>
              <a:spcAft>
                <a:spcPts val="0"/>
              </a:spcAft>
              <a:buSzPts val="2400"/>
              <a:buFont typeface="Calibri"/>
              <a:buChar char="○"/>
            </a:pPr>
            <a:r>
              <a:rPr lang="en-IN"/>
              <a:t>Uncertain Knowledge</a:t>
            </a:r>
            <a:endParaRPr/>
          </a:p>
          <a:p>
            <a:pPr marL="914400" marR="0" lvl="1" indent="-381000" algn="just" rtl="0">
              <a:lnSpc>
                <a:spcPct val="115000"/>
              </a:lnSpc>
              <a:spcBef>
                <a:spcPts val="500"/>
              </a:spcBef>
              <a:spcAft>
                <a:spcPts val="0"/>
              </a:spcAft>
              <a:buSzPts val="2400"/>
              <a:buFont typeface="Calibri"/>
              <a:buChar char="○"/>
            </a:pPr>
            <a:r>
              <a:rPr lang="en-IN"/>
              <a:t>Uncertain Output</a:t>
            </a:r>
            <a:endParaRPr b="1"/>
          </a:p>
          <a:p>
            <a:pPr marL="457200" lvl="0" indent="0" algn="l" rtl="0">
              <a:spcBef>
                <a:spcPts val="0"/>
              </a:spcBef>
              <a:spcAft>
                <a:spcPts val="0"/>
              </a:spcAft>
              <a:buNone/>
            </a:pPr>
            <a:endParaRPr sz="2200" b="1"/>
          </a:p>
        </p:txBody>
      </p:sp>
      <p:sp>
        <p:nvSpPr>
          <p:cNvPr id="125" name="Google Shape;125;g12ae8d2b2e7_0_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126" name="Google Shape;126;g12ae8d2b2e7_0_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a:t>
            </a:fld>
            <a:endParaRPr/>
          </a:p>
        </p:txBody>
      </p:sp>
      <p:pic>
        <p:nvPicPr>
          <p:cNvPr id="127" name="Google Shape;127;g12ae8d2b2e7_0_17"/>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10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1" end="1"/>
                                            </p:txEl>
                                          </p:spTgt>
                                        </p:tgtEl>
                                        <p:attrNameLst>
                                          <p:attrName>style.visibility</p:attrName>
                                        </p:attrNameLst>
                                      </p:cBhvr>
                                      <p:to>
                                        <p:strVal val="visible"/>
                                      </p:to>
                                    </p:set>
                                    <p:animEffect transition="in" filter="fade">
                                      <p:cBhvr>
                                        <p:cTn id="12" dur="1000"/>
                                        <p:tgtEl>
                                          <p:spTgt spid="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xEl>
                                              <p:pRg st="2" end="2"/>
                                            </p:txEl>
                                          </p:spTgt>
                                        </p:tgtEl>
                                        <p:attrNameLst>
                                          <p:attrName>style.visibility</p:attrName>
                                        </p:attrNameLst>
                                      </p:cBhvr>
                                      <p:to>
                                        <p:strVal val="visible"/>
                                      </p:to>
                                    </p:set>
                                    <p:animEffect transition="in" filter="fade">
                                      <p:cBhvr>
                                        <p:cTn id="17" dur="1000"/>
                                        <p:tgtEl>
                                          <p:spTgt spid="1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4">
                                            <p:txEl>
                                              <p:pRg st="3" end="3"/>
                                            </p:txEl>
                                          </p:spTgt>
                                        </p:tgtEl>
                                        <p:attrNameLst>
                                          <p:attrName>style.visibility</p:attrName>
                                        </p:attrNameLst>
                                      </p:cBhvr>
                                      <p:to>
                                        <p:strVal val="visible"/>
                                      </p:to>
                                    </p:set>
                                    <p:animEffect transition="in" filter="fade">
                                      <p:cBhvr>
                                        <p:cTn id="22" dur="1000"/>
                                        <p:tgtEl>
                                          <p:spTgt spid="1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4">
                                            <p:txEl>
                                              <p:pRg st="4" end="4"/>
                                            </p:txEl>
                                          </p:spTgt>
                                        </p:tgtEl>
                                        <p:attrNameLst>
                                          <p:attrName>style.visibility</p:attrName>
                                        </p:attrNameLst>
                                      </p:cBhvr>
                                      <p:to>
                                        <p:strVal val="visible"/>
                                      </p:to>
                                    </p:set>
                                    <p:animEffect transition="in" filter="fade">
                                      <p:cBhvr>
                                        <p:cTn id="27" dur="1000"/>
                                        <p:tgtEl>
                                          <p:spTgt spid="12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4">
                                            <p:txEl>
                                              <p:pRg st="5" end="5"/>
                                            </p:txEl>
                                          </p:spTgt>
                                        </p:tgtEl>
                                        <p:attrNameLst>
                                          <p:attrName>style.visibility</p:attrName>
                                        </p:attrNameLst>
                                      </p:cBhvr>
                                      <p:to>
                                        <p:strVal val="visible"/>
                                      </p:to>
                                    </p:set>
                                    <p:animEffect transition="in" filter="fade">
                                      <p:cBhvr>
                                        <p:cTn id="32" dur="1000"/>
                                        <p:tgtEl>
                                          <p:spTgt spid="12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4">
                                            <p:txEl>
                                              <p:pRg st="6" end="6"/>
                                            </p:txEl>
                                          </p:spTgt>
                                        </p:tgtEl>
                                        <p:attrNameLst>
                                          <p:attrName>style.visibility</p:attrName>
                                        </p:attrNameLst>
                                      </p:cBhvr>
                                      <p:to>
                                        <p:strVal val="visible"/>
                                      </p:to>
                                    </p:set>
                                    <p:animEffect transition="in" filter="fade">
                                      <p:cBhvr>
                                        <p:cTn id="37" dur="1000"/>
                                        <p:tgtEl>
                                          <p:spTgt spid="12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4">
                                            <p:txEl>
                                              <p:pRg st="7" end="7"/>
                                            </p:txEl>
                                          </p:spTgt>
                                        </p:tgtEl>
                                        <p:attrNameLst>
                                          <p:attrName>style.visibility</p:attrName>
                                        </p:attrNameLst>
                                      </p:cBhvr>
                                      <p:to>
                                        <p:strVal val="visible"/>
                                      </p:to>
                                    </p:set>
                                    <p:animEffect transition="in" filter="fade">
                                      <p:cBhvr>
                                        <p:cTn id="42" dur="1000"/>
                                        <p:tgtEl>
                                          <p:spTgt spid="12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4">
                                            <p:txEl>
                                              <p:pRg st="8" end="8"/>
                                            </p:txEl>
                                          </p:spTgt>
                                        </p:tgtEl>
                                        <p:attrNameLst>
                                          <p:attrName>style.visibility</p:attrName>
                                        </p:attrNameLst>
                                      </p:cBhvr>
                                      <p:to>
                                        <p:strVal val="visible"/>
                                      </p:to>
                                    </p:set>
                                    <p:animEffect transition="in" filter="fade">
                                      <p:cBhvr>
                                        <p:cTn id="47" dur="1000"/>
                                        <p:tgtEl>
                                          <p:spTgt spid="12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4">
                                            <p:txEl>
                                              <p:pRg st="9" end="9"/>
                                            </p:txEl>
                                          </p:spTgt>
                                        </p:tgtEl>
                                        <p:attrNameLst>
                                          <p:attrName>style.visibility</p:attrName>
                                        </p:attrNameLst>
                                      </p:cBhvr>
                                      <p:to>
                                        <p:strVal val="visible"/>
                                      </p:to>
                                    </p:set>
                                    <p:animEffect transition="in" filter="fade">
                                      <p:cBhvr>
                                        <p:cTn id="52" dur="1000"/>
                                        <p:tgtEl>
                                          <p:spTgt spid="1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g12df2f35225_0_11"/>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400"/>
              </a:spcBef>
              <a:spcAft>
                <a:spcPts val="600"/>
              </a:spcAft>
              <a:buClr>
                <a:schemeClr val="dk1"/>
              </a:buClr>
              <a:buSzPts val="1100"/>
              <a:buFont typeface="Arial"/>
              <a:buNone/>
            </a:pPr>
            <a:r>
              <a:rPr lang="en-IN" b="1">
                <a:solidFill>
                  <a:schemeClr val="lt1"/>
                </a:solidFill>
              </a:rPr>
              <a:t>Probabilistic Inference</a:t>
            </a:r>
            <a:endParaRPr b="1">
              <a:solidFill>
                <a:schemeClr val="lt1"/>
              </a:solidFill>
            </a:endParaRPr>
          </a:p>
        </p:txBody>
      </p:sp>
      <p:sp>
        <p:nvSpPr>
          <p:cNvPr id="546" name="Google Shape;546;g12df2f35225_0_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547" name="Google Shape;547;g12df2f35225_0_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50</a:t>
            </a:fld>
            <a:endParaRPr/>
          </a:p>
        </p:txBody>
      </p:sp>
      <p:pic>
        <p:nvPicPr>
          <p:cNvPr id="548" name="Google Shape;548;g12df2f35225_0_11"/>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49" name="Google Shape;549;g12df2f35225_0_11"/>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In the burglary network, we might observe the event in which </a:t>
            </a:r>
            <a:r>
              <a:rPr lang="en-IN" sz="2400" b="1">
                <a:solidFill>
                  <a:srgbClr val="FF0000"/>
                </a:solidFill>
                <a:highlight>
                  <a:srgbClr val="FFFFFF"/>
                </a:highlight>
                <a:latin typeface="Calibri"/>
                <a:ea typeface="Calibri"/>
                <a:cs typeface="Calibri"/>
                <a:sym typeface="Calibri"/>
              </a:rPr>
              <a:t>JohnCalls = true</a:t>
            </a:r>
            <a:r>
              <a:rPr lang="en-IN" sz="2400">
                <a:solidFill>
                  <a:srgbClr val="333333"/>
                </a:solidFill>
                <a:highlight>
                  <a:srgbClr val="FFFFFF"/>
                </a:highlight>
                <a:latin typeface="Calibri"/>
                <a:ea typeface="Calibri"/>
                <a:cs typeface="Calibri"/>
                <a:sym typeface="Calibri"/>
              </a:rPr>
              <a:t> and </a:t>
            </a:r>
            <a:r>
              <a:rPr lang="en-IN" sz="2400" b="1">
                <a:solidFill>
                  <a:srgbClr val="FF0000"/>
                </a:solidFill>
                <a:highlight>
                  <a:srgbClr val="FFFFFF"/>
                </a:highlight>
                <a:latin typeface="Calibri"/>
                <a:ea typeface="Calibri"/>
                <a:cs typeface="Calibri"/>
                <a:sym typeface="Calibri"/>
              </a:rPr>
              <a:t>MaryCalls = true</a:t>
            </a:r>
            <a:r>
              <a:rPr lang="en-IN" sz="2400">
                <a:solidFill>
                  <a:srgbClr val="333333"/>
                </a:solidFill>
                <a:highlight>
                  <a:srgbClr val="FFFFFF"/>
                </a:highlight>
                <a:latin typeface="Calibri"/>
                <a:ea typeface="Calibri"/>
                <a:cs typeface="Calibri"/>
                <a:sym typeface="Calibri"/>
              </a:rPr>
              <a:t>.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We could then ask for, say, the probability that a burglary has occurred: </a:t>
            </a:r>
            <a:endParaRPr sz="2400">
              <a:solidFill>
                <a:srgbClr val="333333"/>
              </a:solidFill>
              <a:highlight>
                <a:srgbClr val="FFFFFF"/>
              </a:highlight>
              <a:latin typeface="Calibri"/>
              <a:ea typeface="Calibri"/>
              <a:cs typeface="Calibri"/>
              <a:sym typeface="Calibri"/>
            </a:endParaRPr>
          </a:p>
          <a:p>
            <a:pPr marL="914400" lvl="0" indent="457200" algn="just" rtl="0">
              <a:lnSpc>
                <a:spcPct val="115000"/>
              </a:lnSpc>
              <a:spcBef>
                <a:spcPts val="1200"/>
              </a:spcBef>
              <a:spcAft>
                <a:spcPts val="0"/>
              </a:spcAft>
              <a:buNone/>
            </a:pPr>
            <a:r>
              <a:rPr lang="en-IN" sz="2400" b="1">
                <a:solidFill>
                  <a:srgbClr val="FF0000"/>
                </a:solidFill>
                <a:highlight>
                  <a:srgbClr val="FFFFFF"/>
                </a:highlight>
                <a:latin typeface="Calibri"/>
                <a:ea typeface="Calibri"/>
                <a:cs typeface="Calibri"/>
                <a:sym typeface="Calibri"/>
              </a:rPr>
              <a:t>P(Burglary | JohnCalls = true, MaryCalls = true) = 0.284, 0.716</a:t>
            </a:r>
            <a:r>
              <a:rPr lang="en-IN" sz="2400" b="1">
                <a:solidFill>
                  <a:srgbClr val="333333"/>
                </a:solidFill>
                <a:highlight>
                  <a:srgbClr val="FFFFFF"/>
                </a:highlight>
                <a:latin typeface="Calibri"/>
                <a:ea typeface="Calibri"/>
                <a:cs typeface="Calibri"/>
                <a:sym typeface="Calibri"/>
              </a:rPr>
              <a:t> .</a:t>
            </a:r>
            <a:endParaRPr sz="2400" b="1">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Two types of probabilistic Inferences are:</a:t>
            </a:r>
            <a:endParaRPr sz="2400">
              <a:solidFill>
                <a:srgbClr val="333333"/>
              </a:solidFill>
              <a:highlight>
                <a:srgbClr val="FFFFFF"/>
              </a:highlight>
              <a:latin typeface="Calibri"/>
              <a:ea typeface="Calibri"/>
              <a:cs typeface="Calibri"/>
              <a:sym typeface="Calibri"/>
            </a:endParaRPr>
          </a:p>
          <a:p>
            <a:pPr marL="990000" lvl="0" indent="-380999" algn="just" rtl="0">
              <a:lnSpc>
                <a:spcPct val="115000"/>
              </a:lnSpc>
              <a:spcBef>
                <a:spcPts val="1000"/>
              </a:spcBef>
              <a:spcAft>
                <a:spcPts val="0"/>
              </a:spcAft>
              <a:buClr>
                <a:srgbClr val="333333"/>
              </a:buClr>
              <a:buSzPts val="2400"/>
              <a:buFont typeface="Calibri"/>
              <a:buAutoNum type="arabicPeriod"/>
            </a:pPr>
            <a:r>
              <a:rPr lang="en-IN" sz="2400" b="1">
                <a:solidFill>
                  <a:srgbClr val="333333"/>
                </a:solidFill>
                <a:highlight>
                  <a:srgbClr val="FFFFFF"/>
                </a:highlight>
                <a:latin typeface="Calibri"/>
                <a:ea typeface="Calibri"/>
                <a:cs typeface="Calibri"/>
                <a:sym typeface="Calibri"/>
              </a:rPr>
              <a:t> </a:t>
            </a:r>
            <a:r>
              <a:rPr lang="en-IN" sz="2400" b="1">
                <a:solidFill>
                  <a:srgbClr val="FF0000"/>
                </a:solidFill>
                <a:highlight>
                  <a:srgbClr val="FFFFFF"/>
                </a:highlight>
                <a:latin typeface="Calibri"/>
                <a:ea typeface="Calibri"/>
                <a:cs typeface="Calibri"/>
                <a:sym typeface="Calibri"/>
              </a:rPr>
              <a:t>Inference by enumeration</a:t>
            </a:r>
            <a:r>
              <a:rPr lang="en-IN" sz="2400" b="1">
                <a:solidFill>
                  <a:srgbClr val="333333"/>
                </a:solidFill>
                <a:highlight>
                  <a:srgbClr val="FFFFFF"/>
                </a:highlight>
                <a:latin typeface="Calibri"/>
                <a:ea typeface="Calibri"/>
                <a:cs typeface="Calibri"/>
                <a:sym typeface="Calibri"/>
              </a:rPr>
              <a:t>:</a:t>
            </a:r>
            <a:r>
              <a:rPr lang="en-IN" sz="2400">
                <a:solidFill>
                  <a:srgbClr val="333333"/>
                </a:solidFill>
                <a:highlight>
                  <a:srgbClr val="FFFFFF"/>
                </a:highlight>
                <a:latin typeface="Calibri"/>
                <a:ea typeface="Calibri"/>
                <a:cs typeface="Calibri"/>
                <a:sym typeface="Calibri"/>
              </a:rPr>
              <a:t> inference by listing or recording all variables.</a:t>
            </a:r>
            <a:endParaRPr sz="2400">
              <a:solidFill>
                <a:srgbClr val="333333"/>
              </a:solidFill>
              <a:highlight>
                <a:srgbClr val="FFFFFF"/>
              </a:highlight>
              <a:latin typeface="Calibri"/>
              <a:ea typeface="Calibri"/>
              <a:cs typeface="Calibri"/>
              <a:sym typeface="Calibri"/>
            </a:endParaRPr>
          </a:p>
          <a:p>
            <a:pPr marL="990000" lvl="0" indent="-380999" algn="just" rtl="0">
              <a:lnSpc>
                <a:spcPct val="115000"/>
              </a:lnSpc>
              <a:spcBef>
                <a:spcPts val="1200"/>
              </a:spcBef>
              <a:spcAft>
                <a:spcPts val="0"/>
              </a:spcAft>
              <a:buClr>
                <a:srgbClr val="333333"/>
              </a:buClr>
              <a:buSzPts val="2400"/>
              <a:buFont typeface="Calibri"/>
              <a:buAutoNum type="arabicPeriod"/>
            </a:pPr>
            <a:r>
              <a:rPr lang="en-IN" sz="2400" b="1">
                <a:solidFill>
                  <a:srgbClr val="FF0000"/>
                </a:solidFill>
                <a:highlight>
                  <a:srgbClr val="FFFFFF"/>
                </a:highlight>
                <a:latin typeface="Calibri"/>
                <a:ea typeface="Calibri"/>
                <a:cs typeface="Calibri"/>
                <a:sym typeface="Calibri"/>
              </a:rPr>
              <a:t>The variable elimination algorithm</a:t>
            </a:r>
            <a:r>
              <a:rPr lang="en-IN" sz="2400" b="1">
                <a:solidFill>
                  <a:srgbClr val="333333"/>
                </a:solidFill>
                <a:highlight>
                  <a:srgbClr val="FFFFFF"/>
                </a:highlight>
                <a:latin typeface="Calibri"/>
                <a:ea typeface="Calibri"/>
                <a:cs typeface="Calibri"/>
                <a:sym typeface="Calibri"/>
              </a:rPr>
              <a:t>:</a:t>
            </a:r>
            <a:r>
              <a:rPr lang="en-IN" sz="2400">
                <a:solidFill>
                  <a:srgbClr val="333333"/>
                </a:solidFill>
                <a:highlight>
                  <a:srgbClr val="FFFFFF"/>
                </a:highlight>
                <a:latin typeface="Calibri"/>
                <a:ea typeface="Calibri"/>
                <a:cs typeface="Calibri"/>
                <a:sym typeface="Calibri"/>
              </a:rPr>
              <a:t> inference by variable removal.</a:t>
            </a: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animEffect transition="in" filter="fade">
                                      <p:cBhvr>
                                        <p:cTn id="7" dur="1000"/>
                                        <p:tgtEl>
                                          <p:spTgt spid="5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9">
                                            <p:txEl>
                                              <p:pRg st="1" end="1"/>
                                            </p:txEl>
                                          </p:spTgt>
                                        </p:tgtEl>
                                        <p:attrNameLst>
                                          <p:attrName>style.visibility</p:attrName>
                                        </p:attrNameLst>
                                      </p:cBhvr>
                                      <p:to>
                                        <p:strVal val="visible"/>
                                      </p:to>
                                    </p:set>
                                    <p:animEffect transition="in" filter="fade">
                                      <p:cBhvr>
                                        <p:cTn id="12" dur="1000"/>
                                        <p:tgtEl>
                                          <p:spTgt spid="5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9">
                                            <p:txEl>
                                              <p:pRg st="2" end="2"/>
                                            </p:txEl>
                                          </p:spTgt>
                                        </p:tgtEl>
                                        <p:attrNameLst>
                                          <p:attrName>style.visibility</p:attrName>
                                        </p:attrNameLst>
                                      </p:cBhvr>
                                      <p:to>
                                        <p:strVal val="visible"/>
                                      </p:to>
                                    </p:set>
                                    <p:animEffect transition="in" filter="fade">
                                      <p:cBhvr>
                                        <p:cTn id="17" dur="1000"/>
                                        <p:tgtEl>
                                          <p:spTgt spid="5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9">
                                            <p:txEl>
                                              <p:pRg st="3" end="3"/>
                                            </p:txEl>
                                          </p:spTgt>
                                        </p:tgtEl>
                                        <p:attrNameLst>
                                          <p:attrName>style.visibility</p:attrName>
                                        </p:attrNameLst>
                                      </p:cBhvr>
                                      <p:to>
                                        <p:strVal val="visible"/>
                                      </p:to>
                                    </p:set>
                                    <p:animEffect transition="in" filter="fade">
                                      <p:cBhvr>
                                        <p:cTn id="22" dur="1000"/>
                                        <p:tgtEl>
                                          <p:spTgt spid="5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9">
                                            <p:txEl>
                                              <p:pRg st="4" end="4"/>
                                            </p:txEl>
                                          </p:spTgt>
                                        </p:tgtEl>
                                        <p:attrNameLst>
                                          <p:attrName>style.visibility</p:attrName>
                                        </p:attrNameLst>
                                      </p:cBhvr>
                                      <p:to>
                                        <p:strVal val="visible"/>
                                      </p:to>
                                    </p:set>
                                    <p:animEffect transition="in" filter="fade">
                                      <p:cBhvr>
                                        <p:cTn id="27" dur="1000"/>
                                        <p:tgtEl>
                                          <p:spTgt spid="54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49">
                                            <p:txEl>
                                              <p:pRg st="5" end="5"/>
                                            </p:txEl>
                                          </p:spTgt>
                                        </p:tgtEl>
                                        <p:attrNameLst>
                                          <p:attrName>style.visibility</p:attrName>
                                        </p:attrNameLst>
                                      </p:cBhvr>
                                      <p:to>
                                        <p:strVal val="visible"/>
                                      </p:to>
                                    </p:set>
                                    <p:animEffect transition="in" filter="fade">
                                      <p:cBhvr>
                                        <p:cTn id="32" dur="1000"/>
                                        <p:tgtEl>
                                          <p:spTgt spid="54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49">
                                            <p:txEl>
                                              <p:pRg st="6" end="6"/>
                                            </p:txEl>
                                          </p:spTgt>
                                        </p:tgtEl>
                                        <p:attrNameLst>
                                          <p:attrName>style.visibility</p:attrName>
                                        </p:attrNameLst>
                                      </p:cBhvr>
                                      <p:to>
                                        <p:strVal val="visible"/>
                                      </p:to>
                                    </p:set>
                                    <p:animEffect transition="in" filter="fade">
                                      <p:cBhvr>
                                        <p:cTn id="37" dur="1000"/>
                                        <p:tgtEl>
                                          <p:spTgt spid="54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49">
                                            <p:txEl>
                                              <p:pRg st="7" end="7"/>
                                            </p:txEl>
                                          </p:spTgt>
                                        </p:tgtEl>
                                        <p:attrNameLst>
                                          <p:attrName>style.visibility</p:attrName>
                                        </p:attrNameLst>
                                      </p:cBhvr>
                                      <p:to>
                                        <p:strVal val="visible"/>
                                      </p:to>
                                    </p:set>
                                    <p:animEffect transition="in" filter="fade">
                                      <p:cBhvr>
                                        <p:cTn id="42" dur="1000"/>
                                        <p:tgtEl>
                                          <p:spTgt spid="54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49">
                                            <p:txEl>
                                              <p:pRg st="8" end="8"/>
                                            </p:txEl>
                                          </p:spTgt>
                                        </p:tgtEl>
                                        <p:attrNameLst>
                                          <p:attrName>style.visibility</p:attrName>
                                        </p:attrNameLst>
                                      </p:cBhvr>
                                      <p:to>
                                        <p:strVal val="visible"/>
                                      </p:to>
                                    </p:set>
                                    <p:animEffect transition="in" filter="fade">
                                      <p:cBhvr>
                                        <p:cTn id="47" dur="1000"/>
                                        <p:tgtEl>
                                          <p:spTgt spid="54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49">
                                            <p:txEl>
                                              <p:pRg st="9" end="9"/>
                                            </p:txEl>
                                          </p:spTgt>
                                        </p:tgtEl>
                                        <p:attrNameLst>
                                          <p:attrName>style.visibility</p:attrName>
                                        </p:attrNameLst>
                                      </p:cBhvr>
                                      <p:to>
                                        <p:strVal val="visible"/>
                                      </p:to>
                                    </p:set>
                                    <p:animEffect transition="in" filter="fade">
                                      <p:cBhvr>
                                        <p:cTn id="52" dur="1000"/>
                                        <p:tgtEl>
                                          <p:spTgt spid="54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g12df2f35225_0_22"/>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1200"/>
              </a:spcBef>
              <a:spcAft>
                <a:spcPts val="1200"/>
              </a:spcAft>
              <a:buNone/>
            </a:pPr>
            <a:r>
              <a:rPr lang="en-IN" b="1">
                <a:solidFill>
                  <a:schemeClr val="lt1"/>
                </a:solidFill>
              </a:rPr>
              <a:t>Inference by enumeration</a:t>
            </a:r>
            <a:endParaRPr b="1">
              <a:solidFill>
                <a:schemeClr val="lt1"/>
              </a:solidFill>
            </a:endParaRPr>
          </a:p>
        </p:txBody>
      </p:sp>
      <p:sp>
        <p:nvSpPr>
          <p:cNvPr id="555" name="Google Shape;555;g12df2f35225_0_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556" name="Google Shape;556;g12df2f35225_0_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51</a:t>
            </a:fld>
            <a:endParaRPr/>
          </a:p>
        </p:txBody>
      </p:sp>
      <p:pic>
        <p:nvPicPr>
          <p:cNvPr id="557" name="Google Shape;557;g12df2f35225_0_22"/>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58" name="Google Shape;558;g12df2f35225_0_22"/>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rgbClr val="333333"/>
              </a:buClr>
              <a:buSzPts val="2400"/>
              <a:buFont typeface="Calibri"/>
              <a:buChar char="●"/>
            </a:pPr>
            <a:r>
              <a:rPr lang="en-IN" sz="2400" dirty="0">
                <a:solidFill>
                  <a:srgbClr val="333333"/>
                </a:solidFill>
                <a:highlight>
                  <a:srgbClr val="FFFFFF"/>
                </a:highlight>
                <a:latin typeface="Calibri"/>
                <a:ea typeface="Calibri"/>
                <a:cs typeface="Calibri"/>
                <a:sym typeface="Calibri"/>
              </a:rPr>
              <a:t>Any </a:t>
            </a:r>
            <a:r>
              <a:rPr lang="en-IN" sz="2400" b="1" dirty="0">
                <a:solidFill>
                  <a:srgbClr val="FF0000"/>
                </a:solidFill>
                <a:highlight>
                  <a:srgbClr val="FFFFFF"/>
                </a:highlight>
                <a:latin typeface="Calibri"/>
                <a:ea typeface="Calibri"/>
                <a:cs typeface="Calibri"/>
                <a:sym typeface="Calibri"/>
              </a:rPr>
              <a:t>conditional probability</a:t>
            </a:r>
            <a:r>
              <a:rPr lang="en-IN" sz="2400" dirty="0">
                <a:solidFill>
                  <a:srgbClr val="333333"/>
                </a:solidFill>
                <a:highlight>
                  <a:srgbClr val="FFFFFF"/>
                </a:highlight>
                <a:latin typeface="Calibri"/>
                <a:ea typeface="Calibri"/>
                <a:cs typeface="Calibri"/>
                <a:sym typeface="Calibri"/>
              </a:rPr>
              <a:t> can be computed by </a:t>
            </a:r>
            <a:r>
              <a:rPr lang="en-IN" sz="2400" b="1" dirty="0">
                <a:solidFill>
                  <a:srgbClr val="FF0000"/>
                </a:solidFill>
                <a:highlight>
                  <a:srgbClr val="FFFFFF"/>
                </a:highlight>
                <a:latin typeface="Calibri"/>
                <a:ea typeface="Calibri"/>
                <a:cs typeface="Calibri"/>
                <a:sym typeface="Calibri"/>
              </a:rPr>
              <a:t>summing terms</a:t>
            </a:r>
            <a:r>
              <a:rPr lang="en-IN" sz="2400" dirty="0">
                <a:solidFill>
                  <a:srgbClr val="333333"/>
                </a:solidFill>
                <a:highlight>
                  <a:srgbClr val="FFFFFF"/>
                </a:highlight>
                <a:latin typeface="Calibri"/>
                <a:ea typeface="Calibri"/>
                <a:cs typeface="Calibri"/>
                <a:sym typeface="Calibri"/>
              </a:rPr>
              <a:t> from the full joint distribution.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dirty="0">
                <a:solidFill>
                  <a:srgbClr val="333333"/>
                </a:solidFill>
                <a:highlight>
                  <a:srgbClr val="FFFFFF"/>
                </a:highlight>
                <a:latin typeface="Calibri"/>
                <a:ea typeface="Calibri"/>
                <a:cs typeface="Calibri"/>
                <a:sym typeface="Calibri"/>
              </a:rPr>
              <a:t>More specifically, a query </a:t>
            </a:r>
            <a:r>
              <a:rPr lang="en-IN" sz="2400" b="1" dirty="0">
                <a:solidFill>
                  <a:srgbClr val="FF0000"/>
                </a:solidFill>
                <a:highlight>
                  <a:srgbClr val="FFFFFF"/>
                </a:highlight>
                <a:latin typeface="Calibri"/>
                <a:ea typeface="Calibri"/>
                <a:cs typeface="Calibri"/>
                <a:sym typeface="Calibri"/>
              </a:rPr>
              <a:t>P(X | e)</a:t>
            </a:r>
            <a:r>
              <a:rPr lang="en-IN" sz="2400" dirty="0">
                <a:solidFill>
                  <a:srgbClr val="333333"/>
                </a:solidFill>
                <a:highlight>
                  <a:srgbClr val="FFFFFF"/>
                </a:highlight>
                <a:latin typeface="Calibri"/>
                <a:ea typeface="Calibri"/>
                <a:cs typeface="Calibri"/>
                <a:sym typeface="Calibri"/>
              </a:rPr>
              <a:t> can be answered using Equation: </a:t>
            </a:r>
            <a:endParaRPr sz="2400">
              <a:solidFill>
                <a:srgbClr val="333333"/>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dirty="0">
                <a:solidFill>
                  <a:srgbClr val="333333"/>
                </a:solidFill>
                <a:highlight>
                  <a:srgbClr val="FFFFFF"/>
                </a:highlight>
                <a:latin typeface="Calibri"/>
                <a:ea typeface="Calibri"/>
                <a:cs typeface="Calibri"/>
                <a:sym typeface="Calibri"/>
              </a:rPr>
              <a:t>Where </a:t>
            </a:r>
            <a:r>
              <a:rPr lang="en-IN" sz="2400" b="1" dirty="0">
                <a:solidFill>
                  <a:srgbClr val="FF0000"/>
                </a:solidFill>
                <a:highlight>
                  <a:srgbClr val="FFFFFF"/>
                </a:highlight>
                <a:latin typeface="Calibri"/>
                <a:ea typeface="Calibri"/>
                <a:cs typeface="Calibri"/>
                <a:sym typeface="Calibri"/>
              </a:rPr>
              <a:t>α</a:t>
            </a:r>
            <a:r>
              <a:rPr lang="en-IN" sz="2400" dirty="0">
                <a:solidFill>
                  <a:srgbClr val="333333"/>
                </a:solidFill>
                <a:highlight>
                  <a:srgbClr val="FFFFFF"/>
                </a:highlight>
                <a:latin typeface="Calibri"/>
                <a:ea typeface="Calibri"/>
                <a:cs typeface="Calibri"/>
                <a:sym typeface="Calibri"/>
              </a:rPr>
              <a:t> is normalized constant,</a:t>
            </a:r>
            <a:r>
              <a:rPr lang="en-IN" sz="2400" b="1" dirty="0">
                <a:solidFill>
                  <a:srgbClr val="FF0000"/>
                </a:solidFill>
                <a:highlight>
                  <a:srgbClr val="FFFFFF"/>
                </a:highlight>
                <a:latin typeface="Calibri"/>
                <a:ea typeface="Calibri"/>
                <a:cs typeface="Calibri"/>
                <a:sym typeface="Calibri"/>
              </a:rPr>
              <a:t> X</a:t>
            </a:r>
            <a:r>
              <a:rPr lang="en-IN" sz="2400" dirty="0">
                <a:solidFill>
                  <a:srgbClr val="333333"/>
                </a:solidFill>
                <a:highlight>
                  <a:srgbClr val="FFFFFF"/>
                </a:highlight>
                <a:latin typeface="Calibri"/>
                <a:ea typeface="Calibri"/>
                <a:cs typeface="Calibri"/>
                <a:sym typeface="Calibri"/>
              </a:rPr>
              <a:t>-query variable, </a:t>
            </a:r>
            <a:r>
              <a:rPr lang="en-IN" sz="2400" b="1" dirty="0">
                <a:solidFill>
                  <a:srgbClr val="FF0000"/>
                </a:solidFill>
                <a:highlight>
                  <a:srgbClr val="FFFFFF"/>
                </a:highlight>
                <a:latin typeface="Calibri"/>
                <a:ea typeface="Calibri"/>
                <a:cs typeface="Calibri"/>
                <a:sym typeface="Calibri"/>
              </a:rPr>
              <a:t>e</a:t>
            </a:r>
            <a:r>
              <a:rPr lang="en-IN" sz="2400" dirty="0">
                <a:solidFill>
                  <a:srgbClr val="333333"/>
                </a:solidFill>
                <a:highlight>
                  <a:srgbClr val="FFFFFF"/>
                </a:highlight>
                <a:latin typeface="Calibri"/>
                <a:ea typeface="Calibri"/>
                <a:cs typeface="Calibri"/>
                <a:sym typeface="Calibri"/>
              </a:rPr>
              <a:t>-event and </a:t>
            </a:r>
            <a:r>
              <a:rPr lang="en-IN" sz="2400" b="1" dirty="0">
                <a:solidFill>
                  <a:srgbClr val="FF0000"/>
                </a:solidFill>
                <a:highlight>
                  <a:srgbClr val="FFFFFF"/>
                </a:highlight>
                <a:latin typeface="Calibri"/>
                <a:ea typeface="Calibri"/>
                <a:cs typeface="Calibri"/>
                <a:sym typeface="Calibri"/>
              </a:rPr>
              <a:t>y</a:t>
            </a:r>
            <a:r>
              <a:rPr lang="en-IN" sz="2400" dirty="0">
                <a:solidFill>
                  <a:srgbClr val="333333"/>
                </a:solidFill>
                <a:highlight>
                  <a:srgbClr val="FFFFFF"/>
                </a:highlight>
                <a:latin typeface="Calibri"/>
                <a:ea typeface="Calibri"/>
                <a:cs typeface="Calibri"/>
                <a:sym typeface="Calibri"/>
              </a:rPr>
              <a:t>-</a:t>
            </a:r>
            <a:r>
              <a:rPr lang="en-IN" sz="2400" dirty="0" err="1">
                <a:solidFill>
                  <a:srgbClr val="333333"/>
                </a:solidFill>
                <a:highlight>
                  <a:srgbClr val="FFFFFF"/>
                </a:highlight>
                <a:latin typeface="Calibri"/>
                <a:ea typeface="Calibri"/>
                <a:cs typeface="Calibri"/>
                <a:sym typeface="Calibri"/>
              </a:rPr>
              <a:t>no.of</a:t>
            </a:r>
            <a:r>
              <a:rPr lang="en-IN" sz="2400" dirty="0">
                <a:solidFill>
                  <a:srgbClr val="333333"/>
                </a:solidFill>
                <a:highlight>
                  <a:srgbClr val="FFFFFF"/>
                </a:highlight>
                <a:latin typeface="Calibri"/>
                <a:ea typeface="Calibri"/>
                <a:cs typeface="Calibri"/>
                <a:sym typeface="Calibri"/>
              </a:rPr>
              <a:t> terms.</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dirty="0">
                <a:solidFill>
                  <a:srgbClr val="333333"/>
                </a:solidFill>
                <a:highlight>
                  <a:srgbClr val="FFFFFF"/>
                </a:highlight>
                <a:latin typeface="Calibri"/>
                <a:ea typeface="Calibri"/>
                <a:cs typeface="Calibri"/>
                <a:sym typeface="Calibri"/>
              </a:rPr>
              <a:t>The following equation shows that the terms </a:t>
            </a:r>
            <a:r>
              <a:rPr lang="en-IN" sz="2400" b="1" dirty="0">
                <a:solidFill>
                  <a:srgbClr val="FF0000"/>
                </a:solidFill>
                <a:highlight>
                  <a:srgbClr val="FFFFFF"/>
                </a:highlight>
                <a:latin typeface="Calibri"/>
                <a:ea typeface="Calibri"/>
                <a:cs typeface="Calibri"/>
                <a:sym typeface="Calibri"/>
              </a:rPr>
              <a:t>P(x, e, y)</a:t>
            </a:r>
            <a:r>
              <a:rPr lang="en-IN" sz="2400" dirty="0">
                <a:solidFill>
                  <a:srgbClr val="333333"/>
                </a:solidFill>
                <a:highlight>
                  <a:srgbClr val="FFFFFF"/>
                </a:highlight>
                <a:latin typeface="Calibri"/>
                <a:ea typeface="Calibri"/>
                <a:cs typeface="Calibri"/>
                <a:sym typeface="Calibri"/>
              </a:rPr>
              <a:t> in the joint distribution can be written as products of conditional probabilities from the network</a:t>
            </a:r>
            <a:endParaRPr sz="2400">
              <a:solidFill>
                <a:srgbClr val="333333"/>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dirty="0">
                <a:solidFill>
                  <a:srgbClr val="333333"/>
                </a:solidFill>
                <a:highlight>
                  <a:srgbClr val="FFFFFF"/>
                </a:highlight>
                <a:latin typeface="Calibri"/>
                <a:ea typeface="Calibri"/>
                <a:cs typeface="Calibri"/>
                <a:sym typeface="Calibri"/>
              </a:rPr>
              <a:t>Therefore, a query can be answered using a Bayesian network by computing sums of products of conditional probabilities from the network.</a:t>
            </a: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pic>
        <p:nvPicPr>
          <p:cNvPr id="559" name="Google Shape;559;g12df2f35225_0_22"/>
          <p:cNvPicPr preferRelativeResize="0"/>
          <p:nvPr/>
        </p:nvPicPr>
        <p:blipFill>
          <a:blip r:embed="rId4">
            <a:alphaModFix/>
          </a:blip>
          <a:stretch>
            <a:fillRect/>
          </a:stretch>
        </p:blipFill>
        <p:spPr>
          <a:xfrm>
            <a:off x="3838563" y="2733675"/>
            <a:ext cx="4314825" cy="695325"/>
          </a:xfrm>
          <a:prstGeom prst="rect">
            <a:avLst/>
          </a:prstGeom>
          <a:noFill/>
          <a:ln>
            <a:noFill/>
          </a:ln>
        </p:spPr>
      </p:pic>
      <p:pic>
        <p:nvPicPr>
          <p:cNvPr id="560" name="Google Shape;560;g12df2f35225_0_22"/>
          <p:cNvPicPr preferRelativeResize="0"/>
          <p:nvPr/>
        </p:nvPicPr>
        <p:blipFill>
          <a:blip r:embed="rId5">
            <a:alphaModFix/>
          </a:blip>
          <a:stretch>
            <a:fillRect/>
          </a:stretch>
        </p:blipFill>
        <p:spPr>
          <a:xfrm>
            <a:off x="3900500" y="4648200"/>
            <a:ext cx="4191000" cy="695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8">
                                            <p:txEl>
                                              <p:pRg st="0" end="0"/>
                                            </p:txEl>
                                          </p:spTgt>
                                        </p:tgtEl>
                                        <p:attrNameLst>
                                          <p:attrName>style.visibility</p:attrName>
                                        </p:attrNameLst>
                                      </p:cBhvr>
                                      <p:to>
                                        <p:strVal val="visible"/>
                                      </p:to>
                                    </p:set>
                                    <p:animEffect transition="in" filter="fade">
                                      <p:cBhvr>
                                        <p:cTn id="7" dur="1000"/>
                                        <p:tgtEl>
                                          <p:spTgt spid="5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8">
                                            <p:txEl>
                                              <p:pRg st="1" end="1"/>
                                            </p:txEl>
                                          </p:spTgt>
                                        </p:tgtEl>
                                        <p:attrNameLst>
                                          <p:attrName>style.visibility</p:attrName>
                                        </p:attrNameLst>
                                      </p:cBhvr>
                                      <p:to>
                                        <p:strVal val="visible"/>
                                      </p:to>
                                    </p:set>
                                    <p:animEffect transition="in" filter="fade">
                                      <p:cBhvr>
                                        <p:cTn id="12" dur="1000"/>
                                        <p:tgtEl>
                                          <p:spTgt spid="5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8">
                                            <p:txEl>
                                              <p:pRg st="2" end="2"/>
                                            </p:txEl>
                                          </p:spTgt>
                                        </p:tgtEl>
                                        <p:attrNameLst>
                                          <p:attrName>style.visibility</p:attrName>
                                        </p:attrNameLst>
                                      </p:cBhvr>
                                      <p:to>
                                        <p:strVal val="visible"/>
                                      </p:to>
                                    </p:set>
                                    <p:animEffect transition="in" filter="fade">
                                      <p:cBhvr>
                                        <p:cTn id="17" dur="1000"/>
                                        <p:tgtEl>
                                          <p:spTgt spid="5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8">
                                            <p:txEl>
                                              <p:pRg st="3" end="3"/>
                                            </p:txEl>
                                          </p:spTgt>
                                        </p:tgtEl>
                                        <p:attrNameLst>
                                          <p:attrName>style.visibility</p:attrName>
                                        </p:attrNameLst>
                                      </p:cBhvr>
                                      <p:to>
                                        <p:strVal val="visible"/>
                                      </p:to>
                                    </p:set>
                                    <p:animEffect transition="in" filter="fade">
                                      <p:cBhvr>
                                        <p:cTn id="22" dur="1000"/>
                                        <p:tgtEl>
                                          <p:spTgt spid="5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8">
                                            <p:txEl>
                                              <p:pRg st="4" end="4"/>
                                            </p:txEl>
                                          </p:spTgt>
                                        </p:tgtEl>
                                        <p:attrNameLst>
                                          <p:attrName>style.visibility</p:attrName>
                                        </p:attrNameLst>
                                      </p:cBhvr>
                                      <p:to>
                                        <p:strVal val="visible"/>
                                      </p:to>
                                    </p:set>
                                    <p:animEffect transition="in" filter="fade">
                                      <p:cBhvr>
                                        <p:cTn id="27" dur="1000"/>
                                        <p:tgtEl>
                                          <p:spTgt spid="5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58">
                                            <p:txEl>
                                              <p:pRg st="5" end="5"/>
                                            </p:txEl>
                                          </p:spTgt>
                                        </p:tgtEl>
                                        <p:attrNameLst>
                                          <p:attrName>style.visibility</p:attrName>
                                        </p:attrNameLst>
                                      </p:cBhvr>
                                      <p:to>
                                        <p:strVal val="visible"/>
                                      </p:to>
                                    </p:set>
                                    <p:animEffect transition="in" filter="fade">
                                      <p:cBhvr>
                                        <p:cTn id="32" dur="1000"/>
                                        <p:tgtEl>
                                          <p:spTgt spid="5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58">
                                            <p:txEl>
                                              <p:pRg st="6" end="6"/>
                                            </p:txEl>
                                          </p:spTgt>
                                        </p:tgtEl>
                                        <p:attrNameLst>
                                          <p:attrName>style.visibility</p:attrName>
                                        </p:attrNameLst>
                                      </p:cBhvr>
                                      <p:to>
                                        <p:strVal val="visible"/>
                                      </p:to>
                                    </p:set>
                                    <p:animEffect transition="in" filter="fade">
                                      <p:cBhvr>
                                        <p:cTn id="37" dur="1000"/>
                                        <p:tgtEl>
                                          <p:spTgt spid="5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58">
                                            <p:txEl>
                                              <p:pRg st="7" end="7"/>
                                            </p:txEl>
                                          </p:spTgt>
                                        </p:tgtEl>
                                        <p:attrNameLst>
                                          <p:attrName>style.visibility</p:attrName>
                                        </p:attrNameLst>
                                      </p:cBhvr>
                                      <p:to>
                                        <p:strVal val="visible"/>
                                      </p:to>
                                    </p:set>
                                    <p:animEffect transition="in" filter="fade">
                                      <p:cBhvr>
                                        <p:cTn id="42" dur="1000"/>
                                        <p:tgtEl>
                                          <p:spTgt spid="5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58">
                                            <p:txEl>
                                              <p:pRg st="8" end="8"/>
                                            </p:txEl>
                                          </p:spTgt>
                                        </p:tgtEl>
                                        <p:attrNameLst>
                                          <p:attrName>style.visibility</p:attrName>
                                        </p:attrNameLst>
                                      </p:cBhvr>
                                      <p:to>
                                        <p:strVal val="visible"/>
                                      </p:to>
                                    </p:set>
                                    <p:animEffect transition="in" filter="fade">
                                      <p:cBhvr>
                                        <p:cTn id="47" dur="1000"/>
                                        <p:tgtEl>
                                          <p:spTgt spid="55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58">
                                            <p:txEl>
                                              <p:pRg st="9" end="9"/>
                                            </p:txEl>
                                          </p:spTgt>
                                        </p:tgtEl>
                                        <p:attrNameLst>
                                          <p:attrName>style.visibility</p:attrName>
                                        </p:attrNameLst>
                                      </p:cBhvr>
                                      <p:to>
                                        <p:strVal val="visible"/>
                                      </p:to>
                                    </p:set>
                                    <p:animEffect transition="in" filter="fade">
                                      <p:cBhvr>
                                        <p:cTn id="52" dur="1000"/>
                                        <p:tgtEl>
                                          <p:spTgt spid="55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58">
                                            <p:txEl>
                                              <p:pRg st="10" end="10"/>
                                            </p:txEl>
                                          </p:spTgt>
                                        </p:tgtEl>
                                        <p:attrNameLst>
                                          <p:attrName>style.visibility</p:attrName>
                                        </p:attrNameLst>
                                      </p:cBhvr>
                                      <p:to>
                                        <p:strVal val="visible"/>
                                      </p:to>
                                    </p:set>
                                    <p:animEffect transition="in" filter="fade">
                                      <p:cBhvr>
                                        <p:cTn id="57" dur="1000"/>
                                        <p:tgtEl>
                                          <p:spTgt spid="55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g12e4e458ce3_0_5"/>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1200"/>
              </a:spcBef>
              <a:spcAft>
                <a:spcPts val="1200"/>
              </a:spcAft>
              <a:buNone/>
            </a:pPr>
            <a:r>
              <a:rPr lang="en-IN" b="1">
                <a:solidFill>
                  <a:schemeClr val="lt1"/>
                </a:solidFill>
              </a:rPr>
              <a:t>Inference by enumeration</a:t>
            </a:r>
            <a:endParaRPr b="1">
              <a:solidFill>
                <a:schemeClr val="lt1"/>
              </a:solidFill>
            </a:endParaRPr>
          </a:p>
        </p:txBody>
      </p:sp>
      <p:sp>
        <p:nvSpPr>
          <p:cNvPr id="566" name="Google Shape;566;g12e4e458ce3_0_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567" name="Google Shape;567;g12e4e458ce3_0_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52</a:t>
            </a:fld>
            <a:endParaRPr/>
          </a:p>
        </p:txBody>
      </p:sp>
      <p:pic>
        <p:nvPicPr>
          <p:cNvPr id="568" name="Google Shape;568;g12e4e458ce3_0_5"/>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69" name="Google Shape;569;g12e4e458ce3_0_5"/>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Consider the </a:t>
            </a:r>
            <a:r>
              <a:rPr lang="en-IN" sz="2400" b="1" i="1">
                <a:solidFill>
                  <a:srgbClr val="FF0000"/>
                </a:solidFill>
                <a:highlight>
                  <a:srgbClr val="FFFFFF"/>
                </a:highlight>
                <a:latin typeface="Calibri"/>
                <a:ea typeface="Calibri"/>
                <a:cs typeface="Calibri"/>
                <a:sym typeface="Calibri"/>
              </a:rPr>
              <a:t>query </a:t>
            </a:r>
            <a:r>
              <a:rPr lang="en-IN" sz="2400" b="1">
                <a:solidFill>
                  <a:srgbClr val="FF0000"/>
                </a:solidFill>
                <a:highlight>
                  <a:srgbClr val="FFFFFF"/>
                </a:highlight>
                <a:latin typeface="Calibri"/>
                <a:ea typeface="Calibri"/>
                <a:cs typeface="Calibri"/>
                <a:sym typeface="Calibri"/>
              </a:rPr>
              <a:t>P(Burglary | JohnCalls = true, MaryCalls = true)</a:t>
            </a:r>
            <a:r>
              <a:rPr lang="en-IN" sz="2400">
                <a:solidFill>
                  <a:srgbClr val="333333"/>
                </a:solidFill>
                <a:highlight>
                  <a:srgbClr val="FFFFFF"/>
                </a:highlight>
                <a:latin typeface="Calibri"/>
                <a:ea typeface="Calibri"/>
                <a:cs typeface="Calibri"/>
                <a:sym typeface="Calibri"/>
              </a:rPr>
              <a:t>.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b="1">
                <a:solidFill>
                  <a:srgbClr val="FF0000"/>
                </a:solidFill>
                <a:highlight>
                  <a:schemeClr val="lt1"/>
                </a:highlight>
                <a:latin typeface="Calibri"/>
                <a:ea typeface="Calibri"/>
                <a:cs typeface="Calibri"/>
                <a:sym typeface="Calibri"/>
              </a:rPr>
              <a:t>Burglary </a:t>
            </a:r>
            <a:r>
              <a:rPr lang="en-IN" sz="2400">
                <a:solidFill>
                  <a:srgbClr val="333333"/>
                </a:solidFill>
                <a:highlight>
                  <a:schemeClr val="lt1"/>
                </a:highlight>
                <a:latin typeface="Calibri"/>
                <a:ea typeface="Calibri"/>
                <a:cs typeface="Calibri"/>
                <a:sym typeface="Calibri"/>
              </a:rPr>
              <a:t>- query variable</a:t>
            </a:r>
            <a:endParaRPr sz="2400">
              <a:solidFill>
                <a:srgbClr val="333333"/>
              </a:solidFill>
              <a:highlight>
                <a:schemeClr val="lt1"/>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b="1">
                <a:solidFill>
                  <a:srgbClr val="FF0000"/>
                </a:solidFill>
                <a:highlight>
                  <a:schemeClr val="lt1"/>
                </a:highlight>
                <a:latin typeface="Calibri"/>
                <a:ea typeface="Calibri"/>
                <a:cs typeface="Calibri"/>
                <a:sym typeface="Calibri"/>
              </a:rPr>
              <a:t>JohnCalls </a:t>
            </a:r>
            <a:r>
              <a:rPr lang="en-IN" sz="2400">
                <a:solidFill>
                  <a:srgbClr val="333333"/>
                </a:solidFill>
                <a:highlight>
                  <a:schemeClr val="lt1"/>
                </a:highlight>
                <a:latin typeface="Calibri"/>
                <a:ea typeface="Calibri"/>
                <a:cs typeface="Calibri"/>
                <a:sym typeface="Calibri"/>
              </a:rPr>
              <a:t>- Evidence Variable1 (E1)</a:t>
            </a:r>
            <a:endParaRPr sz="2400">
              <a:solidFill>
                <a:srgbClr val="333333"/>
              </a:solidFill>
              <a:highlight>
                <a:schemeClr val="lt1"/>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b="1">
                <a:solidFill>
                  <a:srgbClr val="FF0000"/>
                </a:solidFill>
                <a:highlight>
                  <a:schemeClr val="lt1"/>
                </a:highlight>
                <a:latin typeface="Calibri"/>
                <a:ea typeface="Calibri"/>
                <a:cs typeface="Calibri"/>
                <a:sym typeface="Calibri"/>
              </a:rPr>
              <a:t>MaryCalls </a:t>
            </a:r>
            <a:r>
              <a:rPr lang="en-IN" sz="2400">
                <a:solidFill>
                  <a:srgbClr val="333333"/>
                </a:solidFill>
                <a:highlight>
                  <a:schemeClr val="lt1"/>
                </a:highlight>
                <a:latin typeface="Calibri"/>
                <a:ea typeface="Calibri"/>
                <a:cs typeface="Calibri"/>
                <a:sym typeface="Calibri"/>
              </a:rPr>
              <a:t>- Evidence Variable2 (E2)</a:t>
            </a:r>
            <a:endParaRPr sz="2400">
              <a:solidFill>
                <a:srgbClr val="333333"/>
              </a:solidFill>
              <a:highlight>
                <a:schemeClr val="lt1"/>
              </a:highlight>
              <a:latin typeface="Calibri"/>
              <a:ea typeface="Calibri"/>
              <a:cs typeface="Calibri"/>
              <a:sym typeface="Calibri"/>
            </a:endParaRPr>
          </a:p>
          <a:p>
            <a:pPr marL="457200" marR="0" lvl="0" indent="-381000" algn="just" rtl="0">
              <a:lnSpc>
                <a:spcPct val="115000"/>
              </a:lnSpc>
              <a:spcBef>
                <a:spcPts val="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The hidden variables for this query are </a:t>
            </a:r>
            <a:r>
              <a:rPr lang="en-IN" sz="2400" b="1">
                <a:solidFill>
                  <a:srgbClr val="FF0000"/>
                </a:solidFill>
                <a:highlight>
                  <a:schemeClr val="lt1"/>
                </a:highlight>
                <a:latin typeface="Calibri"/>
                <a:ea typeface="Calibri"/>
                <a:cs typeface="Calibri"/>
                <a:sym typeface="Calibri"/>
              </a:rPr>
              <a:t>Earthquake</a:t>
            </a:r>
            <a:r>
              <a:rPr lang="en-IN" sz="2400">
                <a:solidFill>
                  <a:srgbClr val="333333"/>
                </a:solidFill>
                <a:highlight>
                  <a:srgbClr val="FFFFFF"/>
                </a:highlight>
                <a:latin typeface="Calibri"/>
                <a:ea typeface="Calibri"/>
                <a:cs typeface="Calibri"/>
                <a:sym typeface="Calibri"/>
              </a:rPr>
              <a:t> and </a:t>
            </a:r>
            <a:r>
              <a:rPr lang="en-IN" sz="2400" b="1">
                <a:solidFill>
                  <a:srgbClr val="FF0000"/>
                </a:solidFill>
                <a:highlight>
                  <a:schemeClr val="lt1"/>
                </a:highlight>
                <a:latin typeface="Calibri"/>
                <a:ea typeface="Calibri"/>
                <a:cs typeface="Calibri"/>
                <a:sym typeface="Calibri"/>
              </a:rPr>
              <a:t>Alarm</a:t>
            </a:r>
            <a:r>
              <a:rPr lang="en-IN" sz="2400">
                <a:solidFill>
                  <a:srgbClr val="333333"/>
                </a:solidFill>
                <a:highlight>
                  <a:srgbClr val="FFFFFF"/>
                </a:highlight>
                <a:latin typeface="Calibri"/>
                <a:ea typeface="Calibri"/>
                <a:cs typeface="Calibri"/>
                <a:sym typeface="Calibri"/>
              </a:rPr>
              <a:t>. </a:t>
            </a: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pic>
        <p:nvPicPr>
          <p:cNvPr id="570" name="Google Shape;570;g12e4e458ce3_0_5"/>
          <p:cNvPicPr preferRelativeResize="0"/>
          <p:nvPr/>
        </p:nvPicPr>
        <p:blipFill>
          <a:blip r:embed="rId4">
            <a:alphaModFix/>
          </a:blip>
          <a:stretch>
            <a:fillRect/>
          </a:stretch>
        </p:blipFill>
        <p:spPr>
          <a:xfrm>
            <a:off x="3072959" y="3454000"/>
            <a:ext cx="5080442" cy="2902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9">
                                            <p:txEl>
                                              <p:pRg st="0" end="0"/>
                                            </p:txEl>
                                          </p:spTgt>
                                        </p:tgtEl>
                                        <p:attrNameLst>
                                          <p:attrName>style.visibility</p:attrName>
                                        </p:attrNameLst>
                                      </p:cBhvr>
                                      <p:to>
                                        <p:strVal val="visible"/>
                                      </p:to>
                                    </p:set>
                                    <p:animEffect transition="in" filter="fade">
                                      <p:cBhvr>
                                        <p:cTn id="7" dur="1000"/>
                                        <p:tgtEl>
                                          <p:spTgt spid="5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9">
                                            <p:txEl>
                                              <p:pRg st="1" end="1"/>
                                            </p:txEl>
                                          </p:spTgt>
                                        </p:tgtEl>
                                        <p:attrNameLst>
                                          <p:attrName>style.visibility</p:attrName>
                                        </p:attrNameLst>
                                      </p:cBhvr>
                                      <p:to>
                                        <p:strVal val="visible"/>
                                      </p:to>
                                    </p:set>
                                    <p:animEffect transition="in" filter="fade">
                                      <p:cBhvr>
                                        <p:cTn id="12" dur="1000"/>
                                        <p:tgtEl>
                                          <p:spTgt spid="5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9">
                                            <p:txEl>
                                              <p:pRg st="2" end="2"/>
                                            </p:txEl>
                                          </p:spTgt>
                                        </p:tgtEl>
                                        <p:attrNameLst>
                                          <p:attrName>style.visibility</p:attrName>
                                        </p:attrNameLst>
                                      </p:cBhvr>
                                      <p:to>
                                        <p:strVal val="visible"/>
                                      </p:to>
                                    </p:set>
                                    <p:animEffect transition="in" filter="fade">
                                      <p:cBhvr>
                                        <p:cTn id="17" dur="1000"/>
                                        <p:tgtEl>
                                          <p:spTgt spid="5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9">
                                            <p:txEl>
                                              <p:pRg st="3" end="3"/>
                                            </p:txEl>
                                          </p:spTgt>
                                        </p:tgtEl>
                                        <p:attrNameLst>
                                          <p:attrName>style.visibility</p:attrName>
                                        </p:attrNameLst>
                                      </p:cBhvr>
                                      <p:to>
                                        <p:strVal val="visible"/>
                                      </p:to>
                                    </p:set>
                                    <p:animEffect transition="in" filter="fade">
                                      <p:cBhvr>
                                        <p:cTn id="22" dur="1000"/>
                                        <p:tgtEl>
                                          <p:spTgt spid="5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9">
                                            <p:txEl>
                                              <p:pRg st="4" end="4"/>
                                            </p:txEl>
                                          </p:spTgt>
                                        </p:tgtEl>
                                        <p:attrNameLst>
                                          <p:attrName>style.visibility</p:attrName>
                                        </p:attrNameLst>
                                      </p:cBhvr>
                                      <p:to>
                                        <p:strVal val="visible"/>
                                      </p:to>
                                    </p:set>
                                    <p:animEffect transition="in" filter="fade">
                                      <p:cBhvr>
                                        <p:cTn id="27" dur="1000"/>
                                        <p:tgtEl>
                                          <p:spTgt spid="5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9">
                                            <p:txEl>
                                              <p:pRg st="5" end="5"/>
                                            </p:txEl>
                                          </p:spTgt>
                                        </p:tgtEl>
                                        <p:attrNameLst>
                                          <p:attrName>style.visibility</p:attrName>
                                        </p:attrNameLst>
                                      </p:cBhvr>
                                      <p:to>
                                        <p:strVal val="visible"/>
                                      </p:to>
                                    </p:set>
                                    <p:animEffect transition="in" filter="fade">
                                      <p:cBhvr>
                                        <p:cTn id="32" dur="1000"/>
                                        <p:tgtEl>
                                          <p:spTgt spid="56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69">
                                            <p:txEl>
                                              <p:pRg st="6" end="6"/>
                                            </p:txEl>
                                          </p:spTgt>
                                        </p:tgtEl>
                                        <p:attrNameLst>
                                          <p:attrName>style.visibility</p:attrName>
                                        </p:attrNameLst>
                                      </p:cBhvr>
                                      <p:to>
                                        <p:strVal val="visible"/>
                                      </p:to>
                                    </p:set>
                                    <p:animEffect transition="in" filter="fade">
                                      <p:cBhvr>
                                        <p:cTn id="37" dur="1000"/>
                                        <p:tgtEl>
                                          <p:spTgt spid="56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69">
                                            <p:txEl>
                                              <p:pRg st="7" end="7"/>
                                            </p:txEl>
                                          </p:spTgt>
                                        </p:tgtEl>
                                        <p:attrNameLst>
                                          <p:attrName>style.visibility</p:attrName>
                                        </p:attrNameLst>
                                      </p:cBhvr>
                                      <p:to>
                                        <p:strVal val="visible"/>
                                      </p:to>
                                    </p:set>
                                    <p:animEffect transition="in" filter="fade">
                                      <p:cBhvr>
                                        <p:cTn id="42" dur="1000"/>
                                        <p:tgtEl>
                                          <p:spTgt spid="56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69">
                                            <p:txEl>
                                              <p:pRg st="8" end="8"/>
                                            </p:txEl>
                                          </p:spTgt>
                                        </p:tgtEl>
                                        <p:attrNameLst>
                                          <p:attrName>style.visibility</p:attrName>
                                        </p:attrNameLst>
                                      </p:cBhvr>
                                      <p:to>
                                        <p:strVal val="visible"/>
                                      </p:to>
                                    </p:set>
                                    <p:animEffect transition="in" filter="fade">
                                      <p:cBhvr>
                                        <p:cTn id="47" dur="1000"/>
                                        <p:tgtEl>
                                          <p:spTgt spid="56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g12d0fc61395_0_1"/>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1200"/>
              </a:spcBef>
              <a:spcAft>
                <a:spcPts val="1200"/>
              </a:spcAft>
              <a:buNone/>
            </a:pPr>
            <a:r>
              <a:rPr lang="en-IN" b="1">
                <a:solidFill>
                  <a:schemeClr val="lt1"/>
                </a:solidFill>
              </a:rPr>
              <a:t>Inference by enumeration</a:t>
            </a:r>
            <a:endParaRPr b="1">
              <a:solidFill>
                <a:schemeClr val="lt1"/>
              </a:solidFill>
            </a:endParaRPr>
          </a:p>
        </p:txBody>
      </p:sp>
      <p:sp>
        <p:nvSpPr>
          <p:cNvPr id="576" name="Google Shape;576;g12d0fc61395_0_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577" name="Google Shape;577;g12d0fc61395_0_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53</a:t>
            </a:fld>
            <a:endParaRPr/>
          </a:p>
        </p:txBody>
      </p:sp>
      <p:pic>
        <p:nvPicPr>
          <p:cNvPr id="578" name="Google Shape;578;g12d0fc61395_0_1"/>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79" name="Google Shape;579;g12d0fc61395_0_1"/>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Using initial letters for the variables to shorten the expressions, we have</a:t>
            </a:r>
            <a:endParaRPr sz="2400">
              <a:solidFill>
                <a:srgbClr val="333333"/>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The semantics of Bayesian networks then gives us an expression in terms of CPT entries. For simplicity, we do this just for </a:t>
            </a:r>
            <a:r>
              <a:rPr lang="en-IN" sz="2400" b="1">
                <a:solidFill>
                  <a:srgbClr val="FF0000"/>
                </a:solidFill>
                <a:highlight>
                  <a:srgbClr val="FFFFFF"/>
                </a:highlight>
                <a:latin typeface="Calibri"/>
                <a:ea typeface="Calibri"/>
                <a:cs typeface="Calibri"/>
                <a:sym typeface="Calibri"/>
              </a:rPr>
              <a:t>Burglary = true</a:t>
            </a:r>
            <a:r>
              <a:rPr lang="en-IN" sz="2400">
                <a:solidFill>
                  <a:srgbClr val="333333"/>
                </a:solidFill>
                <a:highlight>
                  <a:srgbClr val="FFFFFF"/>
                </a:highlight>
                <a:latin typeface="Calibri"/>
                <a:ea typeface="Calibri"/>
                <a:cs typeface="Calibri"/>
                <a:sym typeface="Calibri"/>
              </a:rPr>
              <a:t>:</a:t>
            </a:r>
            <a:endParaRPr sz="2400">
              <a:solidFill>
                <a:srgbClr val="333333"/>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To compute this expression, we have to add four terms, each computed by multiplying five numbers.</a:t>
            </a: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pic>
        <p:nvPicPr>
          <p:cNvPr id="580" name="Google Shape;580;g12d0fc61395_0_1"/>
          <p:cNvPicPr preferRelativeResize="0"/>
          <p:nvPr/>
        </p:nvPicPr>
        <p:blipFill>
          <a:blip r:embed="rId4">
            <a:alphaModFix/>
          </a:blip>
          <a:stretch>
            <a:fillRect/>
          </a:stretch>
        </p:blipFill>
        <p:spPr>
          <a:xfrm>
            <a:off x="3212675" y="1701463"/>
            <a:ext cx="5857875" cy="657225"/>
          </a:xfrm>
          <a:prstGeom prst="rect">
            <a:avLst/>
          </a:prstGeom>
          <a:noFill/>
          <a:ln>
            <a:noFill/>
          </a:ln>
        </p:spPr>
      </p:pic>
      <p:pic>
        <p:nvPicPr>
          <p:cNvPr id="581" name="Google Shape;581;g12d0fc61395_0_1"/>
          <p:cNvPicPr preferRelativeResize="0"/>
          <p:nvPr/>
        </p:nvPicPr>
        <p:blipFill>
          <a:blip r:embed="rId5">
            <a:alphaModFix/>
          </a:blip>
          <a:stretch>
            <a:fillRect/>
          </a:stretch>
        </p:blipFill>
        <p:spPr>
          <a:xfrm>
            <a:off x="3052750" y="3381375"/>
            <a:ext cx="6086475" cy="657225"/>
          </a:xfrm>
          <a:prstGeom prst="rect">
            <a:avLst/>
          </a:prstGeom>
          <a:noFill/>
          <a:ln>
            <a:noFill/>
          </a:ln>
        </p:spPr>
      </p:pic>
      <p:pic>
        <p:nvPicPr>
          <p:cNvPr id="582" name="Google Shape;582;g12d0fc61395_0_1"/>
          <p:cNvPicPr preferRelativeResize="0"/>
          <p:nvPr/>
        </p:nvPicPr>
        <p:blipFill>
          <a:blip r:embed="rId6">
            <a:alphaModFix/>
          </a:blip>
          <a:stretch>
            <a:fillRect/>
          </a:stretch>
        </p:blipFill>
        <p:spPr>
          <a:xfrm>
            <a:off x="4420050" y="4389350"/>
            <a:ext cx="3443149" cy="1967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9">
                                            <p:txEl>
                                              <p:pRg st="0" end="0"/>
                                            </p:txEl>
                                          </p:spTgt>
                                        </p:tgtEl>
                                        <p:attrNameLst>
                                          <p:attrName>style.visibility</p:attrName>
                                        </p:attrNameLst>
                                      </p:cBhvr>
                                      <p:to>
                                        <p:strVal val="visible"/>
                                      </p:to>
                                    </p:set>
                                    <p:animEffect transition="in" filter="fade">
                                      <p:cBhvr>
                                        <p:cTn id="7" dur="1000"/>
                                        <p:tgtEl>
                                          <p:spTgt spid="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9">
                                            <p:txEl>
                                              <p:pRg st="1" end="1"/>
                                            </p:txEl>
                                          </p:spTgt>
                                        </p:tgtEl>
                                        <p:attrNameLst>
                                          <p:attrName>style.visibility</p:attrName>
                                        </p:attrNameLst>
                                      </p:cBhvr>
                                      <p:to>
                                        <p:strVal val="visible"/>
                                      </p:to>
                                    </p:set>
                                    <p:animEffect transition="in" filter="fade">
                                      <p:cBhvr>
                                        <p:cTn id="12" dur="1000"/>
                                        <p:tgtEl>
                                          <p:spTgt spid="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9">
                                            <p:txEl>
                                              <p:pRg st="2" end="2"/>
                                            </p:txEl>
                                          </p:spTgt>
                                        </p:tgtEl>
                                        <p:attrNameLst>
                                          <p:attrName>style.visibility</p:attrName>
                                        </p:attrNameLst>
                                      </p:cBhvr>
                                      <p:to>
                                        <p:strVal val="visible"/>
                                      </p:to>
                                    </p:set>
                                    <p:animEffect transition="in" filter="fade">
                                      <p:cBhvr>
                                        <p:cTn id="17" dur="1000"/>
                                        <p:tgtEl>
                                          <p:spTgt spid="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9">
                                            <p:txEl>
                                              <p:pRg st="3" end="3"/>
                                            </p:txEl>
                                          </p:spTgt>
                                        </p:tgtEl>
                                        <p:attrNameLst>
                                          <p:attrName>style.visibility</p:attrName>
                                        </p:attrNameLst>
                                      </p:cBhvr>
                                      <p:to>
                                        <p:strVal val="visible"/>
                                      </p:to>
                                    </p:set>
                                    <p:animEffect transition="in" filter="fade">
                                      <p:cBhvr>
                                        <p:cTn id="22" dur="1000"/>
                                        <p:tgtEl>
                                          <p:spTgt spid="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9">
                                            <p:txEl>
                                              <p:pRg st="4" end="4"/>
                                            </p:txEl>
                                          </p:spTgt>
                                        </p:tgtEl>
                                        <p:attrNameLst>
                                          <p:attrName>style.visibility</p:attrName>
                                        </p:attrNameLst>
                                      </p:cBhvr>
                                      <p:to>
                                        <p:strVal val="visible"/>
                                      </p:to>
                                    </p:set>
                                    <p:animEffect transition="in" filter="fade">
                                      <p:cBhvr>
                                        <p:cTn id="27" dur="1000"/>
                                        <p:tgtEl>
                                          <p:spTgt spid="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79">
                                            <p:txEl>
                                              <p:pRg st="5" end="5"/>
                                            </p:txEl>
                                          </p:spTgt>
                                        </p:tgtEl>
                                        <p:attrNameLst>
                                          <p:attrName>style.visibility</p:attrName>
                                        </p:attrNameLst>
                                      </p:cBhvr>
                                      <p:to>
                                        <p:strVal val="visible"/>
                                      </p:to>
                                    </p:set>
                                    <p:animEffect transition="in" filter="fade">
                                      <p:cBhvr>
                                        <p:cTn id="32" dur="1000"/>
                                        <p:tgtEl>
                                          <p:spTgt spid="5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79">
                                            <p:txEl>
                                              <p:pRg st="6" end="6"/>
                                            </p:txEl>
                                          </p:spTgt>
                                        </p:tgtEl>
                                        <p:attrNameLst>
                                          <p:attrName>style.visibility</p:attrName>
                                        </p:attrNameLst>
                                      </p:cBhvr>
                                      <p:to>
                                        <p:strVal val="visible"/>
                                      </p:to>
                                    </p:set>
                                    <p:animEffect transition="in" filter="fade">
                                      <p:cBhvr>
                                        <p:cTn id="37" dur="1000"/>
                                        <p:tgtEl>
                                          <p:spTgt spid="5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79">
                                            <p:txEl>
                                              <p:pRg st="7" end="7"/>
                                            </p:txEl>
                                          </p:spTgt>
                                        </p:tgtEl>
                                        <p:attrNameLst>
                                          <p:attrName>style.visibility</p:attrName>
                                        </p:attrNameLst>
                                      </p:cBhvr>
                                      <p:to>
                                        <p:strVal val="visible"/>
                                      </p:to>
                                    </p:set>
                                    <p:animEffect transition="in" filter="fade">
                                      <p:cBhvr>
                                        <p:cTn id="42" dur="1000"/>
                                        <p:tgtEl>
                                          <p:spTgt spid="5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79">
                                            <p:txEl>
                                              <p:pRg st="8" end="8"/>
                                            </p:txEl>
                                          </p:spTgt>
                                        </p:tgtEl>
                                        <p:attrNameLst>
                                          <p:attrName>style.visibility</p:attrName>
                                        </p:attrNameLst>
                                      </p:cBhvr>
                                      <p:to>
                                        <p:strVal val="visible"/>
                                      </p:to>
                                    </p:set>
                                    <p:animEffect transition="in" filter="fade">
                                      <p:cBhvr>
                                        <p:cTn id="47" dur="1000"/>
                                        <p:tgtEl>
                                          <p:spTgt spid="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g12e4e458ce3_0_2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1200"/>
              </a:spcBef>
              <a:spcAft>
                <a:spcPts val="1200"/>
              </a:spcAft>
              <a:buNone/>
            </a:pPr>
            <a:r>
              <a:rPr lang="en-IN" b="1">
                <a:solidFill>
                  <a:schemeClr val="lt1"/>
                </a:solidFill>
              </a:rPr>
              <a:t>Inference by enumeration</a:t>
            </a:r>
            <a:endParaRPr b="1">
              <a:solidFill>
                <a:schemeClr val="lt1"/>
              </a:solidFill>
            </a:endParaRPr>
          </a:p>
        </p:txBody>
      </p:sp>
      <p:sp>
        <p:nvSpPr>
          <p:cNvPr id="588" name="Google Shape;588;g12e4e458ce3_0_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589" name="Google Shape;589;g12e4e458ce3_0_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54</a:t>
            </a:fld>
            <a:endParaRPr/>
          </a:p>
        </p:txBody>
      </p:sp>
      <p:pic>
        <p:nvPicPr>
          <p:cNvPr id="590" name="Google Shape;590;g12e4e458ce3_0_2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591" name="Google Shape;591;g12e4e458ce3_0_20"/>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rgbClr val="333333"/>
              </a:buClr>
              <a:buSzPts val="2400"/>
              <a:buFont typeface="Calibri"/>
              <a:buChar char="●"/>
            </a:pPr>
            <a:r>
              <a:rPr lang="en-IN" sz="2400" dirty="0">
                <a:solidFill>
                  <a:srgbClr val="333333"/>
                </a:solidFill>
                <a:highlight>
                  <a:srgbClr val="FFFFFF"/>
                </a:highlight>
                <a:latin typeface="Calibri"/>
                <a:ea typeface="Calibri"/>
                <a:cs typeface="Calibri"/>
                <a:sym typeface="Calibri"/>
              </a:rPr>
              <a:t>An improvement can be obtained from the following simple observations: the </a:t>
            </a:r>
            <a:r>
              <a:rPr lang="en-IN" sz="2400" b="1" dirty="0">
                <a:solidFill>
                  <a:srgbClr val="FF0000"/>
                </a:solidFill>
                <a:highlight>
                  <a:srgbClr val="FFFFFF"/>
                </a:highlight>
                <a:latin typeface="Calibri"/>
                <a:ea typeface="Calibri"/>
                <a:cs typeface="Calibri"/>
                <a:sym typeface="Calibri"/>
              </a:rPr>
              <a:t>P(b) term is a constant</a:t>
            </a:r>
            <a:r>
              <a:rPr lang="en-IN" sz="2400" dirty="0">
                <a:solidFill>
                  <a:srgbClr val="333333"/>
                </a:solidFill>
                <a:highlight>
                  <a:srgbClr val="FFFFFF"/>
                </a:highlight>
                <a:latin typeface="Calibri"/>
                <a:ea typeface="Calibri"/>
                <a:cs typeface="Calibri"/>
                <a:sym typeface="Calibri"/>
              </a:rPr>
              <a:t> and can be moved outside the summations over a and e, and the </a:t>
            </a:r>
            <a:r>
              <a:rPr lang="en-IN" sz="2400" b="1" dirty="0">
                <a:solidFill>
                  <a:srgbClr val="FF0000"/>
                </a:solidFill>
                <a:highlight>
                  <a:srgbClr val="FFFFFF"/>
                </a:highlight>
                <a:latin typeface="Calibri"/>
                <a:ea typeface="Calibri"/>
                <a:cs typeface="Calibri"/>
                <a:sym typeface="Calibri"/>
              </a:rPr>
              <a:t>P(e) term can be moved outside the summation over a</a:t>
            </a:r>
            <a:r>
              <a:rPr lang="en-IN" sz="2400" dirty="0">
                <a:solidFill>
                  <a:srgbClr val="333333"/>
                </a:solidFill>
                <a:highlight>
                  <a:srgbClr val="FFFFFF"/>
                </a:highlight>
                <a:latin typeface="Calibri"/>
                <a:ea typeface="Calibri"/>
                <a:cs typeface="Calibri"/>
                <a:sym typeface="Calibri"/>
              </a:rPr>
              <a:t>. Hence, we have:</a:t>
            </a:r>
            <a:endParaRPr sz="2400">
              <a:solidFill>
                <a:srgbClr val="333333"/>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dirty="0">
                <a:solidFill>
                  <a:srgbClr val="333333"/>
                </a:solidFill>
                <a:highlight>
                  <a:srgbClr val="FFFFFF"/>
                </a:highlight>
                <a:latin typeface="Calibri"/>
                <a:ea typeface="Calibri"/>
                <a:cs typeface="Calibri"/>
                <a:sym typeface="Calibri"/>
              </a:rPr>
              <a:t>This expression can be evaluated by looping through the variables in order, multiplying CPT entries as we go.</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dirty="0">
                <a:solidFill>
                  <a:srgbClr val="333333"/>
                </a:solidFill>
                <a:highlight>
                  <a:srgbClr val="FFFFFF"/>
                </a:highlight>
                <a:latin typeface="Calibri"/>
                <a:ea typeface="Calibri"/>
                <a:cs typeface="Calibri"/>
                <a:sym typeface="Calibri"/>
              </a:rPr>
              <a:t>For each summation, we also need to loop over the variable’s possible values.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dirty="0">
                <a:solidFill>
                  <a:srgbClr val="333333"/>
                </a:solidFill>
                <a:highlight>
                  <a:srgbClr val="FFFFFF"/>
                </a:highlight>
                <a:latin typeface="Calibri"/>
                <a:ea typeface="Calibri"/>
                <a:cs typeface="Calibri"/>
                <a:sym typeface="Calibri"/>
              </a:rPr>
              <a:t>The structure of this computation is shown in the next slide Figure 4.5.</a:t>
            </a: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pic>
        <p:nvPicPr>
          <p:cNvPr id="592" name="Google Shape;592;g12e4e458ce3_0_20"/>
          <p:cNvPicPr preferRelativeResize="0"/>
          <p:nvPr/>
        </p:nvPicPr>
        <p:blipFill>
          <a:blip r:embed="rId4">
            <a:alphaModFix/>
          </a:blip>
          <a:stretch>
            <a:fillRect/>
          </a:stretch>
        </p:blipFill>
        <p:spPr>
          <a:xfrm>
            <a:off x="2976550" y="2676525"/>
            <a:ext cx="6238875" cy="600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1">
                                            <p:txEl>
                                              <p:pRg st="0" end="0"/>
                                            </p:txEl>
                                          </p:spTgt>
                                        </p:tgtEl>
                                        <p:attrNameLst>
                                          <p:attrName>style.visibility</p:attrName>
                                        </p:attrNameLst>
                                      </p:cBhvr>
                                      <p:to>
                                        <p:strVal val="visible"/>
                                      </p:to>
                                    </p:set>
                                    <p:animEffect transition="in" filter="fade">
                                      <p:cBhvr>
                                        <p:cTn id="7" dur="1000"/>
                                        <p:tgtEl>
                                          <p:spTgt spid="5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1">
                                            <p:txEl>
                                              <p:pRg st="1" end="1"/>
                                            </p:txEl>
                                          </p:spTgt>
                                        </p:tgtEl>
                                        <p:attrNameLst>
                                          <p:attrName>style.visibility</p:attrName>
                                        </p:attrNameLst>
                                      </p:cBhvr>
                                      <p:to>
                                        <p:strVal val="visible"/>
                                      </p:to>
                                    </p:set>
                                    <p:animEffect transition="in" filter="fade">
                                      <p:cBhvr>
                                        <p:cTn id="12" dur="1000"/>
                                        <p:tgtEl>
                                          <p:spTgt spid="5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1">
                                            <p:txEl>
                                              <p:pRg st="2" end="2"/>
                                            </p:txEl>
                                          </p:spTgt>
                                        </p:tgtEl>
                                        <p:attrNameLst>
                                          <p:attrName>style.visibility</p:attrName>
                                        </p:attrNameLst>
                                      </p:cBhvr>
                                      <p:to>
                                        <p:strVal val="visible"/>
                                      </p:to>
                                    </p:set>
                                    <p:animEffect transition="in" filter="fade">
                                      <p:cBhvr>
                                        <p:cTn id="17" dur="1000"/>
                                        <p:tgtEl>
                                          <p:spTgt spid="5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1">
                                            <p:txEl>
                                              <p:pRg st="3" end="3"/>
                                            </p:txEl>
                                          </p:spTgt>
                                        </p:tgtEl>
                                        <p:attrNameLst>
                                          <p:attrName>style.visibility</p:attrName>
                                        </p:attrNameLst>
                                      </p:cBhvr>
                                      <p:to>
                                        <p:strVal val="visible"/>
                                      </p:to>
                                    </p:set>
                                    <p:animEffect transition="in" filter="fade">
                                      <p:cBhvr>
                                        <p:cTn id="22" dur="1000"/>
                                        <p:tgtEl>
                                          <p:spTgt spid="5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1">
                                            <p:txEl>
                                              <p:pRg st="4" end="4"/>
                                            </p:txEl>
                                          </p:spTgt>
                                        </p:tgtEl>
                                        <p:attrNameLst>
                                          <p:attrName>style.visibility</p:attrName>
                                        </p:attrNameLst>
                                      </p:cBhvr>
                                      <p:to>
                                        <p:strVal val="visible"/>
                                      </p:to>
                                    </p:set>
                                    <p:animEffect transition="in" filter="fade">
                                      <p:cBhvr>
                                        <p:cTn id="27" dur="1000"/>
                                        <p:tgtEl>
                                          <p:spTgt spid="5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91">
                                            <p:txEl>
                                              <p:pRg st="5" end="5"/>
                                            </p:txEl>
                                          </p:spTgt>
                                        </p:tgtEl>
                                        <p:attrNameLst>
                                          <p:attrName>style.visibility</p:attrName>
                                        </p:attrNameLst>
                                      </p:cBhvr>
                                      <p:to>
                                        <p:strVal val="visible"/>
                                      </p:to>
                                    </p:set>
                                    <p:animEffect transition="in" filter="fade">
                                      <p:cBhvr>
                                        <p:cTn id="32" dur="1000"/>
                                        <p:tgtEl>
                                          <p:spTgt spid="5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91">
                                            <p:txEl>
                                              <p:pRg st="6" end="6"/>
                                            </p:txEl>
                                          </p:spTgt>
                                        </p:tgtEl>
                                        <p:attrNameLst>
                                          <p:attrName>style.visibility</p:attrName>
                                        </p:attrNameLst>
                                      </p:cBhvr>
                                      <p:to>
                                        <p:strVal val="visible"/>
                                      </p:to>
                                    </p:set>
                                    <p:animEffect transition="in" filter="fade">
                                      <p:cBhvr>
                                        <p:cTn id="37" dur="1000"/>
                                        <p:tgtEl>
                                          <p:spTgt spid="5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91">
                                            <p:txEl>
                                              <p:pRg st="7" end="7"/>
                                            </p:txEl>
                                          </p:spTgt>
                                        </p:tgtEl>
                                        <p:attrNameLst>
                                          <p:attrName>style.visibility</p:attrName>
                                        </p:attrNameLst>
                                      </p:cBhvr>
                                      <p:to>
                                        <p:strVal val="visible"/>
                                      </p:to>
                                    </p:set>
                                    <p:animEffect transition="in" filter="fade">
                                      <p:cBhvr>
                                        <p:cTn id="42" dur="1000"/>
                                        <p:tgtEl>
                                          <p:spTgt spid="59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1">
                                            <p:txEl>
                                              <p:pRg st="8" end="8"/>
                                            </p:txEl>
                                          </p:spTgt>
                                        </p:tgtEl>
                                        <p:attrNameLst>
                                          <p:attrName>style.visibility</p:attrName>
                                        </p:attrNameLst>
                                      </p:cBhvr>
                                      <p:to>
                                        <p:strVal val="visible"/>
                                      </p:to>
                                    </p:set>
                                    <p:animEffect transition="in" filter="fade">
                                      <p:cBhvr>
                                        <p:cTn id="47" dur="1000"/>
                                        <p:tgtEl>
                                          <p:spTgt spid="5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g12e4e458ce3_0_39"/>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1200"/>
              </a:spcBef>
              <a:spcAft>
                <a:spcPts val="1200"/>
              </a:spcAft>
              <a:buNone/>
            </a:pPr>
            <a:r>
              <a:rPr lang="en-IN" b="1">
                <a:solidFill>
                  <a:schemeClr val="lt1"/>
                </a:solidFill>
              </a:rPr>
              <a:t>Inference by enumeration</a:t>
            </a:r>
            <a:endParaRPr b="1">
              <a:solidFill>
                <a:schemeClr val="lt1"/>
              </a:solidFill>
            </a:endParaRPr>
          </a:p>
        </p:txBody>
      </p:sp>
      <p:sp>
        <p:nvSpPr>
          <p:cNvPr id="598" name="Google Shape;598;g12e4e458ce3_0_3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599" name="Google Shape;599;g12e4e458ce3_0_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55</a:t>
            </a:fld>
            <a:endParaRPr/>
          </a:p>
        </p:txBody>
      </p:sp>
      <p:pic>
        <p:nvPicPr>
          <p:cNvPr id="600" name="Google Shape;600;g12e4e458ce3_0_39"/>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01" name="Google Shape;601;g12e4e458ce3_0_39"/>
          <p:cNvSpPr txBox="1"/>
          <p:nvPr/>
        </p:nvSpPr>
        <p:spPr>
          <a:xfrm>
            <a:off x="3762875" y="6009050"/>
            <a:ext cx="39156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IN" sz="1800">
                <a:solidFill>
                  <a:schemeClr val="dk1"/>
                </a:solidFill>
                <a:latin typeface="Calibri"/>
                <a:ea typeface="Calibri"/>
                <a:cs typeface="Calibri"/>
                <a:sym typeface="Calibri"/>
              </a:rPr>
              <a:t>Figure 4.5: Alarm system example</a:t>
            </a:r>
            <a:endParaRPr sz="1800">
              <a:solidFill>
                <a:schemeClr val="dk1"/>
              </a:solidFill>
              <a:latin typeface="Calibri"/>
              <a:ea typeface="Calibri"/>
              <a:cs typeface="Calibri"/>
              <a:sym typeface="Calibri"/>
            </a:endParaRPr>
          </a:p>
        </p:txBody>
      </p:sp>
      <p:pic>
        <p:nvPicPr>
          <p:cNvPr id="602" name="Google Shape;602;g12e4e458ce3_0_39"/>
          <p:cNvPicPr preferRelativeResize="0"/>
          <p:nvPr/>
        </p:nvPicPr>
        <p:blipFill>
          <a:blip r:embed="rId4">
            <a:alphaModFix/>
          </a:blip>
          <a:stretch>
            <a:fillRect/>
          </a:stretch>
        </p:blipFill>
        <p:spPr>
          <a:xfrm>
            <a:off x="1605636" y="1254250"/>
            <a:ext cx="8654890" cy="477604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g12e4e458ce3_0_5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1200"/>
              </a:spcBef>
              <a:spcAft>
                <a:spcPts val="1200"/>
              </a:spcAft>
              <a:buNone/>
            </a:pPr>
            <a:r>
              <a:rPr lang="en-IN" b="1">
                <a:solidFill>
                  <a:schemeClr val="lt1"/>
                </a:solidFill>
              </a:rPr>
              <a:t>Inference by enumeration</a:t>
            </a:r>
            <a:endParaRPr b="1">
              <a:solidFill>
                <a:schemeClr val="lt1"/>
              </a:solidFill>
            </a:endParaRPr>
          </a:p>
        </p:txBody>
      </p:sp>
      <p:sp>
        <p:nvSpPr>
          <p:cNvPr id="608" name="Google Shape;608;g12e4e458ce3_0_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609" name="Google Shape;609;g12e4e458ce3_0_5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56</a:t>
            </a:fld>
            <a:endParaRPr/>
          </a:p>
        </p:txBody>
      </p:sp>
      <p:pic>
        <p:nvPicPr>
          <p:cNvPr id="610" name="Google Shape;610;g12e4e458ce3_0_5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11" name="Google Shape;611;g12e4e458ce3_0_50"/>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Using the numbers from Figure 4.4, we obtain P(b | j, m) = α × 0.00059224. The corresponding computation for ¬b yields α × 0.0014919; hence,</a:t>
            </a:r>
            <a:endParaRPr sz="2400">
              <a:solidFill>
                <a:srgbClr val="333333"/>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That is, the chance of a burglary, given calls from both neighbors, is about 28%.</a:t>
            </a: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pic>
        <p:nvPicPr>
          <p:cNvPr id="612" name="Google Shape;612;g12e4e458ce3_0_50"/>
          <p:cNvPicPr preferRelativeResize="0"/>
          <p:nvPr/>
        </p:nvPicPr>
        <p:blipFill>
          <a:blip r:embed="rId4">
            <a:alphaModFix/>
          </a:blip>
          <a:stretch>
            <a:fillRect/>
          </a:stretch>
        </p:blipFill>
        <p:spPr>
          <a:xfrm>
            <a:off x="2160936" y="2281375"/>
            <a:ext cx="7870150" cy="538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1">
                                            <p:txEl>
                                              <p:pRg st="0" end="0"/>
                                            </p:txEl>
                                          </p:spTgt>
                                        </p:tgtEl>
                                        <p:attrNameLst>
                                          <p:attrName>style.visibility</p:attrName>
                                        </p:attrNameLst>
                                      </p:cBhvr>
                                      <p:to>
                                        <p:strVal val="visible"/>
                                      </p:to>
                                    </p:set>
                                    <p:animEffect transition="in" filter="fade">
                                      <p:cBhvr>
                                        <p:cTn id="7" dur="1000"/>
                                        <p:tgtEl>
                                          <p:spTgt spid="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1">
                                            <p:txEl>
                                              <p:pRg st="1" end="1"/>
                                            </p:txEl>
                                          </p:spTgt>
                                        </p:tgtEl>
                                        <p:attrNameLst>
                                          <p:attrName>style.visibility</p:attrName>
                                        </p:attrNameLst>
                                      </p:cBhvr>
                                      <p:to>
                                        <p:strVal val="visible"/>
                                      </p:to>
                                    </p:set>
                                    <p:animEffect transition="in" filter="fade">
                                      <p:cBhvr>
                                        <p:cTn id="12" dur="1000"/>
                                        <p:tgtEl>
                                          <p:spTgt spid="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1">
                                            <p:txEl>
                                              <p:pRg st="2" end="2"/>
                                            </p:txEl>
                                          </p:spTgt>
                                        </p:tgtEl>
                                        <p:attrNameLst>
                                          <p:attrName>style.visibility</p:attrName>
                                        </p:attrNameLst>
                                      </p:cBhvr>
                                      <p:to>
                                        <p:strVal val="visible"/>
                                      </p:to>
                                    </p:set>
                                    <p:animEffect transition="in" filter="fade">
                                      <p:cBhvr>
                                        <p:cTn id="17" dur="1000"/>
                                        <p:tgtEl>
                                          <p:spTgt spid="6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1">
                                            <p:txEl>
                                              <p:pRg st="3" end="3"/>
                                            </p:txEl>
                                          </p:spTgt>
                                        </p:tgtEl>
                                        <p:attrNameLst>
                                          <p:attrName>style.visibility</p:attrName>
                                        </p:attrNameLst>
                                      </p:cBhvr>
                                      <p:to>
                                        <p:strVal val="visible"/>
                                      </p:to>
                                    </p:set>
                                    <p:animEffect transition="in" filter="fade">
                                      <p:cBhvr>
                                        <p:cTn id="22" dur="1000"/>
                                        <p:tgtEl>
                                          <p:spTgt spid="6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1">
                                            <p:txEl>
                                              <p:pRg st="4" end="4"/>
                                            </p:txEl>
                                          </p:spTgt>
                                        </p:tgtEl>
                                        <p:attrNameLst>
                                          <p:attrName>style.visibility</p:attrName>
                                        </p:attrNameLst>
                                      </p:cBhvr>
                                      <p:to>
                                        <p:strVal val="visible"/>
                                      </p:to>
                                    </p:set>
                                    <p:animEffect transition="in" filter="fade">
                                      <p:cBhvr>
                                        <p:cTn id="27" dur="1000"/>
                                        <p:tgtEl>
                                          <p:spTgt spid="6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1">
                                            <p:txEl>
                                              <p:pRg st="5" end="5"/>
                                            </p:txEl>
                                          </p:spTgt>
                                        </p:tgtEl>
                                        <p:attrNameLst>
                                          <p:attrName>style.visibility</p:attrName>
                                        </p:attrNameLst>
                                      </p:cBhvr>
                                      <p:to>
                                        <p:strVal val="visible"/>
                                      </p:to>
                                    </p:set>
                                    <p:animEffect transition="in" filter="fade">
                                      <p:cBhvr>
                                        <p:cTn id="32" dur="1000"/>
                                        <p:tgtEl>
                                          <p:spTgt spid="6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1">
                                            <p:txEl>
                                              <p:pRg st="6" end="6"/>
                                            </p:txEl>
                                          </p:spTgt>
                                        </p:tgtEl>
                                        <p:attrNameLst>
                                          <p:attrName>style.visibility</p:attrName>
                                        </p:attrNameLst>
                                      </p:cBhvr>
                                      <p:to>
                                        <p:strVal val="visible"/>
                                      </p:to>
                                    </p:set>
                                    <p:animEffect transition="in" filter="fade">
                                      <p:cBhvr>
                                        <p:cTn id="37" dur="1000"/>
                                        <p:tgtEl>
                                          <p:spTgt spid="6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11">
                                            <p:txEl>
                                              <p:pRg st="7" end="7"/>
                                            </p:txEl>
                                          </p:spTgt>
                                        </p:tgtEl>
                                        <p:attrNameLst>
                                          <p:attrName>style.visibility</p:attrName>
                                        </p:attrNameLst>
                                      </p:cBhvr>
                                      <p:to>
                                        <p:strVal val="visible"/>
                                      </p:to>
                                    </p:set>
                                    <p:animEffect transition="in" filter="fade">
                                      <p:cBhvr>
                                        <p:cTn id="42" dur="1000"/>
                                        <p:tgtEl>
                                          <p:spTgt spid="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g12e4e458ce3_0_62"/>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1200"/>
              </a:spcBef>
              <a:spcAft>
                <a:spcPts val="1200"/>
              </a:spcAft>
              <a:buNone/>
            </a:pPr>
            <a:r>
              <a:rPr lang="en-IN" b="1">
                <a:solidFill>
                  <a:schemeClr val="lt1"/>
                </a:solidFill>
              </a:rPr>
              <a:t>The variable elimination algorithm</a:t>
            </a:r>
            <a:endParaRPr b="1">
              <a:solidFill>
                <a:schemeClr val="lt1"/>
              </a:solidFill>
            </a:endParaRPr>
          </a:p>
        </p:txBody>
      </p:sp>
      <p:sp>
        <p:nvSpPr>
          <p:cNvPr id="618" name="Google Shape;618;g12e4e458ce3_0_6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619" name="Google Shape;619;g12e4e458ce3_0_6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57</a:t>
            </a:fld>
            <a:endParaRPr/>
          </a:p>
        </p:txBody>
      </p:sp>
      <p:pic>
        <p:nvPicPr>
          <p:cNvPr id="620" name="Google Shape;620;g12e4e458ce3_0_62"/>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21" name="Google Shape;621;g12e4e458ce3_0_62"/>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The enumeration algorithm can be improved substantially by eliminating repeated calculations of the kind illustrated in Figure 4.5.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The idea is simple: do the calculation once and save the results for later use.</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This is a form of dynamic programming.</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Variable elimination works by evaluating expressions in right-to-left order (that is, bottom up in Figure 4.5).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Intermediate results are stored, and summations over each variable are done only for those portions of the expression that depend on the variable.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Let us illustrate this process for the burglary network. We evaluate the expression</a:t>
            </a: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pic>
        <p:nvPicPr>
          <p:cNvPr id="622" name="Google Shape;622;g12e4e458ce3_0_62"/>
          <p:cNvPicPr preferRelativeResize="0"/>
          <p:nvPr/>
        </p:nvPicPr>
        <p:blipFill>
          <a:blip r:embed="rId4">
            <a:alphaModFix/>
          </a:blip>
          <a:stretch>
            <a:fillRect/>
          </a:stretch>
        </p:blipFill>
        <p:spPr>
          <a:xfrm>
            <a:off x="2138275" y="5175775"/>
            <a:ext cx="8006676" cy="996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1">
                                            <p:txEl>
                                              <p:pRg st="0" end="0"/>
                                            </p:txEl>
                                          </p:spTgt>
                                        </p:tgtEl>
                                        <p:attrNameLst>
                                          <p:attrName>style.visibility</p:attrName>
                                        </p:attrNameLst>
                                      </p:cBhvr>
                                      <p:to>
                                        <p:strVal val="visible"/>
                                      </p:to>
                                    </p:set>
                                    <p:animEffect transition="in" filter="fade">
                                      <p:cBhvr>
                                        <p:cTn id="7" dur="1000"/>
                                        <p:tgtEl>
                                          <p:spTgt spid="6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1">
                                            <p:txEl>
                                              <p:pRg st="1" end="1"/>
                                            </p:txEl>
                                          </p:spTgt>
                                        </p:tgtEl>
                                        <p:attrNameLst>
                                          <p:attrName>style.visibility</p:attrName>
                                        </p:attrNameLst>
                                      </p:cBhvr>
                                      <p:to>
                                        <p:strVal val="visible"/>
                                      </p:to>
                                    </p:set>
                                    <p:animEffect transition="in" filter="fade">
                                      <p:cBhvr>
                                        <p:cTn id="12" dur="1000"/>
                                        <p:tgtEl>
                                          <p:spTgt spid="6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1">
                                            <p:txEl>
                                              <p:pRg st="2" end="2"/>
                                            </p:txEl>
                                          </p:spTgt>
                                        </p:tgtEl>
                                        <p:attrNameLst>
                                          <p:attrName>style.visibility</p:attrName>
                                        </p:attrNameLst>
                                      </p:cBhvr>
                                      <p:to>
                                        <p:strVal val="visible"/>
                                      </p:to>
                                    </p:set>
                                    <p:animEffect transition="in" filter="fade">
                                      <p:cBhvr>
                                        <p:cTn id="17" dur="1000"/>
                                        <p:tgtEl>
                                          <p:spTgt spid="6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1">
                                            <p:txEl>
                                              <p:pRg st="3" end="3"/>
                                            </p:txEl>
                                          </p:spTgt>
                                        </p:tgtEl>
                                        <p:attrNameLst>
                                          <p:attrName>style.visibility</p:attrName>
                                        </p:attrNameLst>
                                      </p:cBhvr>
                                      <p:to>
                                        <p:strVal val="visible"/>
                                      </p:to>
                                    </p:set>
                                    <p:animEffect transition="in" filter="fade">
                                      <p:cBhvr>
                                        <p:cTn id="22" dur="1000"/>
                                        <p:tgtEl>
                                          <p:spTgt spid="6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1">
                                            <p:txEl>
                                              <p:pRg st="4" end="4"/>
                                            </p:txEl>
                                          </p:spTgt>
                                        </p:tgtEl>
                                        <p:attrNameLst>
                                          <p:attrName>style.visibility</p:attrName>
                                        </p:attrNameLst>
                                      </p:cBhvr>
                                      <p:to>
                                        <p:strVal val="visible"/>
                                      </p:to>
                                    </p:set>
                                    <p:animEffect transition="in" filter="fade">
                                      <p:cBhvr>
                                        <p:cTn id="27" dur="1000"/>
                                        <p:tgtEl>
                                          <p:spTgt spid="6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1">
                                            <p:txEl>
                                              <p:pRg st="5" end="5"/>
                                            </p:txEl>
                                          </p:spTgt>
                                        </p:tgtEl>
                                        <p:attrNameLst>
                                          <p:attrName>style.visibility</p:attrName>
                                        </p:attrNameLst>
                                      </p:cBhvr>
                                      <p:to>
                                        <p:strVal val="visible"/>
                                      </p:to>
                                    </p:set>
                                    <p:animEffect transition="in" filter="fade">
                                      <p:cBhvr>
                                        <p:cTn id="32" dur="1000"/>
                                        <p:tgtEl>
                                          <p:spTgt spid="6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1">
                                            <p:txEl>
                                              <p:pRg st="6" end="6"/>
                                            </p:txEl>
                                          </p:spTgt>
                                        </p:tgtEl>
                                        <p:attrNameLst>
                                          <p:attrName>style.visibility</p:attrName>
                                        </p:attrNameLst>
                                      </p:cBhvr>
                                      <p:to>
                                        <p:strVal val="visible"/>
                                      </p:to>
                                    </p:set>
                                    <p:animEffect transition="in" filter="fade">
                                      <p:cBhvr>
                                        <p:cTn id="37" dur="1000"/>
                                        <p:tgtEl>
                                          <p:spTgt spid="6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1">
                                            <p:txEl>
                                              <p:pRg st="7" end="7"/>
                                            </p:txEl>
                                          </p:spTgt>
                                        </p:tgtEl>
                                        <p:attrNameLst>
                                          <p:attrName>style.visibility</p:attrName>
                                        </p:attrNameLst>
                                      </p:cBhvr>
                                      <p:to>
                                        <p:strVal val="visible"/>
                                      </p:to>
                                    </p:set>
                                    <p:animEffect transition="in" filter="fade">
                                      <p:cBhvr>
                                        <p:cTn id="42" dur="1000"/>
                                        <p:tgtEl>
                                          <p:spTgt spid="62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1">
                                            <p:txEl>
                                              <p:pRg st="8" end="8"/>
                                            </p:txEl>
                                          </p:spTgt>
                                        </p:tgtEl>
                                        <p:attrNameLst>
                                          <p:attrName>style.visibility</p:attrName>
                                        </p:attrNameLst>
                                      </p:cBhvr>
                                      <p:to>
                                        <p:strVal val="visible"/>
                                      </p:to>
                                    </p:set>
                                    <p:animEffect transition="in" filter="fade">
                                      <p:cBhvr>
                                        <p:cTn id="47" dur="1000"/>
                                        <p:tgtEl>
                                          <p:spTgt spid="62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21">
                                            <p:txEl>
                                              <p:pRg st="9" end="9"/>
                                            </p:txEl>
                                          </p:spTgt>
                                        </p:tgtEl>
                                        <p:attrNameLst>
                                          <p:attrName>style.visibility</p:attrName>
                                        </p:attrNameLst>
                                      </p:cBhvr>
                                      <p:to>
                                        <p:strVal val="visible"/>
                                      </p:to>
                                    </p:set>
                                    <p:animEffect transition="in" filter="fade">
                                      <p:cBhvr>
                                        <p:cTn id="52" dur="1000"/>
                                        <p:tgtEl>
                                          <p:spTgt spid="62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21">
                                            <p:txEl>
                                              <p:pRg st="10" end="10"/>
                                            </p:txEl>
                                          </p:spTgt>
                                        </p:tgtEl>
                                        <p:attrNameLst>
                                          <p:attrName>style.visibility</p:attrName>
                                        </p:attrNameLst>
                                      </p:cBhvr>
                                      <p:to>
                                        <p:strVal val="visible"/>
                                      </p:to>
                                    </p:set>
                                    <p:animEffect transition="in" filter="fade">
                                      <p:cBhvr>
                                        <p:cTn id="57" dur="1000"/>
                                        <p:tgtEl>
                                          <p:spTgt spid="62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g12e4e458ce3_0_77"/>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1200"/>
              </a:spcBef>
              <a:spcAft>
                <a:spcPts val="1200"/>
              </a:spcAft>
              <a:buNone/>
            </a:pPr>
            <a:r>
              <a:rPr lang="en-IN" b="1">
                <a:solidFill>
                  <a:schemeClr val="lt1"/>
                </a:solidFill>
              </a:rPr>
              <a:t>The variable elimination algorithm</a:t>
            </a:r>
            <a:endParaRPr b="1">
              <a:solidFill>
                <a:schemeClr val="lt1"/>
              </a:solidFill>
            </a:endParaRPr>
          </a:p>
        </p:txBody>
      </p:sp>
      <p:sp>
        <p:nvSpPr>
          <p:cNvPr id="628" name="Google Shape;628;g12e4e458ce3_0_7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629" name="Google Shape;629;g12e4e458ce3_0_7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58</a:t>
            </a:fld>
            <a:endParaRPr/>
          </a:p>
        </p:txBody>
      </p:sp>
      <p:pic>
        <p:nvPicPr>
          <p:cNvPr id="630" name="Google Shape;630;g12e4e458ce3_0_77"/>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31" name="Google Shape;631;g12e4e458ce3_0_77"/>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Notice that we have annotated each part of the expression with the name of the corresponding </a:t>
            </a:r>
            <a:r>
              <a:rPr lang="en-IN" sz="2400" b="1" i="1">
                <a:solidFill>
                  <a:srgbClr val="FF0000"/>
                </a:solidFill>
                <a:highlight>
                  <a:srgbClr val="FFFFFF"/>
                </a:highlight>
                <a:latin typeface="Calibri"/>
                <a:ea typeface="Calibri"/>
                <a:cs typeface="Calibri"/>
                <a:sym typeface="Calibri"/>
              </a:rPr>
              <a:t>factor</a:t>
            </a:r>
            <a:r>
              <a:rPr lang="en-IN" sz="2400">
                <a:solidFill>
                  <a:srgbClr val="333333"/>
                </a:solidFill>
                <a:highlight>
                  <a:srgbClr val="FFFFFF"/>
                </a:highlight>
                <a:latin typeface="Calibri"/>
                <a:ea typeface="Calibri"/>
                <a:cs typeface="Calibri"/>
                <a:sym typeface="Calibri"/>
              </a:rPr>
              <a:t>; each factor is a matrix indexed by the values of its argument variables.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For example, the factors f4(A) and f5(A) corresponding to P(j | a) and P(m | a) depend just on A because J and M are fixed by the query.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They are therefore two-element vectors:</a:t>
            </a: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f3(A, B, E) will be a 2 × 2 × 2 matrix, which is hard to show on the printed page. (The “first” element is given by P(a | b, e)=0.95 and the “last” by P(¬a | ¬b,¬e)=0.999.) </a:t>
            </a:r>
            <a:endParaRPr sz="2400">
              <a:solidFill>
                <a:srgbClr val="333333"/>
              </a:solidFill>
              <a:highlight>
                <a:srgbClr val="FFFFFF"/>
              </a:highlight>
              <a:latin typeface="Calibri"/>
              <a:ea typeface="Calibri"/>
              <a:cs typeface="Calibri"/>
              <a:sym typeface="Calibri"/>
            </a:endParaRPr>
          </a:p>
          <a:p>
            <a:pPr marL="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pic>
        <p:nvPicPr>
          <p:cNvPr id="632" name="Google Shape;632;g12e4e458ce3_0_77"/>
          <p:cNvPicPr preferRelativeResize="0"/>
          <p:nvPr/>
        </p:nvPicPr>
        <p:blipFill>
          <a:blip r:embed="rId4">
            <a:alphaModFix/>
          </a:blip>
          <a:stretch>
            <a:fillRect/>
          </a:stretch>
        </p:blipFill>
        <p:spPr>
          <a:xfrm>
            <a:off x="1947850" y="3857625"/>
            <a:ext cx="8296275" cy="714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1">
                                            <p:txEl>
                                              <p:pRg st="0" end="0"/>
                                            </p:txEl>
                                          </p:spTgt>
                                        </p:tgtEl>
                                        <p:attrNameLst>
                                          <p:attrName>style.visibility</p:attrName>
                                        </p:attrNameLst>
                                      </p:cBhvr>
                                      <p:to>
                                        <p:strVal val="visible"/>
                                      </p:to>
                                    </p:set>
                                    <p:animEffect transition="in" filter="fade">
                                      <p:cBhvr>
                                        <p:cTn id="7" dur="1000"/>
                                        <p:tgtEl>
                                          <p:spTgt spid="6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1">
                                            <p:txEl>
                                              <p:pRg st="1" end="1"/>
                                            </p:txEl>
                                          </p:spTgt>
                                        </p:tgtEl>
                                        <p:attrNameLst>
                                          <p:attrName>style.visibility</p:attrName>
                                        </p:attrNameLst>
                                      </p:cBhvr>
                                      <p:to>
                                        <p:strVal val="visible"/>
                                      </p:to>
                                    </p:set>
                                    <p:animEffect transition="in" filter="fade">
                                      <p:cBhvr>
                                        <p:cTn id="12" dur="1000"/>
                                        <p:tgtEl>
                                          <p:spTgt spid="6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1">
                                            <p:txEl>
                                              <p:pRg st="2" end="2"/>
                                            </p:txEl>
                                          </p:spTgt>
                                        </p:tgtEl>
                                        <p:attrNameLst>
                                          <p:attrName>style.visibility</p:attrName>
                                        </p:attrNameLst>
                                      </p:cBhvr>
                                      <p:to>
                                        <p:strVal val="visible"/>
                                      </p:to>
                                    </p:set>
                                    <p:animEffect transition="in" filter="fade">
                                      <p:cBhvr>
                                        <p:cTn id="17" dur="1000"/>
                                        <p:tgtEl>
                                          <p:spTgt spid="6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1">
                                            <p:txEl>
                                              <p:pRg st="3" end="3"/>
                                            </p:txEl>
                                          </p:spTgt>
                                        </p:tgtEl>
                                        <p:attrNameLst>
                                          <p:attrName>style.visibility</p:attrName>
                                        </p:attrNameLst>
                                      </p:cBhvr>
                                      <p:to>
                                        <p:strVal val="visible"/>
                                      </p:to>
                                    </p:set>
                                    <p:animEffect transition="in" filter="fade">
                                      <p:cBhvr>
                                        <p:cTn id="22" dur="1000"/>
                                        <p:tgtEl>
                                          <p:spTgt spid="6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31">
                                            <p:txEl>
                                              <p:pRg st="4" end="4"/>
                                            </p:txEl>
                                          </p:spTgt>
                                        </p:tgtEl>
                                        <p:attrNameLst>
                                          <p:attrName>style.visibility</p:attrName>
                                        </p:attrNameLst>
                                      </p:cBhvr>
                                      <p:to>
                                        <p:strVal val="visible"/>
                                      </p:to>
                                    </p:set>
                                    <p:animEffect transition="in" filter="fade">
                                      <p:cBhvr>
                                        <p:cTn id="27" dur="1000"/>
                                        <p:tgtEl>
                                          <p:spTgt spid="6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31">
                                            <p:txEl>
                                              <p:pRg st="5" end="5"/>
                                            </p:txEl>
                                          </p:spTgt>
                                        </p:tgtEl>
                                        <p:attrNameLst>
                                          <p:attrName>style.visibility</p:attrName>
                                        </p:attrNameLst>
                                      </p:cBhvr>
                                      <p:to>
                                        <p:strVal val="visible"/>
                                      </p:to>
                                    </p:set>
                                    <p:animEffect transition="in" filter="fade">
                                      <p:cBhvr>
                                        <p:cTn id="32" dur="1000"/>
                                        <p:tgtEl>
                                          <p:spTgt spid="6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31">
                                            <p:txEl>
                                              <p:pRg st="6" end="6"/>
                                            </p:txEl>
                                          </p:spTgt>
                                        </p:tgtEl>
                                        <p:attrNameLst>
                                          <p:attrName>style.visibility</p:attrName>
                                        </p:attrNameLst>
                                      </p:cBhvr>
                                      <p:to>
                                        <p:strVal val="visible"/>
                                      </p:to>
                                    </p:set>
                                    <p:animEffect transition="in" filter="fade">
                                      <p:cBhvr>
                                        <p:cTn id="37" dur="1000"/>
                                        <p:tgtEl>
                                          <p:spTgt spid="6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31">
                                            <p:txEl>
                                              <p:pRg st="7" end="7"/>
                                            </p:txEl>
                                          </p:spTgt>
                                        </p:tgtEl>
                                        <p:attrNameLst>
                                          <p:attrName>style.visibility</p:attrName>
                                        </p:attrNameLst>
                                      </p:cBhvr>
                                      <p:to>
                                        <p:strVal val="visible"/>
                                      </p:to>
                                    </p:set>
                                    <p:animEffect transition="in" filter="fade">
                                      <p:cBhvr>
                                        <p:cTn id="42" dur="1000"/>
                                        <p:tgtEl>
                                          <p:spTgt spid="6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g12e4e458ce3_0_9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1200"/>
              </a:spcBef>
              <a:spcAft>
                <a:spcPts val="1200"/>
              </a:spcAft>
              <a:buNone/>
            </a:pPr>
            <a:r>
              <a:rPr lang="en-IN" b="1">
                <a:solidFill>
                  <a:schemeClr val="lt1"/>
                </a:solidFill>
              </a:rPr>
              <a:t>The variable elimination algorithm</a:t>
            </a:r>
            <a:endParaRPr b="1">
              <a:solidFill>
                <a:schemeClr val="lt1"/>
              </a:solidFill>
            </a:endParaRPr>
          </a:p>
        </p:txBody>
      </p:sp>
      <p:sp>
        <p:nvSpPr>
          <p:cNvPr id="638" name="Google Shape;638;g12e4e458ce3_0_9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639" name="Google Shape;639;g12e4e458ce3_0_9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59</a:t>
            </a:fld>
            <a:endParaRPr/>
          </a:p>
        </p:txBody>
      </p:sp>
      <p:pic>
        <p:nvPicPr>
          <p:cNvPr id="640" name="Google Shape;640;g12e4e458ce3_0_9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41" name="Google Shape;641;g12e4e458ce3_0_90"/>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In terms of factors, the query expression is written as</a:t>
            </a:r>
            <a:endParaRPr sz="2400">
              <a:solidFill>
                <a:srgbClr val="333333"/>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where the </a:t>
            </a:r>
            <a:r>
              <a:rPr lang="en-IN" sz="2400" b="1">
                <a:solidFill>
                  <a:srgbClr val="333333"/>
                </a:solidFill>
                <a:highlight>
                  <a:srgbClr val="FFFFFF"/>
                </a:highlight>
                <a:latin typeface="Calibri"/>
                <a:ea typeface="Calibri"/>
                <a:cs typeface="Calibri"/>
                <a:sym typeface="Calibri"/>
              </a:rPr>
              <a:t>“×” </a:t>
            </a:r>
            <a:r>
              <a:rPr lang="en-IN" sz="2400">
                <a:solidFill>
                  <a:srgbClr val="333333"/>
                </a:solidFill>
                <a:highlight>
                  <a:srgbClr val="FFFFFF"/>
                </a:highlight>
                <a:latin typeface="Calibri"/>
                <a:ea typeface="Calibri"/>
                <a:cs typeface="Calibri"/>
                <a:sym typeface="Calibri"/>
              </a:rPr>
              <a:t>operator is not ordinary matrix multiplication but instead the pointwise product operation, to be described shortly.</a:t>
            </a:r>
            <a:endParaRPr sz="2400">
              <a:solidFill>
                <a:srgbClr val="333333"/>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The process of evaluation is a process of summing out variables (right to left) from pointwise products of factors to produce new factors, eventually yielding a factor that is the solution, i.e., the posterior distribution over the query variable. </a:t>
            </a: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pic>
        <p:nvPicPr>
          <p:cNvPr id="642" name="Google Shape;642;g12e4e458ce3_0_90"/>
          <p:cNvPicPr preferRelativeResize="0"/>
          <p:nvPr/>
        </p:nvPicPr>
        <p:blipFill>
          <a:blip r:embed="rId4">
            <a:alphaModFix/>
          </a:blip>
          <a:stretch>
            <a:fillRect/>
          </a:stretch>
        </p:blipFill>
        <p:spPr>
          <a:xfrm>
            <a:off x="2528875" y="1800225"/>
            <a:ext cx="7134225" cy="638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1">
                                            <p:txEl>
                                              <p:pRg st="0" end="0"/>
                                            </p:txEl>
                                          </p:spTgt>
                                        </p:tgtEl>
                                        <p:attrNameLst>
                                          <p:attrName>style.visibility</p:attrName>
                                        </p:attrNameLst>
                                      </p:cBhvr>
                                      <p:to>
                                        <p:strVal val="visible"/>
                                      </p:to>
                                    </p:set>
                                    <p:animEffect transition="in" filter="fade">
                                      <p:cBhvr>
                                        <p:cTn id="7" dur="1000"/>
                                        <p:tgtEl>
                                          <p:spTgt spid="6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1">
                                            <p:txEl>
                                              <p:pRg st="1" end="1"/>
                                            </p:txEl>
                                          </p:spTgt>
                                        </p:tgtEl>
                                        <p:attrNameLst>
                                          <p:attrName>style.visibility</p:attrName>
                                        </p:attrNameLst>
                                      </p:cBhvr>
                                      <p:to>
                                        <p:strVal val="visible"/>
                                      </p:to>
                                    </p:set>
                                    <p:animEffect transition="in" filter="fade">
                                      <p:cBhvr>
                                        <p:cTn id="12" dur="1000"/>
                                        <p:tgtEl>
                                          <p:spTgt spid="6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1">
                                            <p:txEl>
                                              <p:pRg st="2" end="2"/>
                                            </p:txEl>
                                          </p:spTgt>
                                        </p:tgtEl>
                                        <p:attrNameLst>
                                          <p:attrName>style.visibility</p:attrName>
                                        </p:attrNameLst>
                                      </p:cBhvr>
                                      <p:to>
                                        <p:strVal val="visible"/>
                                      </p:to>
                                    </p:set>
                                    <p:animEffect transition="in" filter="fade">
                                      <p:cBhvr>
                                        <p:cTn id="17" dur="1000"/>
                                        <p:tgtEl>
                                          <p:spTgt spid="6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1">
                                            <p:txEl>
                                              <p:pRg st="3" end="3"/>
                                            </p:txEl>
                                          </p:spTgt>
                                        </p:tgtEl>
                                        <p:attrNameLst>
                                          <p:attrName>style.visibility</p:attrName>
                                        </p:attrNameLst>
                                      </p:cBhvr>
                                      <p:to>
                                        <p:strVal val="visible"/>
                                      </p:to>
                                    </p:set>
                                    <p:animEffect transition="in" filter="fade">
                                      <p:cBhvr>
                                        <p:cTn id="22" dur="1000"/>
                                        <p:tgtEl>
                                          <p:spTgt spid="6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1">
                                            <p:txEl>
                                              <p:pRg st="4" end="4"/>
                                            </p:txEl>
                                          </p:spTgt>
                                        </p:tgtEl>
                                        <p:attrNameLst>
                                          <p:attrName>style.visibility</p:attrName>
                                        </p:attrNameLst>
                                      </p:cBhvr>
                                      <p:to>
                                        <p:strVal val="visible"/>
                                      </p:to>
                                    </p:set>
                                    <p:animEffect transition="in" filter="fade">
                                      <p:cBhvr>
                                        <p:cTn id="27" dur="1000"/>
                                        <p:tgtEl>
                                          <p:spTgt spid="6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1">
                                            <p:txEl>
                                              <p:pRg st="5" end="5"/>
                                            </p:txEl>
                                          </p:spTgt>
                                        </p:tgtEl>
                                        <p:attrNameLst>
                                          <p:attrName>style.visibility</p:attrName>
                                        </p:attrNameLst>
                                      </p:cBhvr>
                                      <p:to>
                                        <p:strVal val="visible"/>
                                      </p:to>
                                    </p:set>
                                    <p:animEffect transition="in" filter="fade">
                                      <p:cBhvr>
                                        <p:cTn id="32" dur="1000"/>
                                        <p:tgtEl>
                                          <p:spTgt spid="64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41">
                                            <p:txEl>
                                              <p:pRg st="6" end="6"/>
                                            </p:txEl>
                                          </p:spTgt>
                                        </p:tgtEl>
                                        <p:attrNameLst>
                                          <p:attrName>style.visibility</p:attrName>
                                        </p:attrNameLst>
                                      </p:cBhvr>
                                      <p:to>
                                        <p:strVal val="visible"/>
                                      </p:to>
                                    </p:set>
                                    <p:animEffect transition="in" filter="fade">
                                      <p:cBhvr>
                                        <p:cTn id="37" dur="1000"/>
                                        <p:tgtEl>
                                          <p:spTgt spid="64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41">
                                            <p:txEl>
                                              <p:pRg st="7" end="7"/>
                                            </p:txEl>
                                          </p:spTgt>
                                        </p:tgtEl>
                                        <p:attrNameLst>
                                          <p:attrName>style.visibility</p:attrName>
                                        </p:attrNameLst>
                                      </p:cBhvr>
                                      <p:to>
                                        <p:strVal val="visible"/>
                                      </p:to>
                                    </p:set>
                                    <p:animEffect transition="in" filter="fade">
                                      <p:cBhvr>
                                        <p:cTn id="42" dur="1000"/>
                                        <p:tgtEl>
                                          <p:spTgt spid="64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41">
                                            <p:txEl>
                                              <p:pRg st="8" end="8"/>
                                            </p:txEl>
                                          </p:spTgt>
                                        </p:tgtEl>
                                        <p:attrNameLst>
                                          <p:attrName>style.visibility</p:attrName>
                                        </p:attrNameLst>
                                      </p:cBhvr>
                                      <p:to>
                                        <p:strVal val="visible"/>
                                      </p:to>
                                    </p:set>
                                    <p:animEffect transition="in" filter="fade">
                                      <p:cBhvr>
                                        <p:cTn id="47" dur="1000"/>
                                        <p:tgtEl>
                                          <p:spTgt spid="64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41">
                                            <p:txEl>
                                              <p:pRg st="9" end="9"/>
                                            </p:txEl>
                                          </p:spTgt>
                                        </p:tgtEl>
                                        <p:attrNameLst>
                                          <p:attrName>style.visibility</p:attrName>
                                        </p:attrNameLst>
                                      </p:cBhvr>
                                      <p:to>
                                        <p:strVal val="visible"/>
                                      </p:to>
                                    </p:set>
                                    <p:animEffect transition="in" filter="fade">
                                      <p:cBhvr>
                                        <p:cTn id="52" dur="1000"/>
                                        <p:tgtEl>
                                          <p:spTgt spid="64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lt1"/>
              </a:buClr>
              <a:buSzPts val="4400"/>
              <a:buFont typeface="Calibri"/>
              <a:buNone/>
            </a:pPr>
            <a:r>
              <a:rPr lang="en-IN" b="1">
                <a:solidFill>
                  <a:schemeClr val="lt1"/>
                </a:solidFill>
              </a:rPr>
              <a:t>Causes of Uncertainty</a:t>
            </a:r>
            <a:endParaRPr b="1">
              <a:solidFill>
                <a:schemeClr val="lt1"/>
              </a:solidFill>
            </a:endParaRPr>
          </a:p>
        </p:txBody>
      </p:sp>
      <p:sp>
        <p:nvSpPr>
          <p:cNvPr id="133" name="Google Shape;133;p5"/>
          <p:cNvSpPr txBox="1">
            <a:spLocks noGrp="1"/>
          </p:cNvSpPr>
          <p:nvPr>
            <p:ph type="body" idx="1"/>
          </p:nvPr>
        </p:nvSpPr>
        <p:spPr>
          <a:xfrm>
            <a:off x="311728" y="1034963"/>
            <a:ext cx="11533908" cy="5078196"/>
          </a:xfrm>
          <a:prstGeom prst="rect">
            <a:avLst/>
          </a:prstGeom>
          <a:noFill/>
          <a:ln>
            <a:noFill/>
          </a:ln>
        </p:spPr>
        <p:txBody>
          <a:bodyPr spcFirstLastPara="1" wrap="square" lIns="91425" tIns="45700" rIns="91425" bIns="45700" anchor="t" anchorCtr="0">
            <a:normAutofit lnSpcReduction="10000"/>
          </a:bodyPr>
          <a:lstStyle/>
          <a:p>
            <a:pPr marL="450000" lvl="0" indent="-422400" algn="just" rtl="0">
              <a:lnSpc>
                <a:spcPct val="115000"/>
              </a:lnSpc>
              <a:spcBef>
                <a:spcPts val="0"/>
              </a:spcBef>
              <a:spcAft>
                <a:spcPts val="0"/>
              </a:spcAft>
              <a:buClr>
                <a:schemeClr val="dk1"/>
              </a:buClr>
              <a:buSzPts val="2400"/>
              <a:buFont typeface="Calibri"/>
              <a:buChar char="•"/>
            </a:pPr>
            <a:r>
              <a:rPr lang="en-IN" sz="2400"/>
              <a:t>Missing / Unavailable Data</a:t>
            </a:r>
            <a:endParaRPr sz="2400"/>
          </a:p>
          <a:p>
            <a:pPr marL="450000" lvl="0" indent="-422400" algn="just" rtl="0">
              <a:lnSpc>
                <a:spcPct val="115000"/>
              </a:lnSpc>
              <a:spcBef>
                <a:spcPts val="1000"/>
              </a:spcBef>
              <a:spcAft>
                <a:spcPts val="0"/>
              </a:spcAft>
              <a:buClr>
                <a:schemeClr val="dk1"/>
              </a:buClr>
              <a:buSzPts val="2400"/>
              <a:buFont typeface="Calibri"/>
              <a:buChar char="•"/>
            </a:pPr>
            <a:r>
              <a:rPr lang="en-IN" sz="2400"/>
              <a:t>Unreliable / Ambiguous Data</a:t>
            </a:r>
            <a:endParaRPr sz="2400"/>
          </a:p>
          <a:p>
            <a:pPr marL="450000" lvl="0" indent="-422400" algn="just" rtl="0">
              <a:lnSpc>
                <a:spcPct val="115000"/>
              </a:lnSpc>
              <a:spcBef>
                <a:spcPts val="1000"/>
              </a:spcBef>
              <a:spcAft>
                <a:spcPts val="0"/>
              </a:spcAft>
              <a:buClr>
                <a:schemeClr val="dk1"/>
              </a:buClr>
              <a:buSzPts val="2400"/>
              <a:buFont typeface="Calibri"/>
              <a:buChar char="•"/>
            </a:pPr>
            <a:r>
              <a:rPr lang="en-IN" sz="2400"/>
              <a:t>Imprecise / Inconsistent Data</a:t>
            </a:r>
            <a:endParaRPr sz="2400"/>
          </a:p>
          <a:p>
            <a:pPr marL="450000" lvl="0" indent="-422400" algn="just" rtl="0">
              <a:lnSpc>
                <a:spcPct val="115000"/>
              </a:lnSpc>
              <a:spcBef>
                <a:spcPts val="1000"/>
              </a:spcBef>
              <a:spcAft>
                <a:spcPts val="0"/>
              </a:spcAft>
              <a:buClr>
                <a:schemeClr val="dk1"/>
              </a:buClr>
              <a:buSzPts val="2400"/>
              <a:buFont typeface="Calibri"/>
              <a:buChar char="•"/>
            </a:pPr>
            <a:r>
              <a:rPr lang="en-IN" sz="2400"/>
              <a:t>Guess Based Data</a:t>
            </a:r>
            <a:endParaRPr sz="2400"/>
          </a:p>
          <a:p>
            <a:pPr marL="450000" lvl="0" indent="-422400" algn="just" rtl="0">
              <a:lnSpc>
                <a:spcPct val="115000"/>
              </a:lnSpc>
              <a:spcBef>
                <a:spcPts val="1000"/>
              </a:spcBef>
              <a:spcAft>
                <a:spcPts val="0"/>
              </a:spcAft>
              <a:buClr>
                <a:schemeClr val="dk1"/>
              </a:buClr>
              <a:buSzPts val="2400"/>
              <a:buFont typeface="Calibri"/>
              <a:buChar char="•"/>
            </a:pPr>
            <a:r>
              <a:rPr lang="en-IN" sz="2400"/>
              <a:t>Default Based Data</a:t>
            </a:r>
            <a:endParaRPr sz="2400"/>
          </a:p>
          <a:p>
            <a:pPr marL="0" lvl="0" indent="0" algn="just" rtl="0">
              <a:lnSpc>
                <a:spcPct val="115000"/>
              </a:lnSpc>
              <a:spcBef>
                <a:spcPts val="1200"/>
              </a:spcBef>
              <a:spcAft>
                <a:spcPts val="0"/>
              </a:spcAft>
              <a:buNone/>
            </a:pPr>
            <a:r>
              <a:rPr lang="en-IN" sz="2400" b="1"/>
              <a:t>Need of probabilistic reasoning in AI:</a:t>
            </a:r>
            <a:endParaRPr sz="2400" b="1"/>
          </a:p>
          <a:p>
            <a:pPr marL="457200" marR="25400" lvl="0" indent="-349250" algn="l" rtl="0">
              <a:lnSpc>
                <a:spcPct val="156250"/>
              </a:lnSpc>
              <a:spcBef>
                <a:spcPts val="1500"/>
              </a:spcBef>
              <a:spcAft>
                <a:spcPts val="0"/>
              </a:spcAft>
              <a:buClr>
                <a:schemeClr val="dk1"/>
              </a:buClr>
              <a:buSzPts val="1900"/>
              <a:buFont typeface="Calibri"/>
              <a:buChar char="●"/>
            </a:pPr>
            <a:r>
              <a:rPr lang="en-IN" sz="2400"/>
              <a:t>When there are unpredictable outcomes.</a:t>
            </a:r>
            <a:endParaRPr sz="2400"/>
          </a:p>
          <a:p>
            <a:pPr marL="457200" marR="25400" lvl="0" indent="-349250" algn="l" rtl="0">
              <a:lnSpc>
                <a:spcPct val="156250"/>
              </a:lnSpc>
              <a:spcBef>
                <a:spcPts val="0"/>
              </a:spcBef>
              <a:spcAft>
                <a:spcPts val="0"/>
              </a:spcAft>
              <a:buClr>
                <a:schemeClr val="dk1"/>
              </a:buClr>
              <a:buSzPts val="1900"/>
              <a:buFont typeface="Calibri"/>
              <a:buChar char="●"/>
            </a:pPr>
            <a:r>
              <a:rPr lang="en-IN" sz="2400"/>
              <a:t>When specifications or possibilities of predicates becomes too large to handle.</a:t>
            </a:r>
            <a:endParaRPr sz="2400"/>
          </a:p>
          <a:p>
            <a:pPr marL="457200" marR="25400" lvl="0" indent="-349250" algn="l" rtl="0">
              <a:lnSpc>
                <a:spcPct val="156250"/>
              </a:lnSpc>
              <a:spcBef>
                <a:spcPts val="0"/>
              </a:spcBef>
              <a:spcAft>
                <a:spcPts val="0"/>
              </a:spcAft>
              <a:buClr>
                <a:schemeClr val="dk1"/>
              </a:buClr>
              <a:buSzPts val="1900"/>
              <a:buFont typeface="Calibri"/>
              <a:buChar char="●"/>
            </a:pPr>
            <a:r>
              <a:rPr lang="en-IN" sz="2400"/>
              <a:t>When an unknown error occurs during an experiment.</a:t>
            </a:r>
            <a:endParaRPr sz="2400"/>
          </a:p>
        </p:txBody>
      </p:sp>
      <p:sp>
        <p:nvSpPr>
          <p:cNvPr id="134" name="Google Shape;1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135" name="Google Shape;1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a:t>
            </a:fld>
            <a:endParaRPr/>
          </a:p>
        </p:txBody>
      </p:sp>
      <p:pic>
        <p:nvPicPr>
          <p:cNvPr id="136" name="Google Shape;136;p5"/>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1000"/>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xEl>
                                              <p:pRg st="1" end="1"/>
                                            </p:txEl>
                                          </p:spTgt>
                                        </p:tgtEl>
                                        <p:attrNameLst>
                                          <p:attrName>style.visibility</p:attrName>
                                        </p:attrNameLst>
                                      </p:cBhvr>
                                      <p:to>
                                        <p:strVal val="visible"/>
                                      </p:to>
                                    </p:set>
                                    <p:animEffect transition="in" filter="fade">
                                      <p:cBhvr>
                                        <p:cTn id="12" dur="1000"/>
                                        <p:tgtEl>
                                          <p:spTgt spid="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xEl>
                                              <p:pRg st="2" end="2"/>
                                            </p:txEl>
                                          </p:spTgt>
                                        </p:tgtEl>
                                        <p:attrNameLst>
                                          <p:attrName>style.visibility</p:attrName>
                                        </p:attrNameLst>
                                      </p:cBhvr>
                                      <p:to>
                                        <p:strVal val="visible"/>
                                      </p:to>
                                    </p:set>
                                    <p:animEffect transition="in" filter="fade">
                                      <p:cBhvr>
                                        <p:cTn id="17" dur="1000"/>
                                        <p:tgtEl>
                                          <p:spTgt spid="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
                                            <p:txEl>
                                              <p:pRg st="3" end="3"/>
                                            </p:txEl>
                                          </p:spTgt>
                                        </p:tgtEl>
                                        <p:attrNameLst>
                                          <p:attrName>style.visibility</p:attrName>
                                        </p:attrNameLst>
                                      </p:cBhvr>
                                      <p:to>
                                        <p:strVal val="visible"/>
                                      </p:to>
                                    </p:set>
                                    <p:animEffect transition="in" filter="fade">
                                      <p:cBhvr>
                                        <p:cTn id="22" dur="1000"/>
                                        <p:tgtEl>
                                          <p:spTgt spid="1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3">
                                            <p:txEl>
                                              <p:pRg st="4" end="4"/>
                                            </p:txEl>
                                          </p:spTgt>
                                        </p:tgtEl>
                                        <p:attrNameLst>
                                          <p:attrName>style.visibility</p:attrName>
                                        </p:attrNameLst>
                                      </p:cBhvr>
                                      <p:to>
                                        <p:strVal val="visible"/>
                                      </p:to>
                                    </p:set>
                                    <p:animEffect transition="in" filter="fade">
                                      <p:cBhvr>
                                        <p:cTn id="27" dur="1000"/>
                                        <p:tgtEl>
                                          <p:spTgt spid="1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3">
                                            <p:txEl>
                                              <p:pRg st="5" end="5"/>
                                            </p:txEl>
                                          </p:spTgt>
                                        </p:tgtEl>
                                        <p:attrNameLst>
                                          <p:attrName>style.visibility</p:attrName>
                                        </p:attrNameLst>
                                      </p:cBhvr>
                                      <p:to>
                                        <p:strVal val="visible"/>
                                      </p:to>
                                    </p:set>
                                    <p:animEffect transition="in" filter="fade">
                                      <p:cBhvr>
                                        <p:cTn id="32" dur="1000"/>
                                        <p:tgtEl>
                                          <p:spTgt spid="1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3">
                                            <p:txEl>
                                              <p:pRg st="6" end="6"/>
                                            </p:txEl>
                                          </p:spTgt>
                                        </p:tgtEl>
                                        <p:attrNameLst>
                                          <p:attrName>style.visibility</p:attrName>
                                        </p:attrNameLst>
                                      </p:cBhvr>
                                      <p:to>
                                        <p:strVal val="visible"/>
                                      </p:to>
                                    </p:set>
                                    <p:animEffect transition="in" filter="fade">
                                      <p:cBhvr>
                                        <p:cTn id="37" dur="1000"/>
                                        <p:tgtEl>
                                          <p:spTgt spid="13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3">
                                            <p:txEl>
                                              <p:pRg st="7" end="7"/>
                                            </p:txEl>
                                          </p:spTgt>
                                        </p:tgtEl>
                                        <p:attrNameLst>
                                          <p:attrName>style.visibility</p:attrName>
                                        </p:attrNameLst>
                                      </p:cBhvr>
                                      <p:to>
                                        <p:strVal val="visible"/>
                                      </p:to>
                                    </p:set>
                                    <p:animEffect transition="in" filter="fade">
                                      <p:cBhvr>
                                        <p:cTn id="42" dur="1000"/>
                                        <p:tgtEl>
                                          <p:spTgt spid="13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3">
                                            <p:txEl>
                                              <p:pRg st="8" end="8"/>
                                            </p:txEl>
                                          </p:spTgt>
                                        </p:tgtEl>
                                        <p:attrNameLst>
                                          <p:attrName>style.visibility</p:attrName>
                                        </p:attrNameLst>
                                      </p:cBhvr>
                                      <p:to>
                                        <p:strVal val="visible"/>
                                      </p:to>
                                    </p:set>
                                    <p:animEffect transition="in" filter="fade">
                                      <p:cBhvr>
                                        <p:cTn id="47" dur="1000"/>
                                        <p:tgtEl>
                                          <p:spTgt spid="13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g12e52b41695_1_0"/>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1200"/>
              </a:spcBef>
              <a:spcAft>
                <a:spcPts val="1200"/>
              </a:spcAft>
              <a:buNone/>
            </a:pPr>
            <a:r>
              <a:rPr lang="en-IN" b="1">
                <a:solidFill>
                  <a:schemeClr val="lt1"/>
                </a:solidFill>
              </a:rPr>
              <a:t>The variable elimination algorithm</a:t>
            </a:r>
            <a:endParaRPr b="1">
              <a:solidFill>
                <a:schemeClr val="lt1"/>
              </a:solidFill>
            </a:endParaRPr>
          </a:p>
        </p:txBody>
      </p:sp>
      <p:sp>
        <p:nvSpPr>
          <p:cNvPr id="648" name="Google Shape;648;g12e52b41695_1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649" name="Google Shape;649;g12e52b41695_1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60</a:t>
            </a:fld>
            <a:endParaRPr/>
          </a:p>
        </p:txBody>
      </p:sp>
      <p:pic>
        <p:nvPicPr>
          <p:cNvPr id="650" name="Google Shape;650;g12e52b41695_1_0"/>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51" name="Google Shape;651;g12e52b41695_1_0"/>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The steps are as follows:</a:t>
            </a: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457200" algn="just" rtl="0">
              <a:lnSpc>
                <a:spcPct val="115000"/>
              </a:lnSpc>
              <a:spcBef>
                <a:spcPts val="1200"/>
              </a:spcBef>
              <a:spcAft>
                <a:spcPts val="0"/>
              </a:spcAft>
              <a:buNone/>
            </a:pPr>
            <a:r>
              <a:rPr lang="en-IN" sz="2400">
                <a:solidFill>
                  <a:srgbClr val="333333"/>
                </a:solidFill>
                <a:highlight>
                  <a:srgbClr val="FFFFFF"/>
                </a:highlight>
                <a:latin typeface="Calibri"/>
                <a:ea typeface="Calibri"/>
                <a:cs typeface="Calibri"/>
                <a:sym typeface="Calibri"/>
              </a:rPr>
              <a:t>which can be evaluated by taking the pointwise product and normalizing the result.</a:t>
            </a: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pic>
        <p:nvPicPr>
          <p:cNvPr id="652" name="Google Shape;652;g12e52b41695_1_0"/>
          <p:cNvPicPr preferRelativeResize="0"/>
          <p:nvPr/>
        </p:nvPicPr>
        <p:blipFill>
          <a:blip r:embed="rId4">
            <a:alphaModFix/>
          </a:blip>
          <a:stretch>
            <a:fillRect/>
          </a:stretch>
        </p:blipFill>
        <p:spPr>
          <a:xfrm>
            <a:off x="1096100" y="1703400"/>
            <a:ext cx="9576675" cy="39992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1">
                                            <p:txEl>
                                              <p:pRg st="0" end="0"/>
                                            </p:txEl>
                                          </p:spTgt>
                                        </p:tgtEl>
                                        <p:attrNameLst>
                                          <p:attrName>style.visibility</p:attrName>
                                        </p:attrNameLst>
                                      </p:cBhvr>
                                      <p:to>
                                        <p:strVal val="visible"/>
                                      </p:to>
                                    </p:set>
                                    <p:animEffect transition="in" filter="fade">
                                      <p:cBhvr>
                                        <p:cTn id="7" dur="1000"/>
                                        <p:tgtEl>
                                          <p:spTgt spid="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1">
                                            <p:txEl>
                                              <p:pRg st="1" end="1"/>
                                            </p:txEl>
                                          </p:spTgt>
                                        </p:tgtEl>
                                        <p:attrNameLst>
                                          <p:attrName>style.visibility</p:attrName>
                                        </p:attrNameLst>
                                      </p:cBhvr>
                                      <p:to>
                                        <p:strVal val="visible"/>
                                      </p:to>
                                    </p:set>
                                    <p:animEffect transition="in" filter="fade">
                                      <p:cBhvr>
                                        <p:cTn id="12" dur="1000"/>
                                        <p:tgtEl>
                                          <p:spTgt spid="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1">
                                            <p:txEl>
                                              <p:pRg st="2" end="2"/>
                                            </p:txEl>
                                          </p:spTgt>
                                        </p:tgtEl>
                                        <p:attrNameLst>
                                          <p:attrName>style.visibility</p:attrName>
                                        </p:attrNameLst>
                                      </p:cBhvr>
                                      <p:to>
                                        <p:strVal val="visible"/>
                                      </p:to>
                                    </p:set>
                                    <p:animEffect transition="in" filter="fade">
                                      <p:cBhvr>
                                        <p:cTn id="17" dur="1000"/>
                                        <p:tgtEl>
                                          <p:spTgt spid="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1">
                                            <p:txEl>
                                              <p:pRg st="3" end="3"/>
                                            </p:txEl>
                                          </p:spTgt>
                                        </p:tgtEl>
                                        <p:attrNameLst>
                                          <p:attrName>style.visibility</p:attrName>
                                        </p:attrNameLst>
                                      </p:cBhvr>
                                      <p:to>
                                        <p:strVal val="visible"/>
                                      </p:to>
                                    </p:set>
                                    <p:animEffect transition="in" filter="fade">
                                      <p:cBhvr>
                                        <p:cTn id="22" dur="1000"/>
                                        <p:tgtEl>
                                          <p:spTgt spid="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1">
                                            <p:txEl>
                                              <p:pRg st="4" end="4"/>
                                            </p:txEl>
                                          </p:spTgt>
                                        </p:tgtEl>
                                        <p:attrNameLst>
                                          <p:attrName>style.visibility</p:attrName>
                                        </p:attrNameLst>
                                      </p:cBhvr>
                                      <p:to>
                                        <p:strVal val="visible"/>
                                      </p:to>
                                    </p:set>
                                    <p:animEffect transition="in" filter="fade">
                                      <p:cBhvr>
                                        <p:cTn id="27" dur="1000"/>
                                        <p:tgtEl>
                                          <p:spTgt spid="6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51">
                                            <p:txEl>
                                              <p:pRg st="5" end="5"/>
                                            </p:txEl>
                                          </p:spTgt>
                                        </p:tgtEl>
                                        <p:attrNameLst>
                                          <p:attrName>style.visibility</p:attrName>
                                        </p:attrNameLst>
                                      </p:cBhvr>
                                      <p:to>
                                        <p:strVal val="visible"/>
                                      </p:to>
                                    </p:set>
                                    <p:animEffect transition="in" filter="fade">
                                      <p:cBhvr>
                                        <p:cTn id="32" dur="1000"/>
                                        <p:tgtEl>
                                          <p:spTgt spid="6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51">
                                            <p:txEl>
                                              <p:pRg st="6" end="6"/>
                                            </p:txEl>
                                          </p:spTgt>
                                        </p:tgtEl>
                                        <p:attrNameLst>
                                          <p:attrName>style.visibility</p:attrName>
                                        </p:attrNameLst>
                                      </p:cBhvr>
                                      <p:to>
                                        <p:strVal val="visible"/>
                                      </p:to>
                                    </p:set>
                                    <p:animEffect transition="in" filter="fade">
                                      <p:cBhvr>
                                        <p:cTn id="37" dur="1000"/>
                                        <p:tgtEl>
                                          <p:spTgt spid="6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51">
                                            <p:txEl>
                                              <p:pRg st="7" end="7"/>
                                            </p:txEl>
                                          </p:spTgt>
                                        </p:tgtEl>
                                        <p:attrNameLst>
                                          <p:attrName>style.visibility</p:attrName>
                                        </p:attrNameLst>
                                      </p:cBhvr>
                                      <p:to>
                                        <p:strVal val="visible"/>
                                      </p:to>
                                    </p:set>
                                    <p:animEffect transition="in" filter="fade">
                                      <p:cBhvr>
                                        <p:cTn id="42" dur="1000"/>
                                        <p:tgtEl>
                                          <p:spTgt spid="65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51">
                                            <p:txEl>
                                              <p:pRg st="8" end="8"/>
                                            </p:txEl>
                                          </p:spTgt>
                                        </p:tgtEl>
                                        <p:attrNameLst>
                                          <p:attrName>style.visibility</p:attrName>
                                        </p:attrNameLst>
                                      </p:cBhvr>
                                      <p:to>
                                        <p:strVal val="visible"/>
                                      </p:to>
                                    </p:set>
                                    <p:animEffect transition="in" filter="fade">
                                      <p:cBhvr>
                                        <p:cTn id="47" dur="1000"/>
                                        <p:tgtEl>
                                          <p:spTgt spid="65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51">
                                            <p:txEl>
                                              <p:pRg st="9" end="9"/>
                                            </p:txEl>
                                          </p:spTgt>
                                        </p:tgtEl>
                                        <p:attrNameLst>
                                          <p:attrName>style.visibility</p:attrName>
                                        </p:attrNameLst>
                                      </p:cBhvr>
                                      <p:to>
                                        <p:strVal val="visible"/>
                                      </p:to>
                                    </p:set>
                                    <p:animEffect transition="in" filter="fade">
                                      <p:cBhvr>
                                        <p:cTn id="52" dur="1000"/>
                                        <p:tgtEl>
                                          <p:spTgt spid="65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51">
                                            <p:txEl>
                                              <p:pRg st="10" end="10"/>
                                            </p:txEl>
                                          </p:spTgt>
                                        </p:tgtEl>
                                        <p:attrNameLst>
                                          <p:attrName>style.visibility</p:attrName>
                                        </p:attrNameLst>
                                      </p:cBhvr>
                                      <p:to>
                                        <p:strVal val="visible"/>
                                      </p:to>
                                    </p:set>
                                    <p:animEffect transition="in" filter="fade">
                                      <p:cBhvr>
                                        <p:cTn id="57" dur="1000"/>
                                        <p:tgtEl>
                                          <p:spTgt spid="65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51">
                                            <p:txEl>
                                              <p:pRg st="11" end="11"/>
                                            </p:txEl>
                                          </p:spTgt>
                                        </p:tgtEl>
                                        <p:attrNameLst>
                                          <p:attrName>style.visibility</p:attrName>
                                        </p:attrNameLst>
                                      </p:cBhvr>
                                      <p:to>
                                        <p:strVal val="visible"/>
                                      </p:to>
                                    </p:set>
                                    <p:animEffect transition="in" filter="fade">
                                      <p:cBhvr>
                                        <p:cTn id="62" dur="1000"/>
                                        <p:tgtEl>
                                          <p:spTgt spid="65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51">
                                            <p:txEl>
                                              <p:pRg st="12" end="12"/>
                                            </p:txEl>
                                          </p:spTgt>
                                        </p:tgtEl>
                                        <p:attrNameLst>
                                          <p:attrName>style.visibility</p:attrName>
                                        </p:attrNameLst>
                                      </p:cBhvr>
                                      <p:to>
                                        <p:strVal val="visible"/>
                                      </p:to>
                                    </p:set>
                                    <p:animEffect transition="in" filter="fade">
                                      <p:cBhvr>
                                        <p:cTn id="67" dur="1000"/>
                                        <p:tgtEl>
                                          <p:spTgt spid="651">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51">
                                            <p:txEl>
                                              <p:pRg st="13" end="13"/>
                                            </p:txEl>
                                          </p:spTgt>
                                        </p:tgtEl>
                                        <p:attrNameLst>
                                          <p:attrName>style.visibility</p:attrName>
                                        </p:attrNameLst>
                                      </p:cBhvr>
                                      <p:to>
                                        <p:strVal val="visible"/>
                                      </p:to>
                                    </p:set>
                                    <p:animEffect transition="in" filter="fade">
                                      <p:cBhvr>
                                        <p:cTn id="72" dur="1000"/>
                                        <p:tgtEl>
                                          <p:spTgt spid="65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g12e52b41695_1_11"/>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1200"/>
              </a:spcBef>
              <a:spcAft>
                <a:spcPts val="1200"/>
              </a:spcAft>
              <a:buNone/>
            </a:pPr>
            <a:r>
              <a:rPr lang="en-IN" b="1">
                <a:solidFill>
                  <a:schemeClr val="lt1"/>
                </a:solidFill>
              </a:rPr>
              <a:t>The variable elimination algorithm</a:t>
            </a:r>
            <a:endParaRPr b="1">
              <a:solidFill>
                <a:schemeClr val="lt1"/>
              </a:solidFill>
            </a:endParaRPr>
          </a:p>
        </p:txBody>
      </p:sp>
      <p:sp>
        <p:nvSpPr>
          <p:cNvPr id="658" name="Google Shape;658;g12e52b41695_1_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659" name="Google Shape;659;g12e52b41695_1_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61</a:t>
            </a:fld>
            <a:endParaRPr/>
          </a:p>
        </p:txBody>
      </p:sp>
      <p:pic>
        <p:nvPicPr>
          <p:cNvPr id="660" name="Google Shape;660;g12e52b41695_1_11"/>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61" name="Google Shape;661;g12e52b41695_1_11"/>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Examining this sequence, we see that two basic computational operations are required: </a:t>
            </a:r>
            <a:r>
              <a:rPr lang="en-IN" sz="2400" b="1">
                <a:solidFill>
                  <a:srgbClr val="333333"/>
                </a:solidFill>
                <a:highlight>
                  <a:srgbClr val="FFFFFF"/>
                </a:highlight>
                <a:latin typeface="Calibri"/>
                <a:ea typeface="Calibri"/>
                <a:cs typeface="Calibri"/>
                <a:sym typeface="Calibri"/>
              </a:rPr>
              <a:t>- pointwise product of a pair of factors, and </a:t>
            </a:r>
            <a:endParaRPr sz="2400" b="1">
              <a:solidFill>
                <a:srgbClr val="333333"/>
              </a:solidFill>
              <a:highlight>
                <a:srgbClr val="FFFFFF"/>
              </a:highlight>
              <a:latin typeface="Calibri"/>
              <a:ea typeface="Calibri"/>
              <a:cs typeface="Calibri"/>
              <a:sym typeface="Calibri"/>
            </a:endParaRPr>
          </a:p>
          <a:p>
            <a:pPr marL="457200" lvl="0" indent="0" algn="just" rtl="0">
              <a:lnSpc>
                <a:spcPct val="115000"/>
              </a:lnSpc>
              <a:spcBef>
                <a:spcPts val="1200"/>
              </a:spcBef>
              <a:spcAft>
                <a:spcPts val="0"/>
              </a:spcAft>
              <a:buNone/>
            </a:pPr>
            <a:r>
              <a:rPr lang="en-IN" sz="2400" b="1">
                <a:solidFill>
                  <a:srgbClr val="333333"/>
                </a:solidFill>
                <a:highlight>
                  <a:srgbClr val="FFFFFF"/>
                </a:highlight>
                <a:latin typeface="Calibri"/>
                <a:ea typeface="Calibri"/>
                <a:cs typeface="Calibri"/>
                <a:sym typeface="Calibri"/>
              </a:rPr>
              <a:t>- summing out a variable from a product of factors. </a:t>
            </a:r>
            <a:endParaRPr sz="2400" b="1">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r>
              <a:rPr lang="en-IN" sz="2400" b="1">
                <a:solidFill>
                  <a:srgbClr val="FF0000"/>
                </a:solidFill>
                <a:highlight>
                  <a:schemeClr val="lt1"/>
                </a:highlight>
                <a:latin typeface="Calibri"/>
                <a:ea typeface="Calibri"/>
                <a:cs typeface="Calibri"/>
                <a:sym typeface="Calibri"/>
              </a:rPr>
              <a:t>Pointwise product of a pair of factors</a:t>
            </a:r>
            <a:endParaRPr sz="2400" b="1">
              <a:solidFill>
                <a:srgbClr val="FF0000"/>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The pointwise product of two factors f</a:t>
            </a:r>
            <a:r>
              <a:rPr lang="en-IN" sz="2400" baseline="-25000">
                <a:solidFill>
                  <a:srgbClr val="333333"/>
                </a:solidFill>
                <a:highlight>
                  <a:srgbClr val="FFFFFF"/>
                </a:highlight>
                <a:latin typeface="Calibri"/>
                <a:ea typeface="Calibri"/>
                <a:cs typeface="Calibri"/>
                <a:sym typeface="Calibri"/>
              </a:rPr>
              <a:t>1</a:t>
            </a:r>
            <a:r>
              <a:rPr lang="en-IN" sz="2400">
                <a:solidFill>
                  <a:srgbClr val="333333"/>
                </a:solidFill>
                <a:highlight>
                  <a:srgbClr val="FFFFFF"/>
                </a:highlight>
                <a:latin typeface="Calibri"/>
                <a:ea typeface="Calibri"/>
                <a:cs typeface="Calibri"/>
                <a:sym typeface="Calibri"/>
              </a:rPr>
              <a:t> and f</a:t>
            </a:r>
            <a:r>
              <a:rPr lang="en-IN" sz="2400" baseline="-25000">
                <a:solidFill>
                  <a:srgbClr val="333333"/>
                </a:solidFill>
                <a:highlight>
                  <a:srgbClr val="FFFFFF"/>
                </a:highlight>
                <a:latin typeface="Calibri"/>
                <a:ea typeface="Calibri"/>
                <a:cs typeface="Calibri"/>
                <a:sym typeface="Calibri"/>
              </a:rPr>
              <a:t>2</a:t>
            </a:r>
            <a:r>
              <a:rPr lang="en-IN" sz="2400">
                <a:solidFill>
                  <a:srgbClr val="333333"/>
                </a:solidFill>
                <a:highlight>
                  <a:srgbClr val="FFFFFF"/>
                </a:highlight>
                <a:latin typeface="Calibri"/>
                <a:ea typeface="Calibri"/>
                <a:cs typeface="Calibri"/>
                <a:sym typeface="Calibri"/>
              </a:rPr>
              <a:t> yields a new factor f whose variables are the union of the variables in f</a:t>
            </a:r>
            <a:r>
              <a:rPr lang="en-IN" sz="2400" baseline="-25000">
                <a:solidFill>
                  <a:srgbClr val="333333"/>
                </a:solidFill>
                <a:highlight>
                  <a:srgbClr val="FFFFFF"/>
                </a:highlight>
                <a:latin typeface="Calibri"/>
                <a:ea typeface="Calibri"/>
                <a:cs typeface="Calibri"/>
                <a:sym typeface="Calibri"/>
              </a:rPr>
              <a:t>1</a:t>
            </a:r>
            <a:r>
              <a:rPr lang="en-IN" sz="2400">
                <a:solidFill>
                  <a:srgbClr val="333333"/>
                </a:solidFill>
                <a:highlight>
                  <a:srgbClr val="FFFFFF"/>
                </a:highlight>
                <a:latin typeface="Calibri"/>
                <a:ea typeface="Calibri"/>
                <a:cs typeface="Calibri"/>
                <a:sym typeface="Calibri"/>
              </a:rPr>
              <a:t> and f</a:t>
            </a:r>
            <a:r>
              <a:rPr lang="en-IN" sz="2400" baseline="-25000">
                <a:solidFill>
                  <a:srgbClr val="333333"/>
                </a:solidFill>
                <a:highlight>
                  <a:srgbClr val="FFFFFF"/>
                </a:highlight>
                <a:latin typeface="Calibri"/>
                <a:ea typeface="Calibri"/>
                <a:cs typeface="Calibri"/>
                <a:sym typeface="Calibri"/>
              </a:rPr>
              <a:t>2</a:t>
            </a:r>
            <a:r>
              <a:rPr lang="en-IN" sz="2400">
                <a:solidFill>
                  <a:srgbClr val="333333"/>
                </a:solidFill>
                <a:highlight>
                  <a:srgbClr val="FFFFFF"/>
                </a:highlight>
                <a:latin typeface="Calibri"/>
                <a:ea typeface="Calibri"/>
                <a:cs typeface="Calibri"/>
                <a:sym typeface="Calibri"/>
              </a:rPr>
              <a:t> and whose elements are given by the product of the corresponding elements in the two factors.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Suppose the two factors have variables Y</a:t>
            </a:r>
            <a:r>
              <a:rPr lang="en-IN" sz="2400" baseline="-25000">
                <a:solidFill>
                  <a:srgbClr val="333333"/>
                </a:solidFill>
                <a:highlight>
                  <a:srgbClr val="FFFFFF"/>
                </a:highlight>
                <a:latin typeface="Calibri"/>
                <a:ea typeface="Calibri"/>
                <a:cs typeface="Calibri"/>
                <a:sym typeface="Calibri"/>
              </a:rPr>
              <a:t>1</a:t>
            </a:r>
            <a:r>
              <a:rPr lang="en-IN" sz="2400">
                <a:solidFill>
                  <a:srgbClr val="333333"/>
                </a:solidFill>
                <a:highlight>
                  <a:srgbClr val="FFFFFF"/>
                </a:highlight>
                <a:latin typeface="Calibri"/>
                <a:ea typeface="Calibri"/>
                <a:cs typeface="Calibri"/>
                <a:sym typeface="Calibri"/>
              </a:rPr>
              <a:t>,...,Y</a:t>
            </a:r>
            <a:r>
              <a:rPr lang="en-IN" sz="2400" baseline="-25000">
                <a:solidFill>
                  <a:srgbClr val="333333"/>
                </a:solidFill>
                <a:highlight>
                  <a:srgbClr val="FFFFFF"/>
                </a:highlight>
                <a:latin typeface="Calibri"/>
                <a:ea typeface="Calibri"/>
                <a:cs typeface="Calibri"/>
                <a:sym typeface="Calibri"/>
              </a:rPr>
              <a:t>k</a:t>
            </a:r>
            <a:r>
              <a:rPr lang="en-IN" sz="2400">
                <a:solidFill>
                  <a:srgbClr val="333333"/>
                </a:solidFill>
                <a:highlight>
                  <a:srgbClr val="FFFFFF"/>
                </a:highlight>
                <a:latin typeface="Calibri"/>
                <a:ea typeface="Calibri"/>
                <a:cs typeface="Calibri"/>
                <a:sym typeface="Calibri"/>
              </a:rPr>
              <a:t> in common. Then we have</a:t>
            </a:r>
            <a:endParaRPr sz="2400">
              <a:solidFill>
                <a:srgbClr val="333333"/>
              </a:solidFill>
              <a:highlight>
                <a:srgbClr val="FFFFFF"/>
              </a:highlight>
              <a:latin typeface="Calibri"/>
              <a:ea typeface="Calibri"/>
              <a:cs typeface="Calibri"/>
              <a:sym typeface="Calibri"/>
            </a:endParaRPr>
          </a:p>
          <a:p>
            <a:pPr marL="457200" lvl="0" indent="457200" algn="just" rtl="0">
              <a:lnSpc>
                <a:spcPct val="115000"/>
              </a:lnSpc>
              <a:spcBef>
                <a:spcPts val="1200"/>
              </a:spcBef>
              <a:spcAft>
                <a:spcPts val="0"/>
              </a:spcAft>
              <a:buNone/>
            </a:pPr>
            <a:r>
              <a:rPr lang="en-IN" sz="2400" b="1">
                <a:solidFill>
                  <a:srgbClr val="FF0000"/>
                </a:solidFill>
                <a:highlight>
                  <a:srgbClr val="FFFFFF"/>
                </a:highlight>
                <a:latin typeface="Calibri"/>
                <a:ea typeface="Calibri"/>
                <a:cs typeface="Calibri"/>
                <a:sym typeface="Calibri"/>
              </a:rPr>
              <a:t>f(X</a:t>
            </a:r>
            <a:r>
              <a:rPr lang="en-IN" sz="2400" b="1" baseline="-25000">
                <a:solidFill>
                  <a:srgbClr val="FF0000"/>
                </a:solidFill>
                <a:highlight>
                  <a:srgbClr val="FFFFFF"/>
                </a:highlight>
                <a:latin typeface="Calibri"/>
                <a:ea typeface="Calibri"/>
                <a:cs typeface="Calibri"/>
                <a:sym typeface="Calibri"/>
              </a:rPr>
              <a:t>1</a:t>
            </a:r>
            <a:r>
              <a:rPr lang="en-IN" sz="2400" b="1">
                <a:solidFill>
                  <a:srgbClr val="FF0000"/>
                </a:solidFill>
                <a:highlight>
                  <a:srgbClr val="FFFFFF"/>
                </a:highlight>
                <a:latin typeface="Calibri"/>
                <a:ea typeface="Calibri"/>
                <a:cs typeface="Calibri"/>
                <a:sym typeface="Calibri"/>
              </a:rPr>
              <a:t> ...X</a:t>
            </a:r>
            <a:r>
              <a:rPr lang="en-IN" sz="2400" b="1" baseline="-25000">
                <a:solidFill>
                  <a:srgbClr val="FF0000"/>
                </a:solidFill>
                <a:highlight>
                  <a:srgbClr val="FFFFFF"/>
                </a:highlight>
                <a:latin typeface="Calibri"/>
                <a:ea typeface="Calibri"/>
                <a:cs typeface="Calibri"/>
                <a:sym typeface="Calibri"/>
              </a:rPr>
              <a:t>j</a:t>
            </a:r>
            <a:r>
              <a:rPr lang="en-IN" sz="2400" b="1">
                <a:solidFill>
                  <a:srgbClr val="FF0000"/>
                </a:solidFill>
                <a:highlight>
                  <a:srgbClr val="FFFFFF"/>
                </a:highlight>
                <a:latin typeface="Calibri"/>
                <a:ea typeface="Calibri"/>
                <a:cs typeface="Calibri"/>
                <a:sym typeface="Calibri"/>
              </a:rPr>
              <a:t> , Y</a:t>
            </a:r>
            <a:r>
              <a:rPr lang="en-IN" sz="2400" b="1" baseline="-25000">
                <a:solidFill>
                  <a:srgbClr val="FF0000"/>
                </a:solidFill>
                <a:highlight>
                  <a:srgbClr val="FFFFFF"/>
                </a:highlight>
                <a:latin typeface="Calibri"/>
                <a:ea typeface="Calibri"/>
                <a:cs typeface="Calibri"/>
                <a:sym typeface="Calibri"/>
              </a:rPr>
              <a:t>1</a:t>
            </a:r>
            <a:r>
              <a:rPr lang="en-IN" sz="2400" b="1">
                <a:solidFill>
                  <a:srgbClr val="FF0000"/>
                </a:solidFill>
                <a:highlight>
                  <a:srgbClr val="FFFFFF"/>
                </a:highlight>
                <a:latin typeface="Calibri"/>
                <a:ea typeface="Calibri"/>
                <a:cs typeface="Calibri"/>
                <a:sym typeface="Calibri"/>
              </a:rPr>
              <a:t> ...Y</a:t>
            </a:r>
            <a:r>
              <a:rPr lang="en-IN" sz="2400" b="1" baseline="-25000">
                <a:solidFill>
                  <a:srgbClr val="FF0000"/>
                </a:solidFill>
                <a:highlight>
                  <a:srgbClr val="FFFFFF"/>
                </a:highlight>
                <a:latin typeface="Calibri"/>
                <a:ea typeface="Calibri"/>
                <a:cs typeface="Calibri"/>
                <a:sym typeface="Calibri"/>
              </a:rPr>
              <a:t>k</a:t>
            </a:r>
            <a:r>
              <a:rPr lang="en-IN" sz="2400" b="1">
                <a:solidFill>
                  <a:srgbClr val="FF0000"/>
                </a:solidFill>
                <a:highlight>
                  <a:srgbClr val="FFFFFF"/>
                </a:highlight>
                <a:latin typeface="Calibri"/>
                <a:ea typeface="Calibri"/>
                <a:cs typeface="Calibri"/>
                <a:sym typeface="Calibri"/>
              </a:rPr>
              <a:t>, Z</a:t>
            </a:r>
            <a:r>
              <a:rPr lang="en-IN" sz="2400" b="1" baseline="-25000">
                <a:solidFill>
                  <a:srgbClr val="FF0000"/>
                </a:solidFill>
                <a:highlight>
                  <a:srgbClr val="FFFFFF"/>
                </a:highlight>
                <a:latin typeface="Calibri"/>
                <a:ea typeface="Calibri"/>
                <a:cs typeface="Calibri"/>
                <a:sym typeface="Calibri"/>
              </a:rPr>
              <a:t>1</a:t>
            </a:r>
            <a:r>
              <a:rPr lang="en-IN" sz="2400" b="1">
                <a:solidFill>
                  <a:srgbClr val="FF0000"/>
                </a:solidFill>
                <a:highlight>
                  <a:srgbClr val="FFFFFF"/>
                </a:highlight>
                <a:latin typeface="Calibri"/>
                <a:ea typeface="Calibri"/>
                <a:cs typeface="Calibri"/>
                <a:sym typeface="Calibri"/>
              </a:rPr>
              <a:t> ...Z</a:t>
            </a:r>
            <a:r>
              <a:rPr lang="en-IN" sz="2400" b="1" baseline="-25000">
                <a:solidFill>
                  <a:srgbClr val="FF0000"/>
                </a:solidFill>
                <a:highlight>
                  <a:srgbClr val="FFFFFF"/>
                </a:highlight>
                <a:latin typeface="Calibri"/>
                <a:ea typeface="Calibri"/>
                <a:cs typeface="Calibri"/>
                <a:sym typeface="Calibri"/>
              </a:rPr>
              <a:t>l</a:t>
            </a:r>
            <a:r>
              <a:rPr lang="en-IN" sz="2400" b="1">
                <a:solidFill>
                  <a:srgbClr val="FF0000"/>
                </a:solidFill>
                <a:highlight>
                  <a:srgbClr val="FFFFFF"/>
                </a:highlight>
                <a:latin typeface="Calibri"/>
                <a:ea typeface="Calibri"/>
                <a:cs typeface="Calibri"/>
                <a:sym typeface="Calibri"/>
              </a:rPr>
              <a:t>) = f1(</a:t>
            </a:r>
            <a:r>
              <a:rPr lang="en-IN" sz="2400" b="1">
                <a:solidFill>
                  <a:srgbClr val="FF0000"/>
                </a:solidFill>
                <a:highlight>
                  <a:schemeClr val="lt1"/>
                </a:highlight>
                <a:latin typeface="Calibri"/>
                <a:ea typeface="Calibri"/>
                <a:cs typeface="Calibri"/>
                <a:sym typeface="Calibri"/>
              </a:rPr>
              <a:t>X</a:t>
            </a:r>
            <a:r>
              <a:rPr lang="en-IN" sz="2400" b="1" baseline="-25000">
                <a:solidFill>
                  <a:srgbClr val="FF0000"/>
                </a:solidFill>
                <a:highlight>
                  <a:schemeClr val="lt1"/>
                </a:highlight>
                <a:latin typeface="Calibri"/>
                <a:ea typeface="Calibri"/>
                <a:cs typeface="Calibri"/>
                <a:sym typeface="Calibri"/>
              </a:rPr>
              <a:t>1</a:t>
            </a:r>
            <a:r>
              <a:rPr lang="en-IN" sz="2400" b="1">
                <a:solidFill>
                  <a:srgbClr val="FF0000"/>
                </a:solidFill>
                <a:highlight>
                  <a:schemeClr val="lt1"/>
                </a:highlight>
                <a:latin typeface="Calibri"/>
                <a:ea typeface="Calibri"/>
                <a:cs typeface="Calibri"/>
                <a:sym typeface="Calibri"/>
              </a:rPr>
              <a:t> ...X</a:t>
            </a:r>
            <a:r>
              <a:rPr lang="en-IN" sz="2400" b="1" baseline="-25000">
                <a:solidFill>
                  <a:srgbClr val="FF0000"/>
                </a:solidFill>
                <a:highlight>
                  <a:schemeClr val="lt1"/>
                </a:highlight>
                <a:latin typeface="Calibri"/>
                <a:ea typeface="Calibri"/>
                <a:cs typeface="Calibri"/>
                <a:sym typeface="Calibri"/>
              </a:rPr>
              <a:t>j </a:t>
            </a:r>
            <a:r>
              <a:rPr lang="en-IN" sz="2400" b="1">
                <a:solidFill>
                  <a:srgbClr val="FF0000"/>
                </a:solidFill>
                <a:highlight>
                  <a:srgbClr val="FFFFFF"/>
                </a:highlight>
                <a:latin typeface="Calibri"/>
                <a:ea typeface="Calibri"/>
                <a:cs typeface="Calibri"/>
                <a:sym typeface="Calibri"/>
              </a:rPr>
              <a:t>, </a:t>
            </a:r>
            <a:r>
              <a:rPr lang="en-IN" sz="2400" b="1">
                <a:solidFill>
                  <a:srgbClr val="FF0000"/>
                </a:solidFill>
                <a:highlight>
                  <a:schemeClr val="lt1"/>
                </a:highlight>
                <a:latin typeface="Calibri"/>
                <a:ea typeface="Calibri"/>
                <a:cs typeface="Calibri"/>
                <a:sym typeface="Calibri"/>
              </a:rPr>
              <a:t>Y</a:t>
            </a:r>
            <a:r>
              <a:rPr lang="en-IN" sz="2400" b="1" baseline="-25000">
                <a:solidFill>
                  <a:srgbClr val="FF0000"/>
                </a:solidFill>
                <a:highlight>
                  <a:schemeClr val="lt1"/>
                </a:highlight>
                <a:latin typeface="Calibri"/>
                <a:ea typeface="Calibri"/>
                <a:cs typeface="Calibri"/>
                <a:sym typeface="Calibri"/>
              </a:rPr>
              <a:t>1</a:t>
            </a:r>
            <a:r>
              <a:rPr lang="en-IN" sz="2400" b="1">
                <a:solidFill>
                  <a:srgbClr val="FF0000"/>
                </a:solidFill>
                <a:highlight>
                  <a:schemeClr val="lt1"/>
                </a:highlight>
                <a:latin typeface="Calibri"/>
                <a:ea typeface="Calibri"/>
                <a:cs typeface="Calibri"/>
                <a:sym typeface="Calibri"/>
              </a:rPr>
              <a:t> ...Y</a:t>
            </a:r>
            <a:r>
              <a:rPr lang="en-IN" sz="2400" b="1" baseline="-25000">
                <a:solidFill>
                  <a:srgbClr val="FF0000"/>
                </a:solidFill>
                <a:highlight>
                  <a:schemeClr val="lt1"/>
                </a:highlight>
                <a:latin typeface="Calibri"/>
                <a:ea typeface="Calibri"/>
                <a:cs typeface="Calibri"/>
                <a:sym typeface="Calibri"/>
              </a:rPr>
              <a:t>k</a:t>
            </a:r>
            <a:r>
              <a:rPr lang="en-IN" sz="2400" b="1">
                <a:solidFill>
                  <a:srgbClr val="FF0000"/>
                </a:solidFill>
                <a:highlight>
                  <a:srgbClr val="FFFFFF"/>
                </a:highlight>
                <a:latin typeface="Calibri"/>
                <a:ea typeface="Calibri"/>
                <a:cs typeface="Calibri"/>
                <a:sym typeface="Calibri"/>
              </a:rPr>
              <a:t>) f2(</a:t>
            </a:r>
            <a:r>
              <a:rPr lang="en-IN" sz="2400" b="1">
                <a:solidFill>
                  <a:srgbClr val="FF0000"/>
                </a:solidFill>
                <a:highlight>
                  <a:schemeClr val="lt1"/>
                </a:highlight>
                <a:latin typeface="Calibri"/>
                <a:ea typeface="Calibri"/>
                <a:cs typeface="Calibri"/>
                <a:sym typeface="Calibri"/>
              </a:rPr>
              <a:t>Y</a:t>
            </a:r>
            <a:r>
              <a:rPr lang="en-IN" sz="2400" b="1" baseline="-25000">
                <a:solidFill>
                  <a:srgbClr val="FF0000"/>
                </a:solidFill>
                <a:highlight>
                  <a:schemeClr val="lt1"/>
                </a:highlight>
                <a:latin typeface="Calibri"/>
                <a:ea typeface="Calibri"/>
                <a:cs typeface="Calibri"/>
                <a:sym typeface="Calibri"/>
              </a:rPr>
              <a:t>1</a:t>
            </a:r>
            <a:r>
              <a:rPr lang="en-IN" sz="2400" b="1">
                <a:solidFill>
                  <a:srgbClr val="FF0000"/>
                </a:solidFill>
                <a:highlight>
                  <a:schemeClr val="lt1"/>
                </a:highlight>
                <a:latin typeface="Calibri"/>
                <a:ea typeface="Calibri"/>
                <a:cs typeface="Calibri"/>
                <a:sym typeface="Calibri"/>
              </a:rPr>
              <a:t> ...Y</a:t>
            </a:r>
            <a:r>
              <a:rPr lang="en-IN" sz="2400" b="1" baseline="-25000">
                <a:solidFill>
                  <a:srgbClr val="FF0000"/>
                </a:solidFill>
                <a:highlight>
                  <a:schemeClr val="lt1"/>
                </a:highlight>
                <a:latin typeface="Calibri"/>
                <a:ea typeface="Calibri"/>
                <a:cs typeface="Calibri"/>
                <a:sym typeface="Calibri"/>
              </a:rPr>
              <a:t>k</a:t>
            </a:r>
            <a:r>
              <a:rPr lang="en-IN" sz="2400" b="1">
                <a:solidFill>
                  <a:srgbClr val="FF0000"/>
                </a:solidFill>
                <a:highlight>
                  <a:srgbClr val="FFFFFF"/>
                </a:highlight>
                <a:latin typeface="Calibri"/>
                <a:ea typeface="Calibri"/>
                <a:cs typeface="Calibri"/>
                <a:sym typeface="Calibri"/>
              </a:rPr>
              <a:t>, </a:t>
            </a:r>
            <a:r>
              <a:rPr lang="en-IN" sz="2400" b="1">
                <a:solidFill>
                  <a:srgbClr val="FF0000"/>
                </a:solidFill>
                <a:highlight>
                  <a:schemeClr val="lt1"/>
                </a:highlight>
                <a:latin typeface="Calibri"/>
                <a:ea typeface="Calibri"/>
                <a:cs typeface="Calibri"/>
                <a:sym typeface="Calibri"/>
              </a:rPr>
              <a:t>Z</a:t>
            </a:r>
            <a:r>
              <a:rPr lang="en-IN" sz="2400" b="1" baseline="-25000">
                <a:solidFill>
                  <a:srgbClr val="FF0000"/>
                </a:solidFill>
                <a:highlight>
                  <a:schemeClr val="lt1"/>
                </a:highlight>
                <a:latin typeface="Calibri"/>
                <a:ea typeface="Calibri"/>
                <a:cs typeface="Calibri"/>
                <a:sym typeface="Calibri"/>
              </a:rPr>
              <a:t>1</a:t>
            </a:r>
            <a:r>
              <a:rPr lang="en-IN" sz="2400" b="1">
                <a:solidFill>
                  <a:srgbClr val="FF0000"/>
                </a:solidFill>
                <a:highlight>
                  <a:schemeClr val="lt1"/>
                </a:highlight>
                <a:latin typeface="Calibri"/>
                <a:ea typeface="Calibri"/>
                <a:cs typeface="Calibri"/>
                <a:sym typeface="Calibri"/>
              </a:rPr>
              <a:t> ...Z</a:t>
            </a:r>
            <a:r>
              <a:rPr lang="en-IN" sz="2400" b="1" baseline="-25000">
                <a:solidFill>
                  <a:srgbClr val="FF0000"/>
                </a:solidFill>
                <a:highlight>
                  <a:schemeClr val="lt1"/>
                </a:highlight>
                <a:latin typeface="Calibri"/>
                <a:ea typeface="Calibri"/>
                <a:cs typeface="Calibri"/>
                <a:sym typeface="Calibri"/>
              </a:rPr>
              <a:t>l</a:t>
            </a:r>
            <a:r>
              <a:rPr lang="en-IN" sz="2400" b="1">
                <a:solidFill>
                  <a:srgbClr val="FF0000"/>
                </a:solidFill>
                <a:highlight>
                  <a:srgbClr val="FFFFFF"/>
                </a:highlight>
                <a:latin typeface="Calibri"/>
                <a:ea typeface="Calibri"/>
                <a:cs typeface="Calibri"/>
                <a:sym typeface="Calibri"/>
              </a:rPr>
              <a:t>).</a:t>
            </a:r>
            <a:endParaRPr sz="2400" b="1">
              <a:solidFill>
                <a:srgbClr val="FF0000"/>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1">
                                            <p:txEl>
                                              <p:pRg st="0" end="0"/>
                                            </p:txEl>
                                          </p:spTgt>
                                        </p:tgtEl>
                                        <p:attrNameLst>
                                          <p:attrName>style.visibility</p:attrName>
                                        </p:attrNameLst>
                                      </p:cBhvr>
                                      <p:to>
                                        <p:strVal val="visible"/>
                                      </p:to>
                                    </p:set>
                                    <p:animEffect transition="in" filter="fade">
                                      <p:cBhvr>
                                        <p:cTn id="7" dur="1000"/>
                                        <p:tgtEl>
                                          <p:spTgt spid="6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1">
                                            <p:txEl>
                                              <p:pRg st="1" end="1"/>
                                            </p:txEl>
                                          </p:spTgt>
                                        </p:tgtEl>
                                        <p:attrNameLst>
                                          <p:attrName>style.visibility</p:attrName>
                                        </p:attrNameLst>
                                      </p:cBhvr>
                                      <p:to>
                                        <p:strVal val="visible"/>
                                      </p:to>
                                    </p:set>
                                    <p:animEffect transition="in" filter="fade">
                                      <p:cBhvr>
                                        <p:cTn id="12" dur="1000"/>
                                        <p:tgtEl>
                                          <p:spTgt spid="6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1">
                                            <p:txEl>
                                              <p:pRg st="2" end="2"/>
                                            </p:txEl>
                                          </p:spTgt>
                                        </p:tgtEl>
                                        <p:attrNameLst>
                                          <p:attrName>style.visibility</p:attrName>
                                        </p:attrNameLst>
                                      </p:cBhvr>
                                      <p:to>
                                        <p:strVal val="visible"/>
                                      </p:to>
                                    </p:set>
                                    <p:animEffect transition="in" filter="fade">
                                      <p:cBhvr>
                                        <p:cTn id="17" dur="1000"/>
                                        <p:tgtEl>
                                          <p:spTgt spid="6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1">
                                            <p:txEl>
                                              <p:pRg st="3" end="3"/>
                                            </p:txEl>
                                          </p:spTgt>
                                        </p:tgtEl>
                                        <p:attrNameLst>
                                          <p:attrName>style.visibility</p:attrName>
                                        </p:attrNameLst>
                                      </p:cBhvr>
                                      <p:to>
                                        <p:strVal val="visible"/>
                                      </p:to>
                                    </p:set>
                                    <p:animEffect transition="in" filter="fade">
                                      <p:cBhvr>
                                        <p:cTn id="22" dur="1000"/>
                                        <p:tgtEl>
                                          <p:spTgt spid="6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1">
                                            <p:txEl>
                                              <p:pRg st="4" end="4"/>
                                            </p:txEl>
                                          </p:spTgt>
                                        </p:tgtEl>
                                        <p:attrNameLst>
                                          <p:attrName>style.visibility</p:attrName>
                                        </p:attrNameLst>
                                      </p:cBhvr>
                                      <p:to>
                                        <p:strVal val="visible"/>
                                      </p:to>
                                    </p:set>
                                    <p:animEffect transition="in" filter="fade">
                                      <p:cBhvr>
                                        <p:cTn id="27" dur="1000"/>
                                        <p:tgtEl>
                                          <p:spTgt spid="6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61">
                                            <p:txEl>
                                              <p:pRg st="5" end="5"/>
                                            </p:txEl>
                                          </p:spTgt>
                                        </p:tgtEl>
                                        <p:attrNameLst>
                                          <p:attrName>style.visibility</p:attrName>
                                        </p:attrNameLst>
                                      </p:cBhvr>
                                      <p:to>
                                        <p:strVal val="visible"/>
                                      </p:to>
                                    </p:set>
                                    <p:animEffect transition="in" filter="fade">
                                      <p:cBhvr>
                                        <p:cTn id="32" dur="1000"/>
                                        <p:tgtEl>
                                          <p:spTgt spid="66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61">
                                            <p:txEl>
                                              <p:pRg st="6" end="6"/>
                                            </p:txEl>
                                          </p:spTgt>
                                        </p:tgtEl>
                                        <p:attrNameLst>
                                          <p:attrName>style.visibility</p:attrName>
                                        </p:attrNameLst>
                                      </p:cBhvr>
                                      <p:to>
                                        <p:strVal val="visible"/>
                                      </p:to>
                                    </p:set>
                                    <p:animEffect transition="in" filter="fade">
                                      <p:cBhvr>
                                        <p:cTn id="37" dur="1000"/>
                                        <p:tgtEl>
                                          <p:spTgt spid="66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61">
                                            <p:txEl>
                                              <p:pRg st="7" end="7"/>
                                            </p:txEl>
                                          </p:spTgt>
                                        </p:tgtEl>
                                        <p:attrNameLst>
                                          <p:attrName>style.visibility</p:attrName>
                                        </p:attrNameLst>
                                      </p:cBhvr>
                                      <p:to>
                                        <p:strVal val="visible"/>
                                      </p:to>
                                    </p:set>
                                    <p:animEffect transition="in" filter="fade">
                                      <p:cBhvr>
                                        <p:cTn id="42" dur="1000"/>
                                        <p:tgtEl>
                                          <p:spTgt spid="66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61">
                                            <p:txEl>
                                              <p:pRg st="8" end="8"/>
                                            </p:txEl>
                                          </p:spTgt>
                                        </p:tgtEl>
                                        <p:attrNameLst>
                                          <p:attrName>style.visibility</p:attrName>
                                        </p:attrNameLst>
                                      </p:cBhvr>
                                      <p:to>
                                        <p:strVal val="visible"/>
                                      </p:to>
                                    </p:set>
                                    <p:animEffect transition="in" filter="fade">
                                      <p:cBhvr>
                                        <p:cTn id="47" dur="1000"/>
                                        <p:tgtEl>
                                          <p:spTgt spid="66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61">
                                            <p:txEl>
                                              <p:pRg st="9" end="9"/>
                                            </p:txEl>
                                          </p:spTgt>
                                        </p:tgtEl>
                                        <p:attrNameLst>
                                          <p:attrName>style.visibility</p:attrName>
                                        </p:attrNameLst>
                                      </p:cBhvr>
                                      <p:to>
                                        <p:strVal val="visible"/>
                                      </p:to>
                                    </p:set>
                                    <p:animEffect transition="in" filter="fade">
                                      <p:cBhvr>
                                        <p:cTn id="52" dur="1000"/>
                                        <p:tgtEl>
                                          <p:spTgt spid="66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61">
                                            <p:txEl>
                                              <p:pRg st="10" end="10"/>
                                            </p:txEl>
                                          </p:spTgt>
                                        </p:tgtEl>
                                        <p:attrNameLst>
                                          <p:attrName>style.visibility</p:attrName>
                                        </p:attrNameLst>
                                      </p:cBhvr>
                                      <p:to>
                                        <p:strVal val="visible"/>
                                      </p:to>
                                    </p:set>
                                    <p:animEffect transition="in" filter="fade">
                                      <p:cBhvr>
                                        <p:cTn id="57" dur="1000"/>
                                        <p:tgtEl>
                                          <p:spTgt spid="66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g12d0fc61395_0_15"/>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1200"/>
              </a:spcBef>
              <a:spcAft>
                <a:spcPts val="1200"/>
              </a:spcAft>
              <a:buNone/>
            </a:pPr>
            <a:r>
              <a:rPr lang="en-IN" b="1">
                <a:solidFill>
                  <a:schemeClr val="lt1"/>
                </a:solidFill>
              </a:rPr>
              <a:t>The variable elimination algorithm</a:t>
            </a:r>
            <a:endParaRPr b="1">
              <a:solidFill>
                <a:schemeClr val="lt1"/>
              </a:solidFill>
            </a:endParaRPr>
          </a:p>
        </p:txBody>
      </p:sp>
      <p:sp>
        <p:nvSpPr>
          <p:cNvPr id="667" name="Google Shape;667;g12d0fc61395_0_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668" name="Google Shape;668;g12d0fc61395_0_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62</a:t>
            </a:fld>
            <a:endParaRPr/>
          </a:p>
        </p:txBody>
      </p:sp>
      <p:pic>
        <p:nvPicPr>
          <p:cNvPr id="669" name="Google Shape;669;g12d0fc61395_0_15"/>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70" name="Google Shape;670;g12d0fc61395_0_15"/>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If all the variables are binary, then f</a:t>
            </a:r>
            <a:r>
              <a:rPr lang="en-IN" sz="2400" baseline="-25000">
                <a:solidFill>
                  <a:srgbClr val="333333"/>
                </a:solidFill>
                <a:highlight>
                  <a:srgbClr val="FFFFFF"/>
                </a:highlight>
                <a:latin typeface="Calibri"/>
                <a:ea typeface="Calibri"/>
                <a:cs typeface="Calibri"/>
                <a:sym typeface="Calibri"/>
              </a:rPr>
              <a:t>1</a:t>
            </a:r>
            <a:r>
              <a:rPr lang="en-IN" sz="2400">
                <a:solidFill>
                  <a:srgbClr val="333333"/>
                </a:solidFill>
                <a:highlight>
                  <a:srgbClr val="FFFFFF"/>
                </a:highlight>
                <a:latin typeface="Calibri"/>
                <a:ea typeface="Calibri"/>
                <a:cs typeface="Calibri"/>
                <a:sym typeface="Calibri"/>
              </a:rPr>
              <a:t> and f</a:t>
            </a:r>
            <a:r>
              <a:rPr lang="en-IN" sz="2400" baseline="-25000">
                <a:solidFill>
                  <a:srgbClr val="333333"/>
                </a:solidFill>
                <a:highlight>
                  <a:srgbClr val="FFFFFF"/>
                </a:highlight>
                <a:latin typeface="Calibri"/>
                <a:ea typeface="Calibri"/>
                <a:cs typeface="Calibri"/>
                <a:sym typeface="Calibri"/>
              </a:rPr>
              <a:t>2</a:t>
            </a:r>
            <a:r>
              <a:rPr lang="en-IN" sz="2400">
                <a:solidFill>
                  <a:srgbClr val="333333"/>
                </a:solidFill>
                <a:highlight>
                  <a:srgbClr val="FFFFFF"/>
                </a:highlight>
                <a:latin typeface="Calibri"/>
                <a:ea typeface="Calibri"/>
                <a:cs typeface="Calibri"/>
                <a:sym typeface="Calibri"/>
              </a:rPr>
              <a:t> have 2</a:t>
            </a:r>
            <a:r>
              <a:rPr lang="en-IN" sz="2400" baseline="30000">
                <a:solidFill>
                  <a:srgbClr val="333333"/>
                </a:solidFill>
                <a:highlight>
                  <a:srgbClr val="FFFFFF"/>
                </a:highlight>
                <a:latin typeface="Calibri"/>
                <a:ea typeface="Calibri"/>
                <a:cs typeface="Calibri"/>
                <a:sym typeface="Calibri"/>
              </a:rPr>
              <a:t>j+k</a:t>
            </a:r>
            <a:r>
              <a:rPr lang="en-IN" sz="2400">
                <a:solidFill>
                  <a:srgbClr val="333333"/>
                </a:solidFill>
                <a:highlight>
                  <a:srgbClr val="FFFFFF"/>
                </a:highlight>
                <a:latin typeface="Calibri"/>
                <a:ea typeface="Calibri"/>
                <a:cs typeface="Calibri"/>
                <a:sym typeface="Calibri"/>
              </a:rPr>
              <a:t> and 2</a:t>
            </a:r>
            <a:r>
              <a:rPr lang="en-IN" sz="2400" baseline="30000">
                <a:solidFill>
                  <a:srgbClr val="333333"/>
                </a:solidFill>
                <a:highlight>
                  <a:srgbClr val="FFFFFF"/>
                </a:highlight>
                <a:latin typeface="Calibri"/>
                <a:ea typeface="Calibri"/>
                <a:cs typeface="Calibri"/>
                <a:sym typeface="Calibri"/>
              </a:rPr>
              <a:t>k+l</a:t>
            </a:r>
            <a:r>
              <a:rPr lang="en-IN" sz="2400">
                <a:solidFill>
                  <a:srgbClr val="333333"/>
                </a:solidFill>
                <a:highlight>
                  <a:srgbClr val="FFFFFF"/>
                </a:highlight>
                <a:latin typeface="Calibri"/>
                <a:ea typeface="Calibri"/>
                <a:cs typeface="Calibri"/>
                <a:sym typeface="Calibri"/>
              </a:rPr>
              <a:t> entries, respectively, and the pointwise product has 2</a:t>
            </a:r>
            <a:r>
              <a:rPr lang="en-IN" sz="2400" baseline="30000">
                <a:solidFill>
                  <a:srgbClr val="333333"/>
                </a:solidFill>
                <a:highlight>
                  <a:srgbClr val="FFFFFF"/>
                </a:highlight>
                <a:latin typeface="Calibri"/>
                <a:ea typeface="Calibri"/>
                <a:cs typeface="Calibri"/>
                <a:sym typeface="Calibri"/>
              </a:rPr>
              <a:t>j+k+l</a:t>
            </a:r>
            <a:r>
              <a:rPr lang="en-IN" sz="2400">
                <a:solidFill>
                  <a:srgbClr val="333333"/>
                </a:solidFill>
                <a:highlight>
                  <a:srgbClr val="FFFFFF"/>
                </a:highlight>
                <a:latin typeface="Calibri"/>
                <a:ea typeface="Calibri"/>
                <a:cs typeface="Calibri"/>
                <a:sym typeface="Calibri"/>
              </a:rPr>
              <a:t> entries.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0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For example, given two factors </a:t>
            </a:r>
            <a:r>
              <a:rPr lang="en-IN" sz="2400">
                <a:solidFill>
                  <a:srgbClr val="333333"/>
                </a:solidFill>
                <a:highlight>
                  <a:schemeClr val="lt1"/>
                </a:highlight>
                <a:latin typeface="Calibri"/>
                <a:ea typeface="Calibri"/>
                <a:cs typeface="Calibri"/>
                <a:sym typeface="Calibri"/>
              </a:rPr>
              <a:t>f</a:t>
            </a:r>
            <a:r>
              <a:rPr lang="en-IN" sz="2400" baseline="-25000">
                <a:solidFill>
                  <a:srgbClr val="333333"/>
                </a:solidFill>
                <a:highlight>
                  <a:schemeClr val="lt1"/>
                </a:highlight>
                <a:latin typeface="Calibri"/>
                <a:ea typeface="Calibri"/>
                <a:cs typeface="Calibri"/>
                <a:sym typeface="Calibri"/>
              </a:rPr>
              <a:t>1</a:t>
            </a:r>
            <a:r>
              <a:rPr lang="en-IN" sz="2400">
                <a:solidFill>
                  <a:srgbClr val="333333"/>
                </a:solidFill>
                <a:highlight>
                  <a:srgbClr val="FFFFFF"/>
                </a:highlight>
                <a:latin typeface="Calibri"/>
                <a:ea typeface="Calibri"/>
                <a:cs typeface="Calibri"/>
                <a:sym typeface="Calibri"/>
              </a:rPr>
              <a:t>(A, B) and </a:t>
            </a:r>
            <a:r>
              <a:rPr lang="en-IN" sz="2400">
                <a:solidFill>
                  <a:srgbClr val="333333"/>
                </a:solidFill>
                <a:highlight>
                  <a:schemeClr val="lt1"/>
                </a:highlight>
                <a:latin typeface="Calibri"/>
                <a:ea typeface="Calibri"/>
                <a:cs typeface="Calibri"/>
                <a:sym typeface="Calibri"/>
              </a:rPr>
              <a:t>f</a:t>
            </a:r>
            <a:r>
              <a:rPr lang="en-IN" sz="2400" baseline="-25000">
                <a:solidFill>
                  <a:srgbClr val="333333"/>
                </a:solidFill>
                <a:highlight>
                  <a:schemeClr val="lt1"/>
                </a:highlight>
                <a:latin typeface="Calibri"/>
                <a:ea typeface="Calibri"/>
                <a:cs typeface="Calibri"/>
                <a:sym typeface="Calibri"/>
              </a:rPr>
              <a:t>2</a:t>
            </a:r>
            <a:r>
              <a:rPr lang="en-IN" sz="2400">
                <a:solidFill>
                  <a:srgbClr val="333333"/>
                </a:solidFill>
                <a:highlight>
                  <a:srgbClr val="FFFFFF"/>
                </a:highlight>
                <a:latin typeface="Calibri"/>
                <a:ea typeface="Calibri"/>
                <a:cs typeface="Calibri"/>
                <a:sym typeface="Calibri"/>
              </a:rPr>
              <a:t>(B,C), the pointwise product </a:t>
            </a:r>
            <a:r>
              <a:rPr lang="en-IN" sz="2400">
                <a:solidFill>
                  <a:srgbClr val="333333"/>
                </a:solidFill>
                <a:highlight>
                  <a:schemeClr val="lt1"/>
                </a:highlight>
                <a:latin typeface="Calibri"/>
                <a:ea typeface="Calibri"/>
                <a:cs typeface="Calibri"/>
                <a:sym typeface="Calibri"/>
              </a:rPr>
              <a:t>f</a:t>
            </a:r>
            <a:r>
              <a:rPr lang="en-IN" sz="2400" baseline="-25000">
                <a:solidFill>
                  <a:srgbClr val="333333"/>
                </a:solidFill>
                <a:highlight>
                  <a:schemeClr val="lt1"/>
                </a:highlight>
                <a:latin typeface="Calibri"/>
                <a:ea typeface="Calibri"/>
                <a:cs typeface="Calibri"/>
                <a:sym typeface="Calibri"/>
              </a:rPr>
              <a:t>1</a:t>
            </a:r>
            <a:r>
              <a:rPr lang="en-IN" sz="2400">
                <a:solidFill>
                  <a:srgbClr val="333333"/>
                </a:solidFill>
                <a:highlight>
                  <a:srgbClr val="FFFFFF"/>
                </a:highlight>
                <a:latin typeface="Calibri"/>
                <a:ea typeface="Calibri"/>
                <a:cs typeface="Calibri"/>
                <a:sym typeface="Calibri"/>
              </a:rPr>
              <a:t> × </a:t>
            </a:r>
            <a:r>
              <a:rPr lang="en-IN" sz="2400">
                <a:solidFill>
                  <a:srgbClr val="333333"/>
                </a:solidFill>
                <a:highlight>
                  <a:schemeClr val="lt1"/>
                </a:highlight>
                <a:latin typeface="Calibri"/>
                <a:ea typeface="Calibri"/>
                <a:cs typeface="Calibri"/>
                <a:sym typeface="Calibri"/>
              </a:rPr>
              <a:t>f</a:t>
            </a:r>
            <a:r>
              <a:rPr lang="en-IN" sz="2400" baseline="-25000">
                <a:solidFill>
                  <a:srgbClr val="333333"/>
                </a:solidFill>
                <a:highlight>
                  <a:schemeClr val="lt1"/>
                </a:highlight>
                <a:latin typeface="Calibri"/>
                <a:ea typeface="Calibri"/>
                <a:cs typeface="Calibri"/>
                <a:sym typeface="Calibri"/>
              </a:rPr>
              <a:t>2</a:t>
            </a:r>
            <a:r>
              <a:rPr lang="en-IN" sz="2400">
                <a:solidFill>
                  <a:srgbClr val="333333"/>
                </a:solidFill>
                <a:highlight>
                  <a:srgbClr val="FFFFFF"/>
                </a:highlight>
                <a:latin typeface="Calibri"/>
                <a:ea typeface="Calibri"/>
                <a:cs typeface="Calibri"/>
                <a:sym typeface="Calibri"/>
              </a:rPr>
              <a:t> = </a:t>
            </a:r>
            <a:r>
              <a:rPr lang="en-IN" sz="2400">
                <a:solidFill>
                  <a:srgbClr val="333333"/>
                </a:solidFill>
                <a:highlight>
                  <a:schemeClr val="lt1"/>
                </a:highlight>
                <a:latin typeface="Calibri"/>
                <a:ea typeface="Calibri"/>
                <a:cs typeface="Calibri"/>
                <a:sym typeface="Calibri"/>
              </a:rPr>
              <a:t>f</a:t>
            </a:r>
            <a:r>
              <a:rPr lang="en-IN" sz="2400" baseline="-25000">
                <a:solidFill>
                  <a:srgbClr val="333333"/>
                </a:solidFill>
                <a:highlight>
                  <a:schemeClr val="lt1"/>
                </a:highlight>
                <a:latin typeface="Calibri"/>
                <a:ea typeface="Calibri"/>
                <a:cs typeface="Calibri"/>
                <a:sym typeface="Calibri"/>
              </a:rPr>
              <a:t>3</a:t>
            </a:r>
            <a:r>
              <a:rPr lang="en-IN" sz="2400">
                <a:solidFill>
                  <a:srgbClr val="333333"/>
                </a:solidFill>
                <a:highlight>
                  <a:srgbClr val="FFFFFF"/>
                </a:highlight>
                <a:latin typeface="Calibri"/>
                <a:ea typeface="Calibri"/>
                <a:cs typeface="Calibri"/>
                <a:sym typeface="Calibri"/>
              </a:rPr>
              <a:t>(A, B, C) has 2</a:t>
            </a:r>
            <a:r>
              <a:rPr lang="en-IN" sz="2400" baseline="30000">
                <a:solidFill>
                  <a:srgbClr val="333333"/>
                </a:solidFill>
                <a:highlight>
                  <a:srgbClr val="FFFFFF"/>
                </a:highlight>
                <a:latin typeface="Calibri"/>
                <a:ea typeface="Calibri"/>
                <a:cs typeface="Calibri"/>
                <a:sym typeface="Calibri"/>
              </a:rPr>
              <a:t>1+1+1</a:t>
            </a:r>
            <a:r>
              <a:rPr lang="en-IN" sz="2400">
                <a:solidFill>
                  <a:srgbClr val="333333"/>
                </a:solidFill>
                <a:highlight>
                  <a:srgbClr val="FFFFFF"/>
                </a:highlight>
                <a:latin typeface="Calibri"/>
                <a:ea typeface="Calibri"/>
                <a:cs typeface="Calibri"/>
                <a:sym typeface="Calibri"/>
              </a:rPr>
              <a:t> = 8 entries, as illustrated in Figure 4.6. In next slide.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0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Notice that the factor resulting from a pointwise product can contain more variables than any of the factors being multiplied and that the size of a factor is exponential in the number of variables.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This is where both space and time complexity arise in the variable elimination algorithm. </a:t>
            </a:r>
            <a:endParaRPr sz="2400" b="1">
              <a:solidFill>
                <a:srgbClr val="FF0000"/>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0">
                                            <p:txEl>
                                              <p:pRg st="0" end="0"/>
                                            </p:txEl>
                                          </p:spTgt>
                                        </p:tgtEl>
                                        <p:attrNameLst>
                                          <p:attrName>style.visibility</p:attrName>
                                        </p:attrNameLst>
                                      </p:cBhvr>
                                      <p:to>
                                        <p:strVal val="visible"/>
                                      </p:to>
                                    </p:set>
                                    <p:animEffect transition="in" filter="fade">
                                      <p:cBhvr>
                                        <p:cTn id="7" dur="1000"/>
                                        <p:tgtEl>
                                          <p:spTgt spid="6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0">
                                            <p:txEl>
                                              <p:pRg st="1" end="1"/>
                                            </p:txEl>
                                          </p:spTgt>
                                        </p:tgtEl>
                                        <p:attrNameLst>
                                          <p:attrName>style.visibility</p:attrName>
                                        </p:attrNameLst>
                                      </p:cBhvr>
                                      <p:to>
                                        <p:strVal val="visible"/>
                                      </p:to>
                                    </p:set>
                                    <p:animEffect transition="in" filter="fade">
                                      <p:cBhvr>
                                        <p:cTn id="12" dur="1000"/>
                                        <p:tgtEl>
                                          <p:spTgt spid="6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0">
                                            <p:txEl>
                                              <p:pRg st="2" end="2"/>
                                            </p:txEl>
                                          </p:spTgt>
                                        </p:tgtEl>
                                        <p:attrNameLst>
                                          <p:attrName>style.visibility</p:attrName>
                                        </p:attrNameLst>
                                      </p:cBhvr>
                                      <p:to>
                                        <p:strVal val="visible"/>
                                      </p:to>
                                    </p:set>
                                    <p:animEffect transition="in" filter="fade">
                                      <p:cBhvr>
                                        <p:cTn id="17" dur="1000"/>
                                        <p:tgtEl>
                                          <p:spTgt spid="6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70">
                                            <p:txEl>
                                              <p:pRg st="3" end="3"/>
                                            </p:txEl>
                                          </p:spTgt>
                                        </p:tgtEl>
                                        <p:attrNameLst>
                                          <p:attrName>style.visibility</p:attrName>
                                        </p:attrNameLst>
                                      </p:cBhvr>
                                      <p:to>
                                        <p:strVal val="visible"/>
                                      </p:to>
                                    </p:set>
                                    <p:animEffect transition="in" filter="fade">
                                      <p:cBhvr>
                                        <p:cTn id="22" dur="1000"/>
                                        <p:tgtEl>
                                          <p:spTgt spid="6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70">
                                            <p:txEl>
                                              <p:pRg st="4" end="4"/>
                                            </p:txEl>
                                          </p:spTgt>
                                        </p:tgtEl>
                                        <p:attrNameLst>
                                          <p:attrName>style.visibility</p:attrName>
                                        </p:attrNameLst>
                                      </p:cBhvr>
                                      <p:to>
                                        <p:strVal val="visible"/>
                                      </p:to>
                                    </p:set>
                                    <p:animEffect transition="in" filter="fade">
                                      <p:cBhvr>
                                        <p:cTn id="27" dur="1000"/>
                                        <p:tgtEl>
                                          <p:spTgt spid="6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70">
                                            <p:txEl>
                                              <p:pRg st="5" end="5"/>
                                            </p:txEl>
                                          </p:spTgt>
                                        </p:tgtEl>
                                        <p:attrNameLst>
                                          <p:attrName>style.visibility</p:attrName>
                                        </p:attrNameLst>
                                      </p:cBhvr>
                                      <p:to>
                                        <p:strVal val="visible"/>
                                      </p:to>
                                    </p:set>
                                    <p:animEffect transition="in" filter="fade">
                                      <p:cBhvr>
                                        <p:cTn id="32" dur="1000"/>
                                        <p:tgtEl>
                                          <p:spTgt spid="6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70">
                                            <p:txEl>
                                              <p:pRg st="6" end="6"/>
                                            </p:txEl>
                                          </p:spTgt>
                                        </p:tgtEl>
                                        <p:attrNameLst>
                                          <p:attrName>style.visibility</p:attrName>
                                        </p:attrNameLst>
                                      </p:cBhvr>
                                      <p:to>
                                        <p:strVal val="visible"/>
                                      </p:to>
                                    </p:set>
                                    <p:animEffect transition="in" filter="fade">
                                      <p:cBhvr>
                                        <p:cTn id="37" dur="1000"/>
                                        <p:tgtEl>
                                          <p:spTgt spid="67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70">
                                            <p:txEl>
                                              <p:pRg st="7" end="7"/>
                                            </p:txEl>
                                          </p:spTgt>
                                        </p:tgtEl>
                                        <p:attrNameLst>
                                          <p:attrName>style.visibility</p:attrName>
                                        </p:attrNameLst>
                                      </p:cBhvr>
                                      <p:to>
                                        <p:strVal val="visible"/>
                                      </p:to>
                                    </p:set>
                                    <p:animEffect transition="in" filter="fade">
                                      <p:cBhvr>
                                        <p:cTn id="42" dur="1000"/>
                                        <p:tgtEl>
                                          <p:spTgt spid="67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70">
                                            <p:txEl>
                                              <p:pRg st="8" end="8"/>
                                            </p:txEl>
                                          </p:spTgt>
                                        </p:tgtEl>
                                        <p:attrNameLst>
                                          <p:attrName>style.visibility</p:attrName>
                                        </p:attrNameLst>
                                      </p:cBhvr>
                                      <p:to>
                                        <p:strVal val="visible"/>
                                      </p:to>
                                    </p:set>
                                    <p:animEffect transition="in" filter="fade">
                                      <p:cBhvr>
                                        <p:cTn id="47" dur="1000"/>
                                        <p:tgtEl>
                                          <p:spTgt spid="6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g12d0fc61395_0_24"/>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1200"/>
              </a:spcBef>
              <a:spcAft>
                <a:spcPts val="1200"/>
              </a:spcAft>
              <a:buNone/>
            </a:pPr>
            <a:r>
              <a:rPr lang="en-IN" b="1">
                <a:solidFill>
                  <a:schemeClr val="lt1"/>
                </a:solidFill>
              </a:rPr>
              <a:t>The variable elimination algorithm</a:t>
            </a:r>
            <a:endParaRPr b="1">
              <a:solidFill>
                <a:schemeClr val="lt1"/>
              </a:solidFill>
            </a:endParaRPr>
          </a:p>
        </p:txBody>
      </p:sp>
      <p:sp>
        <p:nvSpPr>
          <p:cNvPr id="676" name="Google Shape;676;g12d0fc61395_0_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677" name="Google Shape;677;g12d0fc61395_0_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63</a:t>
            </a:fld>
            <a:endParaRPr/>
          </a:p>
        </p:txBody>
      </p:sp>
      <p:pic>
        <p:nvPicPr>
          <p:cNvPr id="678" name="Google Shape;678;g12d0fc61395_0_24"/>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79" name="Google Shape;679;g12d0fc61395_0_24"/>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0" algn="just" rtl="0">
              <a:lnSpc>
                <a:spcPct val="115000"/>
              </a:lnSpc>
              <a:spcBef>
                <a:spcPts val="1200"/>
              </a:spcBef>
              <a:spcAft>
                <a:spcPts val="0"/>
              </a:spcAft>
              <a:buNone/>
            </a:pPr>
            <a:endParaRPr sz="2400" b="1">
              <a:solidFill>
                <a:srgbClr val="FF0000"/>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sp>
        <p:nvSpPr>
          <p:cNvPr id="680" name="Google Shape;680;g12d0fc61395_0_24"/>
          <p:cNvSpPr txBox="1"/>
          <p:nvPr/>
        </p:nvSpPr>
        <p:spPr>
          <a:xfrm>
            <a:off x="1079675" y="5628050"/>
            <a:ext cx="10032900" cy="538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IN" sz="2300" b="1">
                <a:solidFill>
                  <a:schemeClr val="dk1"/>
                </a:solidFill>
                <a:latin typeface="Calibri"/>
                <a:ea typeface="Calibri"/>
                <a:cs typeface="Calibri"/>
                <a:sym typeface="Calibri"/>
              </a:rPr>
              <a:t>Figure 4.6: Illustrating pointwise multiplication: f</a:t>
            </a:r>
            <a:r>
              <a:rPr lang="en-IN" sz="2300" b="1" baseline="-25000">
                <a:solidFill>
                  <a:schemeClr val="dk1"/>
                </a:solidFill>
                <a:latin typeface="Calibri"/>
                <a:ea typeface="Calibri"/>
                <a:cs typeface="Calibri"/>
                <a:sym typeface="Calibri"/>
              </a:rPr>
              <a:t>1</a:t>
            </a:r>
            <a:r>
              <a:rPr lang="en-IN" sz="2300" b="1">
                <a:solidFill>
                  <a:schemeClr val="dk1"/>
                </a:solidFill>
                <a:latin typeface="Calibri"/>
                <a:ea typeface="Calibri"/>
                <a:cs typeface="Calibri"/>
                <a:sym typeface="Calibri"/>
              </a:rPr>
              <a:t>(A, B) × f</a:t>
            </a:r>
            <a:r>
              <a:rPr lang="en-IN" sz="2300" b="1" baseline="-25000">
                <a:solidFill>
                  <a:schemeClr val="dk1"/>
                </a:solidFill>
                <a:latin typeface="Calibri"/>
                <a:ea typeface="Calibri"/>
                <a:cs typeface="Calibri"/>
                <a:sym typeface="Calibri"/>
              </a:rPr>
              <a:t>2</a:t>
            </a:r>
            <a:r>
              <a:rPr lang="en-IN" sz="2300" b="1">
                <a:solidFill>
                  <a:schemeClr val="dk1"/>
                </a:solidFill>
                <a:latin typeface="Calibri"/>
                <a:ea typeface="Calibri"/>
                <a:cs typeface="Calibri"/>
                <a:sym typeface="Calibri"/>
              </a:rPr>
              <a:t>(B,C) = f</a:t>
            </a:r>
            <a:r>
              <a:rPr lang="en-IN" sz="2300" b="1" baseline="-25000">
                <a:solidFill>
                  <a:schemeClr val="dk1"/>
                </a:solidFill>
                <a:latin typeface="Calibri"/>
                <a:ea typeface="Calibri"/>
                <a:cs typeface="Calibri"/>
                <a:sym typeface="Calibri"/>
              </a:rPr>
              <a:t>3</a:t>
            </a:r>
            <a:r>
              <a:rPr lang="en-IN" sz="2300" b="1">
                <a:solidFill>
                  <a:schemeClr val="dk1"/>
                </a:solidFill>
                <a:latin typeface="Calibri"/>
                <a:ea typeface="Calibri"/>
                <a:cs typeface="Calibri"/>
                <a:sym typeface="Calibri"/>
              </a:rPr>
              <a:t>(A, B, C).</a:t>
            </a:r>
            <a:endParaRPr sz="2300" b="1">
              <a:solidFill>
                <a:schemeClr val="dk1"/>
              </a:solidFill>
              <a:latin typeface="Calibri"/>
              <a:ea typeface="Calibri"/>
              <a:cs typeface="Calibri"/>
              <a:sym typeface="Calibri"/>
            </a:endParaRPr>
          </a:p>
        </p:txBody>
      </p:sp>
      <p:pic>
        <p:nvPicPr>
          <p:cNvPr id="681" name="Google Shape;681;g12d0fc61395_0_24"/>
          <p:cNvPicPr preferRelativeResize="0"/>
          <p:nvPr/>
        </p:nvPicPr>
        <p:blipFill>
          <a:blip r:embed="rId4">
            <a:alphaModFix/>
          </a:blip>
          <a:stretch>
            <a:fillRect/>
          </a:stretch>
        </p:blipFill>
        <p:spPr>
          <a:xfrm>
            <a:off x="1079613" y="1156575"/>
            <a:ext cx="10032776" cy="428951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9">
                                            <p:txEl>
                                              <p:pRg st="0" end="0"/>
                                            </p:txEl>
                                          </p:spTgt>
                                        </p:tgtEl>
                                        <p:attrNameLst>
                                          <p:attrName>style.visibility</p:attrName>
                                        </p:attrNameLst>
                                      </p:cBhvr>
                                      <p:to>
                                        <p:strVal val="visible"/>
                                      </p:to>
                                    </p:set>
                                    <p:animEffect transition="in" filter="fade">
                                      <p:cBhvr>
                                        <p:cTn id="7" dur="1000"/>
                                        <p:tgtEl>
                                          <p:spTgt spid="6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9">
                                            <p:txEl>
                                              <p:pRg st="1" end="1"/>
                                            </p:txEl>
                                          </p:spTgt>
                                        </p:tgtEl>
                                        <p:attrNameLst>
                                          <p:attrName>style.visibility</p:attrName>
                                        </p:attrNameLst>
                                      </p:cBhvr>
                                      <p:to>
                                        <p:strVal val="visible"/>
                                      </p:to>
                                    </p:set>
                                    <p:animEffect transition="in" filter="fade">
                                      <p:cBhvr>
                                        <p:cTn id="12" dur="1000"/>
                                        <p:tgtEl>
                                          <p:spTgt spid="6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9">
                                            <p:txEl>
                                              <p:pRg st="2" end="2"/>
                                            </p:txEl>
                                          </p:spTgt>
                                        </p:tgtEl>
                                        <p:attrNameLst>
                                          <p:attrName>style.visibility</p:attrName>
                                        </p:attrNameLst>
                                      </p:cBhvr>
                                      <p:to>
                                        <p:strVal val="visible"/>
                                      </p:to>
                                    </p:set>
                                    <p:animEffect transition="in" filter="fade">
                                      <p:cBhvr>
                                        <p:cTn id="17" dur="1000"/>
                                        <p:tgtEl>
                                          <p:spTgt spid="6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79">
                                            <p:txEl>
                                              <p:pRg st="3" end="3"/>
                                            </p:txEl>
                                          </p:spTgt>
                                        </p:tgtEl>
                                        <p:attrNameLst>
                                          <p:attrName>style.visibility</p:attrName>
                                        </p:attrNameLst>
                                      </p:cBhvr>
                                      <p:to>
                                        <p:strVal val="visible"/>
                                      </p:to>
                                    </p:set>
                                    <p:animEffect transition="in" filter="fade">
                                      <p:cBhvr>
                                        <p:cTn id="22" dur="1000"/>
                                        <p:tgtEl>
                                          <p:spTgt spid="6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79">
                                            <p:txEl>
                                              <p:pRg st="4" end="4"/>
                                            </p:txEl>
                                          </p:spTgt>
                                        </p:tgtEl>
                                        <p:attrNameLst>
                                          <p:attrName>style.visibility</p:attrName>
                                        </p:attrNameLst>
                                      </p:cBhvr>
                                      <p:to>
                                        <p:strVal val="visible"/>
                                      </p:to>
                                    </p:set>
                                    <p:animEffect transition="in" filter="fade">
                                      <p:cBhvr>
                                        <p:cTn id="27" dur="1000"/>
                                        <p:tgtEl>
                                          <p:spTgt spid="6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79">
                                            <p:txEl>
                                              <p:pRg st="5" end="5"/>
                                            </p:txEl>
                                          </p:spTgt>
                                        </p:tgtEl>
                                        <p:attrNameLst>
                                          <p:attrName>style.visibility</p:attrName>
                                        </p:attrNameLst>
                                      </p:cBhvr>
                                      <p:to>
                                        <p:strVal val="visible"/>
                                      </p:to>
                                    </p:set>
                                    <p:animEffect transition="in" filter="fade">
                                      <p:cBhvr>
                                        <p:cTn id="32" dur="1000"/>
                                        <p:tgtEl>
                                          <p:spTgt spid="6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g12d0fc61395_0_35"/>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1200"/>
              </a:spcBef>
              <a:spcAft>
                <a:spcPts val="1200"/>
              </a:spcAft>
              <a:buNone/>
            </a:pPr>
            <a:r>
              <a:rPr lang="en-IN" b="1">
                <a:solidFill>
                  <a:schemeClr val="lt1"/>
                </a:solidFill>
              </a:rPr>
              <a:t>The variable elimination algorithm</a:t>
            </a:r>
            <a:endParaRPr b="1">
              <a:solidFill>
                <a:schemeClr val="lt1"/>
              </a:solidFill>
            </a:endParaRPr>
          </a:p>
        </p:txBody>
      </p:sp>
      <p:sp>
        <p:nvSpPr>
          <p:cNvPr id="687" name="Google Shape;687;g12d0fc61395_0_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688" name="Google Shape;688;g12d0fc61395_0_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64</a:t>
            </a:fld>
            <a:endParaRPr/>
          </a:p>
        </p:txBody>
      </p:sp>
      <p:pic>
        <p:nvPicPr>
          <p:cNvPr id="689" name="Google Shape;689;g12d0fc61395_0_35"/>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690" name="Google Shape;690;g12d0fc61395_0_35"/>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None/>
            </a:pPr>
            <a:r>
              <a:rPr lang="en-IN" sz="2400" b="1">
                <a:solidFill>
                  <a:srgbClr val="FF0000"/>
                </a:solidFill>
                <a:highlight>
                  <a:srgbClr val="FFFFFF"/>
                </a:highlight>
                <a:latin typeface="Calibri"/>
                <a:ea typeface="Calibri"/>
                <a:cs typeface="Calibri"/>
                <a:sym typeface="Calibri"/>
              </a:rPr>
              <a:t>Summing out a variable from a product of factors</a:t>
            </a:r>
            <a:r>
              <a:rPr lang="en-IN" sz="2400">
                <a:solidFill>
                  <a:srgbClr val="333333"/>
                </a:solidFill>
                <a:highlight>
                  <a:srgbClr val="FFFFFF"/>
                </a:highlight>
                <a:latin typeface="Calibri"/>
                <a:ea typeface="Calibri"/>
                <a:cs typeface="Calibri"/>
                <a:sym typeface="Calibri"/>
              </a:rPr>
              <a:t> is done by adding up the submatrices formed by fixing the variable to each of its values in turn.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For example, to sum out A from f</a:t>
            </a:r>
            <a:r>
              <a:rPr lang="en-IN" sz="2400" baseline="-25000">
                <a:solidFill>
                  <a:srgbClr val="333333"/>
                </a:solidFill>
                <a:highlight>
                  <a:srgbClr val="FFFFFF"/>
                </a:highlight>
                <a:latin typeface="Calibri"/>
                <a:ea typeface="Calibri"/>
                <a:cs typeface="Calibri"/>
                <a:sym typeface="Calibri"/>
              </a:rPr>
              <a:t>3</a:t>
            </a:r>
            <a:r>
              <a:rPr lang="en-IN" sz="2400">
                <a:solidFill>
                  <a:srgbClr val="333333"/>
                </a:solidFill>
                <a:highlight>
                  <a:srgbClr val="FFFFFF"/>
                </a:highlight>
                <a:latin typeface="Calibri"/>
                <a:ea typeface="Calibri"/>
                <a:cs typeface="Calibri"/>
                <a:sym typeface="Calibri"/>
              </a:rPr>
              <a:t>(A, B, C), we write</a:t>
            </a: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The only trick is to notice that any factor that does not depend on the variable to be summed out can be moved outside the summation.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For example, if we were to sum out E first in the burglary network, the relevant part of the expression would be</a:t>
            </a: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pic>
        <p:nvPicPr>
          <p:cNvPr id="691" name="Google Shape;691;g12d0fc61395_0_35"/>
          <p:cNvPicPr preferRelativeResize="0"/>
          <p:nvPr/>
        </p:nvPicPr>
        <p:blipFill>
          <a:blip r:embed="rId4">
            <a:alphaModFix/>
          </a:blip>
          <a:stretch>
            <a:fillRect/>
          </a:stretch>
        </p:blipFill>
        <p:spPr>
          <a:xfrm>
            <a:off x="3143250" y="2695575"/>
            <a:ext cx="5905500" cy="1314450"/>
          </a:xfrm>
          <a:prstGeom prst="rect">
            <a:avLst/>
          </a:prstGeom>
          <a:noFill/>
          <a:ln>
            <a:noFill/>
          </a:ln>
        </p:spPr>
      </p:pic>
      <p:pic>
        <p:nvPicPr>
          <p:cNvPr id="692" name="Google Shape;692;g12d0fc61395_0_35"/>
          <p:cNvPicPr preferRelativeResize="0"/>
          <p:nvPr/>
        </p:nvPicPr>
        <p:blipFill>
          <a:blip r:embed="rId5">
            <a:alphaModFix/>
          </a:blip>
          <a:stretch>
            <a:fillRect/>
          </a:stretch>
        </p:blipFill>
        <p:spPr>
          <a:xfrm>
            <a:off x="1776400" y="5612625"/>
            <a:ext cx="8639175"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0">
                                            <p:txEl>
                                              <p:pRg st="0" end="0"/>
                                            </p:txEl>
                                          </p:spTgt>
                                        </p:tgtEl>
                                        <p:attrNameLst>
                                          <p:attrName>style.visibility</p:attrName>
                                        </p:attrNameLst>
                                      </p:cBhvr>
                                      <p:to>
                                        <p:strVal val="visible"/>
                                      </p:to>
                                    </p:set>
                                    <p:animEffect transition="in" filter="fade">
                                      <p:cBhvr>
                                        <p:cTn id="7" dur="1000"/>
                                        <p:tgtEl>
                                          <p:spTgt spid="6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0">
                                            <p:txEl>
                                              <p:pRg st="1" end="1"/>
                                            </p:txEl>
                                          </p:spTgt>
                                        </p:tgtEl>
                                        <p:attrNameLst>
                                          <p:attrName>style.visibility</p:attrName>
                                        </p:attrNameLst>
                                      </p:cBhvr>
                                      <p:to>
                                        <p:strVal val="visible"/>
                                      </p:to>
                                    </p:set>
                                    <p:animEffect transition="in" filter="fade">
                                      <p:cBhvr>
                                        <p:cTn id="12" dur="1000"/>
                                        <p:tgtEl>
                                          <p:spTgt spid="6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0">
                                            <p:txEl>
                                              <p:pRg st="2" end="2"/>
                                            </p:txEl>
                                          </p:spTgt>
                                        </p:tgtEl>
                                        <p:attrNameLst>
                                          <p:attrName>style.visibility</p:attrName>
                                        </p:attrNameLst>
                                      </p:cBhvr>
                                      <p:to>
                                        <p:strVal val="visible"/>
                                      </p:to>
                                    </p:set>
                                    <p:animEffect transition="in" filter="fade">
                                      <p:cBhvr>
                                        <p:cTn id="17" dur="1000"/>
                                        <p:tgtEl>
                                          <p:spTgt spid="6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90">
                                            <p:txEl>
                                              <p:pRg st="3" end="3"/>
                                            </p:txEl>
                                          </p:spTgt>
                                        </p:tgtEl>
                                        <p:attrNameLst>
                                          <p:attrName>style.visibility</p:attrName>
                                        </p:attrNameLst>
                                      </p:cBhvr>
                                      <p:to>
                                        <p:strVal val="visible"/>
                                      </p:to>
                                    </p:set>
                                    <p:animEffect transition="in" filter="fade">
                                      <p:cBhvr>
                                        <p:cTn id="22" dur="1000"/>
                                        <p:tgtEl>
                                          <p:spTgt spid="6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0">
                                            <p:txEl>
                                              <p:pRg st="4" end="4"/>
                                            </p:txEl>
                                          </p:spTgt>
                                        </p:tgtEl>
                                        <p:attrNameLst>
                                          <p:attrName>style.visibility</p:attrName>
                                        </p:attrNameLst>
                                      </p:cBhvr>
                                      <p:to>
                                        <p:strVal val="visible"/>
                                      </p:to>
                                    </p:set>
                                    <p:animEffect transition="in" filter="fade">
                                      <p:cBhvr>
                                        <p:cTn id="27" dur="1000"/>
                                        <p:tgtEl>
                                          <p:spTgt spid="6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90">
                                            <p:txEl>
                                              <p:pRg st="5" end="5"/>
                                            </p:txEl>
                                          </p:spTgt>
                                        </p:tgtEl>
                                        <p:attrNameLst>
                                          <p:attrName>style.visibility</p:attrName>
                                        </p:attrNameLst>
                                      </p:cBhvr>
                                      <p:to>
                                        <p:strVal val="visible"/>
                                      </p:to>
                                    </p:set>
                                    <p:animEffect transition="in" filter="fade">
                                      <p:cBhvr>
                                        <p:cTn id="32" dur="1000"/>
                                        <p:tgtEl>
                                          <p:spTgt spid="6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90">
                                            <p:txEl>
                                              <p:pRg st="6" end="6"/>
                                            </p:txEl>
                                          </p:spTgt>
                                        </p:tgtEl>
                                        <p:attrNameLst>
                                          <p:attrName>style.visibility</p:attrName>
                                        </p:attrNameLst>
                                      </p:cBhvr>
                                      <p:to>
                                        <p:strVal val="visible"/>
                                      </p:to>
                                    </p:set>
                                    <p:animEffect transition="in" filter="fade">
                                      <p:cBhvr>
                                        <p:cTn id="37" dur="1000"/>
                                        <p:tgtEl>
                                          <p:spTgt spid="69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90">
                                            <p:txEl>
                                              <p:pRg st="7" end="7"/>
                                            </p:txEl>
                                          </p:spTgt>
                                        </p:tgtEl>
                                        <p:attrNameLst>
                                          <p:attrName>style.visibility</p:attrName>
                                        </p:attrNameLst>
                                      </p:cBhvr>
                                      <p:to>
                                        <p:strVal val="visible"/>
                                      </p:to>
                                    </p:set>
                                    <p:animEffect transition="in" filter="fade">
                                      <p:cBhvr>
                                        <p:cTn id="42" dur="1000"/>
                                        <p:tgtEl>
                                          <p:spTgt spid="69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90">
                                            <p:txEl>
                                              <p:pRg st="8" end="8"/>
                                            </p:txEl>
                                          </p:spTgt>
                                        </p:tgtEl>
                                        <p:attrNameLst>
                                          <p:attrName>style.visibility</p:attrName>
                                        </p:attrNameLst>
                                      </p:cBhvr>
                                      <p:to>
                                        <p:strVal val="visible"/>
                                      </p:to>
                                    </p:set>
                                    <p:animEffect transition="in" filter="fade">
                                      <p:cBhvr>
                                        <p:cTn id="47" dur="1000"/>
                                        <p:tgtEl>
                                          <p:spTgt spid="69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90">
                                            <p:txEl>
                                              <p:pRg st="9" end="9"/>
                                            </p:txEl>
                                          </p:spTgt>
                                        </p:tgtEl>
                                        <p:attrNameLst>
                                          <p:attrName>style.visibility</p:attrName>
                                        </p:attrNameLst>
                                      </p:cBhvr>
                                      <p:to>
                                        <p:strVal val="visible"/>
                                      </p:to>
                                    </p:set>
                                    <p:animEffect transition="in" filter="fade">
                                      <p:cBhvr>
                                        <p:cTn id="52" dur="1000"/>
                                        <p:tgtEl>
                                          <p:spTgt spid="69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90">
                                            <p:txEl>
                                              <p:pRg st="10" end="10"/>
                                            </p:txEl>
                                          </p:spTgt>
                                        </p:tgtEl>
                                        <p:attrNameLst>
                                          <p:attrName>style.visibility</p:attrName>
                                        </p:attrNameLst>
                                      </p:cBhvr>
                                      <p:to>
                                        <p:strVal val="visible"/>
                                      </p:to>
                                    </p:set>
                                    <p:animEffect transition="in" filter="fade">
                                      <p:cBhvr>
                                        <p:cTn id="57" dur="1000"/>
                                        <p:tgtEl>
                                          <p:spTgt spid="69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g12d0fc61395_0_47"/>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457200" algn="just" rtl="0">
              <a:lnSpc>
                <a:spcPct val="115000"/>
              </a:lnSpc>
              <a:spcBef>
                <a:spcPts val="1200"/>
              </a:spcBef>
              <a:spcAft>
                <a:spcPts val="1200"/>
              </a:spcAft>
              <a:buNone/>
            </a:pPr>
            <a:r>
              <a:rPr lang="en-IN" b="1">
                <a:solidFill>
                  <a:schemeClr val="lt1"/>
                </a:solidFill>
              </a:rPr>
              <a:t>The variable elimination algorithm</a:t>
            </a:r>
            <a:endParaRPr b="1">
              <a:solidFill>
                <a:schemeClr val="lt1"/>
              </a:solidFill>
            </a:endParaRPr>
          </a:p>
        </p:txBody>
      </p:sp>
      <p:sp>
        <p:nvSpPr>
          <p:cNvPr id="698" name="Google Shape;698;g12d0fc61395_0_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699" name="Google Shape;699;g12d0fc61395_0_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65</a:t>
            </a:fld>
            <a:endParaRPr/>
          </a:p>
        </p:txBody>
      </p:sp>
      <p:pic>
        <p:nvPicPr>
          <p:cNvPr id="700" name="Google Shape;700;g12d0fc61395_0_47"/>
          <p:cNvPicPr preferRelativeResize="0"/>
          <p:nvPr/>
        </p:nvPicPr>
        <p:blipFill rotWithShape="1">
          <a:blip r:embed="rId3">
            <a:alphaModFix/>
          </a:blip>
          <a:srcRect/>
          <a:stretch/>
        </p:blipFill>
        <p:spPr>
          <a:xfrm>
            <a:off x="311728" y="5915891"/>
            <a:ext cx="408708" cy="805584"/>
          </a:xfrm>
          <a:prstGeom prst="rect">
            <a:avLst/>
          </a:prstGeom>
          <a:noFill/>
          <a:ln>
            <a:noFill/>
          </a:ln>
        </p:spPr>
      </p:pic>
      <p:sp>
        <p:nvSpPr>
          <p:cNvPr id="701" name="Google Shape;701;g12d0fc61395_0_47"/>
          <p:cNvSpPr txBox="1"/>
          <p:nvPr/>
        </p:nvSpPr>
        <p:spPr>
          <a:xfrm>
            <a:off x="357325" y="1156579"/>
            <a:ext cx="11568600" cy="47592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Now the pointwise product inside the summation is computed, and the variable is summed out of the resulting matrix.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Notice that matrices are not multiplied until we need to sum out a variable from the accumulated product. </a:t>
            </a:r>
            <a:endParaRPr sz="2400">
              <a:solidFill>
                <a:srgbClr val="333333"/>
              </a:solidFill>
              <a:highlight>
                <a:srgbClr val="FFFFFF"/>
              </a:highlight>
              <a:latin typeface="Calibri"/>
              <a:ea typeface="Calibri"/>
              <a:cs typeface="Calibri"/>
              <a:sym typeface="Calibri"/>
            </a:endParaRPr>
          </a:p>
          <a:p>
            <a:pPr marL="457200" lvl="0" indent="-381000" algn="just" rtl="0">
              <a:lnSpc>
                <a:spcPct val="115000"/>
              </a:lnSpc>
              <a:spcBef>
                <a:spcPts val="1200"/>
              </a:spcBef>
              <a:spcAft>
                <a:spcPts val="0"/>
              </a:spcAft>
              <a:buClr>
                <a:srgbClr val="333333"/>
              </a:buClr>
              <a:buSzPts val="2400"/>
              <a:buFont typeface="Calibri"/>
              <a:buChar char="●"/>
            </a:pPr>
            <a:r>
              <a:rPr lang="en-IN" sz="2400">
                <a:solidFill>
                  <a:srgbClr val="333333"/>
                </a:solidFill>
                <a:highlight>
                  <a:srgbClr val="FFFFFF"/>
                </a:highlight>
                <a:latin typeface="Calibri"/>
                <a:ea typeface="Calibri"/>
                <a:cs typeface="Calibri"/>
                <a:sym typeface="Calibri"/>
              </a:rPr>
              <a:t>At that point, we multiply just those matrices that include the variable to be summed out.</a:t>
            </a:r>
            <a:endParaRPr sz="2400">
              <a:solidFill>
                <a:srgbClr val="333333"/>
              </a:solidFill>
              <a:highlight>
                <a:srgbClr val="FFFFFF"/>
              </a:highlight>
              <a:latin typeface="Calibri"/>
              <a:ea typeface="Calibri"/>
              <a:cs typeface="Calibri"/>
              <a:sym typeface="Calibri"/>
            </a:endParaRPr>
          </a:p>
          <a:p>
            <a:pPr marL="0" lvl="0" indent="0" algn="just" rtl="0">
              <a:lnSpc>
                <a:spcPct val="115000"/>
              </a:lnSpc>
              <a:spcBef>
                <a:spcPts val="1200"/>
              </a:spcBef>
              <a:spcAft>
                <a:spcPts val="0"/>
              </a:spcAft>
              <a:buNone/>
            </a:pPr>
            <a:endParaRPr sz="2400">
              <a:solidFill>
                <a:srgbClr val="333333"/>
              </a:solidFill>
              <a:highlight>
                <a:srgbClr val="FFFFFF"/>
              </a:highlight>
              <a:latin typeface="Calibri"/>
              <a:ea typeface="Calibri"/>
              <a:cs typeface="Calibri"/>
              <a:sym typeface="Calibri"/>
            </a:endParaRPr>
          </a:p>
          <a:p>
            <a:pPr marL="457200" lvl="0" indent="0" algn="just" rtl="0">
              <a:lnSpc>
                <a:spcPct val="100000"/>
              </a:lnSpc>
              <a:spcBef>
                <a:spcPts val="1200"/>
              </a:spcBef>
              <a:spcAft>
                <a:spcPts val="0"/>
              </a:spcAft>
              <a:buNone/>
            </a:pPr>
            <a:endParaRPr sz="2400">
              <a:solidFill>
                <a:schemeClr val="dk1"/>
              </a:solidFill>
              <a:highlight>
                <a:srgbClr val="FFFFFF"/>
              </a:highlight>
              <a:latin typeface="Calibri"/>
              <a:ea typeface="Calibri"/>
              <a:cs typeface="Calibri"/>
              <a:sym typeface="Calibri"/>
            </a:endParaRPr>
          </a:p>
          <a:p>
            <a:pPr marL="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lnSpc>
                <a:spcPct val="100000"/>
              </a:lnSpc>
              <a:spcBef>
                <a:spcPts val="1000"/>
              </a:spcBef>
              <a:spcAft>
                <a:spcPts val="0"/>
              </a:spcAft>
              <a:buNone/>
            </a:pPr>
            <a:endParaRPr sz="2400">
              <a:solidFill>
                <a:schemeClr val="dk1"/>
              </a:solidFill>
              <a:highlight>
                <a:srgbClr val="FFFFFF"/>
              </a:highlight>
              <a:latin typeface="Calibri"/>
              <a:ea typeface="Calibri"/>
              <a:cs typeface="Calibri"/>
              <a:sym typeface="Calibri"/>
            </a:endParaRPr>
          </a:p>
          <a:p>
            <a:pPr marL="457200" lvl="0" indent="0" algn="just" rtl="0">
              <a:spcBef>
                <a:spcPts val="1000"/>
              </a:spcBef>
              <a:spcAft>
                <a:spcPts val="1000"/>
              </a:spcAft>
              <a:buNone/>
            </a:pPr>
            <a:endParaRPr sz="2400">
              <a:solidFill>
                <a:schemeClr val="dk1"/>
              </a:solidFill>
              <a:highlight>
                <a:srgbClr val="FFFFFF"/>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1">
                                            <p:txEl>
                                              <p:pRg st="0" end="0"/>
                                            </p:txEl>
                                          </p:spTgt>
                                        </p:tgtEl>
                                        <p:attrNameLst>
                                          <p:attrName>style.visibility</p:attrName>
                                        </p:attrNameLst>
                                      </p:cBhvr>
                                      <p:to>
                                        <p:strVal val="visible"/>
                                      </p:to>
                                    </p:set>
                                    <p:animEffect transition="in" filter="fade">
                                      <p:cBhvr>
                                        <p:cTn id="7" dur="1000"/>
                                        <p:tgtEl>
                                          <p:spTgt spid="7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1">
                                            <p:txEl>
                                              <p:pRg st="1" end="1"/>
                                            </p:txEl>
                                          </p:spTgt>
                                        </p:tgtEl>
                                        <p:attrNameLst>
                                          <p:attrName>style.visibility</p:attrName>
                                        </p:attrNameLst>
                                      </p:cBhvr>
                                      <p:to>
                                        <p:strVal val="visible"/>
                                      </p:to>
                                    </p:set>
                                    <p:animEffect transition="in" filter="fade">
                                      <p:cBhvr>
                                        <p:cTn id="12" dur="1000"/>
                                        <p:tgtEl>
                                          <p:spTgt spid="7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1">
                                            <p:txEl>
                                              <p:pRg st="2" end="2"/>
                                            </p:txEl>
                                          </p:spTgt>
                                        </p:tgtEl>
                                        <p:attrNameLst>
                                          <p:attrName>style.visibility</p:attrName>
                                        </p:attrNameLst>
                                      </p:cBhvr>
                                      <p:to>
                                        <p:strVal val="visible"/>
                                      </p:to>
                                    </p:set>
                                    <p:animEffect transition="in" filter="fade">
                                      <p:cBhvr>
                                        <p:cTn id="17" dur="1000"/>
                                        <p:tgtEl>
                                          <p:spTgt spid="7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1">
                                            <p:txEl>
                                              <p:pRg st="3" end="3"/>
                                            </p:txEl>
                                          </p:spTgt>
                                        </p:tgtEl>
                                        <p:attrNameLst>
                                          <p:attrName>style.visibility</p:attrName>
                                        </p:attrNameLst>
                                      </p:cBhvr>
                                      <p:to>
                                        <p:strVal val="visible"/>
                                      </p:to>
                                    </p:set>
                                    <p:animEffect transition="in" filter="fade">
                                      <p:cBhvr>
                                        <p:cTn id="22" dur="1000"/>
                                        <p:tgtEl>
                                          <p:spTgt spid="7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1">
                                            <p:txEl>
                                              <p:pRg st="4" end="4"/>
                                            </p:txEl>
                                          </p:spTgt>
                                        </p:tgtEl>
                                        <p:attrNameLst>
                                          <p:attrName>style.visibility</p:attrName>
                                        </p:attrNameLst>
                                      </p:cBhvr>
                                      <p:to>
                                        <p:strVal val="visible"/>
                                      </p:to>
                                    </p:set>
                                    <p:animEffect transition="in" filter="fade">
                                      <p:cBhvr>
                                        <p:cTn id="27" dur="1000"/>
                                        <p:tgtEl>
                                          <p:spTgt spid="7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01">
                                            <p:txEl>
                                              <p:pRg st="5" end="5"/>
                                            </p:txEl>
                                          </p:spTgt>
                                        </p:tgtEl>
                                        <p:attrNameLst>
                                          <p:attrName>style.visibility</p:attrName>
                                        </p:attrNameLst>
                                      </p:cBhvr>
                                      <p:to>
                                        <p:strVal val="visible"/>
                                      </p:to>
                                    </p:set>
                                    <p:animEffect transition="in" filter="fade">
                                      <p:cBhvr>
                                        <p:cTn id="32" dur="1000"/>
                                        <p:tgtEl>
                                          <p:spTgt spid="70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01">
                                            <p:txEl>
                                              <p:pRg st="6" end="6"/>
                                            </p:txEl>
                                          </p:spTgt>
                                        </p:tgtEl>
                                        <p:attrNameLst>
                                          <p:attrName>style.visibility</p:attrName>
                                        </p:attrNameLst>
                                      </p:cBhvr>
                                      <p:to>
                                        <p:strVal val="visible"/>
                                      </p:to>
                                    </p:set>
                                    <p:animEffect transition="in" filter="fade">
                                      <p:cBhvr>
                                        <p:cTn id="37" dur="1000"/>
                                        <p:tgtEl>
                                          <p:spTgt spid="70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1">
                                            <p:txEl>
                                              <p:pRg st="7" end="7"/>
                                            </p:txEl>
                                          </p:spTgt>
                                        </p:tgtEl>
                                        <p:attrNameLst>
                                          <p:attrName>style.visibility</p:attrName>
                                        </p:attrNameLst>
                                      </p:cBhvr>
                                      <p:to>
                                        <p:strVal val="visible"/>
                                      </p:to>
                                    </p:set>
                                    <p:animEffect transition="in" filter="fade">
                                      <p:cBhvr>
                                        <p:cTn id="42" dur="1000"/>
                                        <p:tgtEl>
                                          <p:spTgt spid="70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18"/>
          <p:cNvSpPr txBox="1">
            <a:spLocks noGrp="1"/>
          </p:cNvSpPr>
          <p:nvPr>
            <p:ph type="title"/>
          </p:nvPr>
        </p:nvSpPr>
        <p:spPr>
          <a:xfrm>
            <a:off x="0" y="0"/>
            <a:ext cx="12192000" cy="928255"/>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3" lvl="0" indent="0" algn="l" rtl="0">
              <a:lnSpc>
                <a:spcPct val="90000"/>
              </a:lnSpc>
              <a:spcBef>
                <a:spcPts val="0"/>
              </a:spcBef>
              <a:spcAft>
                <a:spcPts val="0"/>
              </a:spcAft>
              <a:buClr>
                <a:schemeClr val="dk1"/>
              </a:buClr>
              <a:buSzPts val="4400"/>
              <a:buFont typeface="Calibri"/>
              <a:buNone/>
            </a:pPr>
            <a:endParaRPr b="1">
              <a:solidFill>
                <a:schemeClr val="lt1"/>
              </a:solidFill>
            </a:endParaRPr>
          </a:p>
        </p:txBody>
      </p:sp>
      <p:sp>
        <p:nvSpPr>
          <p:cNvPr id="707" name="Google Shape;70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708" name="Google Shape;70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66</a:t>
            </a:fld>
            <a:endParaRPr/>
          </a:p>
        </p:txBody>
      </p:sp>
      <p:pic>
        <p:nvPicPr>
          <p:cNvPr id="709" name="Google Shape;709;p18"/>
          <p:cNvPicPr preferRelativeResize="0"/>
          <p:nvPr/>
        </p:nvPicPr>
        <p:blipFill rotWithShape="1">
          <a:blip r:embed="rId3">
            <a:alphaModFix/>
          </a:blip>
          <a:srcRect/>
          <a:stretch/>
        </p:blipFill>
        <p:spPr>
          <a:xfrm>
            <a:off x="311728" y="5915891"/>
            <a:ext cx="408708" cy="805584"/>
          </a:xfrm>
          <a:prstGeom prst="rect">
            <a:avLst/>
          </a:prstGeom>
          <a:noFill/>
          <a:ln>
            <a:noFill/>
          </a:ln>
        </p:spPr>
      </p:pic>
      <p:pic>
        <p:nvPicPr>
          <p:cNvPr id="710" name="Google Shape;710;p18"/>
          <p:cNvPicPr preferRelativeResize="0">
            <a:picLocks noGrp="1"/>
          </p:cNvPicPr>
          <p:nvPr>
            <p:ph type="body" idx="1"/>
          </p:nvPr>
        </p:nvPicPr>
        <p:blipFill rotWithShape="1">
          <a:blip r:embed="rId4">
            <a:alphaModFix/>
          </a:blip>
          <a:srcRect/>
          <a:stretch/>
        </p:blipFill>
        <p:spPr>
          <a:xfrm>
            <a:off x="2986881" y="1229519"/>
            <a:ext cx="6124575" cy="499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2ae8d2b2e7_0_25"/>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An example of uncertain reasoning</a:t>
            </a:r>
            <a:endParaRPr b="1">
              <a:solidFill>
                <a:schemeClr val="lt1"/>
              </a:solidFill>
            </a:endParaRPr>
          </a:p>
        </p:txBody>
      </p:sp>
      <p:sp>
        <p:nvSpPr>
          <p:cNvPr id="142" name="Google Shape;142;g12ae8d2b2e7_0_25"/>
          <p:cNvSpPr txBox="1">
            <a:spLocks noGrp="1"/>
          </p:cNvSpPr>
          <p:nvPr>
            <p:ph type="body" idx="1"/>
          </p:nvPr>
        </p:nvSpPr>
        <p:spPr>
          <a:xfrm>
            <a:off x="311728" y="1034963"/>
            <a:ext cx="11533800" cy="50781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15000"/>
              </a:lnSpc>
              <a:spcBef>
                <a:spcPts val="0"/>
              </a:spcBef>
              <a:spcAft>
                <a:spcPts val="0"/>
              </a:spcAft>
              <a:buNone/>
            </a:pPr>
            <a:r>
              <a:rPr lang="en-IN" sz="2400" b="1"/>
              <a:t>Diagnosing a dental patient’s toothache</a:t>
            </a:r>
            <a:endParaRPr sz="2400" b="1"/>
          </a:p>
          <a:p>
            <a:pPr marL="450000" lvl="0" indent="-422400" algn="just" rtl="0">
              <a:lnSpc>
                <a:spcPct val="115000"/>
              </a:lnSpc>
              <a:spcBef>
                <a:spcPts val="0"/>
              </a:spcBef>
              <a:spcAft>
                <a:spcPts val="0"/>
              </a:spcAft>
              <a:buSzPts val="2400"/>
              <a:buChar char="•"/>
            </a:pPr>
            <a:r>
              <a:rPr lang="en-IN" sz="2400"/>
              <a:t>Diagnosis—whether for medicine, automobile repair, or whatever—almost always involves uncertainty. </a:t>
            </a:r>
            <a:endParaRPr sz="2400"/>
          </a:p>
          <a:p>
            <a:pPr marL="450000" lvl="0" indent="-422400" algn="just" rtl="0">
              <a:lnSpc>
                <a:spcPct val="115000"/>
              </a:lnSpc>
              <a:spcBef>
                <a:spcPts val="0"/>
              </a:spcBef>
              <a:spcAft>
                <a:spcPts val="0"/>
              </a:spcAft>
              <a:buSzPts val="2400"/>
              <a:buChar char="•"/>
            </a:pPr>
            <a:r>
              <a:rPr lang="en-IN" sz="2400"/>
              <a:t>Let us try to write rules for dental diagnosis using propositional logic, so that we can see how the logical approach breaks down. </a:t>
            </a:r>
            <a:endParaRPr sz="2400"/>
          </a:p>
          <a:p>
            <a:pPr marL="450000" lvl="0" indent="-422400" algn="just" rtl="0">
              <a:lnSpc>
                <a:spcPct val="115000"/>
              </a:lnSpc>
              <a:spcBef>
                <a:spcPts val="0"/>
              </a:spcBef>
              <a:spcAft>
                <a:spcPts val="0"/>
              </a:spcAft>
              <a:buSzPts val="2400"/>
              <a:buChar char="•"/>
            </a:pPr>
            <a:r>
              <a:rPr lang="en-IN" sz="2400"/>
              <a:t>Consider the following simple rule: </a:t>
            </a:r>
            <a:endParaRPr sz="2400"/>
          </a:p>
          <a:p>
            <a:pPr marL="1143000" lvl="0" indent="228600" algn="just" rtl="0">
              <a:lnSpc>
                <a:spcPct val="115000"/>
              </a:lnSpc>
              <a:spcBef>
                <a:spcPts val="0"/>
              </a:spcBef>
              <a:spcAft>
                <a:spcPts val="0"/>
              </a:spcAft>
              <a:buNone/>
            </a:pPr>
            <a:r>
              <a:rPr lang="en-IN" sz="2400" b="1" i="1"/>
              <a:t>Toothache ⇒ Cavity</a:t>
            </a:r>
            <a:r>
              <a:rPr lang="en-IN" sz="2400"/>
              <a:t> . </a:t>
            </a:r>
            <a:endParaRPr sz="2400"/>
          </a:p>
          <a:p>
            <a:pPr marL="450000" lvl="0" indent="-422400" algn="just" rtl="0">
              <a:lnSpc>
                <a:spcPct val="115000"/>
              </a:lnSpc>
              <a:spcBef>
                <a:spcPts val="0"/>
              </a:spcBef>
              <a:spcAft>
                <a:spcPts val="0"/>
              </a:spcAft>
              <a:buSzPts val="2400"/>
              <a:buChar char="•"/>
            </a:pPr>
            <a:r>
              <a:rPr lang="en-IN" sz="2400"/>
              <a:t>The problem is that this rule is wrong. Not all patients with toothaches have cavities; some of them have gum disease, an abscess, or one of several other problems:</a:t>
            </a:r>
            <a:endParaRPr sz="2400"/>
          </a:p>
          <a:p>
            <a:pPr marL="1143000" lvl="0" indent="228600" algn="just" rtl="0">
              <a:lnSpc>
                <a:spcPct val="115000"/>
              </a:lnSpc>
              <a:spcBef>
                <a:spcPts val="0"/>
              </a:spcBef>
              <a:spcAft>
                <a:spcPts val="0"/>
              </a:spcAft>
              <a:buNone/>
            </a:pPr>
            <a:r>
              <a:rPr lang="en-IN" sz="2400" b="1" i="1"/>
              <a:t>Toothache ⇒ Cavity ∨ GumProblem ∨ Abscess ...</a:t>
            </a:r>
            <a:r>
              <a:rPr lang="en-IN" sz="2400"/>
              <a:t> </a:t>
            </a:r>
            <a:endParaRPr sz="2400"/>
          </a:p>
          <a:p>
            <a:pPr marL="450000" lvl="0" indent="-422400" algn="just" rtl="0">
              <a:lnSpc>
                <a:spcPct val="115000"/>
              </a:lnSpc>
              <a:spcBef>
                <a:spcPts val="0"/>
              </a:spcBef>
              <a:spcAft>
                <a:spcPts val="0"/>
              </a:spcAft>
              <a:buSzPts val="2400"/>
              <a:buChar char="•"/>
            </a:pPr>
            <a:r>
              <a:rPr lang="en-IN" sz="2400"/>
              <a:t>Unfortunately, in order to make the rule true, we have to add an almost unlimited list of possible problems. </a:t>
            </a:r>
            <a:endParaRPr sz="2400"/>
          </a:p>
        </p:txBody>
      </p:sp>
      <p:sp>
        <p:nvSpPr>
          <p:cNvPr id="143" name="Google Shape;143;g12ae8d2b2e7_0_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144" name="Google Shape;144;g12ae8d2b2e7_0_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7</a:t>
            </a:fld>
            <a:endParaRPr/>
          </a:p>
        </p:txBody>
      </p:sp>
      <p:pic>
        <p:nvPicPr>
          <p:cNvPr id="145" name="Google Shape;145;g12ae8d2b2e7_0_25"/>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Effect transition="in" filter="fade">
                                      <p:cBhvr>
                                        <p:cTn id="7" dur="1000"/>
                                        <p:tgtEl>
                                          <p:spTgt spid="1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Effect transition="in" filter="fade">
                                      <p:cBhvr>
                                        <p:cTn id="12" dur="1000"/>
                                        <p:tgtEl>
                                          <p:spTgt spid="1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xEl>
                                              <p:pRg st="2" end="2"/>
                                            </p:txEl>
                                          </p:spTgt>
                                        </p:tgtEl>
                                        <p:attrNameLst>
                                          <p:attrName>style.visibility</p:attrName>
                                        </p:attrNameLst>
                                      </p:cBhvr>
                                      <p:to>
                                        <p:strVal val="visible"/>
                                      </p:to>
                                    </p:set>
                                    <p:animEffect transition="in" filter="fade">
                                      <p:cBhvr>
                                        <p:cTn id="17" dur="1000"/>
                                        <p:tgtEl>
                                          <p:spTgt spid="1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
                                            <p:txEl>
                                              <p:pRg st="3" end="3"/>
                                            </p:txEl>
                                          </p:spTgt>
                                        </p:tgtEl>
                                        <p:attrNameLst>
                                          <p:attrName>style.visibility</p:attrName>
                                        </p:attrNameLst>
                                      </p:cBhvr>
                                      <p:to>
                                        <p:strVal val="visible"/>
                                      </p:to>
                                    </p:set>
                                    <p:animEffect transition="in" filter="fade">
                                      <p:cBhvr>
                                        <p:cTn id="22" dur="1000"/>
                                        <p:tgtEl>
                                          <p:spTgt spid="1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2">
                                            <p:txEl>
                                              <p:pRg st="4" end="4"/>
                                            </p:txEl>
                                          </p:spTgt>
                                        </p:tgtEl>
                                        <p:attrNameLst>
                                          <p:attrName>style.visibility</p:attrName>
                                        </p:attrNameLst>
                                      </p:cBhvr>
                                      <p:to>
                                        <p:strVal val="visible"/>
                                      </p:to>
                                    </p:set>
                                    <p:animEffect transition="in" filter="fade">
                                      <p:cBhvr>
                                        <p:cTn id="27" dur="1000"/>
                                        <p:tgtEl>
                                          <p:spTgt spid="1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2">
                                            <p:txEl>
                                              <p:pRg st="5" end="5"/>
                                            </p:txEl>
                                          </p:spTgt>
                                        </p:tgtEl>
                                        <p:attrNameLst>
                                          <p:attrName>style.visibility</p:attrName>
                                        </p:attrNameLst>
                                      </p:cBhvr>
                                      <p:to>
                                        <p:strVal val="visible"/>
                                      </p:to>
                                    </p:set>
                                    <p:animEffect transition="in" filter="fade">
                                      <p:cBhvr>
                                        <p:cTn id="32" dur="1000"/>
                                        <p:tgtEl>
                                          <p:spTgt spid="14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2">
                                            <p:txEl>
                                              <p:pRg st="6" end="6"/>
                                            </p:txEl>
                                          </p:spTgt>
                                        </p:tgtEl>
                                        <p:attrNameLst>
                                          <p:attrName>style.visibility</p:attrName>
                                        </p:attrNameLst>
                                      </p:cBhvr>
                                      <p:to>
                                        <p:strVal val="visible"/>
                                      </p:to>
                                    </p:set>
                                    <p:animEffect transition="in" filter="fade">
                                      <p:cBhvr>
                                        <p:cTn id="37" dur="1000"/>
                                        <p:tgtEl>
                                          <p:spTgt spid="14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2">
                                            <p:txEl>
                                              <p:pRg st="7" end="7"/>
                                            </p:txEl>
                                          </p:spTgt>
                                        </p:tgtEl>
                                        <p:attrNameLst>
                                          <p:attrName>style.visibility</p:attrName>
                                        </p:attrNameLst>
                                      </p:cBhvr>
                                      <p:to>
                                        <p:strVal val="visible"/>
                                      </p:to>
                                    </p:set>
                                    <p:animEffect transition="in" filter="fade">
                                      <p:cBhvr>
                                        <p:cTn id="42" dur="1000"/>
                                        <p:tgtEl>
                                          <p:spTgt spid="1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2ae8d2b2e7_0_35"/>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An example of uncertain reasoning</a:t>
            </a:r>
            <a:endParaRPr b="1">
              <a:solidFill>
                <a:schemeClr val="lt1"/>
              </a:solidFill>
            </a:endParaRPr>
          </a:p>
        </p:txBody>
      </p:sp>
      <p:sp>
        <p:nvSpPr>
          <p:cNvPr id="151" name="Google Shape;151;g12ae8d2b2e7_0_35"/>
          <p:cNvSpPr txBox="1">
            <a:spLocks noGrp="1"/>
          </p:cNvSpPr>
          <p:nvPr>
            <p:ph type="body" idx="1"/>
          </p:nvPr>
        </p:nvSpPr>
        <p:spPr>
          <a:xfrm>
            <a:off x="311728" y="1034963"/>
            <a:ext cx="11533800" cy="5078100"/>
          </a:xfrm>
          <a:prstGeom prst="rect">
            <a:avLst/>
          </a:prstGeom>
          <a:noFill/>
          <a:ln>
            <a:noFill/>
          </a:ln>
        </p:spPr>
        <p:txBody>
          <a:bodyPr spcFirstLastPara="1" wrap="square" lIns="91425" tIns="45700" rIns="91425" bIns="45700" anchor="t" anchorCtr="0">
            <a:normAutofit lnSpcReduction="10000"/>
          </a:bodyPr>
          <a:lstStyle/>
          <a:p>
            <a:pPr marL="450000" lvl="0" indent="-422400" algn="just" rtl="0">
              <a:lnSpc>
                <a:spcPct val="115000"/>
              </a:lnSpc>
              <a:spcBef>
                <a:spcPts val="0"/>
              </a:spcBef>
              <a:spcAft>
                <a:spcPts val="0"/>
              </a:spcAft>
              <a:buSzPts val="2400"/>
              <a:buChar char="•"/>
            </a:pPr>
            <a:r>
              <a:rPr lang="en-IN" sz="2400"/>
              <a:t>We could try turning the rule into a causal rule:</a:t>
            </a:r>
            <a:endParaRPr sz="2400"/>
          </a:p>
          <a:p>
            <a:pPr marL="1143000" lvl="0" indent="228600" algn="just" rtl="0">
              <a:lnSpc>
                <a:spcPct val="115000"/>
              </a:lnSpc>
              <a:spcBef>
                <a:spcPts val="0"/>
              </a:spcBef>
              <a:spcAft>
                <a:spcPts val="0"/>
              </a:spcAft>
              <a:buNone/>
            </a:pPr>
            <a:r>
              <a:rPr lang="en-IN" sz="2400" b="1" i="1"/>
              <a:t>Cavity ⇒ Toothache</a:t>
            </a:r>
            <a:r>
              <a:rPr lang="en-IN" sz="2400"/>
              <a:t>.</a:t>
            </a:r>
            <a:endParaRPr sz="2400"/>
          </a:p>
          <a:p>
            <a:pPr marL="450000" lvl="0" indent="-422400" algn="just" rtl="0">
              <a:lnSpc>
                <a:spcPct val="115000"/>
              </a:lnSpc>
              <a:spcBef>
                <a:spcPts val="0"/>
              </a:spcBef>
              <a:spcAft>
                <a:spcPts val="0"/>
              </a:spcAft>
              <a:buSzPts val="2400"/>
              <a:buChar char="•"/>
            </a:pPr>
            <a:r>
              <a:rPr lang="en-IN" sz="2400"/>
              <a:t>But this rule is not right either; not all cavities cause pain. </a:t>
            </a:r>
            <a:endParaRPr sz="2400"/>
          </a:p>
          <a:p>
            <a:pPr marL="450000" lvl="0" indent="-422400" algn="just" rtl="0">
              <a:lnSpc>
                <a:spcPct val="115000"/>
              </a:lnSpc>
              <a:spcBef>
                <a:spcPts val="0"/>
              </a:spcBef>
              <a:spcAft>
                <a:spcPts val="0"/>
              </a:spcAft>
              <a:buSzPts val="2400"/>
              <a:buChar char="•"/>
            </a:pPr>
            <a:r>
              <a:rPr lang="en-IN" sz="2400"/>
              <a:t>The only way to fix the rule is to make it logically exhaustive: to augment the left-hand side with all the qualifications required for a cavity to cause a toothache. </a:t>
            </a:r>
            <a:endParaRPr sz="2400"/>
          </a:p>
          <a:p>
            <a:pPr marL="450000" lvl="0" indent="-422400" algn="just" rtl="0">
              <a:lnSpc>
                <a:spcPct val="115000"/>
              </a:lnSpc>
              <a:spcBef>
                <a:spcPts val="0"/>
              </a:spcBef>
              <a:spcAft>
                <a:spcPts val="0"/>
              </a:spcAft>
              <a:buSzPts val="2400"/>
              <a:buChar char="•"/>
            </a:pPr>
            <a:r>
              <a:rPr lang="en-IN" sz="2400"/>
              <a:t>Trying to use logic to cope with a domain like medical diagnosis thus fails for three main reasons: </a:t>
            </a:r>
            <a:endParaRPr sz="2400"/>
          </a:p>
          <a:p>
            <a:pPr marL="899999" lvl="0" indent="-380999" algn="just" rtl="0">
              <a:lnSpc>
                <a:spcPct val="115000"/>
              </a:lnSpc>
              <a:spcBef>
                <a:spcPts val="0"/>
              </a:spcBef>
              <a:spcAft>
                <a:spcPts val="0"/>
              </a:spcAft>
              <a:buSzPts val="2400"/>
              <a:buChar char="-"/>
            </a:pPr>
            <a:r>
              <a:rPr lang="en-IN" sz="2400" b="1">
                <a:solidFill>
                  <a:srgbClr val="FF0000"/>
                </a:solidFill>
              </a:rPr>
              <a:t>Laziness</a:t>
            </a:r>
            <a:r>
              <a:rPr lang="en-IN" sz="2400" b="1"/>
              <a:t>:</a:t>
            </a:r>
            <a:r>
              <a:rPr lang="en-IN" sz="2400"/>
              <a:t> It is too much work to list the complete set of antecedents or consequents needed to ensure an exceptionless rule and too hard to use such rules.</a:t>
            </a:r>
            <a:endParaRPr sz="2400"/>
          </a:p>
          <a:p>
            <a:pPr marL="899999" lvl="0" indent="-380999" algn="just" rtl="0">
              <a:lnSpc>
                <a:spcPct val="115000"/>
              </a:lnSpc>
              <a:spcBef>
                <a:spcPts val="0"/>
              </a:spcBef>
              <a:spcAft>
                <a:spcPts val="0"/>
              </a:spcAft>
              <a:buSzPts val="2400"/>
              <a:buChar char="-"/>
            </a:pPr>
            <a:r>
              <a:rPr lang="en-IN" sz="2400" b="1">
                <a:solidFill>
                  <a:srgbClr val="FF0000"/>
                </a:solidFill>
              </a:rPr>
              <a:t>Theoretical ignorance</a:t>
            </a:r>
            <a:r>
              <a:rPr lang="en-IN" sz="2400" b="1"/>
              <a:t>:</a:t>
            </a:r>
            <a:r>
              <a:rPr lang="en-IN" sz="2400"/>
              <a:t> Medical science has no complete theory for the domain.</a:t>
            </a:r>
            <a:endParaRPr sz="2400"/>
          </a:p>
          <a:p>
            <a:pPr marL="899999" lvl="0" indent="-380999" algn="just" rtl="0">
              <a:lnSpc>
                <a:spcPct val="115000"/>
              </a:lnSpc>
              <a:spcBef>
                <a:spcPts val="0"/>
              </a:spcBef>
              <a:spcAft>
                <a:spcPts val="0"/>
              </a:spcAft>
              <a:buSzPts val="2400"/>
              <a:buChar char="-"/>
            </a:pPr>
            <a:r>
              <a:rPr lang="en-IN" sz="2400" b="1">
                <a:solidFill>
                  <a:srgbClr val="FF0000"/>
                </a:solidFill>
              </a:rPr>
              <a:t>Practical ignorance</a:t>
            </a:r>
            <a:r>
              <a:rPr lang="en-IN" sz="2400" b="1"/>
              <a:t>:</a:t>
            </a:r>
            <a:r>
              <a:rPr lang="en-IN" sz="2400"/>
              <a:t> Even if we know all the rules, we might be uncertain about a particular patient because not all the necessary tests have been or can be run.</a:t>
            </a:r>
            <a:endParaRPr sz="2400"/>
          </a:p>
        </p:txBody>
      </p:sp>
      <p:sp>
        <p:nvSpPr>
          <p:cNvPr id="152" name="Google Shape;152;g12ae8d2b2e7_0_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153" name="Google Shape;153;g12ae8d2b2e7_0_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8</a:t>
            </a:fld>
            <a:endParaRPr/>
          </a:p>
        </p:txBody>
      </p:sp>
      <p:pic>
        <p:nvPicPr>
          <p:cNvPr id="154" name="Google Shape;154;g12ae8d2b2e7_0_35"/>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fade">
                                      <p:cBhvr>
                                        <p:cTn id="7" dur="10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fade">
                                      <p:cBhvr>
                                        <p:cTn id="12" dur="1000"/>
                                        <p:tgtEl>
                                          <p:spTgt spid="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xEl>
                                              <p:pRg st="2" end="2"/>
                                            </p:txEl>
                                          </p:spTgt>
                                        </p:tgtEl>
                                        <p:attrNameLst>
                                          <p:attrName>style.visibility</p:attrName>
                                        </p:attrNameLst>
                                      </p:cBhvr>
                                      <p:to>
                                        <p:strVal val="visible"/>
                                      </p:to>
                                    </p:set>
                                    <p:animEffect transition="in" filter="fade">
                                      <p:cBhvr>
                                        <p:cTn id="17" dur="1000"/>
                                        <p:tgtEl>
                                          <p:spTgt spid="1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1">
                                            <p:txEl>
                                              <p:pRg st="3" end="3"/>
                                            </p:txEl>
                                          </p:spTgt>
                                        </p:tgtEl>
                                        <p:attrNameLst>
                                          <p:attrName>style.visibility</p:attrName>
                                        </p:attrNameLst>
                                      </p:cBhvr>
                                      <p:to>
                                        <p:strVal val="visible"/>
                                      </p:to>
                                    </p:set>
                                    <p:animEffect transition="in" filter="fade">
                                      <p:cBhvr>
                                        <p:cTn id="22" dur="1000"/>
                                        <p:tgtEl>
                                          <p:spTgt spid="1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1">
                                            <p:txEl>
                                              <p:pRg st="4" end="4"/>
                                            </p:txEl>
                                          </p:spTgt>
                                        </p:tgtEl>
                                        <p:attrNameLst>
                                          <p:attrName>style.visibility</p:attrName>
                                        </p:attrNameLst>
                                      </p:cBhvr>
                                      <p:to>
                                        <p:strVal val="visible"/>
                                      </p:to>
                                    </p:set>
                                    <p:animEffect transition="in" filter="fade">
                                      <p:cBhvr>
                                        <p:cTn id="27" dur="1000"/>
                                        <p:tgtEl>
                                          <p:spTgt spid="1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1">
                                            <p:txEl>
                                              <p:pRg st="5" end="5"/>
                                            </p:txEl>
                                          </p:spTgt>
                                        </p:tgtEl>
                                        <p:attrNameLst>
                                          <p:attrName>style.visibility</p:attrName>
                                        </p:attrNameLst>
                                      </p:cBhvr>
                                      <p:to>
                                        <p:strVal val="visible"/>
                                      </p:to>
                                    </p:set>
                                    <p:animEffect transition="in" filter="fade">
                                      <p:cBhvr>
                                        <p:cTn id="32" dur="1000"/>
                                        <p:tgtEl>
                                          <p:spTgt spid="1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1">
                                            <p:txEl>
                                              <p:pRg st="6" end="6"/>
                                            </p:txEl>
                                          </p:spTgt>
                                        </p:tgtEl>
                                        <p:attrNameLst>
                                          <p:attrName>style.visibility</p:attrName>
                                        </p:attrNameLst>
                                      </p:cBhvr>
                                      <p:to>
                                        <p:strVal val="visible"/>
                                      </p:to>
                                    </p:set>
                                    <p:animEffect transition="in" filter="fade">
                                      <p:cBhvr>
                                        <p:cTn id="37" dur="1000"/>
                                        <p:tgtEl>
                                          <p:spTgt spid="1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1">
                                            <p:txEl>
                                              <p:pRg st="7" end="7"/>
                                            </p:txEl>
                                          </p:spTgt>
                                        </p:tgtEl>
                                        <p:attrNameLst>
                                          <p:attrName>style.visibility</p:attrName>
                                        </p:attrNameLst>
                                      </p:cBhvr>
                                      <p:to>
                                        <p:strVal val="visible"/>
                                      </p:to>
                                    </p:set>
                                    <p:animEffect transition="in" filter="fade">
                                      <p:cBhvr>
                                        <p:cTn id="42" dur="1000"/>
                                        <p:tgtEl>
                                          <p:spTgt spid="1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2ae8d2b2e7_0_44"/>
          <p:cNvSpPr txBox="1">
            <a:spLocks noGrp="1"/>
          </p:cNvSpPr>
          <p:nvPr>
            <p:ph type="title"/>
          </p:nvPr>
        </p:nvSpPr>
        <p:spPr>
          <a:xfrm>
            <a:off x="0" y="0"/>
            <a:ext cx="12192000" cy="928200"/>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91425" tIns="45700" rIns="91425" bIns="45700" anchor="ctr" anchorCtr="0">
            <a:normAutofit/>
          </a:bodyPr>
          <a:lstStyle/>
          <a:p>
            <a:pPr marL="360362" lvl="0" indent="0" algn="l" rtl="0">
              <a:lnSpc>
                <a:spcPct val="90000"/>
              </a:lnSpc>
              <a:spcBef>
                <a:spcPts val="0"/>
              </a:spcBef>
              <a:spcAft>
                <a:spcPts val="0"/>
              </a:spcAft>
              <a:buClr>
                <a:schemeClr val="lt1"/>
              </a:buClr>
              <a:buSzPts val="4400"/>
              <a:buFont typeface="Calibri"/>
              <a:buNone/>
            </a:pPr>
            <a:r>
              <a:rPr lang="en-IN" b="1">
                <a:solidFill>
                  <a:schemeClr val="lt1"/>
                </a:solidFill>
              </a:rPr>
              <a:t>An example of uncertain reasoning</a:t>
            </a:r>
            <a:endParaRPr b="1">
              <a:solidFill>
                <a:schemeClr val="lt1"/>
              </a:solidFill>
            </a:endParaRPr>
          </a:p>
        </p:txBody>
      </p:sp>
      <p:sp>
        <p:nvSpPr>
          <p:cNvPr id="160" name="Google Shape;160;g12ae8d2b2e7_0_44"/>
          <p:cNvSpPr txBox="1">
            <a:spLocks noGrp="1"/>
          </p:cNvSpPr>
          <p:nvPr>
            <p:ph type="body" idx="1"/>
          </p:nvPr>
        </p:nvSpPr>
        <p:spPr>
          <a:xfrm>
            <a:off x="311728" y="1034963"/>
            <a:ext cx="11533800" cy="5078100"/>
          </a:xfrm>
          <a:prstGeom prst="rect">
            <a:avLst/>
          </a:prstGeom>
          <a:noFill/>
          <a:ln>
            <a:noFill/>
          </a:ln>
        </p:spPr>
        <p:txBody>
          <a:bodyPr spcFirstLastPara="1" wrap="square" lIns="91425" tIns="45700" rIns="91425" bIns="45700" anchor="t" anchorCtr="0">
            <a:normAutofit/>
          </a:bodyPr>
          <a:lstStyle/>
          <a:p>
            <a:pPr marL="457200" lvl="0" indent="-381000" algn="just" rtl="0">
              <a:lnSpc>
                <a:spcPct val="115000"/>
              </a:lnSpc>
              <a:spcBef>
                <a:spcPts val="0"/>
              </a:spcBef>
              <a:spcAft>
                <a:spcPts val="0"/>
              </a:spcAft>
              <a:buSzPts val="2400"/>
              <a:buChar char="●"/>
            </a:pPr>
            <a:r>
              <a:rPr lang="en-IN" sz="2400"/>
              <a:t>The connection between toothaches and cavities is just not a logical consequence in either direction. </a:t>
            </a:r>
            <a:endParaRPr sz="2400"/>
          </a:p>
          <a:p>
            <a:pPr marL="457200" lvl="0" indent="-381000" algn="just" rtl="0">
              <a:lnSpc>
                <a:spcPct val="115000"/>
              </a:lnSpc>
              <a:spcBef>
                <a:spcPts val="0"/>
              </a:spcBef>
              <a:spcAft>
                <a:spcPts val="0"/>
              </a:spcAft>
              <a:buSzPts val="2400"/>
              <a:buChar char="●"/>
            </a:pPr>
            <a:r>
              <a:rPr lang="en-IN" sz="2400"/>
              <a:t>This is typical of the medical domain, as well as most other judgmental domains: law, business, design, automobile repair, gardening, dating, and so on. </a:t>
            </a:r>
            <a:endParaRPr sz="2400"/>
          </a:p>
          <a:p>
            <a:pPr marL="457200" lvl="0" indent="-381000" algn="just" rtl="0">
              <a:lnSpc>
                <a:spcPct val="115000"/>
              </a:lnSpc>
              <a:spcBef>
                <a:spcPts val="0"/>
              </a:spcBef>
              <a:spcAft>
                <a:spcPts val="0"/>
              </a:spcAft>
              <a:buSzPts val="2400"/>
              <a:buChar char="●"/>
            </a:pPr>
            <a:r>
              <a:rPr lang="en-IN" sz="2400"/>
              <a:t>The agent’s knowledge can at best provide only a degree of belief in the relevant sentences. </a:t>
            </a:r>
            <a:endParaRPr sz="2400"/>
          </a:p>
          <a:p>
            <a:pPr marL="457200" lvl="0" indent="-381000" algn="just" rtl="0">
              <a:lnSpc>
                <a:spcPct val="115000"/>
              </a:lnSpc>
              <a:spcBef>
                <a:spcPts val="0"/>
              </a:spcBef>
              <a:spcAft>
                <a:spcPts val="0"/>
              </a:spcAft>
              <a:buSzPts val="2400"/>
              <a:buChar char="●"/>
            </a:pPr>
            <a:r>
              <a:rPr lang="en-IN" sz="2400"/>
              <a:t>Our main tool for dealing with degrees of belief is </a:t>
            </a:r>
            <a:r>
              <a:rPr lang="en-IN" sz="2400" b="1">
                <a:solidFill>
                  <a:srgbClr val="FF0000"/>
                </a:solidFill>
              </a:rPr>
              <a:t>probability theory</a:t>
            </a:r>
            <a:r>
              <a:rPr lang="en-IN" sz="2400"/>
              <a:t>.</a:t>
            </a:r>
            <a:endParaRPr sz="2400"/>
          </a:p>
        </p:txBody>
      </p:sp>
      <p:sp>
        <p:nvSpPr>
          <p:cNvPr id="161" name="Google Shape;161;g12ae8d2b2e7_0_4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Walchand Institute of Technology, Solapur</a:t>
            </a:r>
            <a:endParaRPr/>
          </a:p>
        </p:txBody>
      </p:sp>
      <p:sp>
        <p:nvSpPr>
          <p:cNvPr id="162" name="Google Shape;162;g12ae8d2b2e7_0_4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9</a:t>
            </a:fld>
            <a:endParaRPr/>
          </a:p>
        </p:txBody>
      </p:sp>
      <p:pic>
        <p:nvPicPr>
          <p:cNvPr id="163" name="Google Shape;163;g12ae8d2b2e7_0_44"/>
          <p:cNvPicPr preferRelativeResize="0"/>
          <p:nvPr/>
        </p:nvPicPr>
        <p:blipFill rotWithShape="1">
          <a:blip r:embed="rId3">
            <a:alphaModFix/>
          </a:blip>
          <a:srcRect/>
          <a:stretch/>
        </p:blipFill>
        <p:spPr>
          <a:xfrm>
            <a:off x="311728" y="5915891"/>
            <a:ext cx="408708" cy="805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animEffect transition="in" filter="fade">
                                      <p:cBhvr>
                                        <p:cTn id="7" dur="1000"/>
                                        <p:tgtEl>
                                          <p:spTgt spid="1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xEl>
                                              <p:pRg st="1" end="1"/>
                                            </p:txEl>
                                          </p:spTgt>
                                        </p:tgtEl>
                                        <p:attrNameLst>
                                          <p:attrName>style.visibility</p:attrName>
                                        </p:attrNameLst>
                                      </p:cBhvr>
                                      <p:to>
                                        <p:strVal val="visible"/>
                                      </p:to>
                                    </p:set>
                                    <p:animEffect transition="in" filter="fade">
                                      <p:cBhvr>
                                        <p:cTn id="12" dur="1000"/>
                                        <p:tgtEl>
                                          <p:spTgt spid="1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0">
                                            <p:txEl>
                                              <p:pRg st="2" end="2"/>
                                            </p:txEl>
                                          </p:spTgt>
                                        </p:tgtEl>
                                        <p:attrNameLst>
                                          <p:attrName>style.visibility</p:attrName>
                                        </p:attrNameLst>
                                      </p:cBhvr>
                                      <p:to>
                                        <p:strVal val="visible"/>
                                      </p:to>
                                    </p:set>
                                    <p:animEffect transition="in" filter="fade">
                                      <p:cBhvr>
                                        <p:cTn id="17" dur="1000"/>
                                        <p:tgtEl>
                                          <p:spTgt spid="1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0">
                                            <p:txEl>
                                              <p:pRg st="3" end="3"/>
                                            </p:txEl>
                                          </p:spTgt>
                                        </p:tgtEl>
                                        <p:attrNameLst>
                                          <p:attrName>style.visibility</p:attrName>
                                        </p:attrNameLst>
                                      </p:cBhvr>
                                      <p:to>
                                        <p:strVal val="visible"/>
                                      </p:to>
                                    </p:set>
                                    <p:animEffect transition="in" filter="fade">
                                      <p:cBhvr>
                                        <p:cTn id="22" dur="1000"/>
                                        <p:tgtEl>
                                          <p:spTgt spid="1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6007</Words>
  <PresentationFormat>Custom</PresentationFormat>
  <Paragraphs>651</Paragraphs>
  <Slides>66</Slides>
  <Notes>66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Times New Roman</vt:lpstr>
      <vt:lpstr>Calibri</vt:lpstr>
      <vt:lpstr>Roboto</vt:lpstr>
      <vt:lpstr>Office Theme</vt:lpstr>
      <vt:lpstr>Artificial Intelligence Representing and Reasoning with Uncertain Knowledge</vt:lpstr>
      <vt:lpstr>Course Outcomes</vt:lpstr>
      <vt:lpstr>Syllabus</vt:lpstr>
      <vt:lpstr>Introduction</vt:lpstr>
      <vt:lpstr>Introduction</vt:lpstr>
      <vt:lpstr>Causes of Uncertainty</vt:lpstr>
      <vt:lpstr>An example of uncertain reasoning</vt:lpstr>
      <vt:lpstr>An example of uncertain reasoning</vt:lpstr>
      <vt:lpstr>An example of uncertain reasoning</vt:lpstr>
      <vt:lpstr>Uncertainty and rational decisions</vt:lpstr>
      <vt:lpstr>Uncertainty and rational decisions</vt:lpstr>
      <vt:lpstr>Uncertainty and rational decisions</vt:lpstr>
      <vt:lpstr>Probabilities</vt:lpstr>
      <vt:lpstr>Probabilities</vt:lpstr>
      <vt:lpstr>Probabilities</vt:lpstr>
      <vt:lpstr>Probabilities</vt:lpstr>
      <vt:lpstr>Probabilities</vt:lpstr>
      <vt:lpstr>Probabilities</vt:lpstr>
      <vt:lpstr>Probabilities</vt:lpstr>
      <vt:lpstr>Probabilities</vt:lpstr>
      <vt:lpstr>Probabilities</vt:lpstr>
      <vt:lpstr>Probabilities</vt:lpstr>
      <vt:lpstr>Independence</vt:lpstr>
      <vt:lpstr>Independence</vt:lpstr>
      <vt:lpstr>Independence</vt:lpstr>
      <vt:lpstr>Independence</vt:lpstr>
      <vt:lpstr>Baye’s Rule</vt:lpstr>
      <vt:lpstr>Baye’s Rule</vt:lpstr>
      <vt:lpstr>Baye’s Rule</vt:lpstr>
      <vt:lpstr>Baye’s Rule</vt:lpstr>
      <vt:lpstr>Baye’s Rule</vt:lpstr>
      <vt:lpstr>Application of Bayes' theorem in AI</vt:lpstr>
      <vt:lpstr>Bayesian Belief Network in AI</vt:lpstr>
      <vt:lpstr>Bayesian Belief Network in AI</vt:lpstr>
      <vt:lpstr>Bayesian Belief Network in AI</vt:lpstr>
      <vt:lpstr>Bayesian Belief Network in AI</vt:lpstr>
      <vt:lpstr>Bayesian Belief Network in AI</vt:lpstr>
      <vt:lpstr>Bayesian Belief Network in AI</vt:lpstr>
      <vt:lpstr>Explanation of Bayesian network</vt:lpstr>
      <vt:lpstr>Explanation of Bayesian network</vt:lpstr>
      <vt:lpstr>Explanation of Bayesian network</vt:lpstr>
      <vt:lpstr>Explanation of Bayesian network</vt:lpstr>
      <vt:lpstr>Explanation of Bayesian network</vt:lpstr>
      <vt:lpstr>Explanation of Bayesian network</vt:lpstr>
      <vt:lpstr>Explanation of Bayesian network</vt:lpstr>
      <vt:lpstr>Explanation of Bayesian network</vt:lpstr>
      <vt:lpstr>Explanation of Bayesian network</vt:lpstr>
      <vt:lpstr>Explanation of Bayesian network</vt:lpstr>
      <vt:lpstr>Probabilistic Inference</vt:lpstr>
      <vt:lpstr>Probabilistic Inference</vt:lpstr>
      <vt:lpstr>Inference by enumeration</vt:lpstr>
      <vt:lpstr>Inference by enumeration</vt:lpstr>
      <vt:lpstr>Inference by enumeration</vt:lpstr>
      <vt:lpstr>Inference by enumeration</vt:lpstr>
      <vt:lpstr>Inference by enumeration</vt:lpstr>
      <vt:lpstr>Inference by enumeration</vt:lpstr>
      <vt:lpstr>The variable elimination algorithm</vt:lpstr>
      <vt:lpstr>The variable elimination algorithm</vt:lpstr>
      <vt:lpstr>The variable elimination algorithm</vt:lpstr>
      <vt:lpstr>The variable elimination algorithm</vt:lpstr>
      <vt:lpstr>The variable elimination algorithm</vt:lpstr>
      <vt:lpstr>The variable elimination algorithm</vt:lpstr>
      <vt:lpstr>The variable elimination algorithm</vt:lpstr>
      <vt:lpstr>The variable elimination algorithm</vt:lpstr>
      <vt:lpstr>The variable elimination algorithm</vt:lpstr>
      <vt:lpstr>Slide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Representing and Reasoning with Uncertain Knowledge</dc:title>
  <dc:creator>Samprit Patel</dc:creator>
  <cp:lastModifiedBy>PC2</cp:lastModifiedBy>
  <cp:revision>9</cp:revision>
  <dcterms:created xsi:type="dcterms:W3CDTF">2021-02-18T08:24:39Z</dcterms:created>
  <dcterms:modified xsi:type="dcterms:W3CDTF">2022-11-14T09:33:21Z</dcterms:modified>
</cp:coreProperties>
</file>