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1" r:id="rId5"/>
    <p:sldId id="262" r:id="rId6"/>
    <p:sldId id="263" r:id="rId7"/>
    <p:sldId id="264" r:id="rId8"/>
    <p:sldId id="259"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1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F0885D-9002-4315-A465-0D1B364BC681}" type="datetimeFigureOut">
              <a:rPr lang="en-IN" smtClean="0"/>
              <a:t>27-03-2025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928DE7-F84D-4349-A9B3-48D0E0F912B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9648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F0885D-9002-4315-A465-0D1B364BC681}" type="datetimeFigureOut">
              <a:rPr lang="en-IN" smtClean="0"/>
              <a:t>27-03-2025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928DE7-F84D-4349-A9B3-48D0E0F912B0}" type="slidenum">
              <a:rPr lang="en-IN" smtClean="0"/>
              <a:t>‹#›</a:t>
            </a:fld>
            <a:endParaRPr lang="en-IN"/>
          </a:p>
        </p:txBody>
      </p:sp>
    </p:spTree>
    <p:extLst>
      <p:ext uri="{BB962C8B-B14F-4D97-AF65-F5344CB8AC3E}">
        <p14:creationId xmlns:p14="http://schemas.microsoft.com/office/powerpoint/2010/main" val="2407685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F0885D-9002-4315-A465-0D1B364BC681}" type="datetimeFigureOut">
              <a:rPr lang="en-IN" smtClean="0"/>
              <a:t>27-03-2025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928DE7-F84D-4349-A9B3-48D0E0F912B0}" type="slidenum">
              <a:rPr lang="en-IN" smtClean="0"/>
              <a:t>‹#›</a:t>
            </a:fld>
            <a:endParaRPr lang="en-IN"/>
          </a:p>
        </p:txBody>
      </p:sp>
    </p:spTree>
    <p:extLst>
      <p:ext uri="{BB962C8B-B14F-4D97-AF65-F5344CB8AC3E}">
        <p14:creationId xmlns:p14="http://schemas.microsoft.com/office/powerpoint/2010/main" val="747127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F0885D-9002-4315-A465-0D1B364BC681}" type="datetimeFigureOut">
              <a:rPr lang="en-IN" smtClean="0"/>
              <a:t>27-03-2025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928DE7-F84D-4349-A9B3-48D0E0F912B0}" type="slidenum">
              <a:rPr lang="en-IN" smtClean="0"/>
              <a:t>‹#›</a:t>
            </a:fld>
            <a:endParaRPr lang="en-IN"/>
          </a:p>
        </p:txBody>
      </p:sp>
    </p:spTree>
    <p:extLst>
      <p:ext uri="{BB962C8B-B14F-4D97-AF65-F5344CB8AC3E}">
        <p14:creationId xmlns:p14="http://schemas.microsoft.com/office/powerpoint/2010/main" val="4227159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F0885D-9002-4315-A465-0D1B364BC681}" type="datetimeFigureOut">
              <a:rPr lang="en-IN" smtClean="0"/>
              <a:t>27-03-2025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928DE7-F84D-4349-A9B3-48D0E0F912B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8021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F0885D-9002-4315-A465-0D1B364BC681}" type="datetimeFigureOut">
              <a:rPr lang="en-IN" smtClean="0"/>
              <a:t>27-03-2025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928DE7-F84D-4349-A9B3-48D0E0F912B0}" type="slidenum">
              <a:rPr lang="en-IN" smtClean="0"/>
              <a:t>‹#›</a:t>
            </a:fld>
            <a:endParaRPr lang="en-IN"/>
          </a:p>
        </p:txBody>
      </p:sp>
    </p:spTree>
    <p:extLst>
      <p:ext uri="{BB962C8B-B14F-4D97-AF65-F5344CB8AC3E}">
        <p14:creationId xmlns:p14="http://schemas.microsoft.com/office/powerpoint/2010/main" val="2234639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F0885D-9002-4315-A465-0D1B364BC681}" type="datetimeFigureOut">
              <a:rPr lang="en-IN" smtClean="0"/>
              <a:t>27-03-2025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A928DE7-F84D-4349-A9B3-48D0E0F912B0}" type="slidenum">
              <a:rPr lang="en-IN" smtClean="0"/>
              <a:t>‹#›</a:t>
            </a:fld>
            <a:endParaRPr lang="en-IN"/>
          </a:p>
        </p:txBody>
      </p:sp>
    </p:spTree>
    <p:extLst>
      <p:ext uri="{BB962C8B-B14F-4D97-AF65-F5344CB8AC3E}">
        <p14:creationId xmlns:p14="http://schemas.microsoft.com/office/powerpoint/2010/main" val="2450182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F0885D-9002-4315-A465-0D1B364BC681}" type="datetimeFigureOut">
              <a:rPr lang="en-IN" smtClean="0"/>
              <a:t>27-03-2025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A928DE7-F84D-4349-A9B3-48D0E0F912B0}" type="slidenum">
              <a:rPr lang="en-IN" smtClean="0"/>
              <a:t>‹#›</a:t>
            </a:fld>
            <a:endParaRPr lang="en-IN"/>
          </a:p>
        </p:txBody>
      </p:sp>
    </p:spTree>
    <p:extLst>
      <p:ext uri="{BB962C8B-B14F-4D97-AF65-F5344CB8AC3E}">
        <p14:creationId xmlns:p14="http://schemas.microsoft.com/office/powerpoint/2010/main" val="851952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3F0885D-9002-4315-A465-0D1B364BC681}" type="datetimeFigureOut">
              <a:rPr lang="en-IN" smtClean="0"/>
              <a:t>27-03-2025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5A928DE7-F84D-4349-A9B3-48D0E0F912B0}" type="slidenum">
              <a:rPr lang="en-IN" smtClean="0"/>
              <a:t>‹#›</a:t>
            </a:fld>
            <a:endParaRPr lang="en-IN"/>
          </a:p>
        </p:txBody>
      </p:sp>
    </p:spTree>
    <p:extLst>
      <p:ext uri="{BB962C8B-B14F-4D97-AF65-F5344CB8AC3E}">
        <p14:creationId xmlns:p14="http://schemas.microsoft.com/office/powerpoint/2010/main" val="1081394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3F0885D-9002-4315-A465-0D1B364BC681}" type="datetimeFigureOut">
              <a:rPr lang="en-IN" smtClean="0"/>
              <a:t>27-03-2025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A928DE7-F84D-4349-A9B3-48D0E0F912B0}" type="slidenum">
              <a:rPr lang="en-IN" smtClean="0"/>
              <a:t>‹#›</a:t>
            </a:fld>
            <a:endParaRPr lang="en-IN"/>
          </a:p>
        </p:txBody>
      </p:sp>
    </p:spTree>
    <p:extLst>
      <p:ext uri="{BB962C8B-B14F-4D97-AF65-F5344CB8AC3E}">
        <p14:creationId xmlns:p14="http://schemas.microsoft.com/office/powerpoint/2010/main" val="221085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F0885D-9002-4315-A465-0D1B364BC681}" type="datetimeFigureOut">
              <a:rPr lang="en-IN" smtClean="0"/>
              <a:t>27-03-2025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928DE7-F84D-4349-A9B3-48D0E0F912B0}" type="slidenum">
              <a:rPr lang="en-IN" smtClean="0"/>
              <a:t>‹#›</a:t>
            </a:fld>
            <a:endParaRPr lang="en-IN"/>
          </a:p>
        </p:txBody>
      </p:sp>
    </p:spTree>
    <p:extLst>
      <p:ext uri="{BB962C8B-B14F-4D97-AF65-F5344CB8AC3E}">
        <p14:creationId xmlns:p14="http://schemas.microsoft.com/office/powerpoint/2010/main" val="1133468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3F0885D-9002-4315-A465-0D1B364BC681}" type="datetimeFigureOut">
              <a:rPr lang="en-IN" smtClean="0"/>
              <a:t>27-03-2025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A928DE7-F84D-4349-A9B3-48D0E0F912B0}"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424332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9CBD6-3AE1-85C3-5601-48939B0F26CD}"/>
              </a:ext>
            </a:extLst>
          </p:cNvPr>
          <p:cNvSpPr>
            <a:spLocks noGrp="1"/>
          </p:cNvSpPr>
          <p:nvPr>
            <p:ph type="ctrTitle"/>
          </p:nvPr>
        </p:nvSpPr>
        <p:spPr>
          <a:xfrm>
            <a:off x="1033550" y="737419"/>
            <a:ext cx="10122130" cy="4208207"/>
          </a:xfrm>
        </p:spPr>
        <p:txBody>
          <a:bodyPr>
            <a:normAutofit fontScale="90000"/>
          </a:bodyPr>
          <a:lstStyle/>
          <a:p>
            <a:br>
              <a:rPr lang="en-IN" b="1" dirty="0">
                <a:latin typeface="Times New Roman" panose="02020603050405020304" pitchFamily="18" charset="0"/>
                <a:cs typeface="Times New Roman" panose="02020603050405020304" pitchFamily="18" charset="0"/>
              </a:rPr>
            </a:br>
            <a:br>
              <a:rPr lang="en-IN" b="1" dirty="0">
                <a:latin typeface="Times New Roman" panose="02020603050405020304" pitchFamily="18" charset="0"/>
                <a:cs typeface="Times New Roman" panose="02020603050405020304" pitchFamily="18" charset="0"/>
              </a:rPr>
            </a:br>
            <a:br>
              <a:rPr lang="en-IN" b="1" dirty="0">
                <a:latin typeface="Times New Roman" panose="02020603050405020304" pitchFamily="18" charset="0"/>
                <a:cs typeface="Times New Roman" panose="02020603050405020304" pitchFamily="18" charset="0"/>
              </a:rPr>
            </a:br>
            <a:br>
              <a:rPr lang="en-IN" b="1" dirty="0">
                <a:latin typeface="Times New Roman" panose="02020603050405020304" pitchFamily="18" charset="0"/>
                <a:cs typeface="Times New Roman" panose="02020603050405020304" pitchFamily="18" charset="0"/>
              </a:rPr>
            </a:br>
            <a:br>
              <a:rPr lang="en-IN" b="1" dirty="0">
                <a:latin typeface="Times New Roman" panose="02020603050405020304" pitchFamily="18" charset="0"/>
                <a:cs typeface="Times New Roman" panose="02020603050405020304" pitchFamily="18" charset="0"/>
              </a:rPr>
            </a:br>
            <a:br>
              <a:rPr lang="en-IN" b="1" dirty="0">
                <a:latin typeface="Times New Roman" panose="02020603050405020304" pitchFamily="18" charset="0"/>
                <a:cs typeface="Times New Roman" panose="02020603050405020304" pitchFamily="18" charset="0"/>
              </a:rPr>
            </a:br>
            <a:br>
              <a:rPr lang="en-IN" b="1" dirty="0">
                <a:latin typeface="Times New Roman" panose="02020603050405020304" pitchFamily="18" charset="0"/>
                <a:cs typeface="Times New Roman" panose="02020603050405020304" pitchFamily="18" charset="0"/>
              </a:rPr>
            </a:br>
            <a:br>
              <a:rPr lang="en-IN" b="1" dirty="0">
                <a:latin typeface="Times New Roman" panose="02020603050405020304" pitchFamily="18" charset="0"/>
                <a:cs typeface="Times New Roman" panose="02020603050405020304" pitchFamily="18" charset="0"/>
              </a:rPr>
            </a:br>
            <a:r>
              <a:rPr lang="en-IN" b="1" dirty="0" err="1">
                <a:latin typeface="Times New Roman" panose="02020603050405020304" pitchFamily="18" charset="0"/>
                <a:cs typeface="Times New Roman" panose="02020603050405020304" pitchFamily="18" charset="0"/>
              </a:rPr>
              <a:t>FastAPI</a:t>
            </a:r>
            <a:r>
              <a:rPr lang="en-IN" b="1" dirty="0">
                <a:latin typeface="Times New Roman" panose="02020603050405020304" pitchFamily="18" charset="0"/>
                <a:cs typeface="Times New Roman" panose="02020603050405020304" pitchFamily="18" charset="0"/>
              </a:rPr>
              <a:t> CRUD Operations </a:t>
            </a:r>
            <a:br>
              <a:rPr lang="en-IN" dirty="0"/>
            </a:br>
            <a:endParaRPr lang="en-IN" dirty="0"/>
          </a:p>
        </p:txBody>
      </p:sp>
      <p:sp>
        <p:nvSpPr>
          <p:cNvPr id="7" name="TextBox 6">
            <a:extLst>
              <a:ext uri="{FF2B5EF4-FFF2-40B4-BE49-F238E27FC236}">
                <a16:creationId xmlns:a16="http://schemas.microsoft.com/office/drawing/2014/main" id="{F5A69250-D064-650F-5586-ECCDCFD5BB35}"/>
              </a:ext>
            </a:extLst>
          </p:cNvPr>
          <p:cNvSpPr txBox="1"/>
          <p:nvPr/>
        </p:nvSpPr>
        <p:spPr>
          <a:xfrm>
            <a:off x="8927690" y="4630994"/>
            <a:ext cx="2164259" cy="646331"/>
          </a:xfrm>
          <a:prstGeom prst="rect">
            <a:avLst/>
          </a:prstGeom>
          <a:noFill/>
        </p:spPr>
        <p:txBody>
          <a:bodyPr wrap="square" rtlCol="0">
            <a:spAutoFit/>
          </a:bodyPr>
          <a:lstStyle/>
          <a:p>
            <a:r>
              <a:rPr lang="en-IN" b="1" dirty="0">
                <a:solidFill>
                  <a:schemeClr val="tx1">
                    <a:lumMod val="95000"/>
                    <a:lumOff val="5000"/>
                  </a:schemeClr>
                </a:solidFill>
              </a:rPr>
              <a:t>Presented by:</a:t>
            </a:r>
          </a:p>
          <a:p>
            <a:r>
              <a:rPr lang="en-IN" b="1" dirty="0">
                <a:solidFill>
                  <a:schemeClr val="tx1">
                    <a:lumMod val="95000"/>
                    <a:lumOff val="5000"/>
                  </a:schemeClr>
                </a:solidFill>
              </a:rPr>
              <a:t>SHRINIDHI BAPURI</a:t>
            </a:r>
          </a:p>
        </p:txBody>
      </p:sp>
    </p:spTree>
    <p:extLst>
      <p:ext uri="{BB962C8B-B14F-4D97-AF65-F5344CB8AC3E}">
        <p14:creationId xmlns:p14="http://schemas.microsoft.com/office/powerpoint/2010/main" val="1473790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7FB10-26B7-6EDE-8773-8D511141EE40}"/>
              </a:ext>
            </a:extLst>
          </p:cNvPr>
          <p:cNvSpPr>
            <a:spLocks noGrp="1"/>
          </p:cNvSpPr>
          <p:nvPr>
            <p:ph type="title"/>
          </p:nvPr>
        </p:nvSpPr>
        <p:spPr>
          <a:xfrm>
            <a:off x="1097280" y="286603"/>
            <a:ext cx="10058400" cy="1866662"/>
          </a:xfrm>
        </p:spPr>
        <p:txBody>
          <a:bodyPr/>
          <a:lstStyle/>
          <a:p>
            <a:r>
              <a:rPr lang="en-IN" b="1" u="sng" dirty="0">
                <a:solidFill>
                  <a:schemeClr val="tx1">
                    <a:lumMod val="95000"/>
                    <a:lumOff val="5000"/>
                  </a:schemeClr>
                </a:solidFill>
                <a:latin typeface="Times New Roman" panose="02020603050405020304" pitchFamily="18" charset="0"/>
                <a:cs typeface="Times New Roman" panose="02020603050405020304" pitchFamily="18" charset="0"/>
              </a:rPr>
              <a:t>Overview &amp; Objective</a:t>
            </a:r>
            <a:br>
              <a:rPr lang="en-IN" dirty="0"/>
            </a:br>
            <a:endParaRPr lang="en-IN" dirty="0"/>
          </a:p>
        </p:txBody>
      </p:sp>
      <p:sp>
        <p:nvSpPr>
          <p:cNvPr id="3" name="Content Placeholder 2">
            <a:extLst>
              <a:ext uri="{FF2B5EF4-FFF2-40B4-BE49-F238E27FC236}">
                <a16:creationId xmlns:a16="http://schemas.microsoft.com/office/drawing/2014/main" id="{2454FC07-016D-495C-4455-123D71A73D7F}"/>
              </a:ext>
            </a:extLst>
          </p:cNvPr>
          <p:cNvSpPr>
            <a:spLocks noGrp="1"/>
          </p:cNvSpPr>
          <p:nvPr>
            <p:ph idx="1"/>
          </p:nvPr>
        </p:nvSpPr>
        <p:spPr/>
        <p:txBody>
          <a:bodyPr/>
          <a:lstStyle/>
          <a:p>
            <a:r>
              <a:rPr lang="en-US" b="1" dirty="0">
                <a:solidFill>
                  <a:schemeClr val="tx1">
                    <a:lumMod val="95000"/>
                    <a:lumOff val="5000"/>
                  </a:schemeClr>
                </a:solidFill>
              </a:rPr>
              <a:t>Objective:</a:t>
            </a:r>
            <a:r>
              <a:rPr lang="en-US" dirty="0">
                <a:solidFill>
                  <a:schemeClr val="tx1">
                    <a:lumMod val="95000"/>
                    <a:lumOff val="5000"/>
                  </a:schemeClr>
                </a:solidFill>
              </a:rPr>
              <a:t> Develop an API to manage users with CRUD operations</a:t>
            </a:r>
          </a:p>
          <a:p>
            <a:r>
              <a:rPr lang="en-IN" b="1" dirty="0">
                <a:solidFill>
                  <a:schemeClr val="tx1">
                    <a:lumMod val="95000"/>
                    <a:lumOff val="5000"/>
                  </a:schemeClr>
                </a:solidFill>
              </a:rPr>
              <a:t>User Data Fields:</a:t>
            </a:r>
          </a:p>
          <a:p>
            <a:pPr>
              <a:buFont typeface="Wingdings" panose="05000000000000000000" pitchFamily="2" charset="2"/>
              <a:buChar char="v"/>
            </a:pPr>
            <a:r>
              <a:rPr lang="en-US" dirty="0">
                <a:solidFill>
                  <a:schemeClr val="tx1">
                    <a:lumMod val="95000"/>
                    <a:lumOff val="5000"/>
                  </a:schemeClr>
                </a:solidFill>
              </a:rPr>
              <a:t>id (int): Unique identifier for each user.</a:t>
            </a:r>
          </a:p>
          <a:p>
            <a:pPr>
              <a:buFont typeface="Wingdings" panose="05000000000000000000" pitchFamily="2" charset="2"/>
              <a:buChar char="v"/>
            </a:pPr>
            <a:r>
              <a:rPr lang="en-US" dirty="0">
                <a:solidFill>
                  <a:schemeClr val="tx1">
                    <a:lumMod val="95000"/>
                    <a:lumOff val="5000"/>
                  </a:schemeClr>
                </a:solidFill>
              </a:rPr>
              <a:t>name (str): Name of the user.</a:t>
            </a:r>
          </a:p>
          <a:p>
            <a:pPr>
              <a:buFont typeface="Wingdings" panose="05000000000000000000" pitchFamily="2" charset="2"/>
              <a:buChar char="v"/>
            </a:pPr>
            <a:r>
              <a:rPr lang="en-US" dirty="0" err="1">
                <a:solidFill>
                  <a:schemeClr val="tx1">
                    <a:lumMod val="95000"/>
                    <a:lumOff val="5000"/>
                  </a:schemeClr>
                </a:solidFill>
              </a:rPr>
              <a:t>phone_no</a:t>
            </a:r>
            <a:r>
              <a:rPr lang="en-US" dirty="0">
                <a:solidFill>
                  <a:schemeClr val="tx1">
                    <a:lumMod val="95000"/>
                    <a:lumOff val="5000"/>
                  </a:schemeClr>
                </a:solidFill>
              </a:rPr>
              <a:t> (str): Phone number of the user.</a:t>
            </a:r>
          </a:p>
          <a:p>
            <a:pPr>
              <a:buFont typeface="Wingdings" panose="05000000000000000000" pitchFamily="2" charset="2"/>
              <a:buChar char="v"/>
            </a:pPr>
            <a:r>
              <a:rPr lang="en-US" dirty="0">
                <a:solidFill>
                  <a:schemeClr val="tx1">
                    <a:lumMod val="95000"/>
                    <a:lumOff val="5000"/>
                  </a:schemeClr>
                </a:solidFill>
              </a:rPr>
              <a:t>address (str): Address of the user.</a:t>
            </a:r>
          </a:p>
          <a:p>
            <a:pPr marL="0" indent="0">
              <a:buNone/>
            </a:pPr>
            <a:r>
              <a:rPr lang="en-US" b="1" dirty="0">
                <a:solidFill>
                  <a:schemeClr val="tx1">
                    <a:lumMod val="95000"/>
                    <a:lumOff val="5000"/>
                  </a:schemeClr>
                </a:solidFill>
              </a:rPr>
              <a:t>Technology Used:</a:t>
            </a:r>
            <a:r>
              <a:rPr lang="en-US" dirty="0">
                <a:solidFill>
                  <a:schemeClr val="tx1">
                    <a:lumMod val="95000"/>
                    <a:lumOff val="5000"/>
                  </a:schemeClr>
                </a:solidFill>
              </a:rPr>
              <a:t> </a:t>
            </a:r>
            <a:r>
              <a:rPr lang="en-US" dirty="0" err="1">
                <a:solidFill>
                  <a:schemeClr val="tx1">
                    <a:lumMod val="95000"/>
                    <a:lumOff val="5000"/>
                  </a:schemeClr>
                </a:solidFill>
              </a:rPr>
              <a:t>FastAPI</a:t>
            </a:r>
            <a:r>
              <a:rPr lang="en-US" dirty="0">
                <a:solidFill>
                  <a:schemeClr val="tx1">
                    <a:lumMod val="95000"/>
                    <a:lumOff val="5000"/>
                  </a:schemeClr>
                </a:solidFill>
              </a:rPr>
              <a:t> framework, </a:t>
            </a:r>
            <a:r>
              <a:rPr lang="en-US" dirty="0" err="1">
                <a:solidFill>
                  <a:schemeClr val="tx1">
                    <a:lumMod val="95000"/>
                    <a:lumOff val="5000"/>
                  </a:schemeClr>
                </a:solidFill>
              </a:rPr>
              <a:t>Pydantic</a:t>
            </a:r>
            <a:r>
              <a:rPr lang="en-US" dirty="0">
                <a:solidFill>
                  <a:schemeClr val="tx1">
                    <a:lumMod val="95000"/>
                    <a:lumOff val="5000"/>
                  </a:schemeClr>
                </a:solidFill>
              </a:rPr>
              <a:t> for validation</a:t>
            </a:r>
          </a:p>
          <a:p>
            <a:pPr marL="0" indent="0">
              <a:buNone/>
            </a:pPr>
            <a:endParaRPr lang="en-US" dirty="0">
              <a:solidFill>
                <a:schemeClr val="tx1">
                  <a:lumMod val="95000"/>
                  <a:lumOff val="5000"/>
                </a:schemeClr>
              </a:solidFill>
            </a:endParaRPr>
          </a:p>
          <a:p>
            <a:pPr marL="0" indent="0">
              <a:buNone/>
            </a:pPr>
            <a:endParaRPr lang="en-IN" dirty="0">
              <a:solidFill>
                <a:schemeClr val="tx1">
                  <a:lumMod val="95000"/>
                  <a:lumOff val="5000"/>
                </a:schemeClr>
              </a:solidFill>
            </a:endParaRPr>
          </a:p>
        </p:txBody>
      </p:sp>
    </p:spTree>
    <p:extLst>
      <p:ext uri="{BB962C8B-B14F-4D97-AF65-F5344CB8AC3E}">
        <p14:creationId xmlns:p14="http://schemas.microsoft.com/office/powerpoint/2010/main" val="2928025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5CD23-7190-4234-9CAC-DFAB0F0B92CF}"/>
              </a:ext>
            </a:extLst>
          </p:cNvPr>
          <p:cNvSpPr>
            <a:spLocks noGrp="1"/>
          </p:cNvSpPr>
          <p:nvPr>
            <p:ph type="title"/>
          </p:nvPr>
        </p:nvSpPr>
        <p:spPr>
          <a:xfrm>
            <a:off x="1170038" y="609599"/>
            <a:ext cx="9985641" cy="1563330"/>
          </a:xfrm>
        </p:spPr>
        <p:txBody>
          <a:bodyPr>
            <a:normAutofit fontScale="90000"/>
          </a:bodyPr>
          <a:lstStyle/>
          <a:p>
            <a:br>
              <a:rPr lang="en-IN" b="1" u="sng" dirty="0">
                <a:latin typeface="Times New Roman" panose="02020603050405020304" pitchFamily="18" charset="0"/>
                <a:cs typeface="Times New Roman" panose="02020603050405020304" pitchFamily="18" charset="0"/>
              </a:rPr>
            </a:br>
            <a:br>
              <a:rPr lang="en-IN" b="1" u="sng" dirty="0">
                <a:latin typeface="Times New Roman" panose="02020603050405020304" pitchFamily="18" charset="0"/>
                <a:cs typeface="Times New Roman" panose="02020603050405020304" pitchFamily="18" charset="0"/>
              </a:rPr>
            </a:br>
            <a:br>
              <a:rPr lang="en-IN" b="1" u="sng" dirty="0">
                <a:latin typeface="Times New Roman" panose="02020603050405020304" pitchFamily="18" charset="0"/>
                <a:cs typeface="Times New Roman" panose="02020603050405020304" pitchFamily="18" charset="0"/>
              </a:rPr>
            </a:br>
            <a:br>
              <a:rPr lang="en-IN" b="1" u="sng" dirty="0">
                <a:latin typeface="Times New Roman" panose="02020603050405020304" pitchFamily="18" charset="0"/>
                <a:cs typeface="Times New Roman" panose="02020603050405020304" pitchFamily="18" charset="0"/>
              </a:rPr>
            </a:br>
            <a:br>
              <a:rPr lang="en-IN" b="1" u="sng" dirty="0">
                <a:latin typeface="Times New Roman" panose="02020603050405020304" pitchFamily="18" charset="0"/>
                <a:cs typeface="Times New Roman" panose="02020603050405020304" pitchFamily="18" charset="0"/>
              </a:rPr>
            </a:br>
            <a:r>
              <a:rPr lang="en-IN" b="1" u="sng" dirty="0">
                <a:solidFill>
                  <a:schemeClr val="tx1"/>
                </a:solidFill>
                <a:latin typeface="Times New Roman" panose="02020603050405020304" pitchFamily="18" charset="0"/>
                <a:cs typeface="Times New Roman" panose="02020603050405020304" pitchFamily="18" charset="0"/>
              </a:rPr>
              <a:t>CRUD Operations</a:t>
            </a:r>
            <a:br>
              <a:rPr lang="en-IN" dirty="0"/>
            </a:br>
            <a:endParaRPr lang="en-IN" dirty="0"/>
          </a:p>
        </p:txBody>
      </p:sp>
      <p:sp>
        <p:nvSpPr>
          <p:cNvPr id="3" name="Content Placeholder 2">
            <a:extLst>
              <a:ext uri="{FF2B5EF4-FFF2-40B4-BE49-F238E27FC236}">
                <a16:creationId xmlns:a16="http://schemas.microsoft.com/office/drawing/2014/main" id="{33AEBC5E-05FE-B8A6-553B-41F52F0D4A80}"/>
              </a:ext>
            </a:extLst>
          </p:cNvPr>
          <p:cNvSpPr>
            <a:spLocks noGrp="1"/>
          </p:cNvSpPr>
          <p:nvPr>
            <p:ph idx="1"/>
          </p:nvPr>
        </p:nvSpPr>
        <p:spPr>
          <a:xfrm>
            <a:off x="1376516" y="2025445"/>
            <a:ext cx="9779164" cy="2477730"/>
          </a:xfrm>
        </p:spPr>
        <p:txBody>
          <a:bodyPr/>
          <a:lstStyle/>
          <a:p>
            <a:pPr>
              <a:buFont typeface="Wingdings" panose="05000000000000000000" pitchFamily="2" charset="2"/>
              <a:buChar char="v"/>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 Create: POST /users/ (Add a new user)</a:t>
            </a:r>
          </a:p>
          <a:p>
            <a:pPr>
              <a:buFont typeface="Wingdings" panose="05000000000000000000" pitchFamily="2" charset="2"/>
              <a:buChar char="v"/>
            </a:pPr>
            <a:r>
              <a:rPr lang="en-IN" dirty="0">
                <a:solidFill>
                  <a:schemeClr val="tx1">
                    <a:lumMod val="95000"/>
                    <a:lumOff val="5000"/>
                  </a:schemeClr>
                </a:solidFill>
                <a:latin typeface="Times New Roman" panose="02020603050405020304" pitchFamily="18" charset="0"/>
                <a:cs typeface="Times New Roman" panose="02020603050405020304" pitchFamily="18" charset="0"/>
              </a:rPr>
              <a:t> Read: GET /users/{id} (Retrieve user by ID)</a:t>
            </a:r>
          </a:p>
          <a:p>
            <a:pPr>
              <a:buFont typeface="Wingdings" panose="05000000000000000000" pitchFamily="2" charset="2"/>
              <a:buChar char="v"/>
            </a:pPr>
            <a:r>
              <a:rPr lang="en-IN" dirty="0">
                <a:solidFill>
                  <a:schemeClr val="tx1">
                    <a:lumMod val="95000"/>
                    <a:lumOff val="5000"/>
                  </a:schemeClr>
                </a:solidFill>
                <a:latin typeface="Times New Roman" panose="02020603050405020304" pitchFamily="18" charset="0"/>
                <a:cs typeface="Times New Roman" panose="02020603050405020304" pitchFamily="18" charset="0"/>
              </a:rPr>
              <a:t> Update: PUT /users/{id} (Modify user details)</a:t>
            </a:r>
          </a:p>
          <a:p>
            <a:pPr>
              <a:buFont typeface="Wingdings" panose="05000000000000000000" pitchFamily="2" charset="2"/>
              <a:buChar char="v"/>
            </a:pPr>
            <a:r>
              <a:rPr lang="en-IN" dirty="0">
                <a:solidFill>
                  <a:schemeClr val="tx1">
                    <a:lumMod val="95000"/>
                    <a:lumOff val="5000"/>
                  </a:schemeClr>
                </a:solidFill>
                <a:latin typeface="Times New Roman" panose="02020603050405020304" pitchFamily="18" charset="0"/>
                <a:cs typeface="Times New Roman" panose="02020603050405020304" pitchFamily="18" charset="0"/>
              </a:rPr>
              <a:t> Delete: DELETE /users/{id} (Remove a user)</a:t>
            </a:r>
          </a:p>
          <a:p>
            <a:pPr>
              <a:buFont typeface="Wingdings" panose="05000000000000000000" pitchFamily="2" charset="2"/>
              <a:buChar char="v"/>
            </a:pPr>
            <a:r>
              <a:rPr lang="en-IN" dirty="0">
                <a:solidFill>
                  <a:schemeClr val="tx1">
                    <a:lumMod val="95000"/>
                    <a:lumOff val="5000"/>
                  </a:schemeClr>
                </a:solidFill>
                <a:latin typeface="Times New Roman" panose="02020603050405020304" pitchFamily="18" charset="0"/>
                <a:cs typeface="Times New Roman" panose="02020603050405020304" pitchFamily="18" charset="0"/>
              </a:rPr>
              <a:t> Testing: Swagger UI (/docs), Postman</a:t>
            </a:r>
          </a:p>
        </p:txBody>
      </p:sp>
    </p:spTree>
    <p:extLst>
      <p:ext uri="{BB962C8B-B14F-4D97-AF65-F5344CB8AC3E}">
        <p14:creationId xmlns:p14="http://schemas.microsoft.com/office/powerpoint/2010/main" val="281749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9AB5-9467-213F-9EF2-16034FB4B50B}"/>
              </a:ext>
            </a:extLst>
          </p:cNvPr>
          <p:cNvSpPr>
            <a:spLocks noGrp="1"/>
          </p:cNvSpPr>
          <p:nvPr>
            <p:ph type="title"/>
          </p:nvPr>
        </p:nvSpPr>
        <p:spPr>
          <a:xfrm>
            <a:off x="1022555" y="127820"/>
            <a:ext cx="10133125" cy="1061884"/>
          </a:xfrm>
        </p:spPr>
        <p:txBody>
          <a:bodyPr/>
          <a:lstStyle/>
          <a:p>
            <a:r>
              <a:rPr lang="en-IN" b="1" u="sng" dirty="0">
                <a:latin typeface="Times New Roman" panose="02020603050405020304" pitchFamily="18" charset="0"/>
                <a:cs typeface="Times New Roman" panose="02020603050405020304" pitchFamily="18" charset="0"/>
              </a:rPr>
              <a:t>Code</a:t>
            </a:r>
          </a:p>
        </p:txBody>
      </p:sp>
      <p:pic>
        <p:nvPicPr>
          <p:cNvPr id="5" name="Content Placeholder 4">
            <a:extLst>
              <a:ext uri="{FF2B5EF4-FFF2-40B4-BE49-F238E27FC236}">
                <a16:creationId xmlns:a16="http://schemas.microsoft.com/office/drawing/2014/main" id="{49BFD0E9-0F59-E560-FFA2-1BE65427E22D}"/>
              </a:ext>
            </a:extLst>
          </p:cNvPr>
          <p:cNvPicPr>
            <a:picLocks noGrp="1" noChangeAspect="1"/>
          </p:cNvPicPr>
          <p:nvPr>
            <p:ph idx="1"/>
          </p:nvPr>
        </p:nvPicPr>
        <p:blipFill>
          <a:blip r:embed="rId2"/>
          <a:stretch>
            <a:fillRect/>
          </a:stretch>
        </p:blipFill>
        <p:spPr>
          <a:xfrm>
            <a:off x="484524" y="1268362"/>
            <a:ext cx="10871734" cy="5004620"/>
          </a:xfrm>
        </p:spPr>
      </p:pic>
    </p:spTree>
    <p:extLst>
      <p:ext uri="{BB962C8B-B14F-4D97-AF65-F5344CB8AC3E}">
        <p14:creationId xmlns:p14="http://schemas.microsoft.com/office/powerpoint/2010/main" val="2200272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05D6A-D899-5EEB-F5CB-E106E2B0604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6A34DF7-7AEC-5390-3264-9C1FA9999F19}"/>
              </a:ext>
            </a:extLst>
          </p:cNvPr>
          <p:cNvSpPr>
            <a:spLocks noGrp="1"/>
          </p:cNvSpPr>
          <p:nvPr>
            <p:ph idx="1"/>
          </p:nvPr>
        </p:nvSpPr>
        <p:spPr>
          <a:xfrm>
            <a:off x="1097280" y="619432"/>
            <a:ext cx="10058400" cy="5249662"/>
          </a:xfrm>
        </p:spPr>
        <p:txBody>
          <a:bodyPr/>
          <a:lstStyle/>
          <a:p>
            <a:endParaRPr lang="en-IN" dirty="0"/>
          </a:p>
        </p:txBody>
      </p:sp>
      <p:pic>
        <p:nvPicPr>
          <p:cNvPr id="5" name="Picture 4">
            <a:extLst>
              <a:ext uri="{FF2B5EF4-FFF2-40B4-BE49-F238E27FC236}">
                <a16:creationId xmlns:a16="http://schemas.microsoft.com/office/drawing/2014/main" id="{838301EA-7A30-476F-3CF2-56F1572771AF}"/>
              </a:ext>
            </a:extLst>
          </p:cNvPr>
          <p:cNvPicPr>
            <a:picLocks noChangeAspect="1"/>
          </p:cNvPicPr>
          <p:nvPr/>
        </p:nvPicPr>
        <p:blipFill>
          <a:blip r:embed="rId2"/>
          <a:stretch>
            <a:fillRect/>
          </a:stretch>
        </p:blipFill>
        <p:spPr>
          <a:xfrm>
            <a:off x="604990" y="196645"/>
            <a:ext cx="10425387" cy="5850194"/>
          </a:xfrm>
          <a:prstGeom prst="rect">
            <a:avLst/>
          </a:prstGeom>
        </p:spPr>
      </p:pic>
    </p:spTree>
    <p:extLst>
      <p:ext uri="{BB962C8B-B14F-4D97-AF65-F5344CB8AC3E}">
        <p14:creationId xmlns:p14="http://schemas.microsoft.com/office/powerpoint/2010/main" val="936449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84043-3C71-8BD8-BA4F-AA0E81EAF6E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34A982D9-AD36-6BD9-E874-11E35CD74ABD}"/>
              </a:ext>
            </a:extLst>
          </p:cNvPr>
          <p:cNvPicPr>
            <a:picLocks noGrp="1" noChangeAspect="1"/>
          </p:cNvPicPr>
          <p:nvPr>
            <p:ph idx="1"/>
          </p:nvPr>
        </p:nvPicPr>
        <p:blipFill>
          <a:blip r:embed="rId2"/>
          <a:stretch>
            <a:fillRect/>
          </a:stretch>
        </p:blipFill>
        <p:spPr>
          <a:xfrm>
            <a:off x="845574" y="286603"/>
            <a:ext cx="10589341" cy="5868391"/>
          </a:xfrm>
        </p:spPr>
      </p:pic>
    </p:spTree>
    <p:extLst>
      <p:ext uri="{BB962C8B-B14F-4D97-AF65-F5344CB8AC3E}">
        <p14:creationId xmlns:p14="http://schemas.microsoft.com/office/powerpoint/2010/main" val="2906906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4D79278-1CBF-FF22-3BF9-A0487D2C281E}"/>
              </a:ext>
            </a:extLst>
          </p:cNvPr>
          <p:cNvSpPr txBox="1"/>
          <p:nvPr/>
        </p:nvSpPr>
        <p:spPr>
          <a:xfrm>
            <a:off x="216310" y="511277"/>
            <a:ext cx="11749548" cy="5078313"/>
          </a:xfrm>
          <a:prstGeom prst="rect">
            <a:avLst/>
          </a:prstGeom>
          <a:noFill/>
        </p:spPr>
        <p:txBody>
          <a:bodyPr wrap="square" rtlCol="0">
            <a:spAutoFit/>
          </a:bodyPr>
          <a:lstStyle/>
          <a:p>
            <a:r>
              <a:rPr lang="en-US" dirty="0"/>
              <a:t>This </a:t>
            </a:r>
            <a:r>
              <a:rPr lang="en-US" dirty="0" err="1"/>
              <a:t>FastAPI</a:t>
            </a:r>
            <a:r>
              <a:rPr lang="en-US" dirty="0"/>
              <a:t> application provides a simple user management system using an in-memory database (a Python dictionary). It defines endpoints for creating, retrieving, updating, and deleting users, ensuring data validation with </a:t>
            </a:r>
            <a:r>
              <a:rPr lang="en-US" dirty="0" err="1"/>
              <a:t>Pydantic</a:t>
            </a:r>
            <a:r>
              <a:rPr lang="en-US" dirty="0"/>
              <a:t> models. The User model enforces required fields, while </a:t>
            </a:r>
            <a:r>
              <a:rPr lang="en-US" dirty="0" err="1"/>
              <a:t>UpdateUser</a:t>
            </a:r>
            <a:r>
              <a:rPr lang="en-US" dirty="0"/>
              <a:t> allows optional updates. The application also includes a search feature to filter users by name. Error handling is implemented using </a:t>
            </a:r>
            <a:r>
              <a:rPr lang="en-US" dirty="0" err="1"/>
              <a:t>HTTPException</a:t>
            </a:r>
            <a:r>
              <a:rPr lang="en-US" dirty="0"/>
              <a:t> to manage cases like duplicate user IDs or missing users. By structuring routes logically, it ensures efficient request handling and prevents conflicts in endpoint resolution.</a:t>
            </a:r>
          </a:p>
          <a:p>
            <a:r>
              <a:rPr lang="en-US" dirty="0"/>
              <a:t>The importance of this code lies in its ability to quickly set up a RESTful API for user management with minimal effort, thanks to </a:t>
            </a:r>
            <a:r>
              <a:rPr lang="en-US" dirty="0" err="1"/>
              <a:t>FastAPI’s</a:t>
            </a:r>
            <a:r>
              <a:rPr lang="en-US" dirty="0"/>
              <a:t> built-in validation and asynchronous capabilities. It follows best practices by maintaining clear separation between data models and route logic, ensuring scalability and maintainability. This structure can be easily extended to use a database instead of an in-memory dictionary, making it a great starting point for more advanced applications. Moreover, </a:t>
            </a:r>
            <a:r>
              <a:rPr lang="en-US" dirty="0" err="1"/>
              <a:t>FastAPI’s</a:t>
            </a:r>
            <a:r>
              <a:rPr lang="en-US" dirty="0"/>
              <a:t> speed and automatic documentation features make this implementation both efficient and developer-friendly.</a:t>
            </a:r>
          </a:p>
          <a:p>
            <a:endParaRPr lang="en-US" dirty="0"/>
          </a:p>
          <a:p>
            <a:r>
              <a:rPr lang="en-US" dirty="0"/>
              <a:t>Additionally, this implementation highlights the power of </a:t>
            </a:r>
            <a:r>
              <a:rPr lang="en-US" dirty="0" err="1"/>
              <a:t>FastAPI</a:t>
            </a:r>
            <a:r>
              <a:rPr lang="en-US" dirty="0"/>
              <a:t> in building high-performance APIs with minimal boilerplate code. The framework's automatic data validation using </a:t>
            </a:r>
            <a:r>
              <a:rPr lang="en-US" dirty="0" err="1"/>
              <a:t>Pydantic</a:t>
            </a:r>
            <a:r>
              <a:rPr lang="en-US" dirty="0"/>
              <a:t> ensures data integrity, reducing the chances of incorrect or incomplete data being stored. The inclusion of structured error handling enhances user experience by providing clear error messages when issues arise, such as duplicate IDs or missing users. By leveraging type hints, the code improves readability and maintainability, making it easier for developers to extend functionality or integrate with external databases and authentication systems in the future.</a:t>
            </a:r>
            <a:endParaRPr lang="en-IN" dirty="0"/>
          </a:p>
        </p:txBody>
      </p:sp>
    </p:spTree>
    <p:extLst>
      <p:ext uri="{BB962C8B-B14F-4D97-AF65-F5344CB8AC3E}">
        <p14:creationId xmlns:p14="http://schemas.microsoft.com/office/powerpoint/2010/main" val="1441869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C9D7C-1CB7-7580-E236-26F083EA2069}"/>
              </a:ext>
            </a:extLst>
          </p:cNvPr>
          <p:cNvSpPr>
            <a:spLocks noGrp="1"/>
          </p:cNvSpPr>
          <p:nvPr>
            <p:ph type="title"/>
          </p:nvPr>
        </p:nvSpPr>
        <p:spPr>
          <a:xfrm>
            <a:off x="1097280" y="286603"/>
            <a:ext cx="10058400" cy="2014145"/>
          </a:xfrm>
        </p:spPr>
        <p:txBody>
          <a:bodyPr/>
          <a:lstStyle/>
          <a:p>
            <a:r>
              <a:rPr lang="en-IN" b="1" u="sng" dirty="0">
                <a:latin typeface="Times New Roman" panose="02020603050405020304" pitchFamily="18" charset="0"/>
                <a:cs typeface="Times New Roman" panose="02020603050405020304" pitchFamily="18" charset="0"/>
              </a:rPr>
              <a:t>Conclusion</a:t>
            </a:r>
            <a:br>
              <a:rPr lang="en-IN" dirty="0"/>
            </a:br>
            <a:endParaRPr lang="en-IN" dirty="0"/>
          </a:p>
        </p:txBody>
      </p:sp>
      <p:sp>
        <p:nvSpPr>
          <p:cNvPr id="3" name="Content Placeholder 2">
            <a:extLst>
              <a:ext uri="{FF2B5EF4-FFF2-40B4-BE49-F238E27FC236}">
                <a16:creationId xmlns:a16="http://schemas.microsoft.com/office/drawing/2014/main" id="{595FDD34-ADF5-716B-F21D-A27C13046FC6}"/>
              </a:ext>
            </a:extLst>
          </p:cNvPr>
          <p:cNvSpPr>
            <a:spLocks noGrp="1"/>
          </p:cNvSpPr>
          <p:nvPr>
            <p:ph idx="1"/>
          </p:nvPr>
        </p:nvSpPr>
        <p:spPr>
          <a:xfrm>
            <a:off x="1097280" y="2399070"/>
            <a:ext cx="10058400" cy="3470023"/>
          </a:xfrm>
        </p:spPr>
        <p:txBody>
          <a:bodyPr/>
          <a:lstStyle/>
          <a:p>
            <a:pPr>
              <a:buFont typeface="Wingdings" panose="05000000000000000000" pitchFamily="2" charset="2"/>
              <a:buChar char="v"/>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dirty="0" err="1">
                <a:solidFill>
                  <a:schemeClr val="tx1">
                    <a:lumMod val="95000"/>
                    <a:lumOff val="5000"/>
                  </a:schemeClr>
                </a:solidFill>
                <a:latin typeface="Times New Roman" panose="02020603050405020304" pitchFamily="18" charset="0"/>
                <a:cs typeface="Times New Roman" panose="02020603050405020304" pitchFamily="18" charset="0"/>
              </a:rPr>
              <a:t>FastAPI</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simplifies API development with automatic validation and documentation.</a:t>
            </a:r>
          </a:p>
          <a:p>
            <a:pPr>
              <a:buFont typeface="Wingdings" panose="05000000000000000000" pitchFamily="2" charset="2"/>
              <a:buChar char="v"/>
            </a:pPr>
            <a:r>
              <a:rPr lang="en-IN" dirty="0">
                <a:solidFill>
                  <a:schemeClr val="tx1">
                    <a:lumMod val="95000"/>
                    <a:lumOff val="5000"/>
                  </a:schemeClr>
                </a:solidFill>
                <a:latin typeface="Times New Roman" panose="02020603050405020304" pitchFamily="18" charset="0"/>
                <a:cs typeface="Times New Roman" panose="02020603050405020304" pitchFamily="18" charset="0"/>
              </a:rPr>
              <a:t> CRUD operations ensure efficient user data management.</a:t>
            </a:r>
          </a:p>
          <a:p>
            <a:pPr>
              <a:buFont typeface="Wingdings" panose="05000000000000000000" pitchFamily="2" charset="2"/>
              <a:buChar char="v"/>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 Can be extended with database integration and security enhancements.</a:t>
            </a:r>
          </a:p>
          <a:p>
            <a:endParaRPr lang="en-US" dirty="0">
              <a:solidFill>
                <a:schemeClr val="tx1">
                  <a:lumMod val="95000"/>
                  <a:lumOff val="5000"/>
                </a:schemeClr>
              </a:solidFill>
            </a:endParaRPr>
          </a:p>
          <a:p>
            <a:endParaRPr lang="en-IN" dirty="0"/>
          </a:p>
        </p:txBody>
      </p:sp>
    </p:spTree>
    <p:extLst>
      <p:ext uri="{BB962C8B-B14F-4D97-AF65-F5344CB8AC3E}">
        <p14:creationId xmlns:p14="http://schemas.microsoft.com/office/powerpoint/2010/main" val="2489530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hank You Images - Free Download on Freepik">
            <a:extLst>
              <a:ext uri="{FF2B5EF4-FFF2-40B4-BE49-F238E27FC236}">
                <a16:creationId xmlns:a16="http://schemas.microsoft.com/office/drawing/2014/main" id="{DBCE30A7-3C6E-7587-60F6-D1D9CF8723A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9768" y="722580"/>
            <a:ext cx="10697497" cy="4920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559637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46</TotalTime>
  <Words>484</Words>
  <Application>Microsoft Office PowerPoint</Application>
  <PresentationFormat>Widescreen</PresentationFormat>
  <Paragraphs>26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Calibri Light</vt:lpstr>
      <vt:lpstr>Times New Roman</vt:lpstr>
      <vt:lpstr>Wingdings</vt:lpstr>
      <vt:lpstr>Retrospect</vt:lpstr>
      <vt:lpstr>        FastAPI CRUD Operations  </vt:lpstr>
      <vt:lpstr>Overview &amp; Objective </vt:lpstr>
      <vt:lpstr>     CRUD Operations </vt:lpstr>
      <vt:lpstr>Code</vt:lpstr>
      <vt:lpstr>PowerPoint Presentation</vt:lpstr>
      <vt:lpstr>PowerPoint Presentation</vt:lpstr>
      <vt:lpstr>PowerPoint Presentation</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Bapure R</dc:creator>
  <cp:lastModifiedBy>Bapure R</cp:lastModifiedBy>
  <cp:revision>3</cp:revision>
  <dcterms:created xsi:type="dcterms:W3CDTF">2025-03-27T08:57:45Z</dcterms:created>
  <dcterms:modified xsi:type="dcterms:W3CDTF">2025-03-27T13:58:40Z</dcterms:modified>
</cp:coreProperties>
</file>