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4000" r:id="rId3"/>
    <p:sldMasterId id="2147484018" r:id="rId4"/>
    <p:sldMasterId id="2147484036" r:id="rId5"/>
  </p:sldMasterIdLst>
  <p:sldIdLst>
    <p:sldId id="259" r:id="rId6"/>
    <p:sldId id="288" r:id="rId7"/>
    <p:sldId id="262" r:id="rId8"/>
    <p:sldId id="265" r:id="rId9"/>
    <p:sldId id="268" r:id="rId10"/>
    <p:sldId id="271" r:id="rId11"/>
    <p:sldId id="274" r:id="rId12"/>
    <p:sldId id="277" r:id="rId13"/>
    <p:sldId id="280" r:id="rId14"/>
    <p:sldId id="283" r:id="rId15"/>
    <p:sldId id="286"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E97BACE-F399-4C0F-9E88-9BA6220016F1}"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7D2C98B-E480-4E50-85B6-943475EB87CB}"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0A23AA9-8B69-405B-8987-968969B15A6F}"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8925FF62-899C-4D27-B3B6-1A9DE793697C}"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322F917-2879-45AD-8307-D100C05F9187}"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B3512DD3-BADF-433A-B4CE-AC3681EE73FA}"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7B5ABD1-BF86-41F9-9868-A79D7235EBA2}"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0F499E4-445D-42C5-87D9-72555CE5B61B}" type="datetimeFigureOut">
              <a:rPr lang="en-US" smtClean="0"/>
              <a:t>4/15/2023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BF3FF37-5905-4A3F-8F17-DD1696CEA3E3}" type="datetimeFigureOut">
              <a:rPr lang="en-US" smtClean="0"/>
              <a:t>4/15/2023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C24C6CE-9354-433A-8DFA-49E3EB2E83B3}" type="datetimeFigureOut">
              <a:rPr lang="en-US" smtClean="0"/>
              <a:t>4/15/2023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1FE067E-F37D-4EBC-8190-095BCAC58B0D}"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E9E42A4-84CF-4DCD-BDC5-B9D96BF9D45C}"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CFDA6D0-C889-440B-B841-6ADBC5F75B6D}"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EFF726D-27A2-43D9-A89D-1FA473250DA5}"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596904D-6660-44CE-8EA1-047A6EC3966E}"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A895-2B1C-D20A-31AA-4449247D9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C2457C-FD72-461D-B2C7-9EB66DC33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0350F-F955-9B67-116F-23F895AD6FC3}"/>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7A5E0A7E-24BD-A07D-7DF4-5EF1AA0E5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9B4D5-FF0C-343B-2796-B064C1A6FF98}"/>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65080356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9172-9E94-089B-41AB-4FA2C9065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FC225-8EEC-18D6-23F7-7F33BF6C3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28736-1AEA-C9D1-70E9-FC827C31CE9A}"/>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F64F07AB-7FDC-32CC-A576-82DCE9A8F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456C1-3388-B7D6-AE21-AF5DAD2B9CCC}"/>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644474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DD1C-0DA2-3937-5071-1753342EB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55AFEE-389D-9876-B75B-9E4D45C53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A92F8-7936-66B1-DEAC-10824DEFA138}"/>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56F13408-A2A1-1084-009B-12BDF7725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BFC2C0-01BF-98F9-099D-07E0B166D1A9}"/>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77475357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7903-E039-554C-6839-14D10F2372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99546-0F3B-2CE1-5AC8-B7CB4A534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9B7F2A-ED1D-00F6-9311-2A390E849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B50192-1014-3992-9ACB-1881BC658DDC}"/>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a:extLst>
              <a:ext uri="{FF2B5EF4-FFF2-40B4-BE49-F238E27FC236}">
                <a16:creationId xmlns:a16="http://schemas.microsoft.com/office/drawing/2014/main" id="{9F01C8D0-2311-827E-A56E-A74BF138B8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5D39F-C4B4-061A-E754-150E074706E3}"/>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1069277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405-5042-B1A4-02C8-608AE11527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538700-97EB-987F-6F4C-0A9E08C22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BE994-F512-3365-88F0-CDB826442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469276-FCEC-F408-FD78-2DE4E97F0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C0C45-27E3-5D52-F716-5770D934A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EAF1DE-5F56-1303-BB10-BB3E9C71EDA9}"/>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8" name="Footer Placeholder 7">
            <a:extLst>
              <a:ext uri="{FF2B5EF4-FFF2-40B4-BE49-F238E27FC236}">
                <a16:creationId xmlns:a16="http://schemas.microsoft.com/office/drawing/2014/main" id="{B8F917DF-2CAE-5F1B-FD0C-7E762ADD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50ADA7-6B88-9FC7-FB3F-CF4B5A6CE861}"/>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9093580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72C2-CDB2-9535-B98D-4954D39D64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FC190D-4226-594A-6CC5-206D963E5F98}"/>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4" name="Footer Placeholder 3">
            <a:extLst>
              <a:ext uri="{FF2B5EF4-FFF2-40B4-BE49-F238E27FC236}">
                <a16:creationId xmlns:a16="http://schemas.microsoft.com/office/drawing/2014/main" id="{6A3DC138-5060-F98B-D2CD-170A616413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EB888-778F-F941-8D30-02DDEADF38C8}"/>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76175059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AB7C2-7D90-7017-481A-0E599841C0F0}"/>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3" name="Footer Placeholder 2">
            <a:extLst>
              <a:ext uri="{FF2B5EF4-FFF2-40B4-BE49-F238E27FC236}">
                <a16:creationId xmlns:a16="http://schemas.microsoft.com/office/drawing/2014/main" id="{D2C932FC-5B70-4D2C-934A-9A5A202F6E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C201DD-AA7C-B91B-49E2-1B1EB6FCB675}"/>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8683056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E5FD646B-53E5-423F-8B07-81BDA6FDCF86}" type="datetimeFigureOut">
              <a:rPr lang="en-US" smtClean="0"/>
              <a:t>4/15/2023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5CA3-58EE-9DDF-26CE-045A96D4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CCDD3-05DC-971A-F814-2FEDF19E6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22D768-FC2C-E089-3B5B-DD2EF0919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C9917-2E95-8EA0-CD84-A557D96444A7}"/>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a:extLst>
              <a:ext uri="{FF2B5EF4-FFF2-40B4-BE49-F238E27FC236}">
                <a16:creationId xmlns:a16="http://schemas.microsoft.com/office/drawing/2014/main" id="{9699018B-8AC2-5AC7-8D0D-0E6A7ED9B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C5850-7947-8E62-B762-2A726C2186C1}"/>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93478556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8A24-886D-95E0-E179-E3BFD65C1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473F3D-414E-F3F0-5A10-8F8A8BBF4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62AC4E-4904-4356-BD1F-1A75F485F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48353-E3DE-EADA-C8C5-4B270C2F3783}"/>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a:extLst>
              <a:ext uri="{FF2B5EF4-FFF2-40B4-BE49-F238E27FC236}">
                <a16:creationId xmlns:a16="http://schemas.microsoft.com/office/drawing/2014/main" id="{8DCA410D-B8F3-5607-AF53-C1E370864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BFE17-5A7F-22DF-7965-54BFBCA92877}"/>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98684825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1303-8B02-7770-EA3E-6994483153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6A75E5-DD76-C208-22D8-4E0305C20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79A4F-0492-62E1-0A3D-B1A4569C9D40}"/>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AEADE2FE-4CC5-E6E2-BFFE-A79E046A7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F77DD-8011-1AA0-B693-DB2EAE7DEF73}"/>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25217869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53F67-52BA-E6B5-19C5-A98749AD73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7EDB2C-397F-499D-F4B6-F392450AD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BDC77-0FA7-7802-E216-3C1D7FE542C9}"/>
              </a:ext>
            </a:extLst>
          </p:cNvPr>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A86BBB1B-761C-43A6-CBFE-17921FC4E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CA25E-AC85-F09A-359E-F10DAEBC81D6}"/>
              </a:ext>
            </a:extLst>
          </p:cNvPr>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51441202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66396384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7103752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23458625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25748071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0BBED5-3FB0-4921-A24E-33FCB755BE25}"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34615123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64231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1BD4F395-A8FB-41E3-B6F1-08AD59A018FD}"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07366112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35447526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20722176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6800631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4462109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Tree>
    <p:extLst>
      <p:ext uri="{BB962C8B-B14F-4D97-AF65-F5344CB8AC3E}">
        <p14:creationId xmlns:p14="http://schemas.microsoft.com/office/powerpoint/2010/main" val="18010454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413551981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40835541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34488206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702988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04E9AE6-D838-44DC-B829-319D3139D1A3}" type="datetimeFigureOut">
              <a:rPr lang="en-US" smtClean="0"/>
              <a:t>4/15/2023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96868257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66396384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7103752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23458625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25748071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0BBED5-3FB0-4921-A24E-33FCB755BE25}"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34615123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6423147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07366112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35447526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2072217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37C32EC-54F2-4A35-B036-E1D9661865A1}" type="datetimeFigureOut">
              <a:rPr lang="en-US" smtClean="0"/>
              <a:t>4/15/2023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BBED5-3FB0-4921-A24E-33FCB755BE2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680063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14462109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Tree>
    <p:extLst>
      <p:ext uri="{BB962C8B-B14F-4D97-AF65-F5344CB8AC3E}">
        <p14:creationId xmlns:p14="http://schemas.microsoft.com/office/powerpoint/2010/main" val="180104549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413551981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40835541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234488206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37029883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BBED5-3FB0-4921-A24E-33FCB755BE2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8201A-0459-4D0C-B18D-90B217C19A69}" type="slidenum">
              <a:rPr lang="en-IN" smtClean="0"/>
              <a:t>‹#›</a:t>
            </a:fld>
            <a:endParaRPr lang="en-IN"/>
          </a:p>
        </p:txBody>
      </p:sp>
    </p:spTree>
    <p:extLst>
      <p:ext uri="{BB962C8B-B14F-4D97-AF65-F5344CB8AC3E}">
        <p14:creationId xmlns:p14="http://schemas.microsoft.com/office/powerpoint/2010/main" val="9686825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2E05EA90-43BA-4F5A-9E84-FA6459996056}" type="datetimeFigureOut">
              <a:rPr lang="en-US" smtClean="0"/>
              <a:t>4/15/2023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D09CD29-49A9-46D1-9A5D-46BB2D193250}"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73B3C83-CBFF-48C5-80DB-E75C4493CBA1}" type="datetimeFigureOut">
              <a:rPr lang="en-US" smtClean="0"/>
              <a:t>4/15/2023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21" Type="http://schemas.openxmlformats.org/officeDocument/2006/relationships/image" Target="../media/image4.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2.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5.xml"/><Relationship Id="rId3" Type="http://schemas.openxmlformats.org/officeDocument/2006/relationships/slideLayout" Target="../slideLayouts/slideLayout53.xml"/><Relationship Id="rId21" Type="http://schemas.openxmlformats.org/officeDocument/2006/relationships/image" Target="../media/image4.png"/><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3.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2.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B3752-881A-CD4E-97B7-00E6F81D1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6E85A7-D996-24A8-4823-9B44D36A9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37B92-FDE5-0E80-51A1-3012B6AC7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0BBED5-3FB0-4921-A24E-33FCB755BE25}" type="datetimeFigureOut">
              <a:rPr lang="en-IN" smtClean="0"/>
              <a:t>15-04-2023</a:t>
            </a:fld>
            <a:endParaRPr lang="en-IN"/>
          </a:p>
        </p:txBody>
      </p:sp>
      <p:sp>
        <p:nvSpPr>
          <p:cNvPr id="5" name="Footer Placeholder 4">
            <a:extLst>
              <a:ext uri="{FF2B5EF4-FFF2-40B4-BE49-F238E27FC236}">
                <a16:creationId xmlns:a16="http://schemas.microsoft.com/office/drawing/2014/main" id="{09A20BEE-A6CD-336B-55D8-D3F56E34C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CDC48BD-1FA3-ECE9-2573-826339ADD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48201A-0459-4D0C-B18D-90B217C19A69}" type="slidenum">
              <a:rPr lang="en-IN" smtClean="0"/>
              <a:t>‹#›</a:t>
            </a:fld>
            <a:endParaRPr lang="en-IN"/>
          </a:p>
        </p:txBody>
      </p:sp>
    </p:spTree>
    <p:extLst>
      <p:ext uri="{BB962C8B-B14F-4D97-AF65-F5344CB8AC3E}">
        <p14:creationId xmlns:p14="http://schemas.microsoft.com/office/powerpoint/2010/main" val="1896588113"/>
      </p:ext>
    </p:extLst>
  </p:cSld>
  <p:clrMap bg1="lt1" tx1="dk1" bg2="lt2" tx2="dk2" accent1="accent1" accent2="accent2" accent3="accent3" accent4="accent4" accent5="accent5" accent6="accent6" hlink="hlink" folHlink="folHlink"/>
  <p:sldLayoutIdLst>
    <p:sldLayoutId id="2147483672"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9" name="Picture 8"/>
          <p:cNvPicPr>
            <a:picLocks noChangeAspect="1"/>
          </p:cNvPicPr>
          <p:nvPr/>
        </p:nvPicPr>
        <p:blipFill>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0BBED5-3FB0-4921-A24E-33FCB755BE25}" type="datetimeFigureOut">
              <a:rPr lang="en-IN" smtClean="0"/>
              <a:t>15-04-2023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48201A-0459-4D0C-B18D-90B217C19A69}" type="slidenum">
              <a:rPr lang="en-IN" smtClean="0"/>
              <a:t>‹#›</a:t>
            </a:fld>
            <a:endParaRPr lang="en-IN"/>
          </a:p>
        </p:txBody>
      </p:sp>
    </p:spTree>
    <p:extLst>
      <p:ext uri="{BB962C8B-B14F-4D97-AF65-F5344CB8AC3E}">
        <p14:creationId xmlns:p14="http://schemas.microsoft.com/office/powerpoint/2010/main" val="3476712708"/>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9" name="Picture 8"/>
          <p:cNvPicPr>
            <a:picLocks noChangeAspect="1"/>
          </p:cNvPicPr>
          <p:nvPr/>
        </p:nvPicPr>
        <p:blipFill>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0BBED5-3FB0-4921-A24E-33FCB755BE25}" type="datetimeFigureOut">
              <a:rPr lang="en-IN" smtClean="0"/>
              <a:t>15-04-2023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48201A-0459-4D0C-B18D-90B217C19A69}" type="slidenum">
              <a:rPr lang="en-IN" smtClean="0"/>
              <a:t>‹#›</a:t>
            </a:fld>
            <a:endParaRPr lang="en-IN"/>
          </a:p>
        </p:txBody>
      </p:sp>
    </p:spTree>
    <p:extLst>
      <p:ext uri="{BB962C8B-B14F-4D97-AF65-F5344CB8AC3E}">
        <p14:creationId xmlns:p14="http://schemas.microsoft.com/office/powerpoint/2010/main" val="3476712708"/>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0768-D4F0-57C2-2D91-4CA15FD7E3C8}"/>
              </a:ext>
            </a:extLst>
          </p:cNvPr>
          <p:cNvSpPr>
            <a:spLocks noGrp="1"/>
          </p:cNvSpPr>
          <p:nvPr>
            <p:ph type="ctrTitle"/>
          </p:nvPr>
        </p:nvSpPr>
        <p:spPr>
          <a:xfrm>
            <a:off x="839416" y="27170"/>
            <a:ext cx="9510754" cy="3978978"/>
          </a:xfrm>
        </p:spPr>
        <p:txBody>
          <a:bodyPr>
            <a:normAutofit fontScale="90000"/>
          </a:bodyPr>
          <a:lstStyle/>
          <a:p>
            <a:pPr>
              <a:lnSpc>
                <a:spcPct val="100000"/>
              </a:lnSpc>
            </a:pPr>
            <a:br>
              <a:rPr lang="en-IN" dirty="0">
                <a:solidFill>
                  <a:srgbClr val="00B0F0"/>
                </a:solidFill>
                <a:latin typeface="Arial Black" panose="020B0A04020102020204" pitchFamily="34" charset="0"/>
              </a:rPr>
            </a:br>
            <a:br>
              <a:rPr lang="en-IN" dirty="0">
                <a:solidFill>
                  <a:srgbClr val="00B0F0"/>
                </a:solidFill>
                <a:latin typeface="Arial Black" panose="020B0A04020102020204" pitchFamily="34" charset="0"/>
              </a:rPr>
            </a:br>
            <a:br>
              <a:rPr lang="en-IN" dirty="0">
                <a:solidFill>
                  <a:srgbClr val="00B0F0"/>
                </a:solidFill>
                <a:latin typeface="Arial Black" panose="020B0A04020102020204" pitchFamily="34" charset="0"/>
              </a:rPr>
            </a:br>
            <a:r>
              <a:rPr lang="en-IN" dirty="0">
                <a:solidFill>
                  <a:srgbClr val="00B0F0"/>
                </a:solidFill>
                <a:latin typeface="Arial Black" panose="020B0A04020102020204" pitchFamily="34" charset="0"/>
              </a:rPr>
              <a:t>  </a:t>
            </a:r>
            <a:r>
              <a:rPr lang="en-IN" sz="2200" dirty="0">
                <a:solidFill>
                  <a:srgbClr val="FF0000"/>
                </a:solidFill>
                <a:latin typeface="Algerian" panose="04020705040A02060702" pitchFamily="82" charset="0"/>
              </a:rPr>
              <a:t>project-3</a:t>
            </a:r>
            <a:br>
              <a:rPr lang="en-IN" dirty="0">
                <a:solidFill>
                  <a:srgbClr val="00B0F0"/>
                </a:solidFill>
                <a:latin typeface="Arial Black" panose="020B0A04020102020204" pitchFamily="34" charset="0"/>
              </a:rPr>
            </a:br>
            <a:r>
              <a:rPr lang="en-IN" dirty="0">
                <a:solidFill>
                  <a:schemeClr val="accent1"/>
                </a:solidFill>
                <a:latin typeface="Algerian" panose="04020705040A02060702" pitchFamily="82" charset="0"/>
              </a:rPr>
              <a:t>  </a:t>
            </a:r>
            <a:r>
              <a:rPr lang="en-IN" sz="4900" dirty="0">
                <a:solidFill>
                  <a:schemeClr val="accent1"/>
                </a:solidFill>
                <a:latin typeface="Algerian" panose="04020705040A02060702" pitchFamily="82" charset="0"/>
              </a:rPr>
              <a:t>Tic-Tac-Toe</a:t>
            </a:r>
          </a:p>
        </p:txBody>
      </p:sp>
      <p:sp>
        <p:nvSpPr>
          <p:cNvPr id="3" name="Subtitle 2">
            <a:extLst>
              <a:ext uri="{FF2B5EF4-FFF2-40B4-BE49-F238E27FC236}">
                <a16:creationId xmlns:a16="http://schemas.microsoft.com/office/drawing/2014/main" id="{CC06B86D-47DC-DB36-94E1-0C662F40FCDF}"/>
              </a:ext>
            </a:extLst>
          </p:cNvPr>
          <p:cNvSpPr>
            <a:spLocks noGrp="1"/>
          </p:cNvSpPr>
          <p:nvPr>
            <p:ph type="subTitle" idx="1"/>
          </p:nvPr>
        </p:nvSpPr>
        <p:spPr>
          <a:xfrm>
            <a:off x="1190813" y="3861048"/>
            <a:ext cx="8825658" cy="2674222"/>
          </a:xfrm>
        </p:spPr>
        <p:txBody>
          <a:bodyPr>
            <a:noAutofit/>
          </a:bodyPr>
          <a:lstStyle/>
          <a:p>
            <a:pPr lvl="1" algn="just"/>
            <a:r>
              <a:rPr lang="en-IN" sz="1100" dirty="0">
                <a:solidFill>
                  <a:srgbClr val="00B0F0"/>
                </a:solidFill>
                <a:latin typeface="Arial Black" panose="020B0A04020102020204" pitchFamily="34" charset="0"/>
              </a:rPr>
              <a:t>           </a:t>
            </a:r>
          </a:p>
          <a:p>
            <a:pPr lvl="1" algn="l"/>
            <a:r>
              <a:rPr lang="en-IN" sz="1100" dirty="0">
                <a:solidFill>
                  <a:srgbClr val="00B0F0"/>
                </a:solidFill>
                <a:latin typeface="Arial Black" panose="020B0A04020102020204" pitchFamily="34" charset="0"/>
              </a:rPr>
              <a:t>			</a:t>
            </a:r>
            <a:r>
              <a:rPr lang="en-IN" sz="1100" dirty="0">
                <a:solidFill>
                  <a:srgbClr val="FF0000"/>
                </a:solidFill>
                <a:latin typeface="Algerian" panose="04020705040A02060702" pitchFamily="82" charset="0"/>
              </a:rPr>
              <a:t>Under the Guidance of:</a:t>
            </a:r>
          </a:p>
          <a:p>
            <a:pPr lvl="1" algn="l"/>
            <a:r>
              <a:rPr lang="en-IN" sz="1100" dirty="0">
                <a:solidFill>
                  <a:srgbClr val="FF0000"/>
                </a:solidFill>
                <a:latin typeface="Algerian" panose="04020705040A02060702" pitchFamily="82" charset="0"/>
              </a:rPr>
              <a:t>				          Prof. Manjula </a:t>
            </a:r>
            <a:r>
              <a:rPr lang="en-IN" sz="1100" dirty="0" err="1">
                <a:solidFill>
                  <a:srgbClr val="FF0000"/>
                </a:solidFill>
                <a:latin typeface="Algerian" panose="04020705040A02060702" pitchFamily="82" charset="0"/>
              </a:rPr>
              <a:t>Biradar</a:t>
            </a:r>
            <a:endParaRPr lang="en-IN" sz="1100" dirty="0">
              <a:solidFill>
                <a:srgbClr val="FF0000"/>
              </a:solidFill>
              <a:latin typeface="Algerian" panose="04020705040A02060702" pitchFamily="82"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lgerian" panose="04020705040A02060702" pitchFamily="82" charset="0"/>
            </a:endParaRPr>
          </a:p>
          <a:p>
            <a:pPr lvl="1" algn="l"/>
            <a:r>
              <a:rPr lang="en-IN" sz="1100" dirty="0">
                <a:solidFill>
                  <a:schemeClr val="accent6">
                    <a:lumMod val="75000"/>
                  </a:schemeClr>
                </a:solidFill>
                <a:latin typeface="Algerian" panose="04020705040A02060702" pitchFamily="82" charset="0"/>
              </a:rPr>
              <a:t>Submitted by:</a:t>
            </a:r>
          </a:p>
          <a:p>
            <a:pPr lvl="1" algn="l"/>
            <a:r>
              <a:rPr lang="en-IN" sz="1100" dirty="0">
                <a:solidFill>
                  <a:schemeClr val="accent6">
                    <a:lumMod val="75000"/>
                  </a:schemeClr>
                </a:solidFill>
                <a:latin typeface="Algerian" panose="04020705040A02060702" pitchFamily="82" charset="0"/>
              </a:rPr>
              <a:t>SHRIHARI-SG21CSE137</a:t>
            </a:r>
          </a:p>
          <a:p>
            <a:pPr lvl="1" algn="l"/>
            <a:r>
              <a:rPr lang="en-IN" sz="1100" dirty="0">
                <a:solidFill>
                  <a:schemeClr val="accent6">
                    <a:lumMod val="75000"/>
                  </a:schemeClr>
                </a:solidFill>
                <a:latin typeface="Algerian" panose="04020705040A02060702" pitchFamily="82" charset="0"/>
              </a:rPr>
              <a:t>           SHUBHAM-SG21CSE141</a:t>
            </a:r>
          </a:p>
          <a:p>
            <a:pPr lvl="1" algn="l"/>
            <a:r>
              <a:rPr lang="en-IN" sz="1100" dirty="0">
                <a:solidFill>
                  <a:schemeClr val="accent6">
                    <a:lumMod val="75000"/>
                  </a:schemeClr>
                </a:solidFill>
                <a:latin typeface="Algerian" panose="04020705040A02060702" pitchFamily="82" charset="0"/>
              </a:rPr>
              <a:t>           SHRINIDHI-SG21CSE138</a:t>
            </a:r>
          </a:p>
          <a:p>
            <a:pPr lvl="1" algn="l"/>
            <a:r>
              <a:rPr lang="en-IN" sz="1100" dirty="0">
                <a:solidFill>
                  <a:schemeClr val="accent6">
                    <a:lumMod val="75000"/>
                  </a:schemeClr>
                </a:solidFill>
                <a:latin typeface="Algerian" panose="04020705040A02060702" pitchFamily="82" charset="0"/>
              </a:rPr>
              <a:t>           VIJAY-SG21CSE170</a:t>
            </a: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endParaRPr lang="en-IN" sz="1100" dirty="0">
              <a:solidFill>
                <a:srgbClr val="00B0F0"/>
              </a:solidFill>
              <a:latin typeface="Arial Black" panose="020B0A04020102020204" pitchFamily="34" charset="0"/>
            </a:endParaRPr>
          </a:p>
          <a:p>
            <a:pPr lvl="1" algn="just"/>
            <a:r>
              <a:rPr lang="en-IN" sz="1100" dirty="0">
                <a:solidFill>
                  <a:srgbClr val="00B0F0"/>
                </a:solidFill>
                <a:latin typeface="Arial Black" panose="020B0A04020102020204" pitchFamily="34" charset="0"/>
              </a:rPr>
              <a:t>	</a:t>
            </a:r>
          </a:p>
          <a:p>
            <a:pPr lvl="1" algn="just"/>
            <a:r>
              <a:rPr lang="en-IN" sz="1100" dirty="0">
                <a:solidFill>
                  <a:srgbClr val="00B0F0"/>
                </a:solidFill>
                <a:latin typeface="Arial Black" panose="020B0A04020102020204" pitchFamily="34" charset="0"/>
              </a:rPr>
              <a:t>	</a:t>
            </a:r>
            <a:endParaRPr lang="en-IN" sz="1050" dirty="0"/>
          </a:p>
        </p:txBody>
      </p:sp>
      <p:pic>
        <p:nvPicPr>
          <p:cNvPr id="10" name="Picture 9">
            <a:extLst>
              <a:ext uri="{FF2B5EF4-FFF2-40B4-BE49-F238E27FC236}">
                <a16:creationId xmlns:a16="http://schemas.microsoft.com/office/drawing/2014/main" id="{197903E2-F397-544E-E745-C708474E02C5}"/>
              </a:ext>
            </a:extLst>
          </p:cNvPr>
          <p:cNvPicPr>
            <a:picLocks noChangeAspect="1"/>
          </p:cNvPicPr>
          <p:nvPr/>
        </p:nvPicPr>
        <p:blipFill>
          <a:blip r:embed="rId2"/>
          <a:stretch>
            <a:fillRect/>
          </a:stretch>
        </p:blipFill>
        <p:spPr>
          <a:xfrm>
            <a:off x="3969779" y="1555417"/>
            <a:ext cx="3798137" cy="670618"/>
          </a:xfrm>
          <a:prstGeom prst="rect">
            <a:avLst/>
          </a:prstGeom>
        </p:spPr>
      </p:pic>
      <p:pic>
        <p:nvPicPr>
          <p:cNvPr id="12" name="Picture 11">
            <a:extLst>
              <a:ext uri="{FF2B5EF4-FFF2-40B4-BE49-F238E27FC236}">
                <a16:creationId xmlns:a16="http://schemas.microsoft.com/office/drawing/2014/main" id="{431CE8AF-A405-392F-FE49-815A730F988A}"/>
              </a:ext>
            </a:extLst>
          </p:cNvPr>
          <p:cNvPicPr>
            <a:picLocks noChangeAspect="1"/>
          </p:cNvPicPr>
          <p:nvPr/>
        </p:nvPicPr>
        <p:blipFill>
          <a:blip r:embed="rId3"/>
          <a:stretch>
            <a:fillRect/>
          </a:stretch>
        </p:blipFill>
        <p:spPr>
          <a:xfrm>
            <a:off x="3431704" y="2184925"/>
            <a:ext cx="4962574" cy="493819"/>
          </a:xfrm>
          <a:prstGeom prst="rect">
            <a:avLst/>
          </a:prstGeom>
        </p:spPr>
      </p:pic>
      <p:pic>
        <p:nvPicPr>
          <p:cNvPr id="5" name="Picture 4">
            <a:extLst>
              <a:ext uri="{FF2B5EF4-FFF2-40B4-BE49-F238E27FC236}">
                <a16:creationId xmlns:a16="http://schemas.microsoft.com/office/drawing/2014/main" id="{23F51ABB-8C77-3864-192B-40110D742195}"/>
              </a:ext>
            </a:extLst>
          </p:cNvPr>
          <p:cNvPicPr>
            <a:picLocks noChangeAspect="1"/>
          </p:cNvPicPr>
          <p:nvPr/>
        </p:nvPicPr>
        <p:blipFill>
          <a:blip r:embed="rId4"/>
          <a:stretch>
            <a:fillRect/>
          </a:stretch>
        </p:blipFill>
        <p:spPr bwMode="auto">
          <a:xfrm>
            <a:off x="2567608" y="206503"/>
            <a:ext cx="6408711" cy="1169582"/>
          </a:xfrm>
          <a:prstGeom prst="rect">
            <a:avLst/>
          </a:prstGeom>
          <a:noFill/>
          <a:ln w="9525">
            <a:noFill/>
            <a:miter lim="800000"/>
          </a:ln>
        </p:spPr>
      </p:pic>
      <p:sp>
        <p:nvSpPr>
          <p:cNvPr id="6" name="Rectangle 5">
            <a:extLst>
              <a:ext uri="{FF2B5EF4-FFF2-40B4-BE49-F238E27FC236}">
                <a16:creationId xmlns:a16="http://schemas.microsoft.com/office/drawing/2014/main" id="{7D9D8982-52F3-B80B-DA9A-E0656D3D874E}"/>
              </a:ext>
            </a:extLst>
          </p:cNvPr>
          <p:cNvSpPr/>
          <p:nvPr/>
        </p:nvSpPr>
        <p:spPr>
          <a:xfrm>
            <a:off x="335360" y="116632"/>
            <a:ext cx="11449272" cy="65348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79170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1F04-3D6E-B264-CE44-FBE044E95167}"/>
              </a:ext>
            </a:extLst>
          </p:cNvPr>
          <p:cNvSpPr>
            <a:spLocks noGrp="1"/>
          </p:cNvSpPr>
          <p:nvPr>
            <p:ph type="title"/>
          </p:nvPr>
        </p:nvSpPr>
        <p:spPr/>
        <p:txBody>
          <a:bodyPr/>
          <a:lstStyle/>
          <a:p>
            <a:r>
              <a:rPr lang="en-US">
                <a:solidFill>
                  <a:srgbClr val="FF0000"/>
                </a:solidFill>
                <a:latin typeface="Algerian" panose="04020705040A02060702" pitchFamily="82" charset="0"/>
              </a:rPr>
              <a:t>D</a:t>
            </a:r>
            <a:r>
              <a:rPr lang="en-IN" err="1">
                <a:solidFill>
                  <a:srgbClr val="FF0000"/>
                </a:solidFill>
                <a:latin typeface="Algerian" panose="04020705040A02060702" pitchFamily="82" charset="0"/>
              </a:rPr>
              <a:t>isadvantages:</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A36EBC5A-F780-6080-361E-8EF3A31BE185}"/>
              </a:ext>
            </a:extLst>
          </p:cNvPr>
          <p:cNvSpPr>
            <a:spLocks noGrp="1"/>
          </p:cNvSpPr>
          <p:nvPr>
            <p:ph idx="1"/>
          </p:nvPr>
        </p:nvSpPr>
        <p:spPr>
          <a:xfrm>
            <a:off x="643716" y="1916832"/>
            <a:ext cx="8946541" cy="4195481"/>
          </a:xfrm>
        </p:spPr>
        <p:txBody>
          <a:bodyPr>
            <a:normAutofit/>
          </a:bodyPr>
          <a:lstStyle/>
          <a:p>
            <a:r>
              <a:rPr lang="en-US" sz="1800" dirty="0"/>
              <a:t>Though it looks nice to use tic-</a:t>
            </a:r>
            <a:r>
              <a:rPr lang="en-US" sz="1800" dirty="0" err="1"/>
              <a:t>tae</a:t>
            </a:r>
            <a:r>
              <a:rPr lang="en-US" sz="1800" dirty="0"/>
              <a:t>-toe but it is very complex rather to use pen and paper</a:t>
            </a:r>
          </a:p>
          <a:p>
            <a:r>
              <a:rPr lang="en-US" sz="1800" dirty="0"/>
              <a:t>The game is  not very challenging to the player as the game can be completed under a minute</a:t>
            </a:r>
            <a:r>
              <a:rPr lang="en-IN" sz="1800" dirty="0"/>
              <a:t>.</a:t>
            </a:r>
          </a:p>
          <a:p>
            <a:r>
              <a:rPr lang="en-IN" sz="1800" dirty="0"/>
              <a:t>The game can`t be played solo and with more than two people.</a:t>
            </a:r>
          </a:p>
          <a:p>
            <a:r>
              <a:rPr lang="en-IN" sz="1800" dirty="0"/>
              <a:t>When you know how to win the game isn`t very challenging.</a:t>
            </a:r>
          </a:p>
        </p:txBody>
      </p:sp>
    </p:spTree>
    <p:extLst>
      <p:ext uri="{BB962C8B-B14F-4D97-AF65-F5344CB8AC3E}">
        <p14:creationId xmlns:p14="http://schemas.microsoft.com/office/powerpoint/2010/main" val="37961368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195F-47BB-26C6-F825-1A8BF4FD8272}"/>
              </a:ext>
            </a:extLst>
          </p:cNvPr>
          <p:cNvSpPr>
            <a:spLocks noGrp="1"/>
          </p:cNvSpPr>
          <p:nvPr>
            <p:ph type="title"/>
          </p:nvPr>
        </p:nvSpPr>
        <p:spPr/>
        <p:txBody>
          <a:bodyPr/>
          <a:lstStyle/>
          <a:p>
            <a:r>
              <a:rPr lang="en-US">
                <a:solidFill>
                  <a:srgbClr val="FF0000"/>
                </a:solidFill>
                <a:latin typeface="Algerian" panose="04020705040A02060702" pitchFamily="82" charset="0"/>
              </a:rPr>
              <a:t>Conclusion:</a:t>
            </a:r>
            <a:endParaRPr lang="en-IN">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E0B46C9-5682-8CDB-5FBE-8CA29C065DC9}"/>
              </a:ext>
            </a:extLst>
          </p:cNvPr>
          <p:cNvSpPr>
            <a:spLocks noGrp="1"/>
          </p:cNvSpPr>
          <p:nvPr>
            <p:ph idx="1"/>
          </p:nvPr>
        </p:nvSpPr>
        <p:spPr>
          <a:xfrm>
            <a:off x="646111" y="1988840"/>
            <a:ext cx="8946541" cy="4195481"/>
          </a:xfrm>
        </p:spPr>
        <p:txBody>
          <a:bodyPr>
            <a:normAutofit/>
          </a:bodyPr>
          <a:lstStyle/>
          <a:p>
            <a:r>
              <a:rPr lang="en-US" sz="1800"/>
              <a:t>In conclusion, the Tic Tac Toe game project implemented in Java is a simple and straightforward project that provides an excellent opportunity for beginners to learn about programming concepts and Java language.</a:t>
            </a:r>
          </a:p>
          <a:p>
            <a:r>
              <a:rPr lang="en-US" sz="1800"/>
              <a:t>By implementing this project, we were able to practice essential programming concepts such as arrays, loops, conditional statements, and user input/output. Additionally, we learned how to utilize the Java Scanner class to read input from the use</a:t>
            </a:r>
          </a:p>
          <a:p>
            <a:r>
              <a:rPr lang="en-US" sz="1800"/>
              <a:t>Overall, the Tic Tac Toe game project provides an excellent starting point for beginners in Java programming and serves as a foundation for more complex game development in the future.r.</a:t>
            </a:r>
            <a:endParaRPr lang="en-IN" sz="1800"/>
          </a:p>
        </p:txBody>
      </p:sp>
    </p:spTree>
    <p:extLst>
      <p:ext uri="{BB962C8B-B14F-4D97-AF65-F5344CB8AC3E}">
        <p14:creationId xmlns:p14="http://schemas.microsoft.com/office/powerpoint/2010/main" val="17508084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2E1-F31F-5C86-6F10-181AEB3539A4}"/>
              </a:ext>
            </a:extLst>
          </p:cNvPr>
          <p:cNvSpPr>
            <a:spLocks noGrp="1"/>
          </p:cNvSpPr>
          <p:nvPr>
            <p:ph type="title"/>
          </p:nvPr>
        </p:nvSpPr>
        <p:spPr/>
        <p:txBody>
          <a:bodyPr/>
          <a:lstStyle/>
          <a:p>
            <a:r>
              <a:rPr lang="en-IN" dirty="0">
                <a:solidFill>
                  <a:srgbClr val="FF0000"/>
                </a:solidFill>
                <a:latin typeface="Algerian" panose="04020705040A02060702" pitchFamily="82" charset="0"/>
              </a:rPr>
              <a:t>contents:</a:t>
            </a:r>
            <a:endParaRPr lang="en-IN" dirty="0"/>
          </a:p>
        </p:txBody>
      </p:sp>
      <p:sp>
        <p:nvSpPr>
          <p:cNvPr id="3" name="Content Placeholder 2">
            <a:extLst>
              <a:ext uri="{FF2B5EF4-FFF2-40B4-BE49-F238E27FC236}">
                <a16:creationId xmlns:a16="http://schemas.microsoft.com/office/drawing/2014/main" id="{095CD862-838C-5CE3-D5D0-D00C4993F46A}"/>
              </a:ext>
            </a:extLst>
          </p:cNvPr>
          <p:cNvSpPr>
            <a:spLocks noGrp="1"/>
          </p:cNvSpPr>
          <p:nvPr>
            <p:ph idx="1"/>
          </p:nvPr>
        </p:nvSpPr>
        <p:spPr>
          <a:xfrm>
            <a:off x="646533" y="1853248"/>
            <a:ext cx="7801000" cy="4184393"/>
          </a:xfrm>
        </p:spPr>
        <p:txBody>
          <a:bodyPr>
            <a:normAutofit/>
          </a:bodyPr>
          <a:lstStyle/>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ABSTRACT</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INTRODUCTION</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IMPLEMENTATION</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LANGUAGE SPECIFICATION</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GAME APPROACH</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ADVANTAGES</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DISADVANTAGES</a:t>
            </a:r>
          </a:p>
          <a:p>
            <a:pPr marL="457200" indent="-457200">
              <a:buFont typeface="+mj-lt"/>
              <a:buAutoNum type="romanUcPeriod"/>
            </a:pPr>
            <a:r>
              <a:rPr lang="en-US" sz="1800" b="1" dirty="0">
                <a:latin typeface="Times New Roman" panose="02020603050405020304" pitchFamily="18" charset="0"/>
                <a:cs typeface="Times New Roman" panose="02020603050405020304" pitchFamily="18" charset="0"/>
              </a:rPr>
              <a:t>CONCLUSION</a:t>
            </a:r>
          </a:p>
          <a:p>
            <a:pPr marL="457200" indent="-457200">
              <a:buFont typeface="+mj-lt"/>
              <a:buAutoNum type="romanU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romanU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romanU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227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21FB-D400-1845-2889-40CBBE2D737F}"/>
              </a:ext>
            </a:extLst>
          </p:cNvPr>
          <p:cNvSpPr>
            <a:spLocks noGrp="1"/>
          </p:cNvSpPr>
          <p:nvPr>
            <p:ph type="title"/>
          </p:nvPr>
        </p:nvSpPr>
        <p:spPr>
          <a:xfrm>
            <a:off x="838200" y="1326776"/>
            <a:ext cx="10515600" cy="358590"/>
          </a:xfrm>
        </p:spPr>
        <p:txBody>
          <a:bodyPr>
            <a:normAutofit fontScale="90000"/>
          </a:bodyPr>
          <a:lstStyle/>
          <a:p>
            <a:r>
              <a:rPr lang="en-IN">
                <a:solidFill>
                  <a:srgbClr val="FF0000"/>
                </a:solidFill>
                <a:latin typeface="Algerian" panose="04020705040A02060702" pitchFamily="82" charset="0"/>
              </a:rPr>
              <a:t>Abstract:</a:t>
            </a:r>
            <a:br>
              <a:rPr lang="en-IN">
                <a:latin typeface="Algerian" panose="04020705040A02060702" pitchFamily="82" charset="0"/>
              </a:rPr>
            </a:b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447F2908-0C4A-012E-C317-1ABF08C608C2}"/>
              </a:ext>
            </a:extLst>
          </p:cNvPr>
          <p:cNvSpPr>
            <a:spLocks noGrp="1"/>
          </p:cNvSpPr>
          <p:nvPr>
            <p:ph idx="1"/>
          </p:nvPr>
        </p:nvSpPr>
        <p:spPr>
          <a:xfrm>
            <a:off x="838200" y="2492896"/>
            <a:ext cx="8229600" cy="4525963"/>
          </a:xfrm>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rPr>
              <a:t>This project outlines the development of a simple Tic Tac Toe game using Java programming language. The objective of the project was to practice Java programming skills and develop a functional game. The game was developed using an object-oriented programming approach, and the report details the implementation process. The report concludes that the project was successful in creating a functional game that provides an enjoyable user experience. Finally, the report suggests potential future work or improvements that could be made to the game, such as adding AI functionality for single-player mode or improving the user interface.</a:t>
            </a:r>
            <a:endParaRPr lang="en-IN" sz="1800" dirty="0"/>
          </a:p>
        </p:txBody>
      </p:sp>
    </p:spTree>
    <p:extLst>
      <p:ext uri="{BB962C8B-B14F-4D97-AF65-F5344CB8AC3E}">
        <p14:creationId xmlns:p14="http://schemas.microsoft.com/office/powerpoint/2010/main" val="3915937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DF-7EEF-1F0B-967A-9BF2DA9601F9}"/>
              </a:ext>
            </a:extLst>
          </p:cNvPr>
          <p:cNvSpPr>
            <a:spLocks noGrp="1"/>
          </p:cNvSpPr>
          <p:nvPr>
            <p:ph type="title"/>
          </p:nvPr>
        </p:nvSpPr>
        <p:spPr/>
        <p:txBody>
          <a:bodyPr/>
          <a:lstStyle/>
          <a:p>
            <a:r>
              <a:rPr lang="en-IN">
                <a:solidFill>
                  <a:srgbClr val="FF0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FA92116-D279-EE8E-93D1-F86C5AABBE77}"/>
              </a:ext>
            </a:extLst>
          </p:cNvPr>
          <p:cNvSpPr>
            <a:spLocks noGrp="1"/>
          </p:cNvSpPr>
          <p:nvPr>
            <p:ph idx="1"/>
          </p:nvPr>
        </p:nvSpPr>
        <p:spPr>
          <a:xfrm>
            <a:off x="646111" y="1853248"/>
            <a:ext cx="8946541" cy="4195481"/>
          </a:xfrm>
        </p:spPr>
        <p:txBody>
          <a:bodyPr>
            <a:normAutofit/>
          </a:bodyPr>
          <a:lstStyle/>
          <a:p>
            <a:r>
              <a:rPr lang="en-US" sz="1800"/>
              <a:t>The Tic Tac Toe game is also known as “Noughts and crosses” game. It is one of the most popular two-player pen-and-paper games.</a:t>
            </a:r>
          </a:p>
          <a:p>
            <a:r>
              <a:rPr lang="en-US" sz="1800"/>
              <a:t>Two players, X and O, will play this game by alternately marking the squares in a 3X3 grid.</a:t>
            </a:r>
          </a:p>
          <a:p>
            <a:r>
              <a:rPr lang="en-US" sz="1800"/>
              <a:t>The game is won by the person who successfully arranges three of their marks in a row that is either horizontal, vertical, or diagonal Only one symbol may be placed by each player at every turn, after which the turn is passed to the other player.</a:t>
            </a:r>
          </a:p>
          <a:p>
            <a:r>
              <a:rPr lang="en-US" sz="1800"/>
              <a:t>The game loop continually prompts the user to enter a row and column to place their marker and alternates between the players until a win condition is met or the board is filled. </a:t>
            </a:r>
          </a:p>
          <a:p>
            <a:endParaRPr lang="en-IN" sz="1800"/>
          </a:p>
        </p:txBody>
      </p:sp>
    </p:spTree>
    <p:extLst>
      <p:ext uri="{BB962C8B-B14F-4D97-AF65-F5344CB8AC3E}">
        <p14:creationId xmlns:p14="http://schemas.microsoft.com/office/powerpoint/2010/main" val="13739817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2FD1-C428-A100-5E52-1CBE17A4A84D}"/>
              </a:ext>
            </a:extLst>
          </p:cNvPr>
          <p:cNvSpPr>
            <a:spLocks noGrp="1"/>
          </p:cNvSpPr>
          <p:nvPr>
            <p:ph type="title"/>
          </p:nvPr>
        </p:nvSpPr>
        <p:spPr/>
        <p:txBody>
          <a:bodyPr/>
          <a:lstStyle/>
          <a:p>
            <a:r>
              <a:rPr lang="en-US" err="1">
                <a:solidFill>
                  <a:srgbClr val="FF0000"/>
                </a:solidFill>
                <a:latin typeface="Algerian" panose="04020705040A02060702" pitchFamily="82" charset="0"/>
              </a:rPr>
              <a:t>ConD…</a:t>
            </a:r>
            <a:endParaRPr lang="en-IN">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7C51873-4941-56F3-E878-E86EE27710F4}"/>
              </a:ext>
            </a:extLst>
          </p:cNvPr>
          <p:cNvSpPr>
            <a:spLocks noGrp="1"/>
          </p:cNvSpPr>
          <p:nvPr>
            <p:ph idx="1"/>
          </p:nvPr>
        </p:nvSpPr>
        <p:spPr>
          <a:xfrm>
            <a:off x="646111" y="2060848"/>
            <a:ext cx="8946541" cy="4195481"/>
          </a:xfrm>
        </p:spPr>
        <p:txBody>
          <a:bodyPr>
            <a:normAutofit/>
          </a:bodyPr>
          <a:lstStyle/>
          <a:p>
            <a:r>
              <a:rPr lang="en-US" sz="1800" dirty="0"/>
              <a:t>The game board was represented as a 2D array of characters, with each player represented by either 'X' or 'O'. The game logic was contained within the Main class, with helper methods used to print the board and check for win conditions.</a:t>
            </a:r>
          </a:p>
          <a:p>
            <a:r>
              <a:rPr lang="en-US" sz="1800" dirty="0"/>
              <a:t>The game utilizes the Scanner class to read input from the user, which allows for dynamic input of moves during gameplay.</a:t>
            </a:r>
          </a:p>
          <a:p>
            <a:r>
              <a:rPr lang="en-US" sz="1800" dirty="0"/>
              <a:t>Overall, the implementation of the game is simple and straightforward, but it provides an excellent foundation for beginners to learn about programming concepts in Java and apply them to a simple game project.</a:t>
            </a:r>
            <a:endParaRPr lang="en-IN" sz="1800" dirty="0"/>
          </a:p>
        </p:txBody>
      </p:sp>
    </p:spTree>
    <p:extLst>
      <p:ext uri="{BB962C8B-B14F-4D97-AF65-F5344CB8AC3E}">
        <p14:creationId xmlns:p14="http://schemas.microsoft.com/office/powerpoint/2010/main" val="42756239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BF8-F0D8-F0C8-4555-2F49CD00D6E0}"/>
              </a:ext>
            </a:extLst>
          </p:cNvPr>
          <p:cNvSpPr>
            <a:spLocks noGrp="1"/>
          </p:cNvSpPr>
          <p:nvPr>
            <p:ph type="title"/>
          </p:nvPr>
        </p:nvSpPr>
        <p:spPr/>
        <p:txBody>
          <a:bodyPr/>
          <a:lstStyle/>
          <a:p>
            <a:r>
              <a:rPr lang="en-IN">
                <a:solidFill>
                  <a:srgbClr val="FF0000"/>
                </a:solidFill>
                <a:latin typeface="Algerian" panose="04020705040A02060702" pitchFamily="82" charset="0"/>
              </a:rPr>
              <a:t>implementation:</a:t>
            </a:r>
            <a:endParaRPr lang="en-IN"/>
          </a:p>
        </p:txBody>
      </p:sp>
      <p:sp>
        <p:nvSpPr>
          <p:cNvPr id="3" name="Content Placeholder 2">
            <a:extLst>
              <a:ext uri="{FF2B5EF4-FFF2-40B4-BE49-F238E27FC236}">
                <a16:creationId xmlns:a16="http://schemas.microsoft.com/office/drawing/2014/main" id="{F510C528-E97F-14A6-E2B5-72ACFE0D7702}"/>
              </a:ext>
            </a:extLst>
          </p:cNvPr>
          <p:cNvSpPr>
            <a:spLocks noGrp="1"/>
          </p:cNvSpPr>
          <p:nvPr>
            <p:ph idx="1"/>
          </p:nvPr>
        </p:nvSpPr>
        <p:spPr>
          <a:xfrm>
            <a:off x="646111" y="1700808"/>
            <a:ext cx="8229600" cy="4525963"/>
          </a:xfrm>
        </p:spPr>
        <p:txBody>
          <a:bodyPr>
            <a:normAutofit fontScale="85000" lnSpcReduction="10000"/>
          </a:bodyPr>
          <a:lstStyle/>
          <a:p>
            <a:r>
              <a:rPr lang="en-US" sz="2000" dirty="0"/>
              <a:t>The main() method starts by initializing the board to contain all spaces using a nested for loop, and then sets the initial player to X. It then enters into a game loop that continues until the game is over.  </a:t>
            </a:r>
          </a:p>
          <a:p>
            <a:r>
              <a:rPr lang="en-US" sz="2000" dirty="0"/>
              <a:t>Within the loop, it calls the </a:t>
            </a:r>
            <a:r>
              <a:rPr lang="en-US" sz="2000" dirty="0" err="1"/>
              <a:t>printBoard</a:t>
            </a:r>
            <a:r>
              <a:rPr lang="en-US" sz="2000" dirty="0"/>
              <a:t>() method to display the current state of the board, prompts the current player to enter their move, checks if the move is valid, places the symbol on the board, and checks if the current player has won the game using the </a:t>
            </a:r>
            <a:r>
              <a:rPr lang="en-US" sz="2000" dirty="0" err="1"/>
              <a:t>haveWon</a:t>
            </a:r>
            <a:r>
              <a:rPr lang="en-US" sz="2000" dirty="0"/>
              <a:t>() method. </a:t>
            </a:r>
          </a:p>
          <a:p>
            <a:r>
              <a:rPr lang="en-US" sz="2000" dirty="0"/>
              <a:t>If the game is over, the loop ends and the final state of the board is printed.</a:t>
            </a:r>
          </a:p>
          <a:p>
            <a:r>
              <a:rPr lang="en-US" sz="2000" dirty="0"/>
              <a:t>The </a:t>
            </a:r>
            <a:r>
              <a:rPr lang="en-US" sz="2000" dirty="0" err="1"/>
              <a:t>haveWon</a:t>
            </a:r>
            <a:r>
              <a:rPr lang="en-US" sz="2000" dirty="0"/>
              <a:t>() method checks if a given player has won the game by iterating through each row, column, and diagonal of the board and checking if all elements in that row/column/diagonal are equal to the player's symbol.</a:t>
            </a:r>
          </a:p>
          <a:p>
            <a:r>
              <a:rPr lang="en-US" sz="2000" dirty="0"/>
              <a:t>.The </a:t>
            </a:r>
            <a:r>
              <a:rPr lang="en-US" sz="2000" dirty="0" err="1"/>
              <a:t>printBoard</a:t>
            </a:r>
            <a:r>
              <a:rPr lang="en-US" sz="2000" dirty="0"/>
              <a:t>() method simply loops through the board and prints each element along with vertical separators to make the board look like a tic-tac-toe grid</a:t>
            </a:r>
          </a:p>
          <a:p>
            <a:pPr marL="0" indent="0">
              <a:buNone/>
            </a:pPr>
            <a:endParaRPr lang="en-IN" dirty="0"/>
          </a:p>
        </p:txBody>
      </p:sp>
    </p:spTree>
    <p:extLst>
      <p:ext uri="{BB962C8B-B14F-4D97-AF65-F5344CB8AC3E}">
        <p14:creationId xmlns:p14="http://schemas.microsoft.com/office/powerpoint/2010/main" val="25396183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60BA-AFC5-983C-CC6A-7337F0F8AF21}"/>
              </a:ext>
            </a:extLst>
          </p:cNvPr>
          <p:cNvSpPr>
            <a:spLocks noGrp="1"/>
          </p:cNvSpPr>
          <p:nvPr>
            <p:ph type="title"/>
          </p:nvPr>
        </p:nvSpPr>
        <p:spPr/>
        <p:txBody>
          <a:bodyPr>
            <a:normAutofit/>
          </a:bodyPr>
          <a:lstStyle/>
          <a:p>
            <a:r>
              <a:rPr lang="en-IN" sz="4000">
                <a:solidFill>
                  <a:srgbClr val="FF0000"/>
                </a:solidFill>
                <a:latin typeface="Algerian" panose="04020705040A02060702" pitchFamily="82" charset="0"/>
              </a:rPr>
              <a:t>LANGUAGE specification:</a:t>
            </a:r>
          </a:p>
        </p:txBody>
      </p:sp>
      <p:sp>
        <p:nvSpPr>
          <p:cNvPr id="3" name="Content Placeholder 2">
            <a:extLst>
              <a:ext uri="{FF2B5EF4-FFF2-40B4-BE49-F238E27FC236}">
                <a16:creationId xmlns:a16="http://schemas.microsoft.com/office/drawing/2014/main" id="{0E7DDF83-6008-5B2E-CCE9-751E3AE235DD}"/>
              </a:ext>
            </a:extLst>
          </p:cNvPr>
          <p:cNvSpPr>
            <a:spLocks noGrp="1"/>
          </p:cNvSpPr>
          <p:nvPr>
            <p:ph idx="1"/>
          </p:nvPr>
        </p:nvSpPr>
        <p:spPr>
          <a:xfrm>
            <a:off x="646111" y="1268760"/>
            <a:ext cx="8229600" cy="4737125"/>
          </a:xfrm>
        </p:spPr>
        <p:txBody>
          <a:bodyPr>
            <a:normAutofit fontScale="25000" lnSpcReduction="20000"/>
          </a:bodyPr>
          <a:lstStyle/>
          <a:p>
            <a:pPr algn="just">
              <a:lnSpc>
                <a:spcPct val="150000"/>
              </a:lnSpc>
              <a:spcAft>
                <a:spcPts val="1000"/>
              </a:spcAft>
            </a:pPr>
            <a:r>
              <a:rPr lang="en-US" sz="7200" b="1" dirty="0">
                <a:effectLst/>
                <a:latin typeface="+mj-lt"/>
                <a:ea typeface="Calibri" panose="020F0502020204030204" pitchFamily="34" charset="0"/>
                <a:cs typeface="Times New Roman" panose="02020603050405020304" pitchFamily="18" charset="0"/>
              </a:rPr>
              <a:t>Java </a:t>
            </a:r>
            <a:r>
              <a:rPr lang="en-US" sz="7200" dirty="0">
                <a:effectLst/>
                <a:latin typeface="+mj-lt"/>
                <a:ea typeface="Calibri" panose="020F0502020204030204" pitchFamily="34" charset="0"/>
                <a:cs typeface="Times New Roman" panose="02020603050405020304" pitchFamily="18" charset="0"/>
              </a:rPr>
              <a:t>is a high-level programming language that is designed to be platform-independent, meaning that code written in Java can run on any platform that has a Java Virtual Machine (JVM) installed. </a:t>
            </a:r>
          </a:p>
          <a:p>
            <a:pPr algn="just">
              <a:lnSpc>
                <a:spcPct val="150000"/>
              </a:lnSpc>
              <a:spcAft>
                <a:spcPts val="1000"/>
              </a:spcAft>
            </a:pPr>
            <a:r>
              <a:rPr lang="en-US" sz="7200" dirty="0">
                <a:effectLst/>
                <a:latin typeface="+mj-lt"/>
                <a:ea typeface="Calibri" panose="020F0502020204030204" pitchFamily="34" charset="0"/>
                <a:cs typeface="Times New Roman" panose="02020603050405020304" pitchFamily="18" charset="0"/>
              </a:rPr>
              <a:t>Some key features of Java include:</a:t>
            </a:r>
            <a:endParaRPr lang="en-IN" sz="7200" dirty="0">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7200" b="1" dirty="0">
                <a:effectLst/>
                <a:latin typeface="+mj-lt"/>
                <a:ea typeface="Calibri" panose="020F0502020204030204" pitchFamily="34" charset="0"/>
                <a:cs typeface="Times New Roman" panose="02020603050405020304" pitchFamily="18" charset="0"/>
              </a:rPr>
              <a:t>Object-oriented:</a:t>
            </a:r>
            <a:r>
              <a:rPr lang="en-US" sz="7200" dirty="0">
                <a:effectLst/>
                <a:latin typeface="+mj-lt"/>
                <a:ea typeface="Calibri" panose="020F0502020204030204" pitchFamily="34" charset="0"/>
                <a:cs typeface="Times New Roman" panose="02020603050405020304" pitchFamily="18" charset="0"/>
              </a:rPr>
              <a:t> Java is a fully object-oriented language, which means that everything in Java is an object, including data types, variables, and functions.</a:t>
            </a:r>
            <a:endParaRPr lang="en-IN" sz="7200"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7200" b="1" dirty="0">
                <a:effectLst/>
                <a:latin typeface="+mj-lt"/>
                <a:ea typeface="Calibri" panose="020F0502020204030204" pitchFamily="34" charset="0"/>
                <a:cs typeface="Times New Roman" panose="02020603050405020304" pitchFamily="18" charset="0"/>
              </a:rPr>
              <a:t>Platform independence:</a:t>
            </a:r>
            <a:r>
              <a:rPr lang="en-US" sz="7200" dirty="0">
                <a:effectLst/>
                <a:latin typeface="+mj-lt"/>
                <a:ea typeface="Calibri" panose="020F0502020204030204" pitchFamily="34" charset="0"/>
                <a:cs typeface="Times New Roman" panose="02020603050405020304" pitchFamily="18" charset="0"/>
              </a:rPr>
              <a:t> Java code can be compiled into bytecode, which can run on any platform that has a JVM installed, making Java programs highly portable.</a:t>
            </a:r>
            <a:endParaRPr lang="en-IN" sz="7200"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7200" b="1" dirty="0">
                <a:effectLst/>
                <a:latin typeface="+mj-lt"/>
                <a:ea typeface="Calibri" panose="020F0502020204030204" pitchFamily="34" charset="0"/>
                <a:cs typeface="Times New Roman" panose="02020603050405020304" pitchFamily="18" charset="0"/>
              </a:rPr>
              <a:t>Multi-threaded:</a:t>
            </a:r>
            <a:r>
              <a:rPr lang="en-US" sz="7200" dirty="0">
                <a:effectLst/>
                <a:latin typeface="+mj-lt"/>
                <a:ea typeface="Calibri" panose="020F0502020204030204" pitchFamily="34" charset="0"/>
                <a:cs typeface="Times New Roman" panose="02020603050405020304" pitchFamily="18" charset="0"/>
              </a:rPr>
              <a:t> Java supports multi-threading, allowing developers to write programs that can execute multiple tasks simultaneously.</a:t>
            </a:r>
            <a:endParaRPr lang="en-IN" sz="72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57269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E5F6-01CF-2926-4061-BA1AA1BF01F7}"/>
              </a:ext>
            </a:extLst>
          </p:cNvPr>
          <p:cNvSpPr>
            <a:spLocks noGrp="1"/>
          </p:cNvSpPr>
          <p:nvPr>
            <p:ph type="title"/>
          </p:nvPr>
        </p:nvSpPr>
        <p:spPr/>
        <p:txBody>
          <a:bodyPr/>
          <a:lstStyle/>
          <a:p>
            <a:r>
              <a:rPr lang="en-IN">
                <a:solidFill>
                  <a:srgbClr val="FF0000"/>
                </a:solidFill>
                <a:latin typeface="Algerian" panose="04020705040A02060702" pitchFamily="82" charset="0"/>
              </a:rPr>
              <a:t>Game approach:</a:t>
            </a:r>
          </a:p>
        </p:txBody>
      </p:sp>
      <p:sp>
        <p:nvSpPr>
          <p:cNvPr id="3" name="Content Placeholder 2">
            <a:extLst>
              <a:ext uri="{FF2B5EF4-FFF2-40B4-BE49-F238E27FC236}">
                <a16:creationId xmlns:a16="http://schemas.microsoft.com/office/drawing/2014/main" id="{309C5A7A-AC74-3022-2095-7E7B334D73EE}"/>
              </a:ext>
            </a:extLst>
          </p:cNvPr>
          <p:cNvSpPr>
            <a:spLocks noGrp="1"/>
          </p:cNvSpPr>
          <p:nvPr>
            <p:ph idx="1"/>
          </p:nvPr>
        </p:nvSpPr>
        <p:spPr>
          <a:xfrm>
            <a:off x="646111" y="1700808"/>
            <a:ext cx="8946541" cy="4195481"/>
          </a:xfrm>
        </p:spPr>
        <p:txBody>
          <a:bodyPr>
            <a:normAutofit/>
          </a:bodyPr>
          <a:lstStyle/>
          <a:p>
            <a:r>
              <a:rPr lang="en-US" sz="1800" dirty="0"/>
              <a:t>Wins: Each player attempts to arrange three symbols in three adjacent cells that are either horizontally, vertically, or diagonally spaced. The winner is the one who accomplishes this alignment first. The second player attempts to obstruct Player 1’s alignment by inserting his symbols between Player 1’s symbols.</a:t>
            </a:r>
          </a:p>
          <a:p>
            <a:r>
              <a:rPr lang="en-US" sz="1800" dirty="0"/>
              <a:t>Lose: You lose if your rival achieves the necessary symbol alignment faster.</a:t>
            </a:r>
          </a:p>
          <a:p>
            <a:r>
              <a:rPr lang="en-US" sz="1800" dirty="0"/>
              <a:t>Draw: If none of the players achieves the necessary alignment, all nine grip cells are marked.. A draw or tie is the outcome. In this scenario, none of the players receives a point. </a:t>
            </a:r>
            <a:endParaRPr lang="en-IN" sz="1800" dirty="0"/>
          </a:p>
        </p:txBody>
      </p:sp>
    </p:spTree>
    <p:extLst>
      <p:ext uri="{BB962C8B-B14F-4D97-AF65-F5344CB8AC3E}">
        <p14:creationId xmlns:p14="http://schemas.microsoft.com/office/powerpoint/2010/main" val="2983714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D831-3538-E3B8-57F5-72EFACEE9492}"/>
              </a:ext>
            </a:extLst>
          </p:cNvPr>
          <p:cNvSpPr>
            <a:spLocks noGrp="1"/>
          </p:cNvSpPr>
          <p:nvPr>
            <p:ph type="title"/>
          </p:nvPr>
        </p:nvSpPr>
        <p:spPr/>
        <p:txBody>
          <a:bodyPr/>
          <a:lstStyle/>
          <a:p>
            <a:r>
              <a:rPr lang="en-IN">
                <a:solidFill>
                  <a:srgbClr val="FF0000"/>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1A87656D-B5F0-0631-1915-FCF9D4F867A6}"/>
              </a:ext>
            </a:extLst>
          </p:cNvPr>
          <p:cNvSpPr>
            <a:spLocks noGrp="1"/>
          </p:cNvSpPr>
          <p:nvPr>
            <p:ph idx="1"/>
          </p:nvPr>
        </p:nvSpPr>
        <p:spPr>
          <a:xfrm>
            <a:off x="838200" y="1515035"/>
            <a:ext cx="10515600" cy="4661928"/>
          </a:xfrm>
        </p:spPr>
        <p:txBody>
          <a:bodyPr>
            <a:normAutofit/>
          </a:bodyPr>
          <a:lstStyle/>
          <a:p>
            <a:r>
              <a:rPr lang="en-US" sz="1800" dirty="0"/>
              <a:t>It can be played without wasting paper</a:t>
            </a:r>
          </a:p>
          <a:p>
            <a:r>
              <a:rPr lang="en-US" sz="1800" dirty="0"/>
              <a:t>It helps to improve your concentration, critical thinking skills in children.</a:t>
            </a:r>
          </a:p>
          <a:p>
            <a:r>
              <a:rPr lang="en-US" sz="1800" dirty="0"/>
              <a:t>It helps the gamers by giving them small and simple game which can be played in leisure time and hence provides them entertainment.</a:t>
            </a:r>
          </a:p>
          <a:p>
            <a:r>
              <a:rPr lang="en-US" sz="1800" dirty="0"/>
              <a:t>It helps children to learn patience.</a:t>
            </a:r>
          </a:p>
          <a:p>
            <a:r>
              <a:rPr lang="en-US" sz="1800" dirty="0"/>
              <a:t>It helps to improve strategic skills in children</a:t>
            </a:r>
            <a:r>
              <a:rPr lang="en-US" dirty="0"/>
              <a:t>.</a:t>
            </a:r>
          </a:p>
        </p:txBody>
      </p:sp>
    </p:spTree>
    <p:extLst>
      <p:ext uri="{BB962C8B-B14F-4D97-AF65-F5344CB8AC3E}">
        <p14:creationId xmlns:p14="http://schemas.microsoft.com/office/powerpoint/2010/main" val="188763849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33"/>
  <p:tag name="AS_RELEASE_DATE" val="2022.10.14"/>
  <p:tag name="AS_TITLE" val="Aspose.Slides for .NET5"/>
  <p:tag name="AS_VERSION" val="22.10"/>
</p:tagLst>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21</TotalTime>
  <Words>1068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11</vt:i4>
      </vt:variant>
    </vt:vector>
  </HeadingPairs>
  <TitlesOfParts>
    <vt:vector size="24" baseType="lpstr">
      <vt:lpstr>Algerian</vt:lpstr>
      <vt:lpstr>Arial</vt:lpstr>
      <vt:lpstr>Arial Black</vt:lpstr>
      <vt:lpstr>Calibri</vt:lpstr>
      <vt:lpstr>Calibri Light</vt:lpstr>
      <vt:lpstr>Century Gothic</vt:lpstr>
      <vt:lpstr>Times New Roman</vt:lpstr>
      <vt:lpstr>Wingdings 3</vt:lpstr>
      <vt:lpstr>Office Theme</vt:lpstr>
      <vt:lpstr>Office Theme</vt:lpstr>
      <vt:lpstr>Office Theme</vt:lpstr>
      <vt:lpstr>Ion</vt:lpstr>
      <vt:lpstr>Ion</vt:lpstr>
      <vt:lpstr>     project-3   Tic-Tac-Toe</vt:lpstr>
      <vt:lpstr>contents:</vt:lpstr>
      <vt:lpstr>Abstract: </vt:lpstr>
      <vt:lpstr>INTRODUCTION:</vt:lpstr>
      <vt:lpstr>ConD…</vt:lpstr>
      <vt:lpstr>implementation:</vt:lpstr>
      <vt:lpstr>LANGUAGE specification:</vt:lpstr>
      <vt:lpstr>Game approach:</vt:lpstr>
      <vt:lpstr>ADVANTAGES:</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project-3   Tic-Tac-Toe</dc:title>
  <cp:lastModifiedBy>Shrinidhi Havanoor</cp:lastModifiedBy>
  <cp:revision>7</cp:revision>
  <cp:lastPrinted>2023-04-14T17:09:06Z</cp:lastPrinted>
  <dcterms:created xsi:type="dcterms:W3CDTF">2023-04-14T17:09:06Z</dcterms:created>
  <dcterms:modified xsi:type="dcterms:W3CDTF">2023-04-15T04:44:34Z</dcterms:modified>
</cp:coreProperties>
</file>