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702" r:id="rId6"/>
  </p:sldMasterIdLst>
  <p:sldIdLst>
    <p:sldId id="259" r:id="rId7"/>
    <p:sldId id="288" r:id="rId8"/>
    <p:sldId id="262" r:id="rId9"/>
    <p:sldId id="265" r:id="rId10"/>
    <p:sldId id="274" r:id="rId11"/>
    <p:sldId id="280" r:id="rId12"/>
    <p:sldId id="298" r:id="rId13"/>
    <p:sldId id="299" r:id="rId14"/>
    <p:sldId id="300" r:id="rId15"/>
    <p:sldId id="301" r:id="rId16"/>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5" d="100"/>
          <a:sy n="75" d="100"/>
        </p:scale>
        <p:origin x="43" y="53"/>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2"/>
          </p:nvPr>
        </p:nvSpPr>
        <p:spPr/>
        <p:txBody>
          <a:bodyPr/>
          <a:lstStyle/>
          <a:p>
            <a:fld id="{6E97BACE-F399-4C0F-9E88-9BA6220016F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37D2C98B-E480-4E50-85B6-943475EB87C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A0A23AA9-8B69-405B-8987-968969B15A6F}"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2"/>
          </p:nvPr>
        </p:nvSpPr>
        <p:spPr/>
        <p:txBody>
          <a:bodyPr/>
          <a:lstStyle/>
          <a:p>
            <a:fld id="{8925FF62-899C-4D27-B3B6-1A9DE793697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F322F917-2879-45AD-8307-D100C05F9187}"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endParaRPr lang="en-US"/>
          </a:p>
        </p:txBody>
      </p:sp>
      <p:sp>
        <p:nvSpPr>
          <p:cNvPr id="4" name="Date Placeholder 3"/>
          <p:cNvSpPr>
            <a:spLocks noGrp="1"/>
          </p:cNvSpPr>
          <p:nvPr>
            <p:ph type="dt" sz="half" idx="2"/>
          </p:nvPr>
        </p:nvSpPr>
        <p:spPr/>
        <p:txBody>
          <a:bodyPr/>
          <a:lstStyle/>
          <a:p>
            <a:fld id="{B3512DD3-BADF-433A-B4CE-AC3681EE73FA}"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3"/>
          </p:nvPr>
        </p:nvSpPr>
        <p:spPr/>
        <p:txBody>
          <a:bodyPr/>
          <a:lstStyle/>
          <a:p>
            <a:fld id="{F7B5ABD1-BF86-41F9-9868-A79D7235EBA2}"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5"/>
          </p:nvPr>
        </p:nvSpPr>
        <p:spPr/>
        <p:txBody>
          <a:bodyPr/>
          <a:lstStyle/>
          <a:p>
            <a:fld id="{30F499E4-445D-42C5-87D9-72555CE5B61B}"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
          </p:nvPr>
        </p:nvSpPr>
        <p:spPr/>
        <p:txBody>
          <a:bodyPr/>
          <a:lstStyle/>
          <a:p>
            <a:fld id="{DBF3FF37-5905-4A3F-8F17-DD1696CEA3E3}"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9C24C6CE-9354-433A-8DFA-49E3EB2E83B3}"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B1FE067E-F37D-4EBC-8190-095BCAC58B0D}"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0E9E42A4-84CF-4DCD-BDC5-B9D96BF9D45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1CFDA6D0-C889-440B-B841-6ADBC5F75B6D}"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AEFF726D-27A2-43D9-A89D-1FA473250DA5}"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0596904D-6660-44CE-8EA1-047A6EC3966E}"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C0BBED5-3FB0-4921-A24E-33FCB755BE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0BBED5-3FB0-4921-A24E-33FCB755BE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BBED5-3FB0-4921-A24E-33FCB755BE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endParaRPr lang="en-US"/>
          </a:p>
        </p:txBody>
      </p:sp>
      <p:sp>
        <p:nvSpPr>
          <p:cNvPr id="4" name="Date Placeholder 3"/>
          <p:cNvSpPr>
            <a:spLocks noGrp="1"/>
          </p:cNvSpPr>
          <p:nvPr>
            <p:ph type="dt" sz="half" idx="2"/>
          </p:nvPr>
        </p:nvSpPr>
        <p:spPr/>
        <p:txBody>
          <a:bodyPr/>
          <a:lstStyle/>
          <a:p>
            <a:fld id="{E5FD646B-53E5-423F-8B07-81BDA6FDCF86}"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C0BBED5-3FB0-4921-A24E-33FCB755BE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7" name="Date Placeholder 2"/>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3"/>
          </p:nvPr>
        </p:nvSpPr>
        <p:spPr/>
        <p:txBody>
          <a:bodyPr/>
          <a:lstStyle/>
          <a:p>
            <a:fld id="{1BD4F395-A8FB-41E3-B6F1-08AD59A018FD}"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anose="020B0604020202020204"/>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endParaRPr lang="en-US"/>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anose="020B0604020202020204"/>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5"/>
          </p:nvPr>
        </p:nvSpPr>
        <p:spPr/>
        <p:txBody>
          <a:bodyPr/>
          <a:lstStyle/>
          <a:p>
            <a:fld id="{004E9AE6-D838-44DC-B829-319D3139D1A3}"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C0BBED5-3FB0-4921-A24E-33FCB755BE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7" name="Date Placeholder 2"/>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
          </p:nvPr>
        </p:nvSpPr>
        <p:spPr/>
        <p:txBody>
          <a:bodyPr/>
          <a:lstStyle/>
          <a:p>
            <a:fld id="{937C32EC-54F2-4A35-B036-E1D9661865A1}"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0BBED5-3FB0-4921-A24E-33FCB755BE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anose="020B0604020202020204"/>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endParaRPr lang="en-US"/>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anose="020B0604020202020204"/>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0BBED5-3FB0-4921-A24E-33FCB755BE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E05EA90-43BA-4F5A-9E84-FA6459996056}"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4D09CD29-49A9-46D1-9A5D-46BB2D193250}"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173B3C83-CBFF-48C5-80DB-E75C4493CBA1}"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2" Type="http://schemas.openxmlformats.org/officeDocument/2006/relationships/theme" Target="../theme/theme4.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35.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50.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2" Type="http://schemas.openxmlformats.org/officeDocument/2006/relationships/theme" Target="../theme/theme5.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5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67.xml"/><Relationship Id="rId16" Type="http://schemas.openxmlformats.org/officeDocument/2006/relationships/slideLayout" Target="../slideLayouts/slideLayout66.xml"/><Relationship Id="rId15" Type="http://schemas.openxmlformats.org/officeDocument/2006/relationships/slideLayout" Target="../slideLayouts/slideLayout65.xml"/><Relationship Id="rId14" Type="http://schemas.openxmlformats.org/officeDocument/2006/relationships/slideLayout" Target="../slideLayouts/slideLayout64.xml"/><Relationship Id="rId13" Type="http://schemas.openxmlformats.org/officeDocument/2006/relationships/slideLayout" Target="../slideLayouts/slideLayout63.xml"/><Relationship Id="rId12" Type="http://schemas.openxmlformats.org/officeDocument/2006/relationships/slideLayout" Target="../slideLayouts/slideLayout62.xml"/><Relationship Id="rId11" Type="http://schemas.openxmlformats.org/officeDocument/2006/relationships/slideLayout" Target="../slideLayouts/slideLayout61.xml"/><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0BBED5-3FB0-4921-A24E-33FCB755BE2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48201A-0459-4D0C-B18D-90B217C19A6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pic>
        <p:nvPicPr>
          <p:cNvPr id="9" name="Picture 8"/>
          <p:cNvPicPr>
            <a:picLocks noChangeAspect="1"/>
          </p:cNvPicPr>
          <p:nvPr/>
        </p:nvPicPr>
        <p:blipFill>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0BBED5-3FB0-4921-A24E-33FCB755BE25}"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48201A-0459-4D0C-B18D-90B217C19A6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pic>
        <p:nvPicPr>
          <p:cNvPr id="9" name="Picture 8"/>
          <p:cNvPicPr>
            <a:picLocks noChangeAspect="1"/>
          </p:cNvPicPr>
          <p:nvPr/>
        </p:nvPicPr>
        <p:blipFill>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0BBED5-3FB0-4921-A24E-33FCB755BE25}"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48201A-0459-4D0C-B18D-90B217C19A6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27170"/>
            <a:ext cx="9510754" cy="3978978"/>
          </a:xfrm>
        </p:spPr>
        <p:txBody>
          <a:bodyPr>
            <a:normAutofit fontScale="90000"/>
          </a:bodyPr>
          <a:lstStyle/>
          <a:p>
            <a:pPr>
              <a:lnSpc>
                <a:spcPct val="100000"/>
              </a:lnSpc>
            </a:pPr>
            <a:br>
              <a:rPr lang="en-IN" dirty="0">
                <a:solidFill>
                  <a:srgbClr val="00B0F0"/>
                </a:solidFill>
                <a:latin typeface="Arial Black" panose="020B0A04020102020204" pitchFamily="34" charset="0"/>
              </a:rPr>
            </a:br>
            <a:br>
              <a:rPr lang="en-IN" dirty="0">
                <a:solidFill>
                  <a:srgbClr val="00B0F0"/>
                </a:solidFill>
                <a:latin typeface="Arial Black" panose="020B0A04020102020204" pitchFamily="34" charset="0"/>
              </a:rPr>
            </a:br>
            <a:br>
              <a:rPr lang="en-IN" dirty="0">
                <a:solidFill>
                  <a:srgbClr val="00B0F0"/>
                </a:solidFill>
                <a:latin typeface="Arial Black" panose="020B0A04020102020204" pitchFamily="34" charset="0"/>
              </a:rPr>
            </a:br>
            <a:r>
              <a:rPr lang="en-IN" dirty="0">
                <a:solidFill>
                  <a:srgbClr val="00B0F0"/>
                </a:solidFill>
                <a:latin typeface="Arial Black" panose="020B0A04020102020204" pitchFamily="34" charset="0"/>
              </a:rPr>
              <a:t>  </a:t>
            </a:r>
            <a:r>
              <a:rPr lang="en-IN" sz="2200" dirty="0">
                <a:solidFill>
                  <a:srgbClr val="FF0000"/>
                </a:solidFill>
                <a:latin typeface="Algerian" panose="04020705040A02060702" pitchFamily="82" charset="0"/>
              </a:rPr>
              <a:t>project-4</a:t>
            </a:r>
            <a:br>
              <a:rPr lang="en-IN" dirty="0">
                <a:solidFill>
                  <a:srgbClr val="00B0F0"/>
                </a:solidFill>
                <a:latin typeface="Arial Black" panose="020B0A04020102020204" pitchFamily="34" charset="0"/>
              </a:rPr>
            </a:br>
            <a:r>
              <a:rPr lang="en-IN" dirty="0">
                <a:solidFill>
                  <a:schemeClr val="accent1"/>
                </a:solidFill>
                <a:latin typeface="Algerian" panose="04020705040A02060702" pitchFamily="82" charset="0"/>
              </a:rPr>
              <a:t>  </a:t>
            </a:r>
            <a:r>
              <a:rPr lang="en-IN" sz="5445" dirty="0">
                <a:solidFill>
                  <a:schemeClr val="accent1"/>
                </a:solidFill>
                <a:latin typeface="Algerian" panose="04020705040A02060702" pitchFamily="82" charset="0"/>
              </a:rPr>
              <a:t>ATM USING PYTHON LANGUAGE</a:t>
            </a:r>
            <a:endParaRPr lang="en-IN" sz="5445" dirty="0">
              <a:solidFill>
                <a:schemeClr val="accent1"/>
              </a:solidFill>
              <a:latin typeface="Algerian" panose="04020705040A02060702" pitchFamily="82" charset="0"/>
            </a:endParaRPr>
          </a:p>
        </p:txBody>
      </p:sp>
      <p:sp>
        <p:nvSpPr>
          <p:cNvPr id="3" name="Subtitle 2"/>
          <p:cNvSpPr>
            <a:spLocks noGrp="1"/>
          </p:cNvSpPr>
          <p:nvPr>
            <p:ph type="subTitle" idx="1"/>
          </p:nvPr>
        </p:nvSpPr>
        <p:spPr>
          <a:xfrm>
            <a:off x="1190813" y="3861048"/>
            <a:ext cx="8825658" cy="2674222"/>
          </a:xfrm>
        </p:spPr>
        <p:txBody>
          <a:bodyPr>
            <a:noAutofit/>
          </a:bodyPr>
          <a:lstStyle/>
          <a:p>
            <a:pPr lvl="1" algn="just"/>
            <a:r>
              <a:rPr lang="en-IN" sz="1100" dirty="0">
                <a:solidFill>
                  <a:srgbClr val="00B0F0"/>
                </a:solidFill>
                <a:latin typeface="Arial Black" panose="020B0A04020102020204" pitchFamily="34" charset="0"/>
              </a:rPr>
              <a:t>           </a:t>
            </a:r>
            <a:endParaRPr lang="en-IN" sz="1100" dirty="0">
              <a:solidFill>
                <a:srgbClr val="00B0F0"/>
              </a:solidFill>
              <a:latin typeface="Arial Black" panose="020B0A04020102020204" pitchFamily="34" charset="0"/>
            </a:endParaRPr>
          </a:p>
          <a:p>
            <a:pPr lvl="1" algn="l"/>
            <a:r>
              <a:rPr lang="en-IN" sz="1100" dirty="0">
                <a:solidFill>
                  <a:srgbClr val="00B0F0"/>
                </a:solidFill>
                <a:latin typeface="Arial Black" panose="020B0A04020102020204" pitchFamily="34" charset="0"/>
              </a:rPr>
              <a:t>			</a:t>
            </a:r>
            <a:r>
              <a:rPr lang="en-IN" sz="1100" dirty="0">
                <a:solidFill>
                  <a:srgbClr val="FF0000"/>
                </a:solidFill>
                <a:latin typeface="Algerian" panose="04020705040A02060702" pitchFamily="82" charset="0"/>
              </a:rPr>
              <a:t>Under the Guidance of:</a:t>
            </a:r>
            <a:endParaRPr lang="en-IN" sz="1100" dirty="0">
              <a:solidFill>
                <a:srgbClr val="FF0000"/>
              </a:solidFill>
              <a:latin typeface="Algerian" panose="04020705040A02060702" pitchFamily="82" charset="0"/>
            </a:endParaRPr>
          </a:p>
          <a:p>
            <a:pPr lvl="1" algn="l"/>
            <a:r>
              <a:rPr lang="en-IN" sz="1100" dirty="0">
                <a:solidFill>
                  <a:srgbClr val="FF0000"/>
                </a:solidFill>
                <a:latin typeface="Algerian" panose="04020705040A02060702" pitchFamily="82" charset="0"/>
              </a:rPr>
              <a:t>		                                              Prof. Manjula </a:t>
            </a:r>
            <a:r>
              <a:rPr lang="en-IN" sz="1100" dirty="0" err="1">
                <a:solidFill>
                  <a:srgbClr val="FF0000"/>
                </a:solidFill>
                <a:latin typeface="Algerian" panose="04020705040A02060702" pitchFamily="82" charset="0"/>
              </a:rPr>
              <a:t>Biradar</a:t>
            </a:r>
            <a:endParaRPr lang="en-IN" sz="1100" dirty="0">
              <a:solidFill>
                <a:srgbClr val="FF0000"/>
              </a:solidFill>
              <a:latin typeface="Algerian" panose="04020705040A02060702" pitchFamily="82"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lgerian" panose="04020705040A02060702" pitchFamily="82" charset="0"/>
            </a:endParaRPr>
          </a:p>
          <a:p>
            <a:pPr lvl="1" algn="l"/>
            <a:r>
              <a:rPr lang="en-IN" sz="1100" dirty="0">
                <a:solidFill>
                  <a:schemeClr val="accent6">
                    <a:lumMod val="75000"/>
                  </a:schemeClr>
                </a:solidFill>
                <a:latin typeface="Algerian" panose="04020705040A02060702" pitchFamily="82" charset="0"/>
              </a:rPr>
              <a:t>Submitted by:</a:t>
            </a:r>
            <a:endParaRPr lang="en-IN" sz="1100" dirty="0">
              <a:solidFill>
                <a:schemeClr val="accent6">
                  <a:lumMod val="75000"/>
                </a:schemeClr>
              </a:solidFill>
              <a:latin typeface="Algerian" panose="04020705040A02060702" pitchFamily="82" charset="0"/>
            </a:endParaRPr>
          </a:p>
          <a:p>
            <a:pPr lvl="1" algn="l"/>
            <a:r>
              <a:rPr lang="en-IN" sz="1100" dirty="0">
                <a:solidFill>
                  <a:schemeClr val="accent6">
                    <a:lumMod val="75000"/>
                  </a:schemeClr>
                </a:solidFill>
                <a:latin typeface="Algerian" panose="04020705040A02060702" pitchFamily="82" charset="0"/>
              </a:rPr>
              <a:t>           SHRIHARI-SG21CSE137</a:t>
            </a:r>
            <a:endParaRPr lang="en-IN" sz="1100" dirty="0">
              <a:solidFill>
                <a:schemeClr val="accent6">
                  <a:lumMod val="75000"/>
                </a:schemeClr>
              </a:solidFill>
              <a:latin typeface="Algerian" panose="04020705040A02060702" pitchFamily="82" charset="0"/>
            </a:endParaRPr>
          </a:p>
          <a:p>
            <a:pPr lvl="1" algn="l"/>
            <a:r>
              <a:rPr lang="en-IN" sz="1100" dirty="0">
                <a:solidFill>
                  <a:schemeClr val="accent6">
                    <a:lumMod val="75000"/>
                  </a:schemeClr>
                </a:solidFill>
                <a:latin typeface="Algerian" panose="04020705040A02060702" pitchFamily="82" charset="0"/>
              </a:rPr>
              <a:t>           SHUBHAM-SG21CSE141</a:t>
            </a:r>
            <a:endParaRPr lang="en-IN" sz="1100" dirty="0">
              <a:solidFill>
                <a:schemeClr val="accent6">
                  <a:lumMod val="75000"/>
                </a:schemeClr>
              </a:solidFill>
              <a:latin typeface="Algerian" panose="04020705040A02060702" pitchFamily="82" charset="0"/>
            </a:endParaRPr>
          </a:p>
          <a:p>
            <a:pPr lvl="1" algn="l"/>
            <a:r>
              <a:rPr lang="en-IN" sz="1100" dirty="0">
                <a:solidFill>
                  <a:schemeClr val="accent6">
                    <a:lumMod val="75000"/>
                  </a:schemeClr>
                </a:solidFill>
                <a:latin typeface="Algerian" panose="04020705040A02060702" pitchFamily="82" charset="0"/>
              </a:rPr>
              <a:t>           SHRINIDHI-SG21CSE138</a:t>
            </a:r>
            <a:endParaRPr lang="en-IN" sz="1100" dirty="0">
              <a:solidFill>
                <a:schemeClr val="accent6">
                  <a:lumMod val="75000"/>
                </a:schemeClr>
              </a:solidFill>
              <a:latin typeface="Algerian" panose="04020705040A02060702" pitchFamily="82" charset="0"/>
            </a:endParaRPr>
          </a:p>
          <a:p>
            <a:pPr lvl="1" algn="l"/>
            <a:r>
              <a:rPr lang="en-IN" sz="1100" dirty="0">
                <a:solidFill>
                  <a:schemeClr val="accent6">
                    <a:lumMod val="75000"/>
                  </a:schemeClr>
                </a:solidFill>
                <a:latin typeface="Algerian" panose="04020705040A02060702" pitchFamily="82" charset="0"/>
              </a:rPr>
              <a:t>           VIJAY-SG21CSE170</a:t>
            </a:r>
            <a:endParaRPr lang="en-IN" sz="1100" dirty="0">
              <a:solidFill>
                <a:schemeClr val="accent6">
                  <a:lumMod val="75000"/>
                </a:schemeClr>
              </a:solidFill>
              <a:latin typeface="Algerian" panose="04020705040A02060702" pitchFamily="82"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rial Black" panose="020B0A04020102020204" pitchFamily="34" charset="0"/>
            </a:endParaRPr>
          </a:p>
          <a:p>
            <a:pPr lvl="1" algn="just"/>
            <a:r>
              <a:rPr lang="en-IN" sz="1100" dirty="0">
                <a:solidFill>
                  <a:srgbClr val="00B0F0"/>
                </a:solidFill>
                <a:latin typeface="Arial Black" panose="020B0A04020102020204" pitchFamily="34" charset="0"/>
              </a:rPr>
              <a:t>	</a:t>
            </a:r>
            <a:endParaRPr lang="en-IN" sz="1100" dirty="0">
              <a:solidFill>
                <a:srgbClr val="00B0F0"/>
              </a:solidFill>
              <a:latin typeface="Arial Black" panose="020B0A04020102020204" pitchFamily="34" charset="0"/>
            </a:endParaRPr>
          </a:p>
          <a:p>
            <a:pPr lvl="1" algn="just"/>
            <a:r>
              <a:rPr lang="en-IN" sz="1100" dirty="0">
                <a:solidFill>
                  <a:srgbClr val="00B0F0"/>
                </a:solidFill>
                <a:latin typeface="Arial Black" panose="020B0A04020102020204" pitchFamily="34" charset="0"/>
              </a:rPr>
              <a:t>	</a:t>
            </a:r>
            <a:endParaRPr lang="en-IN" sz="1050" dirty="0"/>
          </a:p>
        </p:txBody>
      </p:sp>
      <p:pic>
        <p:nvPicPr>
          <p:cNvPr id="10" name="Picture 9"/>
          <p:cNvPicPr>
            <a:picLocks noChangeAspect="1"/>
          </p:cNvPicPr>
          <p:nvPr/>
        </p:nvPicPr>
        <p:blipFill>
          <a:blip r:embed="rId1"/>
          <a:stretch>
            <a:fillRect/>
          </a:stretch>
        </p:blipFill>
        <p:spPr>
          <a:xfrm>
            <a:off x="3935489" y="1269032"/>
            <a:ext cx="3798137" cy="670618"/>
          </a:xfrm>
          <a:prstGeom prst="rect">
            <a:avLst/>
          </a:prstGeom>
        </p:spPr>
      </p:pic>
      <p:pic>
        <p:nvPicPr>
          <p:cNvPr id="12" name="Picture 11"/>
          <p:cNvPicPr>
            <a:picLocks noChangeAspect="1"/>
          </p:cNvPicPr>
          <p:nvPr/>
        </p:nvPicPr>
        <p:blipFill>
          <a:blip r:embed="rId2"/>
          <a:stretch>
            <a:fillRect/>
          </a:stretch>
        </p:blipFill>
        <p:spPr>
          <a:xfrm>
            <a:off x="3359785" y="2132965"/>
            <a:ext cx="4962525" cy="513080"/>
          </a:xfrm>
          <a:prstGeom prst="rect">
            <a:avLst/>
          </a:prstGeom>
        </p:spPr>
      </p:pic>
      <p:pic>
        <p:nvPicPr>
          <p:cNvPr id="5" name="Picture 4"/>
          <p:cNvPicPr>
            <a:picLocks noChangeAspect="1"/>
          </p:cNvPicPr>
          <p:nvPr/>
        </p:nvPicPr>
        <p:blipFill>
          <a:blip r:embed="rId3"/>
          <a:stretch>
            <a:fillRect/>
          </a:stretch>
        </p:blipFill>
        <p:spPr bwMode="auto">
          <a:xfrm>
            <a:off x="2567608" y="206503"/>
            <a:ext cx="6408711" cy="1169582"/>
          </a:xfrm>
          <a:prstGeom prst="rect">
            <a:avLst/>
          </a:prstGeom>
          <a:noFill/>
          <a:ln w="9525">
            <a:noFill/>
            <a:miter lim="800000"/>
            <a:headEnd/>
            <a:tailEnd/>
          </a:ln>
        </p:spPr>
      </p:pic>
      <p:sp>
        <p:nvSpPr>
          <p:cNvPr id="6" name="Rectangle 5"/>
          <p:cNvSpPr/>
          <p:nvPr/>
        </p:nvSpPr>
        <p:spPr>
          <a:xfrm>
            <a:off x="335360" y="116632"/>
            <a:ext cx="11449272" cy="65348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3370" y="426720"/>
            <a:ext cx="11504930" cy="5969635"/>
          </a:xfrm>
        </p:spPr>
        <p:txBody>
          <a:bodyPr/>
          <a:p>
            <a:pPr algn="ctr"/>
            <a:r>
              <a:rPr lang="en-IN" altLang="en-US" sz="8800"/>
              <a:t>                       </a:t>
            </a:r>
            <a:br>
              <a:rPr lang="en-IN" altLang="en-US" sz="8800"/>
            </a:b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a:t>
            </a: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Thank</a:t>
            </a: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a:t>
            </a:r>
            <a:b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b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 </a:t>
            </a: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a:t>
            </a: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YOU</a:t>
            </a:r>
            <a:r>
              <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sym typeface="+mn-ea"/>
              </a:rPr>
              <a:t>:-</a:t>
            </a:r>
            <a:endParaRPr lang="en-IN" altLang="en-US" sz="8800">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41" y="476848"/>
            <a:ext cx="9404723" cy="1400530"/>
          </a:xfrm>
        </p:spPr>
        <p:txBody>
          <a:bodyPr/>
          <a:lstStyle/>
          <a:p>
            <a:r>
              <a:rPr lang="en-IN" dirty="0">
                <a:ln w="22225">
                  <a:solidFill>
                    <a:schemeClr val="accent2"/>
                  </a:solidFill>
                  <a:prstDash val="solid"/>
                </a:ln>
                <a:solidFill>
                  <a:schemeClr val="accent2">
                    <a:lumMod val="40000"/>
                    <a:lumOff val="60000"/>
                  </a:schemeClr>
                </a:solidFill>
                <a:effectLst/>
                <a:latin typeface="Algerian" panose="04020705040A02060702" pitchFamily="82" charset="0"/>
              </a:rPr>
              <a:t>contents:</a:t>
            </a:r>
            <a:endParaRPr lang="en-IN" dirty="0">
              <a:ln w="22225">
                <a:solidFill>
                  <a:schemeClr val="accent2"/>
                </a:solidFill>
                <a:prstDash val="solid"/>
              </a:ln>
              <a:solidFill>
                <a:schemeClr val="accent2">
                  <a:lumMod val="40000"/>
                  <a:lumOff val="60000"/>
                </a:schemeClr>
              </a:solidFill>
              <a:effectLst/>
              <a:latin typeface="Algerian" panose="04020705040A02060702" pitchFamily="82" charset="0"/>
            </a:endParaRPr>
          </a:p>
        </p:txBody>
      </p:sp>
      <p:sp>
        <p:nvSpPr>
          <p:cNvPr id="3" name="Content Placeholder 2"/>
          <p:cNvSpPr>
            <a:spLocks noGrp="1"/>
          </p:cNvSpPr>
          <p:nvPr>
            <p:ph idx="1"/>
          </p:nvPr>
        </p:nvSpPr>
        <p:spPr>
          <a:xfrm>
            <a:off x="646533" y="1853248"/>
            <a:ext cx="7801000" cy="4184393"/>
          </a:xfrm>
        </p:spPr>
        <p:txBody>
          <a:bodyPr>
            <a:normAutofit/>
          </a:bodyPr>
          <a:lstStyle/>
          <a:p>
            <a:pPr marL="0" indent="0">
              <a:buFont typeface="+mj-lt"/>
              <a:buNone/>
            </a:pPr>
            <a:r>
              <a:rPr lang="en-IN" altLang="en-US" sz="1800" b="1" dirty="0">
                <a:latin typeface="Times New Roman" panose="02020603050405020304" pitchFamily="18" charset="0"/>
                <a:cs typeface="Times New Roman" panose="02020603050405020304" pitchFamily="18" charset="0"/>
              </a:rPr>
              <a:t>        ABSTRACT</a:t>
            </a:r>
            <a:endParaRPr lang="en-IN" altLang="en-US" sz="1800" dirty="0">
              <a:latin typeface="Times New Roman" panose="02020603050405020304" pitchFamily="18" charset="0"/>
              <a:cs typeface="Times New Roman" panose="02020603050405020304" pitchFamily="18" charset="0"/>
            </a:endParaRP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sym typeface="+mn-ea"/>
              </a:rPr>
              <a:t>INTRODUCTION </a:t>
            </a:r>
            <a:endParaRPr lang="en-US" sz="1800" b="1" dirty="0">
              <a:latin typeface="Times New Roman" panose="02020603050405020304" pitchFamily="18" charset="0"/>
              <a:cs typeface="Times New Roman" panose="02020603050405020304" pitchFamily="18" charset="0"/>
            </a:endParaRP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sym typeface="+mn-ea"/>
              </a:rPr>
              <a:t>WORKING OF ATM</a:t>
            </a:r>
            <a:endParaRPr lang="en-US" sz="1800" b="1" dirty="0">
              <a:latin typeface="Times New Roman" panose="02020603050405020304" pitchFamily="18" charset="0"/>
              <a:cs typeface="Times New Roman" panose="02020603050405020304" pitchFamily="18" charset="0"/>
            </a:endParaRP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sym typeface="+mn-ea"/>
              </a:rPr>
              <a:t>FLOWCHART</a:t>
            </a:r>
            <a:endParaRPr lang="en-US" sz="1800" b="1" dirty="0">
              <a:latin typeface="Times New Roman" panose="02020603050405020304" pitchFamily="18" charset="0"/>
              <a:cs typeface="Times New Roman" panose="02020603050405020304" pitchFamily="18" charset="0"/>
            </a:endParaRPr>
          </a:p>
          <a:p>
            <a:pPr marL="457200" indent="-457200">
              <a:buFont typeface="+mj-lt"/>
              <a:buAutoNum type="romanUcPeriod"/>
            </a:pPr>
            <a:r>
              <a:rPr lang="en-IN" altLang="en-US" sz="1800" b="1" dirty="0">
                <a:latin typeface="Times New Roman" panose="02020603050405020304" pitchFamily="18" charset="0"/>
                <a:cs typeface="Times New Roman" panose="02020603050405020304" pitchFamily="18" charset="0"/>
              </a:rPr>
              <a:t>ADVANTAGES</a:t>
            </a:r>
            <a:endParaRPr lang="en-IN" altLang="en-US" sz="1800" b="1" dirty="0">
              <a:latin typeface="Times New Roman" panose="02020603050405020304" pitchFamily="18" charset="0"/>
              <a:cs typeface="Times New Roman" panose="02020603050405020304" pitchFamily="18" charset="0"/>
            </a:endParaRPr>
          </a:p>
          <a:p>
            <a:pPr marL="457200" indent="-457200">
              <a:buFont typeface="+mj-lt"/>
              <a:buAutoNum type="romanUcPeriod"/>
            </a:pPr>
            <a:r>
              <a:rPr lang="en-IN" altLang="en-US" sz="1800" b="1" dirty="0">
                <a:latin typeface="Times New Roman" panose="02020603050405020304" pitchFamily="18" charset="0"/>
                <a:cs typeface="Times New Roman" panose="02020603050405020304" pitchFamily="18" charset="0"/>
              </a:rPr>
              <a:t>DISADVANTAGES</a:t>
            </a:r>
            <a:endParaRPr lang="en-US" altLang="en-US" sz="1800" b="1" dirty="0">
              <a:latin typeface="Times New Roman" panose="02020603050405020304" pitchFamily="18" charset="0"/>
              <a:cs typeface="Times New Roman" panose="02020603050405020304" pitchFamily="18" charset="0"/>
            </a:endParaRPr>
          </a:p>
          <a:p>
            <a:pPr marL="457200" indent="-457200">
              <a:buFont typeface="+mj-lt"/>
              <a:buAutoNum type="romanUcPeriod"/>
            </a:pPr>
            <a:r>
              <a:rPr lang="en-IN" altLang="en-US" sz="1800" b="1" dirty="0">
                <a:latin typeface="Times New Roman" panose="02020603050405020304" pitchFamily="18" charset="0"/>
                <a:cs typeface="Times New Roman" panose="02020603050405020304" pitchFamily="18" charset="0"/>
              </a:rPr>
              <a:t>CONCLUSION</a:t>
            </a:r>
            <a:endParaRPr lang="en-IN" altLang="en-US" sz="1800" b="1" dirty="0">
              <a:latin typeface="Times New Roman" panose="02020603050405020304" pitchFamily="18" charset="0"/>
              <a:cs typeface="Times New Roman" panose="02020603050405020304" pitchFamily="18" charset="0"/>
            </a:endParaRPr>
          </a:p>
          <a:p>
            <a:pPr marL="0" indent="0">
              <a:buFont typeface="+mj-lt"/>
              <a:buNone/>
            </a:pPr>
            <a:r>
              <a:rPr lang="en-IN" altLang="en-US" sz="1800" b="1" dirty="0">
                <a:latin typeface="Times New Roman" panose="02020603050405020304" pitchFamily="18" charset="0"/>
                <a:cs typeface="Times New Roman" panose="02020603050405020304" pitchFamily="18" charset="0"/>
              </a:rPr>
              <a:t>        REFERENCES</a:t>
            </a:r>
            <a:endParaRPr lang="en-US" sz="1800" b="1" dirty="0">
              <a:latin typeface="Times New Roman" panose="02020603050405020304" pitchFamily="18" charset="0"/>
              <a:cs typeface="Times New Roman" panose="02020603050405020304" pitchFamily="18" charset="0"/>
            </a:endParaRPr>
          </a:p>
          <a:p>
            <a:pPr marL="457200" indent="-457200">
              <a:buFont typeface="+mj-lt"/>
              <a:buAutoNum type="romanUcPeriod"/>
            </a:pP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776"/>
            <a:ext cx="10515600" cy="358590"/>
          </a:xfrm>
        </p:spPr>
        <p:txBody>
          <a:bodyPr>
            <a:normAutofit fontScale="90000"/>
            <a:scene3d>
              <a:camera prst="orthographicFront"/>
              <a:lightRig rig="threePt" dir="t"/>
            </a:scene3d>
          </a:bodyPr>
          <a:lstStyle/>
          <a:p>
            <a:r>
              <a:rPr lang="en-IN" sz="4665">
                <a:ln w="22225">
                  <a:solidFill>
                    <a:schemeClr val="accent2"/>
                  </a:solidFill>
                  <a:prstDash val="solid"/>
                </a:ln>
                <a:solidFill>
                  <a:schemeClr val="accent2">
                    <a:lumMod val="40000"/>
                    <a:lumOff val="60000"/>
                  </a:schemeClr>
                </a:solidFill>
                <a:effectLst/>
                <a:latin typeface="Algerian" panose="04020705040A02060702" pitchFamily="82" charset="0"/>
              </a:rPr>
              <a:t>Abstract:</a:t>
            </a:r>
            <a:br>
              <a:rPr lang="en-IN">
                <a:ln w="22225">
                  <a:solidFill>
                    <a:schemeClr val="accent2"/>
                  </a:solidFill>
                  <a:prstDash val="solid"/>
                </a:ln>
                <a:solidFill>
                  <a:schemeClr val="accent2">
                    <a:lumMod val="40000"/>
                    <a:lumOff val="60000"/>
                  </a:schemeClr>
                </a:solidFill>
                <a:effectLst/>
                <a:latin typeface="Algerian" panose="04020705040A02060702" pitchFamily="82" charset="0"/>
              </a:rPr>
            </a:br>
            <a:endParaRPr lang="en-IN">
              <a:ln w="22225">
                <a:solidFill>
                  <a:schemeClr val="accent2"/>
                </a:solidFill>
                <a:prstDash val="solid"/>
              </a:ln>
              <a:solidFill>
                <a:schemeClr val="accent2">
                  <a:lumMod val="40000"/>
                  <a:lumOff val="60000"/>
                </a:schemeClr>
              </a:solidFill>
              <a:effectLst/>
              <a:latin typeface="Algerian" panose="04020705040A02060702" pitchFamily="82" charset="0"/>
            </a:endParaRPr>
          </a:p>
        </p:txBody>
      </p:sp>
      <p:sp>
        <p:nvSpPr>
          <p:cNvPr id="3" name="Content Placeholder 2"/>
          <p:cNvSpPr>
            <a:spLocks noGrp="1"/>
          </p:cNvSpPr>
          <p:nvPr>
            <p:ph idx="1"/>
          </p:nvPr>
        </p:nvSpPr>
        <p:spPr>
          <a:xfrm>
            <a:off x="806824" y="2420888"/>
            <a:ext cx="8229600" cy="4525963"/>
          </a:xfrm>
        </p:spPr>
        <p:txBody>
          <a:bodyPr>
            <a:normAutofit/>
          </a:bodyPr>
          <a:lstStyle/>
          <a:p>
            <a:pPr marL="0" indent="0" algn="just">
              <a:lnSpc>
                <a:spcPct val="115000"/>
              </a:lnSpc>
              <a:spcAft>
                <a:spcPts val="0"/>
              </a:spcAft>
              <a:buNone/>
            </a:pPr>
            <a:r>
              <a:rPr lang="en-IN" sz="1800" dirty="0">
                <a:latin typeface="Times New Roman" panose="02020603050405020304" pitchFamily="18" charset="0"/>
                <a:cs typeface="Times New Roman" panose="02020603050405020304" pitchFamily="18" charset="0"/>
              </a:rPr>
              <a:t>This application allows the customers to collect cash ,know the balance, account status, credited and debited status. It allows authorized users to access the system by entering a valid pin number. This ensures security and prevents unauthorized access.  It also enables to make transaction from the account at any time of the day. ATM programs connects to banking networks to process transactions and update account balances.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n w="22225">
                  <a:solidFill>
                    <a:schemeClr val="accent2"/>
                  </a:solidFill>
                  <a:prstDash val="solid"/>
                </a:ln>
                <a:solidFill>
                  <a:schemeClr val="accent2">
                    <a:lumMod val="40000"/>
                    <a:lumOff val="60000"/>
                  </a:schemeClr>
                </a:solidFill>
                <a:effectLst/>
                <a:latin typeface="Algerian" panose="04020705040A02060702" pitchFamily="82" charset="0"/>
              </a:rPr>
              <a:t>INTRODUCTION:</a:t>
            </a:r>
            <a:endParaRPr lang="en-IN">
              <a:ln w="22225">
                <a:solidFill>
                  <a:schemeClr val="accent2"/>
                </a:solidFill>
                <a:prstDash val="solid"/>
              </a:ln>
              <a:solidFill>
                <a:schemeClr val="accent2">
                  <a:lumMod val="40000"/>
                  <a:lumOff val="60000"/>
                </a:schemeClr>
              </a:solidFill>
              <a:effectLst/>
              <a:latin typeface="Algerian" panose="04020705040A02060702" pitchFamily="82" charset="0"/>
            </a:endParaRPr>
          </a:p>
        </p:txBody>
      </p:sp>
      <p:sp>
        <p:nvSpPr>
          <p:cNvPr id="3" name="Content Placeholder 2"/>
          <p:cNvSpPr>
            <a:spLocks noGrp="1"/>
          </p:cNvSpPr>
          <p:nvPr>
            <p:ph idx="1"/>
          </p:nvPr>
        </p:nvSpPr>
        <p:spPr>
          <a:xfrm>
            <a:off x="646111" y="1853248"/>
            <a:ext cx="8946541" cy="4195481"/>
          </a:xfrm>
        </p:spPr>
        <p:txBody>
          <a:bodyPr>
            <a:normAutofit/>
          </a:bodyPr>
          <a:lstStyle/>
          <a:p>
            <a:pPr algn="just">
              <a:lnSpc>
                <a:spcPct val="115000"/>
              </a:lnSpc>
              <a:spcAft>
                <a:spcPts val="0"/>
              </a:spcAft>
            </a:pPr>
            <a:r>
              <a:rPr lang="en-US" sz="1800" dirty="0"/>
              <a:t>An Automated Teller Machine is an electronic telecommunications device that enables customers to perform financial transactions, such as cash withdrawals, deposits, balance inquiries  at any time and without the need for direct interaction with bank staff . Using an ATM customers can access their bank account in order to make a variety of most notably cash withdrawals and balance checking.  Customers are typically identified by inserting a plastic ATM card (or some other acceptable payment card) into the ATM, with authentication being by the customer entering a personal identification.</a:t>
            </a:r>
            <a:endParaRPr lang="en-IN" sz="18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a:ln w="22225">
                  <a:solidFill>
                    <a:schemeClr val="accent2"/>
                  </a:solidFill>
                  <a:prstDash val="solid"/>
                </a:ln>
                <a:solidFill>
                  <a:schemeClr val="accent2">
                    <a:lumMod val="40000"/>
                    <a:lumOff val="60000"/>
                  </a:schemeClr>
                </a:solidFill>
                <a:effectLst/>
                <a:latin typeface="Algerian" panose="04020705040A02060702" pitchFamily="82" charset="0"/>
              </a:rPr>
              <a:t>Working OF Atm:</a:t>
            </a:r>
            <a:endParaRPr lang="en-IN" sz="4000">
              <a:ln w="22225">
                <a:solidFill>
                  <a:schemeClr val="accent2"/>
                </a:solidFill>
                <a:prstDash val="solid"/>
              </a:ln>
              <a:solidFill>
                <a:schemeClr val="accent2">
                  <a:lumMod val="40000"/>
                  <a:lumOff val="60000"/>
                </a:schemeClr>
              </a:solidFill>
              <a:effectLst/>
              <a:latin typeface="Algerian" panose="04020705040A02060702" pitchFamily="82" charset="0"/>
            </a:endParaRPr>
          </a:p>
        </p:txBody>
      </p:sp>
      <p:sp>
        <p:nvSpPr>
          <p:cNvPr id="3" name="Content Placeholder 2"/>
          <p:cNvSpPr>
            <a:spLocks noGrp="1"/>
          </p:cNvSpPr>
          <p:nvPr>
            <p:ph idx="1"/>
          </p:nvPr>
        </p:nvSpPr>
        <p:spPr>
          <a:xfrm>
            <a:off x="646111" y="1268760"/>
            <a:ext cx="8229600" cy="4737125"/>
          </a:xfrm>
        </p:spPr>
        <p:txBody>
          <a:bodyPr>
            <a:normAutofit/>
          </a:bodyPr>
          <a:lstStyle/>
          <a:p>
            <a:pPr algn="just">
              <a:lnSpc>
                <a:spcPct val="115000"/>
              </a:lnSpc>
              <a:spcAft>
                <a:spcPts val="1000"/>
              </a:spcAft>
            </a:pPr>
            <a:r>
              <a:rPr lang="en-US" dirty="0"/>
              <a:t>The project is based upon using python language. In this application an  programmer uses python language to identify the code used in ATM machine, the project shows the following details when the user accesses his/her account by applying the PIN which he or she has and the code which will be confidential to only user. After updating the PIN the user can credit/debit the money, know the accounts.</a:t>
            </a:r>
            <a:endParaRPr lang="en-IN"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n w="22225">
                  <a:solidFill>
                    <a:schemeClr val="accent2"/>
                  </a:solidFill>
                  <a:prstDash val="solid"/>
                </a:ln>
                <a:solidFill>
                  <a:schemeClr val="accent2">
                    <a:lumMod val="40000"/>
                    <a:lumOff val="60000"/>
                  </a:schemeClr>
                </a:solidFill>
                <a:effectLst/>
                <a:latin typeface="Algerian" panose="04020705040A02060702" pitchFamily="82" charset="0"/>
              </a:rPr>
              <a:t>Flow Chart:</a:t>
            </a:r>
            <a:endParaRPr lang="en-IN">
              <a:ln w="22225">
                <a:solidFill>
                  <a:schemeClr val="accent2"/>
                </a:solidFill>
                <a:prstDash val="solid"/>
              </a:ln>
              <a:solidFill>
                <a:schemeClr val="accent2">
                  <a:lumMod val="40000"/>
                  <a:lumOff val="60000"/>
                </a:schemeClr>
              </a:solidFill>
              <a:effectLst/>
              <a:latin typeface="Algerian" panose="04020705040A02060702" pitchFamily="82" charset="0"/>
            </a:endParaRPr>
          </a:p>
        </p:txBody>
      </p:sp>
      <p:pic>
        <p:nvPicPr>
          <p:cNvPr id="4" name="Picture 4" descr="ATM Workflow (Flowchart) - Software Ideas Modeler"/>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837940" y="1275715"/>
            <a:ext cx="4727575" cy="5412740"/>
          </a:xfrm>
          <a:prstGeom prst="rect">
            <a:avLst/>
          </a:prstGeom>
          <a:noFill/>
          <a:ln>
            <a:noFill/>
          </a:ln>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rPr>
              <a:t>ADVANTAGES:</a:t>
            </a:r>
            <a:endParaRPr lang="en-IN" altLang="en-US">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1104582" y="2060538"/>
            <a:ext cx="8946541" cy="4195481"/>
          </a:xfrm>
        </p:spPr>
        <p:txBody>
          <a:bodyPr/>
          <a:lstStyle/>
          <a:p>
            <a:pPr algn="just">
              <a:lnSpc>
                <a:spcPct val="115000"/>
              </a:lnSpc>
              <a:spcAft>
                <a:spcPts val="0"/>
              </a:spcAft>
              <a:buFont typeface="Wingdings" panose="05000000000000000000" charset="0"/>
              <a:buChar char="Ø"/>
            </a:pPr>
            <a:r>
              <a:rPr lang="en-US" altLang="en-US" dirty="0"/>
              <a:t>Users can perform transactions without the need to visit bank physically</a:t>
            </a:r>
            <a:endParaRPr lang="en-US" altLang="en-US" dirty="0"/>
          </a:p>
          <a:p>
            <a:pPr algn="just">
              <a:lnSpc>
                <a:spcPct val="115000"/>
              </a:lnSpc>
              <a:spcAft>
                <a:spcPts val="0"/>
              </a:spcAft>
              <a:buFont typeface="Wingdings" panose="05000000000000000000" charset="0"/>
              <a:buChar char="Ø"/>
            </a:pPr>
            <a:r>
              <a:rPr lang="en-US" altLang="en-US" dirty="0"/>
              <a:t>Users can conduct transactions in private without need for direct interaction with bank staff.</a:t>
            </a:r>
            <a:endParaRPr lang="en-US" altLang="en-US" dirty="0"/>
          </a:p>
          <a:p>
            <a:pPr algn="just">
              <a:lnSpc>
                <a:spcPct val="115000"/>
              </a:lnSpc>
              <a:spcAft>
                <a:spcPts val="0"/>
              </a:spcAft>
              <a:buFont typeface="Wingdings" panose="05000000000000000000" charset="0"/>
              <a:buChar char="Ø"/>
            </a:pPr>
            <a:r>
              <a:rPr lang="en-US" altLang="en-US" dirty="0"/>
              <a:t>Automated transactions reduce operational cost for both user and bank compared to manual processes.</a:t>
            </a:r>
            <a:endParaRPr lang="en-US" altLang="en-US" dirty="0"/>
          </a:p>
          <a:p>
            <a:pPr algn="just">
              <a:lnSpc>
                <a:spcPct val="115000"/>
              </a:lnSpc>
              <a:spcAft>
                <a:spcPts val="0"/>
              </a:spcAft>
              <a:buFont typeface="Wingdings" panose="05000000000000000000" charset="0"/>
              <a:buChar char="Ø"/>
            </a:pPr>
            <a:r>
              <a:rPr lang="en-US" altLang="en-US" dirty="0"/>
              <a:t>The ATM system allows users to access and performs transactions on their accounts at any time.</a:t>
            </a:r>
            <a:endParaRPr lang="en-US" altLang="en-US" dirty="0"/>
          </a:p>
          <a:p>
            <a:pPr algn="just">
              <a:lnSpc>
                <a:spcPct val="115000"/>
              </a:lnSpc>
              <a:spcAft>
                <a:spcPts val="0"/>
              </a:spcAft>
              <a:buFont typeface="Wingdings" panose="05000000000000000000" charset="0"/>
              <a:buChar char="Ø"/>
            </a:pPr>
            <a:r>
              <a:rPr lang="en-US" dirty="0"/>
              <a:t>Users can create new accounts with unique user name and pin.</a:t>
            </a:r>
            <a:endParaRPr lang="en-IN" altLang="en-US" dirty="0"/>
          </a:p>
          <a:p>
            <a:pPr algn="just">
              <a:buFont typeface="Wingdings" panose="05000000000000000000" charset="0"/>
              <a:buChar char="v"/>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rPr>
              <a:t>DISADVANTAGES:</a:t>
            </a:r>
            <a:endParaRPr lang="en-IN" altLang="en-US">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p:txBody>
          <a:bodyPr/>
          <a:lstStyle/>
          <a:p>
            <a:pPr algn="just">
              <a:lnSpc>
                <a:spcPct val="115000"/>
              </a:lnSpc>
              <a:spcAft>
                <a:spcPts val="0"/>
              </a:spcAft>
              <a:buFont typeface="Wingdings" panose="05000000000000000000" charset="0"/>
              <a:buChar char="Ø"/>
            </a:pPr>
            <a:r>
              <a:rPr lang="en-US" altLang="en-US" dirty="0"/>
              <a:t>Technical issues can occur preventing transactions or causing error that may temporarily</a:t>
            </a:r>
            <a:endParaRPr lang="en-US" altLang="en-US" dirty="0"/>
          </a:p>
          <a:p>
            <a:pPr algn="just">
              <a:lnSpc>
                <a:spcPct val="115000"/>
              </a:lnSpc>
              <a:spcAft>
                <a:spcPts val="0"/>
              </a:spcAft>
              <a:buFont typeface="Wingdings" panose="05000000000000000000" charset="0"/>
              <a:buChar char="Ø"/>
            </a:pPr>
            <a:r>
              <a:rPr lang="en-US" altLang="en-US" dirty="0"/>
              <a:t>We might face currency conversion fees or additional fees with international transaction</a:t>
            </a:r>
            <a:endParaRPr lang="en-US" altLang="en-US" dirty="0"/>
          </a:p>
          <a:p>
            <a:pPr algn="just">
              <a:lnSpc>
                <a:spcPct val="115000"/>
              </a:lnSpc>
              <a:spcAft>
                <a:spcPts val="0"/>
              </a:spcAft>
              <a:buFont typeface="Wingdings" panose="05000000000000000000" charset="0"/>
              <a:buChar char="Ø"/>
            </a:pPr>
            <a:r>
              <a:rPr lang="en-US" altLang="en-US" dirty="0"/>
              <a:t>If not properly secured ,the system can be vulnerable to data breaches and cyberattack leading to financial loss</a:t>
            </a:r>
            <a:endParaRPr lang="en-US" altLang="en-US" dirty="0"/>
          </a:p>
          <a:p>
            <a:pPr algn="just">
              <a:lnSpc>
                <a:spcPct val="115000"/>
              </a:lnSpc>
              <a:spcAft>
                <a:spcPts val="0"/>
              </a:spcAft>
              <a:buFont typeface="Wingdings" panose="05000000000000000000" charset="0"/>
              <a:buChar char="Ø"/>
            </a:pPr>
            <a:r>
              <a:rPr lang="en-US" altLang="en-US" dirty="0"/>
              <a:t>Poor data management might expose simulated user data, raising privacy issues.</a:t>
            </a:r>
            <a:endParaRPr lang="en-US" altLang="en-US" dirty="0"/>
          </a:p>
          <a:p>
            <a:pPr algn="just">
              <a:lnSpc>
                <a:spcPct val="115000"/>
              </a:lnSpc>
              <a:spcAft>
                <a:spcPts val="0"/>
              </a:spcAft>
              <a:buFont typeface="Wingdings" panose="05000000000000000000" charset="0"/>
              <a:buChar char="Ø"/>
            </a:pPr>
            <a:r>
              <a:rPr lang="en-US" altLang="en-US" dirty="0"/>
              <a:t>if system is not mentioned </a:t>
            </a:r>
            <a:r>
              <a:rPr lang="en-US" altLang="en-US" dirty="0" err="1"/>
              <a:t>properly,there</a:t>
            </a:r>
            <a:r>
              <a:rPr lang="en-US" altLang="en-US" dirty="0"/>
              <a:t> is a risk of data loss due to hardware or software failure</a:t>
            </a:r>
            <a:endParaRPr lang="en-I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rPr>
              <a:t>CONCLUSION and future work:</a:t>
            </a:r>
            <a:endParaRPr lang="en-IN" altLang="en-US">
              <a:ln w="22225">
                <a:solidFill>
                  <a:schemeClr val="accent2"/>
                </a:solidFill>
                <a:prstDash val="solid"/>
              </a:ln>
              <a:solidFill>
                <a:schemeClr val="accent2">
                  <a:lumMod val="40000"/>
                  <a:lumOff val="60000"/>
                </a:schemeClr>
              </a:solidFill>
              <a:effectLst/>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a:lnSpc>
                <a:spcPct val="115000"/>
              </a:lnSpc>
              <a:spcAft>
                <a:spcPts val="0"/>
              </a:spcAft>
            </a:pPr>
            <a:r>
              <a:rPr lang="en-US" dirty="0"/>
              <a:t>In conclusion, the ATM project successfully demonstrates the design and implementation of a functional Automated Teller Machine system. Through this project, important concepts of software development and security measures were explored. </a:t>
            </a:r>
            <a:endParaRPr lang="en-US" dirty="0"/>
          </a:p>
          <a:p>
            <a:pPr>
              <a:lnSpc>
                <a:spcPct val="115000"/>
              </a:lnSpc>
              <a:spcAft>
                <a:spcPts val="0"/>
              </a:spcAft>
            </a:pPr>
            <a:r>
              <a:rPr lang="en-US" dirty="0"/>
              <a:t>User Authentication Enhancement:</a:t>
            </a:r>
            <a:r>
              <a:rPr lang="en-IN" altLang="en-US" dirty="0"/>
              <a:t> We can provide two factor aunthentication for accounts.</a:t>
            </a:r>
            <a:endParaRPr lang="en-US" dirty="0"/>
          </a:p>
          <a:p>
            <a:pPr>
              <a:lnSpc>
                <a:spcPct val="115000"/>
              </a:lnSpc>
              <a:spcAft>
                <a:spcPts val="0"/>
              </a:spcAft>
            </a:pPr>
            <a:r>
              <a:rPr lang="en-IN" altLang="en-US" dirty="0"/>
              <a:t> GUI Implementation: Create a graphical user interface (GUI) for the bank account management system using libraries like Tkinter or PyQt</a:t>
            </a:r>
            <a:endParaRPr lang="en-IN" altLang="en-US" dirty="0"/>
          </a:p>
        </p:txBody>
      </p:sp>
    </p:spTree>
  </p:cSld>
  <p:clrMapOvr>
    <a:masterClrMapping/>
  </p:clrMapOvr>
  <p:transition/>
</p:sld>
</file>

<file path=ppt/tags/tag1.xml><?xml version="1.0" encoding="utf-8"?>
<p:tagLst xmlns:p="http://schemas.openxmlformats.org/presentationml/2006/main">
  <p:tag name="AS_NET" val="6.0.8"/>
  <p:tag name="AS_OS" val="Unix 5.15.0.1033"/>
  <p:tag name="AS_RELEASE_DATE" val="2022.10.14"/>
  <p:tag name="AS_TITLE" val="Aspose.Slides for .NET5"/>
  <p:tag name="AS_VERSION" val="22.10"/>
</p:tagLst>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Century Gothic"/>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Century Gothic"/>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Century Gothic"/>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Century Gothic"/>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3297</Words>
  <Application>WPS Presentation</Application>
  <PresentationFormat>Widescreen</PresentationFormat>
  <Paragraphs>70</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10</vt:i4>
      </vt:variant>
    </vt:vector>
  </HeadingPairs>
  <TitlesOfParts>
    <vt:vector size="29" baseType="lpstr">
      <vt:lpstr>Arial</vt:lpstr>
      <vt:lpstr>SimSun</vt:lpstr>
      <vt:lpstr>Wingdings</vt:lpstr>
      <vt:lpstr>Wingdings 3</vt:lpstr>
      <vt:lpstr>Arial</vt:lpstr>
      <vt:lpstr>Arial Black</vt:lpstr>
      <vt:lpstr>Algerian</vt:lpstr>
      <vt:lpstr>Times New Roman</vt:lpstr>
      <vt:lpstr>Wingdings</vt:lpstr>
      <vt:lpstr>Calibri</vt:lpstr>
      <vt:lpstr>Microsoft YaHei</vt:lpstr>
      <vt:lpstr>Arial Unicode MS</vt:lpstr>
      <vt:lpstr>Calibri Light</vt:lpstr>
      <vt:lpstr>Century Gothic</vt:lpstr>
      <vt:lpstr>Office Theme</vt:lpstr>
      <vt:lpstr>Office Theme</vt:lpstr>
      <vt:lpstr>Office Theme</vt:lpstr>
      <vt:lpstr>Ion</vt:lpstr>
      <vt:lpstr>Ion</vt:lpstr>
      <vt:lpstr>     project-4   ATM USING PYTHON LANGUAGE</vt:lpstr>
      <vt:lpstr>contents:</vt:lpstr>
      <vt:lpstr>Abstract: </vt:lpstr>
      <vt:lpstr>INTRODUCTION:</vt:lpstr>
      <vt:lpstr>Working OF Atm:</vt:lpstr>
      <vt:lpstr>Flow Chart:</vt:lpstr>
      <vt:lpstr>ADVANTAGES:</vt:lpstr>
      <vt:lpstr>DISADVANTAGES: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project-3   Tic-Tac-Toe</dc:title>
  <dc:creator/>
  <cp:lastModifiedBy>kusum</cp:lastModifiedBy>
  <cp:revision>11</cp:revision>
  <cp:lastPrinted>2023-04-14T17:09:00Z</cp:lastPrinted>
  <dcterms:created xsi:type="dcterms:W3CDTF">2023-04-14T17:09:00Z</dcterms:created>
  <dcterms:modified xsi:type="dcterms:W3CDTF">2023-09-01T08:40:24Z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E7496698133C434AA0F2527744425C26_12</vt:lpwstr>
  </property>
  <property fmtid="{D5CDD505-2E9C-101B-9397-08002B2CF9AE}" pid="3" name="KSOProductBuildVer">
    <vt:lpwstr>1033-12.2.0.13193</vt:lpwstr>
  </property>
</Properties>
</file>