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9" r:id="rId2"/>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78ACAD-2FFC-4402-9EE2-7C525E87E45C}" type="datetimeFigureOut">
              <a:rPr lang="en-IN" smtClean="0"/>
              <a:t>05-10-2025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B53DF81C-8DD7-4142-AD09-90B34AA310E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370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8ACAD-2FFC-4402-9EE2-7C525E87E45C}"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DF81C-8DD7-4142-AD09-90B34AA310E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131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8ACAD-2FFC-4402-9EE2-7C525E87E45C}"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DF81C-8DD7-4142-AD09-90B34AA310E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6619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78ACAD-2FFC-4402-9EE2-7C525E87E45C}"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DF81C-8DD7-4142-AD09-90B34AA310E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258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78ACAD-2FFC-4402-9EE2-7C525E87E45C}"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3DF81C-8DD7-4142-AD09-90B34AA310E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78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78ACAD-2FFC-4402-9EE2-7C525E87E45C}"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DF81C-8DD7-4142-AD09-90B34AA310E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28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78ACAD-2FFC-4402-9EE2-7C525E87E45C}" type="datetimeFigureOut">
              <a:rPr lang="en-IN" smtClean="0"/>
              <a:t>05-10-2025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3DF81C-8DD7-4142-AD09-90B34AA310E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3600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78ACAD-2FFC-4402-9EE2-7C525E87E45C}"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3DF81C-8DD7-4142-AD09-90B34AA310E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830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78ACAD-2FFC-4402-9EE2-7C525E87E45C}" type="datetimeFigureOut">
              <a:rPr lang="en-IN" smtClean="0"/>
              <a:t>05-10-2025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3DF81C-8DD7-4142-AD09-90B34AA310E0}" type="slidenum">
              <a:rPr lang="en-IN" smtClean="0"/>
              <a:t>‹#›</a:t>
            </a:fld>
            <a:endParaRPr lang="en-IN"/>
          </a:p>
        </p:txBody>
      </p:sp>
    </p:spTree>
    <p:extLst>
      <p:ext uri="{BB962C8B-B14F-4D97-AF65-F5344CB8AC3E}">
        <p14:creationId xmlns:p14="http://schemas.microsoft.com/office/powerpoint/2010/main" val="3193759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78ACAD-2FFC-4402-9EE2-7C525E87E45C}"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3DF81C-8DD7-4142-AD09-90B34AA310E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909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78ACAD-2FFC-4402-9EE2-7C525E87E45C}" type="datetimeFigureOut">
              <a:rPr lang="en-IN" smtClean="0"/>
              <a:t>05-10-2025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B53DF81C-8DD7-4142-AD09-90B34AA310E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88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A78ACAD-2FFC-4402-9EE2-7C525E87E45C}" type="datetimeFigureOut">
              <a:rPr lang="en-IN" smtClean="0"/>
              <a:t>05-10-2025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53DF81C-8DD7-4142-AD09-90B34AA310E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3119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30B-06D9-3F6C-CA92-2D7F9EC1937B}"/>
              </a:ext>
            </a:extLst>
          </p:cNvPr>
          <p:cNvSpPr>
            <a:spLocks noGrp="1"/>
          </p:cNvSpPr>
          <p:nvPr>
            <p:ph type="title"/>
          </p:nvPr>
        </p:nvSpPr>
        <p:spPr>
          <a:xfrm>
            <a:off x="1451579" y="804519"/>
            <a:ext cx="9603275" cy="2763629"/>
          </a:xfrm>
        </p:spPr>
        <p:txBody>
          <a:bodyPr>
            <a:normAutofit/>
          </a:bodyPr>
          <a:lstStyle/>
          <a:p>
            <a:pPr algn="ctr"/>
            <a:br>
              <a:rPr lang="en-IN" sz="2700" b="1" dirty="0"/>
            </a:br>
            <a:r>
              <a:rPr lang="en-IN" sz="2700" b="1" dirty="0"/>
              <a:t>Organization Opti-Connect Solutions</a:t>
            </a:r>
            <a:br>
              <a:rPr lang="en-IN" sz="2700" b="1" dirty="0"/>
            </a:br>
            <a:br>
              <a:rPr lang="en-IN" sz="2700" b="1" dirty="0"/>
            </a:br>
            <a:br>
              <a:rPr lang="en-IN" sz="2700" b="1" dirty="0"/>
            </a:br>
            <a:r>
              <a:rPr lang="en-IN" sz="2700" b="1" dirty="0" err="1"/>
              <a:t>DAshBoard</a:t>
            </a:r>
            <a:r>
              <a:rPr lang="en-IN" sz="2700" b="1" dirty="0"/>
              <a:t> And Report </a:t>
            </a:r>
          </a:p>
        </p:txBody>
      </p:sp>
      <p:sp>
        <p:nvSpPr>
          <p:cNvPr id="4" name="Rectangle: Diagonal Corners Rounded 3">
            <a:extLst>
              <a:ext uri="{FF2B5EF4-FFF2-40B4-BE49-F238E27FC236}">
                <a16:creationId xmlns:a16="http://schemas.microsoft.com/office/drawing/2014/main" id="{CA2E0A8F-BE2B-0547-BFE1-44778263E226}"/>
              </a:ext>
            </a:extLst>
          </p:cNvPr>
          <p:cNvSpPr/>
          <p:nvPr/>
        </p:nvSpPr>
        <p:spPr>
          <a:xfrm>
            <a:off x="1451113" y="795130"/>
            <a:ext cx="9631017" cy="2792896"/>
          </a:xfrm>
          <a:prstGeom prst="round2Diag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4500" dirty="0"/>
              <a:t>Organization </a:t>
            </a:r>
            <a:r>
              <a:rPr lang="en-IN" sz="4500" dirty="0" err="1"/>
              <a:t>OptiConnect</a:t>
            </a:r>
            <a:r>
              <a:rPr lang="en-IN" sz="4500" dirty="0"/>
              <a:t> Solutions</a:t>
            </a:r>
          </a:p>
          <a:p>
            <a:pPr algn="ctr"/>
            <a:r>
              <a:rPr lang="en-IN" sz="4500" dirty="0"/>
              <a:t>Dashboard &amp; Report                 </a:t>
            </a:r>
          </a:p>
        </p:txBody>
      </p:sp>
    </p:spTree>
    <p:extLst>
      <p:ext uri="{BB962C8B-B14F-4D97-AF65-F5344CB8AC3E}">
        <p14:creationId xmlns:p14="http://schemas.microsoft.com/office/powerpoint/2010/main" val="1048368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6500E-C093-D1FB-D138-22E9DB0A865C}"/>
              </a:ext>
            </a:extLst>
          </p:cNvPr>
          <p:cNvSpPr>
            <a:spLocks noGrp="1"/>
          </p:cNvSpPr>
          <p:nvPr>
            <p:ph type="title"/>
          </p:nvPr>
        </p:nvSpPr>
        <p:spPr/>
        <p:txBody>
          <a:bodyPr/>
          <a:lstStyle/>
          <a:p>
            <a:r>
              <a:rPr lang="en-IN" dirty="0"/>
              <a:t>N </a:t>
            </a:r>
          </a:p>
        </p:txBody>
      </p:sp>
      <p:pic>
        <p:nvPicPr>
          <p:cNvPr id="5" name="Picture 4" descr="A screenshot of a computer&#10;&#10;AI-generated content may be incorrect.">
            <a:extLst>
              <a:ext uri="{FF2B5EF4-FFF2-40B4-BE49-F238E27FC236}">
                <a16:creationId xmlns:a16="http://schemas.microsoft.com/office/drawing/2014/main" id="{3C4F8D91-8835-17AB-8E4C-CF2119335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054" y="735495"/>
            <a:ext cx="10445711" cy="5844813"/>
          </a:xfrm>
          <a:prstGeom prst="rect">
            <a:avLst/>
          </a:prstGeom>
        </p:spPr>
      </p:pic>
      <p:sp>
        <p:nvSpPr>
          <p:cNvPr id="6" name="Rectangle: Diagonal Corners Rounded 5">
            <a:extLst>
              <a:ext uri="{FF2B5EF4-FFF2-40B4-BE49-F238E27FC236}">
                <a16:creationId xmlns:a16="http://schemas.microsoft.com/office/drawing/2014/main" id="{AA1F30CC-F068-C979-A821-56D1428EF2F4}"/>
              </a:ext>
            </a:extLst>
          </p:cNvPr>
          <p:cNvSpPr/>
          <p:nvPr/>
        </p:nvSpPr>
        <p:spPr>
          <a:xfrm>
            <a:off x="1451113" y="69575"/>
            <a:ext cx="8766313" cy="526774"/>
          </a:xfrm>
          <a:prstGeom prst="round2Diag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Actual view Of the Dashboard                  </a:t>
            </a:r>
          </a:p>
        </p:txBody>
      </p:sp>
    </p:spTree>
    <p:extLst>
      <p:ext uri="{BB962C8B-B14F-4D97-AF65-F5344CB8AC3E}">
        <p14:creationId xmlns:p14="http://schemas.microsoft.com/office/powerpoint/2010/main" val="26613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B52A-1F98-EEAB-EA1F-FFA7A0E0579B}"/>
              </a:ext>
            </a:extLst>
          </p:cNvPr>
          <p:cNvSpPr>
            <a:spLocks noGrp="1"/>
          </p:cNvSpPr>
          <p:nvPr>
            <p:ph type="title"/>
          </p:nvPr>
        </p:nvSpPr>
        <p:spPr/>
        <p:txBody>
          <a:bodyPr/>
          <a:lstStyle/>
          <a:p>
            <a:endParaRPr lang="en-IN" dirty="0"/>
          </a:p>
        </p:txBody>
      </p:sp>
      <p:pic>
        <p:nvPicPr>
          <p:cNvPr id="5" name="Content Placeholder 4" descr="A screenshot of a computer">
            <a:extLst>
              <a:ext uri="{FF2B5EF4-FFF2-40B4-BE49-F238E27FC236}">
                <a16:creationId xmlns:a16="http://schemas.microsoft.com/office/drawing/2014/main" id="{8FF8D046-845C-213F-CCD8-8F8497F2FC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3590925"/>
            <a:ext cx="5584145" cy="3080025"/>
          </a:xfrm>
        </p:spPr>
      </p:pic>
      <p:pic>
        <p:nvPicPr>
          <p:cNvPr id="13" name="Picture 12" descr="A screenshot of a computer&#10;&#10;AI-generated content may be incorrect.">
            <a:extLst>
              <a:ext uri="{FF2B5EF4-FFF2-40B4-BE49-F238E27FC236}">
                <a16:creationId xmlns:a16="http://schemas.microsoft.com/office/drawing/2014/main" id="{F004860A-0C43-ACA2-B489-21F941899B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113" y="327026"/>
            <a:ext cx="5825987" cy="3101974"/>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44C04984-ACA7-FB04-FD6C-3D0B9C493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3113" y="3603625"/>
            <a:ext cx="5825986" cy="3063874"/>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66D51D5A-A7FD-4566-B61B-65D3D1D88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0" y="327025"/>
            <a:ext cx="5584145" cy="3101975"/>
          </a:xfrm>
          <a:prstGeom prst="rect">
            <a:avLst/>
          </a:prstGeom>
        </p:spPr>
      </p:pic>
    </p:spTree>
    <p:extLst>
      <p:ext uri="{BB962C8B-B14F-4D97-AF65-F5344CB8AC3E}">
        <p14:creationId xmlns:p14="http://schemas.microsoft.com/office/powerpoint/2010/main" val="335519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90ED-3572-2453-7EFB-FA7D0EAF0BA0}"/>
              </a:ext>
            </a:extLst>
          </p:cNvPr>
          <p:cNvSpPr>
            <a:spLocks noGrp="1"/>
          </p:cNvSpPr>
          <p:nvPr>
            <p:ph type="title"/>
          </p:nvPr>
        </p:nvSpPr>
        <p:spPr/>
        <p:txBody>
          <a:bodyPr/>
          <a:lstStyle/>
          <a:p>
            <a:endParaRPr lang="en-IN"/>
          </a:p>
        </p:txBody>
      </p:sp>
      <p:pic>
        <p:nvPicPr>
          <p:cNvPr id="15" name="Content Placeholder 14" descr="A screenshot of a computer dashboard&#10;&#10;AI-generated content may be incorrect.">
            <a:extLst>
              <a:ext uri="{FF2B5EF4-FFF2-40B4-BE49-F238E27FC236}">
                <a16:creationId xmlns:a16="http://schemas.microsoft.com/office/drawing/2014/main" id="{6699B850-67B7-251D-9CFB-DCCB6C53B5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19" y="345247"/>
            <a:ext cx="5631724" cy="3083753"/>
          </a:xfrm>
        </p:spPr>
      </p:pic>
      <p:pic>
        <p:nvPicPr>
          <p:cNvPr id="7" name="Picture 6" descr="A screenshot of a computer&#10;&#10;AI-generated content may be incorrect.">
            <a:extLst>
              <a:ext uri="{FF2B5EF4-FFF2-40B4-BE49-F238E27FC236}">
                <a16:creationId xmlns:a16="http://schemas.microsoft.com/office/drawing/2014/main" id="{28044A28-BFA0-1D27-2D74-4FDEAB965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1"/>
            <a:ext cx="5780603" cy="3083753"/>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9A3CF517-C67C-745C-20EE-E70EC57B6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396" y="3620312"/>
            <a:ext cx="5611847" cy="3034488"/>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F7A273B-988D-9F63-FB39-DF9372C295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56158"/>
            <a:ext cx="5780603" cy="2998642"/>
          </a:xfrm>
          <a:prstGeom prst="rect">
            <a:avLst/>
          </a:prstGeom>
        </p:spPr>
      </p:pic>
    </p:spTree>
    <p:extLst>
      <p:ext uri="{BB962C8B-B14F-4D97-AF65-F5344CB8AC3E}">
        <p14:creationId xmlns:p14="http://schemas.microsoft.com/office/powerpoint/2010/main" val="82158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2F8A96-E431-A59F-B8EA-1E1B26FAD5FF}"/>
              </a:ext>
            </a:extLst>
          </p:cNvPr>
          <p:cNvSpPr/>
          <p:nvPr/>
        </p:nvSpPr>
        <p:spPr>
          <a:xfrm>
            <a:off x="314739" y="765313"/>
            <a:ext cx="11592340" cy="49397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4B0E296-2EAA-23EC-0913-F06CC2F69611}"/>
              </a:ext>
            </a:extLst>
          </p:cNvPr>
          <p:cNvSpPr>
            <a:spLocks noGrp="1"/>
          </p:cNvSpPr>
          <p:nvPr>
            <p:ph type="title"/>
          </p:nvPr>
        </p:nvSpPr>
        <p:spPr>
          <a:xfrm>
            <a:off x="314739" y="755375"/>
            <a:ext cx="11562522" cy="4949686"/>
          </a:xfrm>
          <a:ln>
            <a:solidFill>
              <a:schemeClr val="tx1"/>
            </a:solidFill>
          </a:ln>
        </p:spPr>
        <p:txBody>
          <a:bodyPr>
            <a:normAutofit/>
          </a:bodyPr>
          <a:lstStyle/>
          <a:p>
            <a:br>
              <a:rPr lang="en-US" sz="1050" b="1" dirty="0">
                <a:latin typeface="Amasis MT Pro" panose="02040504050005020304" pitchFamily="18" charset="0"/>
              </a:rPr>
            </a:br>
            <a:br>
              <a:rPr lang="en-US" sz="1050" b="1" dirty="0">
                <a:latin typeface="Amasis MT Pro" panose="02040504050005020304" pitchFamily="18" charset="0"/>
              </a:rPr>
            </a:br>
            <a:r>
              <a:rPr lang="en-US" sz="1050" b="1" dirty="0">
                <a:latin typeface="Amasis MT Pro" panose="02040504050005020304" pitchFamily="18" charset="0"/>
              </a:rPr>
              <a:t>1.Timeliness of Call Response:</a:t>
            </a:r>
            <a:br>
              <a:rPr lang="en-US" sz="1050" b="1" dirty="0">
                <a:latin typeface="Amasis MT Pro" panose="02040504050005020304" pitchFamily="18" charset="0"/>
              </a:rPr>
            </a:br>
            <a:r>
              <a:rPr lang="en-US" sz="1050" dirty="0">
                <a:latin typeface="Amasis MT Pro" panose="02040504050005020304" pitchFamily="18" charset="0"/>
              </a:rPr>
              <a:t>With a total of </a:t>
            </a:r>
            <a:r>
              <a:rPr lang="en-US" sz="1050" b="1" dirty="0">
                <a:latin typeface="Amasis MT Pro" panose="02040504050005020304" pitchFamily="18" charset="0"/>
              </a:rPr>
              <a:t>1,712 calls</a:t>
            </a:r>
            <a:r>
              <a:rPr lang="en-US" sz="1050" dirty="0">
                <a:latin typeface="Amasis MT Pro" panose="02040504050005020304" pitchFamily="18" charset="0"/>
              </a:rPr>
              <a:t> recorded, the </a:t>
            </a:r>
            <a:r>
              <a:rPr lang="en-US" sz="1050" b="1" dirty="0">
                <a:latin typeface="Amasis MT Pro" panose="02040504050005020304" pitchFamily="18" charset="0"/>
              </a:rPr>
              <a:t>Answered Percentage (82%)</a:t>
            </a:r>
            <a:r>
              <a:rPr lang="en-US" sz="1050" dirty="0">
                <a:latin typeface="Amasis MT Pro" panose="02040504050005020304" pitchFamily="18" charset="0"/>
              </a:rPr>
              <a:t> and an </a:t>
            </a:r>
            <a:r>
              <a:rPr lang="en-US" sz="1050" b="1" dirty="0">
                <a:latin typeface="Amasis MT Pro" panose="02040504050005020304" pitchFamily="18" charset="0"/>
              </a:rPr>
              <a:t>average speed of answer of 3 seconds</a:t>
            </a:r>
            <a:r>
              <a:rPr lang="en-US" sz="1050" dirty="0">
                <a:latin typeface="Amasis MT Pro" panose="02040504050005020304" pitchFamily="18" charset="0"/>
              </a:rPr>
              <a:t> indicate that calls were largely answered in a timely manner. This suggests that the call center maintained efficient response operations. However, daily call trends revealed fluctuations in call volumes, where mid-month saw a dip, potentially easing agent workload and enabling faster response times during that period.</a:t>
            </a:r>
            <a:br>
              <a:rPr lang="en-US" sz="1050" dirty="0">
                <a:latin typeface="Amasis MT Pro" panose="02040504050005020304" pitchFamily="18" charset="0"/>
              </a:rPr>
            </a:br>
            <a:br>
              <a:rPr lang="en-US" sz="1050" dirty="0">
                <a:latin typeface="Amasis MT Pro" panose="02040504050005020304" pitchFamily="18" charset="0"/>
              </a:rPr>
            </a:br>
            <a:r>
              <a:rPr lang="en-US" sz="1050" b="1" dirty="0"/>
              <a:t>2. Effectiveness in Issue Resolution:</a:t>
            </a:r>
            <a:br>
              <a:rPr lang="en-US" sz="1050" b="1" dirty="0"/>
            </a:br>
            <a:r>
              <a:rPr lang="en-US" sz="1050" dirty="0"/>
              <a:t>The </a:t>
            </a:r>
            <a:r>
              <a:rPr lang="en-US" sz="1050" b="1" dirty="0"/>
              <a:t>Resolved Percentage (74%)</a:t>
            </a:r>
            <a:r>
              <a:rPr lang="en-US" sz="1050" dirty="0"/>
              <a:t> demonstrates that most customer issues were successfully addressed, reflecting satisfactory agent performance. Agents such as </a:t>
            </a:r>
            <a:r>
              <a:rPr lang="en-US" sz="1050" b="1" dirty="0"/>
              <a:t>Dan (79%)</a:t>
            </a:r>
            <a:r>
              <a:rPr lang="en-US" sz="1050" dirty="0"/>
              <a:t> and </a:t>
            </a:r>
            <a:r>
              <a:rPr lang="en-US" sz="1050" b="1" dirty="0"/>
              <a:t>Joe (76%)</a:t>
            </a:r>
            <a:r>
              <a:rPr lang="en-US" sz="1050" dirty="0"/>
              <a:t> achieved the highest resolution rates, indicating their strong ability to manage and resolve customer concerns effectively. Despite these positive figures, there remains scope to enhance the resolution rate through targeted agent training and knowledge-sharing sessions.</a:t>
            </a:r>
            <a:br>
              <a:rPr lang="en-US" sz="1050" dirty="0"/>
            </a:br>
            <a:br>
              <a:rPr lang="en-US" sz="1050" dirty="0"/>
            </a:br>
            <a:r>
              <a:rPr lang="en-US" sz="1050" b="1" dirty="0"/>
              <a:t>3. Impact of Speed of Answer and Talk Duration on Satisfaction:</a:t>
            </a:r>
            <a:br>
              <a:rPr lang="en-US" sz="1050" b="1" dirty="0"/>
            </a:br>
            <a:r>
              <a:rPr lang="en-US" sz="1050" dirty="0"/>
              <a:t>The </a:t>
            </a:r>
            <a:r>
              <a:rPr lang="en-US" sz="1050" b="1" dirty="0"/>
              <a:t>average customer satisfaction score of 3.46 out of 5</a:t>
            </a:r>
            <a:r>
              <a:rPr lang="en-US" sz="1050" dirty="0"/>
              <a:t> reflects a moderate level of customer contentment. Analysis of agent-wise data indicates a positive correlation between </a:t>
            </a:r>
            <a:r>
              <a:rPr lang="en-US" sz="1050" b="1" dirty="0"/>
              <a:t>faster response times</a:t>
            </a:r>
            <a:r>
              <a:rPr lang="en-US" sz="1050" dirty="0"/>
              <a:t> and higher satisfaction ratings. Agents who responded more quickly tended to achieve better satisfaction outcomes. Meanwhile, the </a:t>
            </a:r>
            <a:r>
              <a:rPr lang="en-US" sz="1050" b="1" dirty="0"/>
              <a:t>average talk duration of approximately 67 seconds</a:t>
            </a:r>
            <a:r>
              <a:rPr lang="en-US" sz="1050" dirty="0"/>
              <a:t> suggests that while most calls were concise, longer conversations might indicate more complex issues, which could slightly reduce satisfaction if not managed effectively.</a:t>
            </a:r>
            <a:br>
              <a:rPr lang="en-US" sz="1050" dirty="0"/>
            </a:br>
            <a:br>
              <a:rPr lang="en-US" sz="1050" dirty="0"/>
            </a:br>
            <a:r>
              <a:rPr lang="en-US" sz="1050" b="1" dirty="0"/>
              <a:t>4. Patterns and Trends for Optimized Performance:</a:t>
            </a:r>
            <a:br>
              <a:rPr lang="en-US" sz="1050" b="1" dirty="0"/>
            </a:br>
            <a:r>
              <a:rPr lang="en-US" sz="1050" dirty="0"/>
              <a:t>Notable trends were observed across departments and agents. The </a:t>
            </a:r>
            <a:r>
              <a:rPr lang="en-US" sz="1050" b="1" dirty="0"/>
              <a:t>Fridge and Air Conditioner</a:t>
            </a:r>
            <a:r>
              <a:rPr lang="en-US" sz="1050" dirty="0"/>
              <a:t> departments received the highest call volumes, signifying areas that may require additional staffing or workflow optimization. Agents </a:t>
            </a:r>
            <a:r>
              <a:rPr lang="en-US" sz="1050" b="1" dirty="0"/>
              <a:t>Dan</a:t>
            </a:r>
            <a:r>
              <a:rPr lang="en-US" sz="1050" dirty="0"/>
              <a:t> and </a:t>
            </a:r>
            <a:r>
              <a:rPr lang="en-US" sz="1050" b="1" dirty="0"/>
              <a:t>Joe</a:t>
            </a:r>
            <a:r>
              <a:rPr lang="en-US" sz="1050" dirty="0"/>
              <a:t> consistently performed well across all key indicators, making them potential role models for performance benchmarking. Moreover, fluctuating call volumes throughout the month suggest that </a:t>
            </a:r>
            <a:r>
              <a:rPr lang="en-US" sz="1050" b="1" dirty="0"/>
              <a:t>demand forecasting and dynamic scheduling</a:t>
            </a:r>
            <a:r>
              <a:rPr lang="en-US" sz="1050" dirty="0"/>
              <a:t> could help balance workloads and maintain consistent service quality.</a:t>
            </a:r>
            <a:br>
              <a:rPr lang="en-US" sz="1050" dirty="0"/>
            </a:br>
            <a:br>
              <a:rPr lang="en-US" sz="1050" dirty="0"/>
            </a:br>
            <a:r>
              <a:rPr lang="en-US" sz="1050" b="1" dirty="0"/>
              <a:t>Conclusion:</a:t>
            </a:r>
            <a:br>
              <a:rPr lang="en-US" sz="1050" b="1" dirty="0"/>
            </a:br>
            <a:r>
              <a:rPr lang="en-US" sz="1050" dirty="0"/>
              <a:t>Overall, the call center exhibits strong operational efficiency, characterized by rapid response times and satisfactory issue resolution. To achieve optimal performance, the organization should focus on improving </a:t>
            </a:r>
            <a:r>
              <a:rPr lang="en-US" sz="1050" b="1" dirty="0"/>
              <a:t>first-call resolution rates</a:t>
            </a:r>
            <a:r>
              <a:rPr lang="en-US" sz="1050" dirty="0"/>
              <a:t>, </a:t>
            </a:r>
            <a:r>
              <a:rPr lang="en-US" sz="1050" b="1" dirty="0"/>
              <a:t>enhancing agent training</a:t>
            </a:r>
            <a:r>
              <a:rPr lang="en-US" sz="1050" dirty="0"/>
              <a:t>, and </a:t>
            </a:r>
            <a:r>
              <a:rPr lang="en-US" sz="1050" b="1" dirty="0"/>
              <a:t>leveraging data-driven forecasting</a:t>
            </a:r>
            <a:r>
              <a:rPr lang="en-US" sz="1050" dirty="0"/>
              <a:t> to manage peak call periods effectively. Such measures would contribute to sustaining higher customer satisfaction and improving the overall quality of service delivery.</a:t>
            </a:r>
            <a:br>
              <a:rPr lang="en-US" sz="1050" dirty="0"/>
            </a:br>
            <a:endParaRPr lang="en-IN" sz="1050" dirty="0">
              <a:latin typeface="Amasis MT Pro" panose="02040504050005020304" pitchFamily="18" charset="0"/>
            </a:endParaRPr>
          </a:p>
        </p:txBody>
      </p:sp>
      <p:sp>
        <p:nvSpPr>
          <p:cNvPr id="3" name="Content Placeholder 2">
            <a:extLst>
              <a:ext uri="{FF2B5EF4-FFF2-40B4-BE49-F238E27FC236}">
                <a16:creationId xmlns:a16="http://schemas.microsoft.com/office/drawing/2014/main" id="{6E5900A6-E369-C46C-B1C6-3AA604DC1A07}"/>
              </a:ext>
            </a:extLst>
          </p:cNvPr>
          <p:cNvSpPr>
            <a:spLocks noGrp="1"/>
          </p:cNvSpPr>
          <p:nvPr>
            <p:ph idx="1"/>
          </p:nvPr>
        </p:nvSpPr>
        <p:spPr>
          <a:xfrm>
            <a:off x="1451579" y="6858000"/>
            <a:ext cx="9809456" cy="99390"/>
          </a:xfrm>
        </p:spPr>
        <p:txBody>
          <a:bodyPr>
            <a:noAutofit/>
          </a:bodyPr>
          <a:lstStyle/>
          <a:p>
            <a:pPr marL="0" indent="0">
              <a:buNone/>
            </a:pPr>
            <a:endParaRPr lang="en-IN" sz="200" dirty="0"/>
          </a:p>
        </p:txBody>
      </p:sp>
      <p:sp>
        <p:nvSpPr>
          <p:cNvPr id="5" name="Rectangle: Diagonal Corners Rounded 4">
            <a:extLst>
              <a:ext uri="{FF2B5EF4-FFF2-40B4-BE49-F238E27FC236}">
                <a16:creationId xmlns:a16="http://schemas.microsoft.com/office/drawing/2014/main" id="{C7898477-86D1-8264-CF30-B5832165EB90}"/>
              </a:ext>
            </a:extLst>
          </p:cNvPr>
          <p:cNvSpPr/>
          <p:nvPr/>
        </p:nvSpPr>
        <p:spPr>
          <a:xfrm>
            <a:off x="1451113" y="89452"/>
            <a:ext cx="9631017" cy="536713"/>
          </a:xfrm>
          <a:prstGeom prst="round2DiagRect">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IN" sz="2700" dirty="0"/>
              <a:t>Analysis &amp; Findings of the Report                 </a:t>
            </a:r>
          </a:p>
        </p:txBody>
      </p:sp>
    </p:spTree>
    <p:extLst>
      <p:ext uri="{BB962C8B-B14F-4D97-AF65-F5344CB8AC3E}">
        <p14:creationId xmlns:p14="http://schemas.microsoft.com/office/powerpoint/2010/main" val="6858295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49</TotalTime>
  <Words>457</Words>
  <Application>Microsoft Office PowerPoint</Application>
  <PresentationFormat>Widescreen</PresentationFormat>
  <Paragraphs>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Gallery</vt:lpstr>
      <vt:lpstr> Organization Opti-Connect Solutions   DAshBoard And Report </vt:lpstr>
      <vt:lpstr>N </vt:lpstr>
      <vt:lpstr>PowerPoint Presentation</vt:lpstr>
      <vt:lpstr>PowerPoint Presentation</vt:lpstr>
      <vt:lpstr>  1.Timeliness of Call Response: With a total of 1,712 calls recorded, the Answered Percentage (82%) and an average speed of answer of 3 seconds indicate that calls were largely answered in a timely manner. This suggests that the call center maintained efficient response operations. However, daily call trends revealed fluctuations in call volumes, where mid-month saw a dip, potentially easing agent workload and enabling faster response times during that period.  2. Effectiveness in Issue Resolution: The Resolved Percentage (74%) demonstrates that most customer issues were successfully addressed, reflecting satisfactory agent performance. Agents such as Dan (79%) and Joe (76%) achieved the highest resolution rates, indicating their strong ability to manage and resolve customer concerns effectively. Despite these positive figures, there remains scope to enhance the resolution rate through targeted agent training and knowledge-sharing sessions.  3. Impact of Speed of Answer and Talk Duration on Satisfaction: The average customer satisfaction score of 3.46 out of 5 reflects a moderate level of customer contentment. Analysis of agent-wise data indicates a positive correlation between faster response times and higher satisfaction ratings. Agents who responded more quickly tended to achieve better satisfaction outcomes. Meanwhile, the average talk duration of approximately 67 seconds suggests that while most calls were concise, longer conversations might indicate more complex issues, which could slightly reduce satisfaction if not managed effectively.  4. Patterns and Trends for Optimized Performance: Notable trends were observed across departments and agents. The Fridge and Air Conditioner departments received the highest call volumes, signifying areas that may require additional staffing or workflow optimization. Agents Dan and Joe consistently performed well across all key indicators, making them potential role models for performance benchmarking. Moreover, fluctuating call volumes throughout the month suggest that demand forecasting and dynamic scheduling could help balance workloads and maintain consistent service quality.  Conclusion: Overall, the call center exhibits strong operational efficiency, characterized by rapid response times and satisfactory issue resolution. To achieve optimal performance, the organization should focus on improving first-call resolution rates, enhancing agent training, and leveraging data-driven forecasting to manage peak call periods effectively. Such measures would contribute to sustaining higher customer satisfaction and improving the overall quality of service delivery.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shrinidhi revankar</dc:creator>
  <cp:lastModifiedBy>shrinidhi revankar</cp:lastModifiedBy>
  <cp:revision>2</cp:revision>
  <dcterms:created xsi:type="dcterms:W3CDTF">2025-10-05T06:36:29Z</dcterms:created>
  <dcterms:modified xsi:type="dcterms:W3CDTF">2025-10-05T07:31:53Z</dcterms:modified>
</cp:coreProperties>
</file>