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DAED4-DAB4-48FE-8000-8D09652D058D}" v="125" dt="2025-10-08T15:31:42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17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2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2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10/8/2025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535-21A7-1EB3-D887-83ED0CAB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03" y="1539230"/>
            <a:ext cx="6735576" cy="335614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A13430-F63C-5D9A-A128-4C8B35883EEA}"/>
              </a:ext>
            </a:extLst>
          </p:cNvPr>
          <p:cNvSpPr/>
          <p:nvPr/>
        </p:nvSpPr>
        <p:spPr>
          <a:xfrm>
            <a:off x="2549163" y="1260581"/>
            <a:ext cx="7728505" cy="4074266"/>
          </a:xfrm>
          <a:prstGeom prst="foldedCorne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omic Sans MS"/>
                <a:ea typeface="+mn-lt"/>
                <a:cs typeface="+mn-lt"/>
              </a:rPr>
              <a:t>Organization </a:t>
            </a:r>
            <a:r>
              <a:rPr lang="en-US" sz="4400" b="1" err="1">
                <a:solidFill>
                  <a:schemeClr val="bg2">
                    <a:lumMod val="25000"/>
                  </a:schemeClr>
                </a:solidFill>
                <a:latin typeface="Comic Sans MS"/>
                <a:ea typeface="+mn-lt"/>
                <a:cs typeface="+mn-lt"/>
              </a:rPr>
              <a:t>VitaTrack</a:t>
            </a: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omic Sans MS"/>
                <a:ea typeface="+mn-lt"/>
                <a:cs typeface="+mn-lt"/>
              </a:rPr>
              <a:t> Wellness</a:t>
            </a:r>
            <a:endParaRPr lang="en-US" sz="4400" b="1">
              <a:solidFill>
                <a:schemeClr val="bg2">
                  <a:lumMod val="25000"/>
                </a:schemeClr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122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7368502" y="5160940"/>
            <a:ext cx="66032" cy="442011"/>
          </a:xfrm>
        </p:spPr>
        <p:txBody>
          <a:bodyPr anchor="b">
            <a:normAutofit fontScale="90000"/>
          </a:bodyPr>
          <a:lstStyle/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10244B-3C70-4B00-FFA3-A89A005C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8" y="997950"/>
            <a:ext cx="10608291" cy="55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AB6FA-8FD6-4B28-CF95-738CCF07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0EADD45-76D4-9D5F-ABE1-189FF24D2D4D}"/>
              </a:ext>
            </a:extLst>
          </p:cNvPr>
          <p:cNvSpPr/>
          <p:nvPr/>
        </p:nvSpPr>
        <p:spPr>
          <a:xfrm>
            <a:off x="546036" y="448028"/>
            <a:ext cx="11270736" cy="6258409"/>
          </a:xfrm>
          <a:prstGeom prst="foldedCorne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E136D-C38B-536B-C529-152AE7A7A88A}"/>
              </a:ext>
            </a:extLst>
          </p:cNvPr>
          <p:cNvSpPr txBox="1"/>
          <p:nvPr/>
        </p:nvSpPr>
        <p:spPr>
          <a:xfrm>
            <a:off x="896058" y="602039"/>
            <a:ext cx="10556690" cy="63478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1. Balanced Lifestyle (Daily Steps, Calories Intake, and Sleep)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The dataset indicates that users maintain an </a:t>
            </a:r>
            <a:r>
              <a:rPr lang="en-US" sz="1200" b="1" dirty="0">
                <a:ea typeface="+mn-lt"/>
                <a:cs typeface="+mn-lt"/>
              </a:rPr>
              <a:t>average of 10,700 steps per day</a:t>
            </a:r>
            <a:r>
              <a:rPr lang="en-US" sz="1200" dirty="0">
                <a:ea typeface="+mn-lt"/>
                <a:cs typeface="+mn-lt"/>
              </a:rPr>
              <a:t>, which falls in the </a:t>
            </a:r>
            <a:r>
              <a:rPr lang="en-US" sz="1200" b="1" dirty="0">
                <a:ea typeface="+mn-lt"/>
                <a:cs typeface="+mn-lt"/>
              </a:rPr>
              <a:t>moderate to active</a:t>
            </a:r>
            <a:r>
              <a:rPr lang="en-US" sz="1200" dirty="0">
                <a:ea typeface="+mn-lt"/>
                <a:cs typeface="+mn-lt"/>
              </a:rPr>
              <a:t> range.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If supported by adequate sleep duration (7–8 hours) and balanced calorie intake, users demonstrate a generally </a:t>
            </a:r>
            <a:r>
              <a:rPr lang="en-US" sz="1200" b="1" dirty="0">
                <a:ea typeface="+mn-lt"/>
                <a:cs typeface="+mn-lt"/>
              </a:rPr>
              <a:t>healthy and balanced lifestyle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Finding:</a:t>
            </a:r>
            <a:br>
              <a:rPr lang="en-US" sz="1200" b="1" dirty="0">
                <a:ea typeface="+mn-lt"/>
                <a:cs typeface="+mn-lt"/>
              </a:rPr>
            </a:br>
            <a:r>
              <a:rPr lang="en-US" sz="1200" b="1" dirty="0">
                <a:ea typeface="+mn-lt"/>
                <a:cs typeface="+mn-lt"/>
              </a:rPr>
              <a:t> Most individuals maintain moderate activity levels, suggesting balanced physical routines with minor scope for improvement in sleep consistency and dietary habits.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2. Heart Disease Risk Based on Lifestyle Habits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Approximately </a:t>
            </a:r>
            <a:r>
              <a:rPr lang="en-US" sz="1200" b="1" dirty="0">
                <a:ea typeface="+mn-lt"/>
                <a:cs typeface="+mn-lt"/>
              </a:rPr>
              <a:t>9%</a:t>
            </a:r>
            <a:r>
              <a:rPr lang="en-US" sz="1200" dirty="0">
                <a:ea typeface="+mn-lt"/>
                <a:cs typeface="+mn-lt"/>
              </a:rPr>
              <a:t> of individuals have reported heart disease.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Analysis shows that people with </a:t>
            </a:r>
            <a:r>
              <a:rPr lang="en-US" sz="1200" b="1" dirty="0">
                <a:ea typeface="+mn-lt"/>
                <a:cs typeface="+mn-lt"/>
              </a:rPr>
              <a:t>higher BMI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b="1" dirty="0">
                <a:ea typeface="+mn-lt"/>
                <a:cs typeface="+mn-lt"/>
              </a:rPr>
              <a:t>low daily steps</a:t>
            </a:r>
            <a:r>
              <a:rPr lang="en-US" sz="1200" dirty="0">
                <a:ea typeface="+mn-lt"/>
                <a:cs typeface="+mn-lt"/>
              </a:rPr>
              <a:t>, and </a:t>
            </a:r>
            <a:r>
              <a:rPr lang="en-US" sz="1200" b="1" dirty="0">
                <a:ea typeface="+mn-lt"/>
                <a:cs typeface="+mn-lt"/>
              </a:rPr>
              <a:t>smoking or alcohol consumption</a:t>
            </a:r>
            <a:r>
              <a:rPr lang="en-US" sz="1200" dirty="0">
                <a:ea typeface="+mn-lt"/>
                <a:cs typeface="+mn-lt"/>
              </a:rPr>
              <a:t> fall under higher-risk categories.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Heart disease prevalence is slightly higher among </a:t>
            </a:r>
            <a:r>
              <a:rPr lang="en-US" sz="1200" b="1" dirty="0">
                <a:ea typeface="+mn-lt"/>
                <a:cs typeface="+mn-lt"/>
              </a:rPr>
              <a:t>males aged 45 and above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Finding:</a:t>
            </a:r>
            <a:br>
              <a:rPr lang="en-US" sz="1200" b="1" dirty="0">
                <a:ea typeface="+mn-lt"/>
                <a:cs typeface="+mn-lt"/>
              </a:rPr>
            </a:br>
            <a:r>
              <a:rPr lang="en-US" sz="1200" b="1" dirty="0">
                <a:ea typeface="+mn-lt"/>
                <a:cs typeface="+mn-lt"/>
              </a:rPr>
              <a:t> High BMI, low activity levels, smoking, and alcohol intake significantly increase the likelihood of heart disease.</a:t>
            </a:r>
            <a:br>
              <a:rPr lang="en-US" sz="2400" dirty="0"/>
            </a:br>
            <a:endParaRPr lang="en-US" sz="1200"/>
          </a:p>
          <a:p>
            <a:r>
              <a:rPr lang="en-US" sz="1200" b="1" dirty="0"/>
              <a:t>3. Relationship Between Sleep and Physical Activity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The dashboard suggests a </a:t>
            </a:r>
            <a:r>
              <a:rPr lang="en-US" sz="1200" b="1" dirty="0">
                <a:ea typeface="+mn-lt"/>
                <a:cs typeface="+mn-lt"/>
              </a:rPr>
              <a:t>positive relationship</a:t>
            </a:r>
            <a:r>
              <a:rPr lang="en-US" sz="1200" dirty="0">
                <a:ea typeface="+mn-lt"/>
                <a:cs typeface="+mn-lt"/>
              </a:rPr>
              <a:t> between physical activity and sleep.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Users with </a:t>
            </a:r>
            <a:r>
              <a:rPr lang="en-US" sz="1200" b="1" dirty="0">
                <a:ea typeface="+mn-lt"/>
                <a:cs typeface="+mn-lt"/>
              </a:rPr>
              <a:t>higher daily step counts</a:t>
            </a:r>
            <a:r>
              <a:rPr lang="en-US" sz="1200" dirty="0">
                <a:ea typeface="+mn-lt"/>
                <a:cs typeface="+mn-lt"/>
              </a:rPr>
              <a:t> tend to maintain </a:t>
            </a:r>
            <a:r>
              <a:rPr lang="en-US" sz="1200" b="1" dirty="0">
                <a:ea typeface="+mn-lt"/>
                <a:cs typeface="+mn-lt"/>
              </a:rPr>
              <a:t>healthier BMI levels and better sleep quality</a:t>
            </a:r>
            <a:r>
              <a:rPr lang="en-US" sz="1200" dirty="0">
                <a:ea typeface="+mn-lt"/>
                <a:cs typeface="+mn-lt"/>
              </a:rPr>
              <a:t>, while less active individuals often experience irregular sleep patterns.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Finding:</a:t>
            </a:r>
            <a:br>
              <a:rPr lang="en-US" sz="1200" b="1" dirty="0">
                <a:ea typeface="+mn-lt"/>
                <a:cs typeface="+mn-lt"/>
              </a:rPr>
            </a:br>
            <a:r>
              <a:rPr lang="en-US" sz="1200" b="1" dirty="0">
                <a:ea typeface="+mn-lt"/>
                <a:cs typeface="+mn-lt"/>
              </a:rPr>
              <a:t> Improved physical activity promotes better sleep and overall metabolic health.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4. BMI Variation Across Age Groups and Genders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The </a:t>
            </a:r>
            <a:r>
              <a:rPr lang="en-US" sz="1200" b="1" dirty="0">
                <a:ea typeface="+mn-lt"/>
                <a:cs typeface="+mn-lt"/>
              </a:rPr>
              <a:t>average BMI is 26.73</a:t>
            </a:r>
            <a:r>
              <a:rPr lang="en-US" sz="1200" dirty="0">
                <a:ea typeface="+mn-lt"/>
                <a:cs typeface="+mn-lt"/>
              </a:rPr>
              <a:t>, which is slightly above the normal range.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BMI remains fairly stable across age groups but shows a </a:t>
            </a:r>
            <a:r>
              <a:rPr lang="en-US" sz="1200" b="1" dirty="0">
                <a:ea typeface="+mn-lt"/>
                <a:cs typeface="+mn-lt"/>
              </a:rPr>
              <a:t>slight increase in the 45–54 and 55+ categories</a:t>
            </a:r>
            <a:r>
              <a:rPr lang="en-US" sz="1200" dirty="0">
                <a:ea typeface="+mn-lt"/>
                <a:cs typeface="+mn-lt"/>
              </a:rPr>
              <a:t>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Males exhibit a marginally higher BMI compared to females.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Finding:</a:t>
            </a:r>
            <a:br>
              <a:rPr lang="en-US" sz="1200" b="1" dirty="0">
                <a:ea typeface="+mn-lt"/>
                <a:cs typeface="+mn-lt"/>
              </a:rPr>
            </a:br>
            <a:r>
              <a:rPr lang="en-US" sz="1200" b="1" dirty="0">
                <a:ea typeface="+mn-lt"/>
                <a:cs typeface="+mn-lt"/>
              </a:rPr>
              <a:t> BMI tends to rise with age, emphasizing the importance of maintaining regular exercise and healthy dietary habits.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5. Impact of Smoking and Alcohol on Heart Rate and Blood Pressure</a:t>
            </a:r>
            <a:endParaRPr lang="en-US" sz="1200"/>
          </a:p>
          <a:p>
            <a:r>
              <a:rPr lang="en-US" sz="1200" dirty="0">
                <a:ea typeface="+mn-lt"/>
                <a:cs typeface="+mn-lt"/>
              </a:rPr>
              <a:t>Smokers and frequent alcohol consumers show </a:t>
            </a:r>
            <a:r>
              <a:rPr lang="en-US" sz="1200" b="1" dirty="0">
                <a:ea typeface="+mn-lt"/>
                <a:cs typeface="+mn-lt"/>
              </a:rPr>
              <a:t>elevated heart rates and higher blood pressure</a:t>
            </a:r>
            <a:r>
              <a:rPr lang="en-US" sz="1200" dirty="0">
                <a:ea typeface="+mn-lt"/>
                <a:cs typeface="+mn-lt"/>
              </a:rPr>
              <a:t> compared to non-smokers and low-alcohol consumers.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This confirms that such lifestyle choices adversely affect cardiovascular health.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Finding:</a:t>
            </a:r>
            <a:br>
              <a:rPr lang="en-US" sz="1200" b="1" dirty="0">
                <a:ea typeface="+mn-lt"/>
                <a:cs typeface="+mn-lt"/>
              </a:rPr>
            </a:br>
            <a:r>
              <a:rPr lang="en-US" sz="1200" b="1" dirty="0">
                <a:ea typeface="+mn-lt"/>
                <a:cs typeface="+mn-lt"/>
              </a:rPr>
              <a:t> Unhealthy habits like smoking and alcohol consumption increase cardiovascular strain and hypertension risk.</a:t>
            </a:r>
            <a:endParaRPr lang="en-US" sz="1200"/>
          </a:p>
          <a:p>
            <a:pPr algn="l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4121000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JuxtaposeVTI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82</cp:revision>
  <dcterms:created xsi:type="dcterms:W3CDTF">2025-10-08T14:29:16Z</dcterms:created>
  <dcterms:modified xsi:type="dcterms:W3CDTF">2025-10-08T15:33:16Z</dcterms:modified>
</cp:coreProperties>
</file>