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6" r:id="rId2"/>
    <p:sldId id="258" r:id="rId3"/>
    <p:sldId id="25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shar\Desktop\Finance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shar\Downloads\Bank%20Analytics\Finance_1%20ex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shar\Downloads\Bank%20Analytics\Finance_1%20ex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shar\Downloads\Bank%20Analytics\Finance_1%20ex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shar\Downloads\Bank%20Analytics\Finance_1%20ex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shar\Downloads\Bank%20Analytics\Finance_1%20ex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[Finance_1.xlsx]Sheet2!PivotTable2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Sheet2!$A$2:$A$7</c:f>
              <c:strCach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strCache>
            </c:strRef>
          </c:cat>
          <c:val>
            <c:numRef>
              <c:f>Sheet2!$B$2:$B$7</c:f>
              <c:numCache>
                <c:formatCode>General</c:formatCode>
                <c:ptCount val="5"/>
                <c:pt idx="0">
                  <c:v>2219275</c:v>
                </c:pt>
                <c:pt idx="1">
                  <c:v>14390275</c:v>
                </c:pt>
                <c:pt idx="2">
                  <c:v>46436325</c:v>
                </c:pt>
                <c:pt idx="3">
                  <c:v>122050200</c:v>
                </c:pt>
                <c:pt idx="4">
                  <c:v>260506575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8D-422B-AAD4-881A570A73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7300440"/>
        <c:axId val="1067297200"/>
      </c:barChart>
      <c:catAx>
        <c:axId val="1067300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297200"/>
        <c:crosses val="autoZero"/>
        <c:auto val="1"/>
        <c:lblAlgn val="ctr"/>
        <c:lblOffset val="100"/>
        <c:noMultiLvlLbl val="0"/>
      </c:catAx>
      <c:valAx>
        <c:axId val="106729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300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[Finance_1 ext.xlsx]KPI 2!PivotTable4</c:name>
    <c:fmtId val="1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7664852262591172E-2"/>
          <c:y val="3.4832359664719321E-2"/>
          <c:w val="0.77885163904670451"/>
          <c:h val="0.70160257584081065"/>
        </c:manualLayout>
      </c:layout>
      <c:lineChart>
        <c:grouping val="stacked"/>
        <c:varyColors val="0"/>
        <c:ser>
          <c:idx val="0"/>
          <c:order val="0"/>
          <c:tx>
            <c:strRef>
              <c:f>'KPI 2'!$B$3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'KPI 2'!$A$4:$A$74</c:f>
              <c:multiLvlStrCache>
                <c:ptCount val="35"/>
                <c:lvl>
                  <c:pt idx="0">
                    <c:v>A</c:v>
                  </c:pt>
                  <c:pt idx="1">
                    <c:v>A</c:v>
                  </c:pt>
                  <c:pt idx="2">
                    <c:v>A</c:v>
                  </c:pt>
                  <c:pt idx="3">
                    <c:v>A</c:v>
                  </c:pt>
                  <c:pt idx="4">
                    <c:v>A</c:v>
                  </c:pt>
                  <c:pt idx="5">
                    <c:v>B</c:v>
                  </c:pt>
                  <c:pt idx="6">
                    <c:v>B</c:v>
                  </c:pt>
                  <c:pt idx="7">
                    <c:v>B</c:v>
                  </c:pt>
                  <c:pt idx="8">
                    <c:v>B</c:v>
                  </c:pt>
                  <c:pt idx="9">
                    <c:v>B</c:v>
                  </c:pt>
                  <c:pt idx="10">
                    <c:v>C</c:v>
                  </c:pt>
                  <c:pt idx="11">
                    <c:v>C</c:v>
                  </c:pt>
                  <c:pt idx="12">
                    <c:v>C</c:v>
                  </c:pt>
                  <c:pt idx="13">
                    <c:v>C</c:v>
                  </c:pt>
                  <c:pt idx="14">
                    <c:v>C</c:v>
                  </c:pt>
                  <c:pt idx="15">
                    <c:v>D</c:v>
                  </c:pt>
                  <c:pt idx="16">
                    <c:v>D</c:v>
                  </c:pt>
                  <c:pt idx="17">
                    <c:v>D</c:v>
                  </c:pt>
                  <c:pt idx="18">
                    <c:v>D</c:v>
                  </c:pt>
                  <c:pt idx="19">
                    <c:v>D</c:v>
                  </c:pt>
                  <c:pt idx="20">
                    <c:v>E</c:v>
                  </c:pt>
                  <c:pt idx="21">
                    <c:v>E</c:v>
                  </c:pt>
                  <c:pt idx="22">
                    <c:v>E</c:v>
                  </c:pt>
                  <c:pt idx="23">
                    <c:v>E</c:v>
                  </c:pt>
                  <c:pt idx="24">
                    <c:v>E</c:v>
                  </c:pt>
                  <c:pt idx="25">
                    <c:v>F</c:v>
                  </c:pt>
                  <c:pt idx="26">
                    <c:v>F</c:v>
                  </c:pt>
                  <c:pt idx="27">
                    <c:v>F</c:v>
                  </c:pt>
                  <c:pt idx="28">
                    <c:v>F</c:v>
                  </c:pt>
                  <c:pt idx="29">
                    <c:v>F</c:v>
                  </c:pt>
                  <c:pt idx="30">
                    <c:v>G</c:v>
                  </c:pt>
                  <c:pt idx="31">
                    <c:v>G</c:v>
                  </c:pt>
                  <c:pt idx="32">
                    <c:v>G</c:v>
                  </c:pt>
                  <c:pt idx="33">
                    <c:v>G</c:v>
                  </c:pt>
                  <c:pt idx="34">
                    <c:v>G</c:v>
                  </c:pt>
                </c:lvl>
                <c:lvl>
                  <c:pt idx="0">
                    <c:v>A1</c:v>
                  </c:pt>
                  <c:pt idx="1">
                    <c:v>A2</c:v>
                  </c:pt>
                  <c:pt idx="2">
                    <c:v>A3</c:v>
                  </c:pt>
                  <c:pt idx="3">
                    <c:v>A4</c:v>
                  </c:pt>
                  <c:pt idx="4">
                    <c:v>A5</c:v>
                  </c:pt>
                  <c:pt idx="5">
                    <c:v>B1</c:v>
                  </c:pt>
                  <c:pt idx="6">
                    <c:v>B2</c:v>
                  </c:pt>
                  <c:pt idx="7">
                    <c:v>B3</c:v>
                  </c:pt>
                  <c:pt idx="8">
                    <c:v>B4</c:v>
                  </c:pt>
                  <c:pt idx="9">
                    <c:v>B5</c:v>
                  </c:pt>
                  <c:pt idx="10">
                    <c:v>C1</c:v>
                  </c:pt>
                  <c:pt idx="11">
                    <c:v>C2</c:v>
                  </c:pt>
                  <c:pt idx="12">
                    <c:v>C3</c:v>
                  </c:pt>
                  <c:pt idx="13">
                    <c:v>C4</c:v>
                  </c:pt>
                  <c:pt idx="14">
                    <c:v>C5</c:v>
                  </c:pt>
                  <c:pt idx="15">
                    <c:v>D1</c:v>
                  </c:pt>
                  <c:pt idx="16">
                    <c:v>D2</c:v>
                  </c:pt>
                  <c:pt idx="17">
                    <c:v>D3</c:v>
                  </c:pt>
                  <c:pt idx="18">
                    <c:v>D4</c:v>
                  </c:pt>
                  <c:pt idx="19">
                    <c:v>D5</c:v>
                  </c:pt>
                  <c:pt idx="20">
                    <c:v>E1</c:v>
                  </c:pt>
                  <c:pt idx="21">
                    <c:v>E2</c:v>
                  </c:pt>
                  <c:pt idx="22">
                    <c:v>E3</c:v>
                  </c:pt>
                  <c:pt idx="23">
                    <c:v>E4</c:v>
                  </c:pt>
                  <c:pt idx="24">
                    <c:v>E5</c:v>
                  </c:pt>
                  <c:pt idx="25">
                    <c:v>F1</c:v>
                  </c:pt>
                  <c:pt idx="26">
                    <c:v>F2</c:v>
                  </c:pt>
                  <c:pt idx="27">
                    <c:v>F3</c:v>
                  </c:pt>
                  <c:pt idx="28">
                    <c:v>F4</c:v>
                  </c:pt>
                  <c:pt idx="29">
                    <c:v>F5</c:v>
                  </c:pt>
                  <c:pt idx="30">
                    <c:v>G1</c:v>
                  </c:pt>
                  <c:pt idx="31">
                    <c:v>G2</c:v>
                  </c:pt>
                  <c:pt idx="32">
                    <c:v>G3</c:v>
                  </c:pt>
                  <c:pt idx="33">
                    <c:v>G4</c:v>
                  </c:pt>
                  <c:pt idx="34">
                    <c:v>G5</c:v>
                  </c:pt>
                </c:lvl>
              </c:multiLvlStrCache>
            </c:multiLvlStrRef>
          </c:cat>
          <c:val>
            <c:numRef>
              <c:f>'KPI 2'!$B$4:$B$74</c:f>
              <c:numCache>
                <c:formatCode>General</c:formatCode>
                <c:ptCount val="35"/>
                <c:pt idx="0">
                  <c:v>11365196</c:v>
                </c:pt>
                <c:pt idx="1">
                  <c:v>14004780</c:v>
                </c:pt>
                <c:pt idx="2">
                  <c:v>19543922</c:v>
                </c:pt>
                <c:pt idx="3">
                  <c:v>34557156</c:v>
                </c:pt>
                <c:pt idx="4">
                  <c:v>35303045</c:v>
                </c:pt>
                <c:pt idx="5">
                  <c:v>21842079</c:v>
                </c:pt>
                <c:pt idx="6">
                  <c:v>26478439</c:v>
                </c:pt>
                <c:pt idx="7">
                  <c:v>39723554</c:v>
                </c:pt>
                <c:pt idx="8">
                  <c:v>35405811</c:v>
                </c:pt>
                <c:pt idx="9">
                  <c:v>37858666</c:v>
                </c:pt>
                <c:pt idx="10">
                  <c:v>29384926</c:v>
                </c:pt>
                <c:pt idx="11">
                  <c:v>27321114</c:v>
                </c:pt>
                <c:pt idx="12">
                  <c:v>20531370</c:v>
                </c:pt>
                <c:pt idx="13">
                  <c:v>16867691</c:v>
                </c:pt>
                <c:pt idx="14">
                  <c:v>16015609</c:v>
                </c:pt>
                <c:pt idx="15">
                  <c:v>12130255</c:v>
                </c:pt>
                <c:pt idx="16">
                  <c:v>18570972</c:v>
                </c:pt>
                <c:pt idx="17">
                  <c:v>16793781</c:v>
                </c:pt>
                <c:pt idx="18">
                  <c:v>13742947</c:v>
                </c:pt>
                <c:pt idx="19">
                  <c:v>13252474</c:v>
                </c:pt>
                <c:pt idx="20">
                  <c:v>11132588</c:v>
                </c:pt>
                <c:pt idx="21">
                  <c:v>10242033</c:v>
                </c:pt>
                <c:pt idx="22">
                  <c:v>9039059</c:v>
                </c:pt>
                <c:pt idx="23">
                  <c:v>7990991</c:v>
                </c:pt>
                <c:pt idx="24">
                  <c:v>7669868</c:v>
                </c:pt>
                <c:pt idx="25">
                  <c:v>5840746</c:v>
                </c:pt>
                <c:pt idx="26">
                  <c:v>4528248</c:v>
                </c:pt>
                <c:pt idx="27">
                  <c:v>3175435</c:v>
                </c:pt>
                <c:pt idx="28">
                  <c:v>2551064</c:v>
                </c:pt>
                <c:pt idx="29">
                  <c:v>2187323</c:v>
                </c:pt>
                <c:pt idx="30">
                  <c:v>1808763</c:v>
                </c:pt>
                <c:pt idx="31">
                  <c:v>1729627</c:v>
                </c:pt>
                <c:pt idx="32">
                  <c:v>832193</c:v>
                </c:pt>
                <c:pt idx="33">
                  <c:v>1390628</c:v>
                </c:pt>
                <c:pt idx="34">
                  <c:v>701515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1F-40B8-94C0-E2E0F945A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324162336"/>
        <c:axId val="514370888"/>
      </c:lineChart>
      <c:catAx>
        <c:axId val="132416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370888"/>
        <c:crosses val="autoZero"/>
        <c:auto val="1"/>
        <c:lblAlgn val="ctr"/>
        <c:lblOffset val="100"/>
        <c:noMultiLvlLbl val="0"/>
      </c:catAx>
      <c:valAx>
        <c:axId val="514370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16233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[Finance_1 ext.xlsx]Sheet4!PivotTable5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222-40F3-9666-7DE139C446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222-40F3-9666-7DE139C446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Sheet4!$A$4:$A$6</c:f>
              <c:strCache>
                <c:ptCount val="2"/>
                <c:pt idx="0">
                  <c:v>Not Verified</c:v>
                </c:pt>
                <c:pt idx="1">
                  <c:v>Verified</c:v>
                </c:pt>
              </c:strCache>
            </c:strRef>
          </c:cat>
          <c:val>
            <c:numRef>
              <c:f>Sheet4!$B$4:$B$6</c:f>
              <c:numCache>
                <c:formatCode>General</c:formatCode>
                <c:ptCount val="2"/>
                <c:pt idx="0">
                  <c:v>153541418.21059802</c:v>
                </c:pt>
                <c:pt idx="1">
                  <c:v>219892307.5108375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22-40F3-9666-7DE139C4460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[Finance_1 ext.xlsx]KPI 4!PivotTable1</c:name>
    <c:fmtId val="7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7720335840481057E-2"/>
          <c:y val="4.8967100229533281E-2"/>
          <c:w val="0.78517598243611986"/>
          <c:h val="0.8953381248154997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'KPI 4'!$B$3:$B$4</c:f>
              <c:strCache>
                <c:ptCount val="1"/>
                <c:pt idx="0">
                  <c:v>Charged Off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0000"/>
                    <a:lumMod val="108000"/>
                  </a:schemeClr>
                </a:gs>
                <a:gs pos="50000">
                  <a:schemeClr val="accent1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1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cat>
            <c:strRef>
              <c:f>'KPI 4'!$A$5:$A$55</c:f>
              <c:strCache>
                <c:ptCount val="50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NE</c:v>
                </c:pt>
                <c:pt idx="29">
                  <c:v>NH</c:v>
                </c:pt>
                <c:pt idx="30">
                  <c:v>NJ</c:v>
                </c:pt>
                <c:pt idx="31">
                  <c:v>NM</c:v>
                </c:pt>
                <c:pt idx="32">
                  <c:v>NV</c:v>
                </c:pt>
                <c:pt idx="33">
                  <c:v>NY</c:v>
                </c:pt>
                <c:pt idx="34">
                  <c:v>OH</c:v>
                </c:pt>
                <c:pt idx="35">
                  <c:v>OK</c:v>
                </c:pt>
                <c:pt idx="36">
                  <c:v>OR</c:v>
                </c:pt>
                <c:pt idx="37">
                  <c:v>PA</c:v>
                </c:pt>
                <c:pt idx="38">
                  <c:v>RI</c:v>
                </c:pt>
                <c:pt idx="39">
                  <c:v>SC</c:v>
                </c:pt>
                <c:pt idx="40">
                  <c:v>SD</c:v>
                </c:pt>
                <c:pt idx="41">
                  <c:v>TN</c:v>
                </c:pt>
                <c:pt idx="42">
                  <c:v>TX</c:v>
                </c:pt>
                <c:pt idx="43">
                  <c:v>UT</c:v>
                </c:pt>
                <c:pt idx="44">
                  <c:v>VA</c:v>
                </c:pt>
                <c:pt idx="45">
                  <c:v>VT</c:v>
                </c:pt>
                <c:pt idx="46">
                  <c:v>WA</c:v>
                </c:pt>
                <c:pt idx="47">
                  <c:v>WI</c:v>
                </c:pt>
                <c:pt idx="48">
                  <c:v>WV</c:v>
                </c:pt>
                <c:pt idx="49">
                  <c:v>WY</c:v>
                </c:pt>
              </c:strCache>
            </c:strRef>
          </c:cat>
          <c:val>
            <c:numRef>
              <c:f>'KPI 4'!$B$5:$B$55</c:f>
              <c:numCache>
                <c:formatCode>General</c:formatCode>
                <c:ptCount val="50"/>
                <c:pt idx="0">
                  <c:v>15</c:v>
                </c:pt>
                <c:pt idx="1">
                  <c:v>54</c:v>
                </c:pt>
                <c:pt idx="2">
                  <c:v>27</c:v>
                </c:pt>
                <c:pt idx="3">
                  <c:v>123</c:v>
                </c:pt>
                <c:pt idx="4">
                  <c:v>1125</c:v>
                </c:pt>
                <c:pt idx="5">
                  <c:v>98</c:v>
                </c:pt>
                <c:pt idx="6">
                  <c:v>94</c:v>
                </c:pt>
                <c:pt idx="7">
                  <c:v>15</c:v>
                </c:pt>
                <c:pt idx="8">
                  <c:v>12</c:v>
                </c:pt>
                <c:pt idx="9">
                  <c:v>504</c:v>
                </c:pt>
                <c:pt idx="10">
                  <c:v>215</c:v>
                </c:pt>
                <c:pt idx="11">
                  <c:v>28</c:v>
                </c:pt>
                <c:pt idx="13">
                  <c:v>1</c:v>
                </c:pt>
                <c:pt idx="14">
                  <c:v>197</c:v>
                </c:pt>
                <c:pt idx="16">
                  <c:v>31</c:v>
                </c:pt>
                <c:pt idx="17">
                  <c:v>45</c:v>
                </c:pt>
                <c:pt idx="18">
                  <c:v>53</c:v>
                </c:pt>
                <c:pt idx="19">
                  <c:v>159</c:v>
                </c:pt>
                <c:pt idx="20">
                  <c:v>162</c:v>
                </c:pt>
                <c:pt idx="22">
                  <c:v>103</c:v>
                </c:pt>
                <c:pt idx="23">
                  <c:v>81</c:v>
                </c:pt>
                <c:pt idx="24">
                  <c:v>114</c:v>
                </c:pt>
                <c:pt idx="25">
                  <c:v>2</c:v>
                </c:pt>
                <c:pt idx="26">
                  <c:v>11</c:v>
                </c:pt>
                <c:pt idx="27">
                  <c:v>114</c:v>
                </c:pt>
                <c:pt idx="28">
                  <c:v>3</c:v>
                </c:pt>
                <c:pt idx="29">
                  <c:v>25</c:v>
                </c:pt>
                <c:pt idx="30">
                  <c:v>278</c:v>
                </c:pt>
                <c:pt idx="31">
                  <c:v>30</c:v>
                </c:pt>
                <c:pt idx="32">
                  <c:v>108</c:v>
                </c:pt>
                <c:pt idx="33">
                  <c:v>495</c:v>
                </c:pt>
                <c:pt idx="34">
                  <c:v>155</c:v>
                </c:pt>
                <c:pt idx="35">
                  <c:v>40</c:v>
                </c:pt>
                <c:pt idx="36">
                  <c:v>71</c:v>
                </c:pt>
                <c:pt idx="37">
                  <c:v>180</c:v>
                </c:pt>
                <c:pt idx="38">
                  <c:v>25</c:v>
                </c:pt>
                <c:pt idx="39">
                  <c:v>66</c:v>
                </c:pt>
                <c:pt idx="40">
                  <c:v>12</c:v>
                </c:pt>
                <c:pt idx="41">
                  <c:v>2</c:v>
                </c:pt>
                <c:pt idx="42">
                  <c:v>316</c:v>
                </c:pt>
                <c:pt idx="43">
                  <c:v>40</c:v>
                </c:pt>
                <c:pt idx="44">
                  <c:v>177</c:v>
                </c:pt>
                <c:pt idx="45">
                  <c:v>6</c:v>
                </c:pt>
                <c:pt idx="46">
                  <c:v>127</c:v>
                </c:pt>
                <c:pt idx="47">
                  <c:v>63</c:v>
                </c:pt>
                <c:pt idx="48">
                  <c:v>21</c:v>
                </c:pt>
                <c:pt idx="4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8-42FE-89CA-EA65327F38A8}"/>
            </c:ext>
          </c:extLst>
        </c:ser>
        <c:ser>
          <c:idx val="1"/>
          <c:order val="1"/>
          <c:tx>
            <c:strRef>
              <c:f>'KPI 4'!$C$3:$C$4</c:f>
              <c:strCache>
                <c:ptCount val="1"/>
                <c:pt idx="0">
                  <c:v>Current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0000"/>
                    <a:lumMod val="108000"/>
                  </a:schemeClr>
                </a:gs>
                <a:gs pos="50000">
                  <a:schemeClr val="accent2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2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cat>
            <c:strRef>
              <c:f>'KPI 4'!$A$5:$A$55</c:f>
              <c:strCache>
                <c:ptCount val="50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NE</c:v>
                </c:pt>
                <c:pt idx="29">
                  <c:v>NH</c:v>
                </c:pt>
                <c:pt idx="30">
                  <c:v>NJ</c:v>
                </c:pt>
                <c:pt idx="31">
                  <c:v>NM</c:v>
                </c:pt>
                <c:pt idx="32">
                  <c:v>NV</c:v>
                </c:pt>
                <c:pt idx="33">
                  <c:v>NY</c:v>
                </c:pt>
                <c:pt idx="34">
                  <c:v>OH</c:v>
                </c:pt>
                <c:pt idx="35">
                  <c:v>OK</c:v>
                </c:pt>
                <c:pt idx="36">
                  <c:v>OR</c:v>
                </c:pt>
                <c:pt idx="37">
                  <c:v>PA</c:v>
                </c:pt>
                <c:pt idx="38">
                  <c:v>RI</c:v>
                </c:pt>
                <c:pt idx="39">
                  <c:v>SC</c:v>
                </c:pt>
                <c:pt idx="40">
                  <c:v>SD</c:v>
                </c:pt>
                <c:pt idx="41">
                  <c:v>TN</c:v>
                </c:pt>
                <c:pt idx="42">
                  <c:v>TX</c:v>
                </c:pt>
                <c:pt idx="43">
                  <c:v>UT</c:v>
                </c:pt>
                <c:pt idx="44">
                  <c:v>VA</c:v>
                </c:pt>
                <c:pt idx="45">
                  <c:v>VT</c:v>
                </c:pt>
                <c:pt idx="46">
                  <c:v>WA</c:v>
                </c:pt>
                <c:pt idx="47">
                  <c:v>WI</c:v>
                </c:pt>
                <c:pt idx="48">
                  <c:v>WV</c:v>
                </c:pt>
                <c:pt idx="49">
                  <c:v>WY</c:v>
                </c:pt>
              </c:strCache>
            </c:strRef>
          </c:cat>
          <c:val>
            <c:numRef>
              <c:f>'KPI 4'!$C$5:$C$55</c:f>
              <c:numCache>
                <c:formatCode>General</c:formatCode>
                <c:ptCount val="50"/>
                <c:pt idx="0">
                  <c:v>2</c:v>
                </c:pt>
                <c:pt idx="1">
                  <c:v>17</c:v>
                </c:pt>
                <c:pt idx="2">
                  <c:v>10</c:v>
                </c:pt>
                <c:pt idx="3">
                  <c:v>30</c:v>
                </c:pt>
                <c:pt idx="4">
                  <c:v>150</c:v>
                </c:pt>
                <c:pt idx="5">
                  <c:v>26</c:v>
                </c:pt>
                <c:pt idx="6">
                  <c:v>25</c:v>
                </c:pt>
                <c:pt idx="7">
                  <c:v>3</c:v>
                </c:pt>
                <c:pt idx="8">
                  <c:v>1</c:v>
                </c:pt>
                <c:pt idx="9">
                  <c:v>85</c:v>
                </c:pt>
                <c:pt idx="10">
                  <c:v>39</c:v>
                </c:pt>
                <c:pt idx="11">
                  <c:v>8</c:v>
                </c:pt>
                <c:pt idx="14">
                  <c:v>47</c:v>
                </c:pt>
                <c:pt idx="16">
                  <c:v>16</c:v>
                </c:pt>
                <c:pt idx="17">
                  <c:v>14</c:v>
                </c:pt>
                <c:pt idx="18">
                  <c:v>9</c:v>
                </c:pt>
                <c:pt idx="19">
                  <c:v>43</c:v>
                </c:pt>
                <c:pt idx="20">
                  <c:v>26</c:v>
                </c:pt>
                <c:pt idx="22">
                  <c:v>16</c:v>
                </c:pt>
                <c:pt idx="23">
                  <c:v>10</c:v>
                </c:pt>
                <c:pt idx="24">
                  <c:v>16</c:v>
                </c:pt>
                <c:pt idx="26">
                  <c:v>2</c:v>
                </c:pt>
                <c:pt idx="27">
                  <c:v>38</c:v>
                </c:pt>
                <c:pt idx="29">
                  <c:v>5</c:v>
                </c:pt>
                <c:pt idx="30">
                  <c:v>60</c:v>
                </c:pt>
                <c:pt idx="31">
                  <c:v>6</c:v>
                </c:pt>
                <c:pt idx="32">
                  <c:v>18</c:v>
                </c:pt>
                <c:pt idx="33">
                  <c:v>114</c:v>
                </c:pt>
                <c:pt idx="34">
                  <c:v>45</c:v>
                </c:pt>
                <c:pt idx="35">
                  <c:v>12</c:v>
                </c:pt>
                <c:pt idx="36">
                  <c:v>16</c:v>
                </c:pt>
                <c:pt idx="37">
                  <c:v>49</c:v>
                </c:pt>
                <c:pt idx="38">
                  <c:v>4</c:v>
                </c:pt>
                <c:pt idx="39">
                  <c:v>13</c:v>
                </c:pt>
                <c:pt idx="40">
                  <c:v>2</c:v>
                </c:pt>
                <c:pt idx="42">
                  <c:v>68</c:v>
                </c:pt>
                <c:pt idx="43">
                  <c:v>6</c:v>
                </c:pt>
                <c:pt idx="44">
                  <c:v>38</c:v>
                </c:pt>
                <c:pt idx="45">
                  <c:v>1</c:v>
                </c:pt>
                <c:pt idx="46">
                  <c:v>22</c:v>
                </c:pt>
                <c:pt idx="47">
                  <c:v>20</c:v>
                </c:pt>
                <c:pt idx="48">
                  <c:v>5</c:v>
                </c:pt>
                <c:pt idx="4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8-42FE-89CA-EA65327F38A8}"/>
            </c:ext>
          </c:extLst>
        </c:ser>
        <c:ser>
          <c:idx val="2"/>
          <c:order val="2"/>
          <c:tx>
            <c:strRef>
              <c:f>'KPI 4'!$D$3:$D$4</c:f>
              <c:strCache>
                <c:ptCount val="1"/>
                <c:pt idx="0">
                  <c:v>Fully Paid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0000"/>
                    <a:lumMod val="108000"/>
                  </a:schemeClr>
                </a:gs>
                <a:gs pos="50000">
                  <a:schemeClr val="accent3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3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cat>
            <c:strRef>
              <c:f>'KPI 4'!$A$5:$A$55</c:f>
              <c:strCache>
                <c:ptCount val="50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CA</c:v>
                </c:pt>
                <c:pt idx="5">
                  <c:v>CO</c:v>
                </c:pt>
                <c:pt idx="6">
                  <c:v>CT</c:v>
                </c:pt>
                <c:pt idx="7">
                  <c:v>DC</c:v>
                </c:pt>
                <c:pt idx="8">
                  <c:v>DE</c:v>
                </c:pt>
                <c:pt idx="9">
                  <c:v>FL</c:v>
                </c:pt>
                <c:pt idx="10">
                  <c:v>GA</c:v>
                </c:pt>
                <c:pt idx="11">
                  <c:v>HI</c:v>
                </c:pt>
                <c:pt idx="12">
                  <c:v>IA</c:v>
                </c:pt>
                <c:pt idx="13">
                  <c:v>ID</c:v>
                </c:pt>
                <c:pt idx="14">
                  <c:v>IL</c:v>
                </c:pt>
                <c:pt idx="15">
                  <c:v>IN</c:v>
                </c:pt>
                <c:pt idx="16">
                  <c:v>KS</c:v>
                </c:pt>
                <c:pt idx="17">
                  <c:v>KY</c:v>
                </c:pt>
                <c:pt idx="18">
                  <c:v>LA</c:v>
                </c:pt>
                <c:pt idx="19">
                  <c:v>MA</c:v>
                </c:pt>
                <c:pt idx="20">
                  <c:v>MD</c:v>
                </c:pt>
                <c:pt idx="21">
                  <c:v>ME</c:v>
                </c:pt>
                <c:pt idx="22">
                  <c:v>MI</c:v>
                </c:pt>
                <c:pt idx="23">
                  <c:v>MN</c:v>
                </c:pt>
                <c:pt idx="24">
                  <c:v>MO</c:v>
                </c:pt>
                <c:pt idx="25">
                  <c:v>MS</c:v>
                </c:pt>
                <c:pt idx="26">
                  <c:v>MT</c:v>
                </c:pt>
                <c:pt idx="27">
                  <c:v>NC</c:v>
                </c:pt>
                <c:pt idx="28">
                  <c:v>NE</c:v>
                </c:pt>
                <c:pt idx="29">
                  <c:v>NH</c:v>
                </c:pt>
                <c:pt idx="30">
                  <c:v>NJ</c:v>
                </c:pt>
                <c:pt idx="31">
                  <c:v>NM</c:v>
                </c:pt>
                <c:pt idx="32">
                  <c:v>NV</c:v>
                </c:pt>
                <c:pt idx="33">
                  <c:v>NY</c:v>
                </c:pt>
                <c:pt idx="34">
                  <c:v>OH</c:v>
                </c:pt>
                <c:pt idx="35">
                  <c:v>OK</c:v>
                </c:pt>
                <c:pt idx="36">
                  <c:v>OR</c:v>
                </c:pt>
                <c:pt idx="37">
                  <c:v>PA</c:v>
                </c:pt>
                <c:pt idx="38">
                  <c:v>RI</c:v>
                </c:pt>
                <c:pt idx="39">
                  <c:v>SC</c:v>
                </c:pt>
                <c:pt idx="40">
                  <c:v>SD</c:v>
                </c:pt>
                <c:pt idx="41">
                  <c:v>TN</c:v>
                </c:pt>
                <c:pt idx="42">
                  <c:v>TX</c:v>
                </c:pt>
                <c:pt idx="43">
                  <c:v>UT</c:v>
                </c:pt>
                <c:pt idx="44">
                  <c:v>VA</c:v>
                </c:pt>
                <c:pt idx="45">
                  <c:v>VT</c:v>
                </c:pt>
                <c:pt idx="46">
                  <c:v>WA</c:v>
                </c:pt>
                <c:pt idx="47">
                  <c:v>WI</c:v>
                </c:pt>
                <c:pt idx="48">
                  <c:v>WV</c:v>
                </c:pt>
                <c:pt idx="49">
                  <c:v>WY</c:v>
                </c:pt>
              </c:strCache>
            </c:strRef>
          </c:cat>
          <c:val>
            <c:numRef>
              <c:f>'KPI 4'!$D$5:$D$55</c:f>
              <c:numCache>
                <c:formatCode>General</c:formatCode>
                <c:ptCount val="50"/>
                <c:pt idx="0">
                  <c:v>63</c:v>
                </c:pt>
                <c:pt idx="1">
                  <c:v>381</c:v>
                </c:pt>
                <c:pt idx="2">
                  <c:v>208</c:v>
                </c:pt>
                <c:pt idx="3">
                  <c:v>726</c:v>
                </c:pt>
                <c:pt idx="4">
                  <c:v>5824</c:v>
                </c:pt>
                <c:pt idx="5">
                  <c:v>668</c:v>
                </c:pt>
                <c:pt idx="6">
                  <c:v>632</c:v>
                </c:pt>
                <c:pt idx="7">
                  <c:v>196</c:v>
                </c:pt>
                <c:pt idx="8">
                  <c:v>101</c:v>
                </c:pt>
                <c:pt idx="9">
                  <c:v>2277</c:v>
                </c:pt>
                <c:pt idx="10">
                  <c:v>1144</c:v>
                </c:pt>
                <c:pt idx="11">
                  <c:v>138</c:v>
                </c:pt>
                <c:pt idx="12">
                  <c:v>5</c:v>
                </c:pt>
                <c:pt idx="13">
                  <c:v>5</c:v>
                </c:pt>
                <c:pt idx="14">
                  <c:v>1281</c:v>
                </c:pt>
                <c:pt idx="15">
                  <c:v>9</c:v>
                </c:pt>
                <c:pt idx="16">
                  <c:v>224</c:v>
                </c:pt>
                <c:pt idx="17">
                  <c:v>266</c:v>
                </c:pt>
                <c:pt idx="18">
                  <c:v>374</c:v>
                </c:pt>
                <c:pt idx="19">
                  <c:v>1138</c:v>
                </c:pt>
                <c:pt idx="20">
                  <c:v>861</c:v>
                </c:pt>
                <c:pt idx="21">
                  <c:v>3</c:v>
                </c:pt>
                <c:pt idx="22">
                  <c:v>601</c:v>
                </c:pt>
                <c:pt idx="23">
                  <c:v>524</c:v>
                </c:pt>
                <c:pt idx="24">
                  <c:v>556</c:v>
                </c:pt>
                <c:pt idx="25">
                  <c:v>17</c:v>
                </c:pt>
                <c:pt idx="26">
                  <c:v>72</c:v>
                </c:pt>
                <c:pt idx="27">
                  <c:v>636</c:v>
                </c:pt>
                <c:pt idx="28">
                  <c:v>2</c:v>
                </c:pt>
                <c:pt idx="29">
                  <c:v>141</c:v>
                </c:pt>
                <c:pt idx="30">
                  <c:v>1512</c:v>
                </c:pt>
                <c:pt idx="31">
                  <c:v>153</c:v>
                </c:pt>
                <c:pt idx="32">
                  <c:v>371</c:v>
                </c:pt>
                <c:pt idx="33">
                  <c:v>3203</c:v>
                </c:pt>
                <c:pt idx="34">
                  <c:v>1023</c:v>
                </c:pt>
                <c:pt idx="35">
                  <c:v>247</c:v>
                </c:pt>
                <c:pt idx="36">
                  <c:v>364</c:v>
                </c:pt>
                <c:pt idx="37">
                  <c:v>1288</c:v>
                </c:pt>
                <c:pt idx="38">
                  <c:v>169</c:v>
                </c:pt>
                <c:pt idx="39">
                  <c:v>393</c:v>
                </c:pt>
                <c:pt idx="40">
                  <c:v>50</c:v>
                </c:pt>
                <c:pt idx="41">
                  <c:v>15</c:v>
                </c:pt>
                <c:pt idx="42">
                  <c:v>2343</c:v>
                </c:pt>
                <c:pt idx="43">
                  <c:v>212</c:v>
                </c:pt>
                <c:pt idx="44">
                  <c:v>1192</c:v>
                </c:pt>
                <c:pt idx="45">
                  <c:v>47</c:v>
                </c:pt>
                <c:pt idx="46">
                  <c:v>691</c:v>
                </c:pt>
                <c:pt idx="47">
                  <c:v>377</c:v>
                </c:pt>
                <c:pt idx="48">
                  <c:v>151</c:v>
                </c:pt>
                <c:pt idx="49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8-42FE-89CA-EA65327F3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0534408"/>
        <c:axId val="530535488"/>
      </c:barChart>
      <c:catAx>
        <c:axId val="530534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535488"/>
        <c:crosses val="autoZero"/>
        <c:auto val="1"/>
        <c:lblAlgn val="ctr"/>
        <c:lblOffset val="100"/>
        <c:noMultiLvlLbl val="0"/>
      </c:catAx>
      <c:valAx>
        <c:axId val="53053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534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[Finance_1 ext.xlsx]KPI 4.2!PivotTable3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'KPI 4.2'!$B$3:$B$4</c:f>
              <c:strCache>
                <c:ptCount val="1"/>
                <c:pt idx="0">
                  <c:v>Charged Off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'KPI 4.2'!$A$5:$A$16</c:f>
              <c:strCache>
                <c:ptCount val="11"/>
                <c:pt idx="0">
                  <c:v>&lt;01-05-2007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strCache>
            </c:strRef>
          </c:cat>
          <c:val>
            <c:numRef>
              <c:f>'KPI 4.2'!$B$5:$B$16</c:f>
              <c:numCache>
                <c:formatCode>General</c:formatCode>
                <c:ptCount val="11"/>
                <c:pt idx="0">
                  <c:v>1</c:v>
                </c:pt>
                <c:pt idx="3">
                  <c:v>56</c:v>
                </c:pt>
                <c:pt idx="4">
                  <c:v>162</c:v>
                </c:pt>
                <c:pt idx="5">
                  <c:v>381</c:v>
                </c:pt>
                <c:pt idx="6">
                  <c:v>822</c:v>
                </c:pt>
                <c:pt idx="7">
                  <c:v>929</c:v>
                </c:pt>
                <c:pt idx="8">
                  <c:v>596</c:v>
                </c:pt>
                <c:pt idx="9">
                  <c:v>304</c:v>
                </c:pt>
                <c:pt idx="10">
                  <c:v>2376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44-4D82-B6F4-38AD423CA051}"/>
            </c:ext>
          </c:extLst>
        </c:ser>
        <c:ser>
          <c:idx val="1"/>
          <c:order val="1"/>
          <c:tx>
            <c:strRef>
              <c:f>'KPI 4.2'!$C$3:$C$4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'KPI 4.2'!$A$5:$A$16</c:f>
              <c:strCache>
                <c:ptCount val="11"/>
                <c:pt idx="0">
                  <c:v>&lt;01-05-2007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strCache>
            </c:strRef>
          </c:cat>
          <c:val>
            <c:numRef>
              <c:f>'KPI 4.2'!$C$5:$C$16</c:f>
              <c:numCache>
                <c:formatCode>General</c:formatCode>
                <c:ptCount val="11"/>
                <c:pt idx="7">
                  <c:v>1</c:v>
                </c:pt>
                <c:pt idx="8">
                  <c:v>1</c:v>
                </c:pt>
                <c:pt idx="9">
                  <c:v>5</c:v>
                </c:pt>
                <c:pt idx="10">
                  <c:v>1133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44-4D82-B6F4-38AD423CA051}"/>
            </c:ext>
          </c:extLst>
        </c:ser>
        <c:ser>
          <c:idx val="2"/>
          <c:order val="2"/>
          <c:tx>
            <c:strRef>
              <c:f>'KPI 4.2'!$D$3:$D$4</c:f>
              <c:strCache>
                <c:ptCount val="1"/>
                <c:pt idx="0">
                  <c:v>Fully Paid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'KPI 4.2'!$A$5:$A$16</c:f>
              <c:strCache>
                <c:ptCount val="11"/>
                <c:pt idx="0">
                  <c:v>&lt;01-05-2007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</c:strCache>
            </c:strRef>
          </c:cat>
          <c:val>
            <c:numRef>
              <c:f>'KPI 4.2'!$D$5:$D$16</c:f>
              <c:numCache>
                <c:formatCode>General</c:formatCode>
                <c:ptCount val="11"/>
                <c:pt idx="0">
                  <c:v>1</c:v>
                </c:pt>
                <c:pt idx="1">
                  <c:v>36</c:v>
                </c:pt>
                <c:pt idx="2">
                  <c:v>41</c:v>
                </c:pt>
                <c:pt idx="3">
                  <c:v>172</c:v>
                </c:pt>
                <c:pt idx="4">
                  <c:v>686</c:v>
                </c:pt>
                <c:pt idx="5">
                  <c:v>1810</c:v>
                </c:pt>
                <c:pt idx="6">
                  <c:v>3257</c:v>
                </c:pt>
                <c:pt idx="7">
                  <c:v>4234</c:v>
                </c:pt>
                <c:pt idx="8">
                  <c:v>5658</c:v>
                </c:pt>
                <c:pt idx="9">
                  <c:v>5193</c:v>
                </c:pt>
                <c:pt idx="10">
                  <c:v>11862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44-4D82-B6F4-38AD423CA0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0520856"/>
        <c:axId val="1000521576"/>
      </c:lineChart>
      <c:catAx>
        <c:axId val="1000520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521576"/>
        <c:crosses val="autoZero"/>
        <c:auto val="1"/>
        <c:lblAlgn val="ctr"/>
        <c:lblOffset val="100"/>
        <c:noMultiLvlLbl val="0"/>
      </c:catAx>
      <c:valAx>
        <c:axId val="100052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520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[Finance_1 ext.xlsx]KPI 5!PivotTable4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'KPI 5'!$B$3:$B$4</c:f>
              <c:strCache>
                <c:ptCount val="1"/>
                <c:pt idx="0">
                  <c:v>MORTGAGE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'KPI 5'!$A$5:$A$15</c:f>
              <c:strCache>
                <c:ptCount val="10"/>
                <c:pt idx="0">
                  <c:v>&lt;01-01-2008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</c:strCache>
            </c:strRef>
          </c:cat>
          <c:val>
            <c:numRef>
              <c:f>'KPI 5'!$B$5:$B$15</c:f>
              <c:numCache>
                <c:formatCode>General</c:formatCode>
                <c:ptCount val="10"/>
                <c:pt idx="0">
                  <c:v>14</c:v>
                </c:pt>
                <c:pt idx="1">
                  <c:v>56</c:v>
                </c:pt>
                <c:pt idx="2">
                  <c:v>229</c:v>
                </c:pt>
                <c:pt idx="3">
                  <c:v>706</c:v>
                </c:pt>
                <c:pt idx="4">
                  <c:v>2131</c:v>
                </c:pt>
                <c:pt idx="5">
                  <c:v>3786</c:v>
                </c:pt>
                <c:pt idx="6">
                  <c:v>4254</c:v>
                </c:pt>
                <c:pt idx="7">
                  <c:v>4172</c:v>
                </c:pt>
                <c:pt idx="8">
                  <c:v>1207</c:v>
                </c:pt>
                <c:pt idx="9">
                  <c:v>1104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5A-4774-99D2-D64F1B9400DC}"/>
            </c:ext>
          </c:extLst>
        </c:ser>
        <c:ser>
          <c:idx val="1"/>
          <c:order val="1"/>
          <c:tx>
            <c:strRef>
              <c:f>'KPI 5'!$C$3:$C$4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'KPI 5'!$A$5:$A$15</c:f>
              <c:strCache>
                <c:ptCount val="10"/>
                <c:pt idx="0">
                  <c:v>&lt;01-01-2008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</c:strCache>
            </c:strRef>
          </c:cat>
          <c:val>
            <c:numRef>
              <c:f>'KPI 5'!$C$5:$C$15</c:f>
              <c:numCache>
                <c:formatCode>General</c:formatCode>
                <c:ptCount val="10"/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A-4774-99D2-D64F1B9400DC}"/>
            </c:ext>
          </c:extLst>
        </c:ser>
        <c:ser>
          <c:idx val="2"/>
          <c:order val="2"/>
          <c:tx>
            <c:strRef>
              <c:f>'KPI 5'!$D$3:$D$4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'KPI 5'!$A$5:$A$15</c:f>
              <c:strCache>
                <c:ptCount val="10"/>
                <c:pt idx="0">
                  <c:v>&lt;01-01-2008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</c:strCache>
            </c:strRef>
          </c:cat>
          <c:val>
            <c:numRef>
              <c:f>'KPI 5'!$D$5:$D$15</c:f>
              <c:numCache>
                <c:formatCode>General</c:formatCode>
                <c:ptCount val="10"/>
                <c:pt idx="2">
                  <c:v>12</c:v>
                </c:pt>
                <c:pt idx="3">
                  <c:v>16</c:v>
                </c:pt>
                <c:pt idx="4">
                  <c:v>34</c:v>
                </c:pt>
                <c:pt idx="5">
                  <c:v>35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5A-4774-99D2-D64F1B9400DC}"/>
            </c:ext>
          </c:extLst>
        </c:ser>
        <c:ser>
          <c:idx val="3"/>
          <c:order val="3"/>
          <c:tx>
            <c:strRef>
              <c:f>'KPI 5'!$E$3:$E$4</c:f>
              <c:strCache>
                <c:ptCount val="1"/>
                <c:pt idx="0">
                  <c:v>OWN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'KPI 5'!$A$5:$A$15</c:f>
              <c:strCache>
                <c:ptCount val="10"/>
                <c:pt idx="0">
                  <c:v>&lt;01-01-2008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</c:strCache>
            </c:strRef>
          </c:cat>
          <c:val>
            <c:numRef>
              <c:f>'KPI 5'!$E$5:$E$15</c:f>
              <c:numCache>
                <c:formatCode>General</c:formatCode>
                <c:ptCount val="10"/>
                <c:pt idx="0">
                  <c:v>5</c:v>
                </c:pt>
                <c:pt idx="1">
                  <c:v>11</c:v>
                </c:pt>
                <c:pt idx="2">
                  <c:v>39</c:v>
                </c:pt>
                <c:pt idx="3">
                  <c:v>185</c:v>
                </c:pt>
                <c:pt idx="4">
                  <c:v>422</c:v>
                </c:pt>
                <c:pt idx="5">
                  <c:v>700</c:v>
                </c:pt>
                <c:pt idx="6">
                  <c:v>703</c:v>
                </c:pt>
                <c:pt idx="7">
                  <c:v>673</c:v>
                </c:pt>
                <c:pt idx="8">
                  <c:v>160</c:v>
                </c:pt>
                <c:pt idx="9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5A-4774-99D2-D64F1B9400DC}"/>
            </c:ext>
          </c:extLst>
        </c:ser>
        <c:ser>
          <c:idx val="4"/>
          <c:order val="4"/>
          <c:tx>
            <c:strRef>
              <c:f>'KPI 5'!$F$3:$F$4</c:f>
              <c:strCache>
                <c:ptCount val="1"/>
                <c:pt idx="0">
                  <c:v>RENT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'KPI 5'!$A$5:$A$15</c:f>
              <c:strCache>
                <c:ptCount val="10"/>
                <c:pt idx="0">
                  <c:v>&lt;01-01-2008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</c:strCache>
            </c:strRef>
          </c:cat>
          <c:val>
            <c:numRef>
              <c:f>'KPI 5'!$F$5:$F$15</c:f>
              <c:numCache>
                <c:formatCode>General</c:formatCode>
                <c:ptCount val="10"/>
                <c:pt idx="0">
                  <c:v>52</c:v>
                </c:pt>
                <c:pt idx="1">
                  <c:v>70</c:v>
                </c:pt>
                <c:pt idx="2">
                  <c:v>279</c:v>
                </c:pt>
                <c:pt idx="3">
                  <c:v>939</c:v>
                </c:pt>
                <c:pt idx="4">
                  <c:v>2408</c:v>
                </c:pt>
                <c:pt idx="5">
                  <c:v>4383</c:v>
                </c:pt>
                <c:pt idx="6">
                  <c:v>4501</c:v>
                </c:pt>
                <c:pt idx="7">
                  <c:v>4424</c:v>
                </c:pt>
                <c:pt idx="8">
                  <c:v>1063</c:v>
                </c:pt>
                <c:pt idx="9">
                  <c:v>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5A-4774-99D2-D64F1B940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23297120"/>
        <c:axId val="1005512856"/>
      </c:barChart>
      <c:catAx>
        <c:axId val="1023297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512856"/>
        <c:crosses val="autoZero"/>
        <c:auto val="1"/>
        <c:lblAlgn val="ctr"/>
        <c:lblOffset val="100"/>
        <c:noMultiLvlLbl val="0"/>
      </c:catAx>
      <c:valAx>
        <c:axId val="1005512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29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111111111111109"/>
          <c:y val="0.25202391367745697"/>
          <c:w val="0.32500000000000001"/>
          <c:h val="0.457894065325167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84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57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07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8377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719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259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5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183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32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51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51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66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11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7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36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2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51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  <p:sldLayoutId id="214748401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815788" y="1351508"/>
            <a:ext cx="97108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Algerian" panose="04020705040A02060702" pitchFamily="82" charset="0"/>
                <a:cs typeface="Calibri Light" panose="020F0302020204030204" pitchFamily="34" charset="0"/>
              </a:rPr>
              <a:t>Bank Loan Analytics Presentation</a:t>
            </a:r>
          </a:p>
          <a:p>
            <a:endParaRPr lang="en-IN" sz="4400" b="1" dirty="0">
              <a:latin typeface="Algerian" panose="04020705040A02060702" pitchFamily="82" charset="0"/>
              <a:cs typeface="Calibri Light" panose="020F0302020204030204" pitchFamily="34" charset="0"/>
            </a:endParaRPr>
          </a:p>
          <a:p>
            <a:pPr algn="ctr"/>
            <a:r>
              <a:rPr lang="en-IN" sz="4400" b="1" dirty="0">
                <a:latin typeface="Algerian" panose="04020705040A02060702" pitchFamily="82" charset="0"/>
                <a:cs typeface="Calibri Light" panose="020F0302020204030204" pitchFamily="34" charset="0"/>
              </a:rPr>
              <a:t>Group – 6 </a:t>
            </a:r>
          </a:p>
          <a:p>
            <a:pPr algn="ctr"/>
            <a:r>
              <a:rPr lang="en-IN" sz="4400" b="1" dirty="0">
                <a:latin typeface="Algerian" panose="04020705040A02060702" pitchFamily="82" charset="0"/>
                <a:cs typeface="Calibri Light" panose="020F0302020204030204" pitchFamily="34" charset="0"/>
              </a:rPr>
              <a:t>Mentor – </a:t>
            </a:r>
            <a:r>
              <a:rPr lang="en-IN" sz="4400" b="1" dirty="0" err="1">
                <a:latin typeface="Algerian" panose="04020705040A02060702" pitchFamily="82" charset="0"/>
                <a:cs typeface="Calibri Light" panose="020F0302020204030204" pitchFamily="34" charset="0"/>
              </a:rPr>
              <a:t>Mr.Pavan</a:t>
            </a:r>
            <a:r>
              <a:rPr lang="en-IN" sz="4400" b="1" dirty="0">
                <a:latin typeface="Algerian" panose="04020705040A02060702" pitchFamily="82" charset="0"/>
                <a:cs typeface="Calibri Light" panose="020F0302020204030204" pitchFamily="34" charset="0"/>
              </a:rPr>
              <a:t> Kumar</a:t>
            </a:r>
          </a:p>
          <a:p>
            <a:endParaRPr lang="en-IN" sz="4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2192215" y="197223"/>
            <a:ext cx="8768862" cy="541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KPI 3</a:t>
            </a:r>
          </a:p>
          <a:p>
            <a:pPr algn="ctr"/>
            <a:r>
              <a:rPr lang="en-IN" dirty="0"/>
              <a:t># Total Payment for Verified Status Vs Total Payment for Non Verified 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5104E-9BF8-B083-7E80-1A1CFB72F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62" y="2161808"/>
            <a:ext cx="8440615" cy="228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1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2192215" y="197223"/>
            <a:ext cx="8768862" cy="541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KPI 4</a:t>
            </a:r>
          </a:p>
          <a:p>
            <a:pPr algn="ctr"/>
            <a:r>
              <a:rPr lang="en-IN" dirty="0"/>
              <a:t># State wise and </a:t>
            </a:r>
            <a:r>
              <a:rPr lang="en-IN" dirty="0" err="1"/>
              <a:t>last_credit_pull_d</a:t>
            </a:r>
            <a:r>
              <a:rPr lang="en-IN" dirty="0"/>
              <a:t> wise loan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4ACA1-A86E-5EFD-695B-7F6A4D517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78" y="2524124"/>
            <a:ext cx="7666892" cy="303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2192215" y="197223"/>
            <a:ext cx="8768862" cy="541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KPI 5</a:t>
            </a:r>
          </a:p>
          <a:p>
            <a:pPr algn="ctr"/>
            <a:r>
              <a:rPr lang="en-IN" dirty="0"/>
              <a:t># State wise and </a:t>
            </a:r>
            <a:r>
              <a:rPr lang="en-IN" dirty="0" err="1"/>
              <a:t>last_credit_pull_d</a:t>
            </a:r>
            <a:r>
              <a:rPr lang="en-IN" dirty="0"/>
              <a:t> wise loan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C1B88-72DA-BCDD-7AF0-B5401452F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39" y="1091821"/>
            <a:ext cx="9064038" cy="50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8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9292-33BD-EE7A-B44F-0528DCEB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427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j-lt"/>
              </a:rPr>
              <a:t>                               Year wise loan amount Stats</a:t>
            </a:r>
            <a:br>
              <a:rPr lang="en-IN" sz="900" dirty="0">
                <a:latin typeface="+mj-lt"/>
              </a:rPr>
            </a:br>
            <a:br>
              <a:rPr lang="en-IN" sz="900" dirty="0">
                <a:latin typeface="+mj-lt"/>
              </a:rPr>
            </a:br>
            <a:endParaRPr lang="en-IN" sz="180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AB73C05-7640-12B2-89E8-43B9BDF33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004924"/>
              </p:ext>
            </p:extLst>
          </p:nvPr>
        </p:nvGraphicFramePr>
        <p:xfrm>
          <a:off x="838200" y="1943100"/>
          <a:ext cx="10515600" cy="423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682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5BD1-20AA-222C-7846-1E046220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3200" dirty="0"/>
              <a:t>               </a:t>
            </a:r>
            <a:r>
              <a:rPr lang="en-IN" sz="3200" dirty="0">
                <a:solidFill>
                  <a:srgbClr val="7030A0"/>
                </a:solidFill>
              </a:rPr>
              <a:t>Trend Analysis for </a:t>
            </a:r>
            <a:r>
              <a:rPr lang="en-IN" sz="3200" dirty="0">
                <a:solidFill>
                  <a:srgbClr val="7030A0"/>
                </a:solidFill>
                <a:latin typeface="+mj-lt"/>
              </a:rPr>
              <a:t>Year wise loan amount Stats</a:t>
            </a:r>
            <a:endParaRPr lang="en-IN" sz="3200" dirty="0">
              <a:solidFill>
                <a:srgbClr val="7030A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E6B0A7-1A82-FC4F-6116-D9E36B3141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585248"/>
            <a:ext cx="1086612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2007 to 2008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The total value increased from 2,219,275 to 14,390,275. This is a significant rise, indicating more than a six-fold increase.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2008 to 2009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There was again a  Increase in the total value from 14,390,275 to </a:t>
            </a:r>
            <a:r>
              <a:rPr lang="en-IN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46,436,325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 This suggests a increase of around 2.6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fold increase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2009 to 2010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A dramatic increase occurred, with the total value jumping from </a:t>
            </a:r>
            <a:r>
              <a:rPr lang="en-IN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46,436,325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to 122,050,200. This is approximately a 2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.6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fold increase.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2010 to 2011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The total value further increased to 260,506,575, more than doubling the previous year's value. </a:t>
            </a:r>
          </a:p>
        </p:txBody>
      </p:sp>
    </p:spTree>
    <p:extLst>
      <p:ext uri="{BB962C8B-B14F-4D97-AF65-F5344CB8AC3E}">
        <p14:creationId xmlns:p14="http://schemas.microsoft.com/office/powerpoint/2010/main" val="3208281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6D15-3D93-7DB7-CB88-DEE2345E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          Grade and sub grade wise </a:t>
            </a:r>
            <a:r>
              <a:rPr lang="en-IN" dirty="0" err="1">
                <a:latin typeface="+mj-lt"/>
              </a:rPr>
              <a:t>revol_bal</a:t>
            </a:r>
            <a:endParaRPr lang="en-IN" dirty="0">
              <a:latin typeface="+mj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941A5EA-06D2-325A-D49C-AEC3CEBE0C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095851"/>
              </p:ext>
            </p:extLst>
          </p:nvPr>
        </p:nvGraphicFramePr>
        <p:xfrm>
          <a:off x="2044700" y="1930400"/>
          <a:ext cx="7456091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875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94D4-2C35-F325-2516-2EAF80F1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F754F-9A84-338F-709B-B42AB550C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300"/>
            <a:ext cx="10515600" cy="5046663"/>
          </a:xfrm>
        </p:spPr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en-IN" sz="2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Category A</a:t>
            </a:r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values increase steadily from A1 to A5, with a peak at A5 (35,303,045).</a:t>
            </a:r>
          </a:p>
          <a:p>
            <a:pPr>
              <a:buFont typeface="+mj-lt"/>
              <a:buAutoNum type="arabicPeriod"/>
            </a:pPr>
            <a:r>
              <a:rPr lang="en-IN" sz="2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Category B</a:t>
            </a:r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Similar to Category A, the values increase overall, peaking at B5 (37,858,666).</a:t>
            </a:r>
          </a:p>
          <a:p>
            <a:pPr>
              <a:buFont typeface="+mj-lt"/>
              <a:buAutoNum type="arabicPeriod"/>
            </a:pPr>
            <a:r>
              <a:rPr lang="en-IN" sz="2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Category C</a:t>
            </a:r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values are higher initially and then gradually decrease from C1 to C5, with C1 (29,384,926) being the highest.</a:t>
            </a:r>
          </a:p>
          <a:p>
            <a:pPr>
              <a:buFont typeface="+mj-lt"/>
              <a:buAutoNum type="arabicPeriod"/>
            </a:pPr>
            <a:r>
              <a:rPr lang="en-IN" sz="2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Category D</a:t>
            </a:r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values show some fluctuation, peaking at D2 (18,570,972).</a:t>
            </a:r>
          </a:p>
          <a:p>
            <a:pPr>
              <a:buFont typeface="+mj-lt"/>
              <a:buAutoNum type="arabicPeriod"/>
            </a:pPr>
            <a:r>
              <a:rPr lang="en-IN" sz="2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Category E</a:t>
            </a:r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values decrease steadily from E1 (11,132,588) to E5 (7,669,868).</a:t>
            </a:r>
          </a:p>
          <a:p>
            <a:pPr>
              <a:buFont typeface="+mj-lt"/>
              <a:buAutoNum type="arabicPeriod"/>
            </a:pPr>
            <a:r>
              <a:rPr lang="en-IN" sz="2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Category F</a:t>
            </a:r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values decrease steadily from F1 (5,840,746) to F5 (2,187,323).</a:t>
            </a:r>
          </a:p>
          <a:p>
            <a:pPr>
              <a:buFont typeface="+mj-lt"/>
              <a:buAutoNum type="arabicPeriod"/>
            </a:pPr>
            <a:r>
              <a:rPr lang="en-IN" sz="2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Category G</a:t>
            </a:r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values are generally lower, with G1 (1,808,763) being the highest and G5 (701,515) the lowest.</a:t>
            </a:r>
          </a:p>
          <a:p>
            <a:r>
              <a:rPr lang="en-IN" sz="2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Sum:</a:t>
            </a:r>
          </a:p>
          <a:p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grand total of all the revolving balances across all categories and </a:t>
            </a:r>
            <a:r>
              <a:rPr lang="en-IN" sz="2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subcate</a:t>
            </a:r>
            <a:endParaRPr lang="en-IN" sz="2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016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8F39-60B4-F53B-DDC5-F9FC4E2B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 dirty="0">
                <a:latin typeface="+mj-lt"/>
              </a:rPr>
              <a:t>Total Payment for Verified Status Vs Total Payment for Non Verified Status</a:t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8F7340-8324-6974-8CE3-473F62709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315851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0737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08F-8295-04B3-488E-533D5D3D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8A07C-8300-7168-BA58-DB686B230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Grand Total: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grand total of all payments, both verified and not verified, is 373,433,725.7.</a:t>
            </a:r>
          </a:p>
          <a:p>
            <a:r>
              <a:rPr lang="en-IN" b="1" dirty="0"/>
              <a:t>Observations: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Verified accounts have a substantially higher total payment amount compared to not verified accounts.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data suggests that verified accounts contribute a larger portion of the total payments, indicating a potential correlation between account verification and payment activity.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235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0795C9B-445C-C67B-F8D5-FD8B4C0954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145571"/>
              </p:ext>
            </p:extLst>
          </p:nvPr>
        </p:nvGraphicFramePr>
        <p:xfrm>
          <a:off x="1092200" y="1993901"/>
          <a:ext cx="10045701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97F064E-9D5F-325B-4DCE-F819FDEF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Wise Loan Status.</a:t>
            </a:r>
          </a:p>
        </p:txBody>
      </p:sp>
    </p:spTree>
    <p:extLst>
      <p:ext uri="{BB962C8B-B14F-4D97-AF65-F5344CB8AC3E}">
        <p14:creationId xmlns:p14="http://schemas.microsoft.com/office/powerpoint/2010/main" val="138110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Our Team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415734" y="1820525"/>
            <a:ext cx="98791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 Black" panose="020B0A04020102020204" pitchFamily="34" charset="0"/>
              </a:rPr>
              <a:t>Tushar Agarwal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Manoj Kumar Mishra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Sachin Shankar </a:t>
            </a:r>
            <a:r>
              <a:rPr lang="en-IN" sz="16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Bargule</a:t>
            </a:r>
            <a:endParaRPr lang="en-IN" sz="16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SHRINIVAS RAMAPPA BADAKAL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222222"/>
              </a:solidFill>
              <a:highlight>
                <a:srgbClr val="FFFFFF"/>
              </a:highligh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A.SAM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222222"/>
              </a:solidFill>
              <a:highlight>
                <a:srgbClr val="FFFFFF"/>
              </a:highligh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SHUBHAM KUMAR SHARMA</a:t>
            </a:r>
            <a:endParaRPr lang="en-IN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28B9-DD58-884D-0B2E-0320A78D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6CA0A-0075-638D-141B-FFFAF86BE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4894263"/>
          </a:xfrm>
        </p:spPr>
        <p:txBody>
          <a:bodyPr>
            <a:normAutofit fontScale="32500" lnSpcReduction="20000"/>
          </a:bodyPr>
          <a:lstStyle/>
          <a:p>
            <a:endParaRPr lang="en-IN" dirty="0"/>
          </a:p>
          <a:p>
            <a:r>
              <a:rPr lang="en-IN" sz="6400" b="1" dirty="0"/>
              <a:t>Summary: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6400" b="1" dirty="0"/>
              <a:t>High Activity</a:t>
            </a:r>
            <a:r>
              <a:rPr lang="en-IN" sz="6400" dirty="0"/>
              <a:t>: California, Florida, New York, and Texas show the highest activity in terms of loan counts across all statuses.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6400" b="1" dirty="0"/>
              <a:t>Low Activity</a:t>
            </a:r>
            <a:r>
              <a:rPr lang="en-IN" sz="6400" dirty="0"/>
              <a:t>: States like Wyoming, Vermont, and Maine have the lowest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6400" b="1" dirty="0"/>
              <a:t>Risk Indicators</a:t>
            </a:r>
            <a:r>
              <a:rPr lang="en-IN" sz="6400" dirty="0"/>
              <a:t>: The number of Charged Off loans in states like California, Florida, and New York suggests areas with higher default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6400" b="1" dirty="0"/>
              <a:t>Success Indicators</a:t>
            </a:r>
            <a:r>
              <a:rPr lang="en-IN" sz="6400" dirty="0"/>
              <a:t>: The high number of Fully Paid loans in these states also shows successful loan repayment.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708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9AF5DB-CCDE-7B22-1C50-4D57D4F2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last_credit_pull_d wise loan status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3B017BB-D643-A4BB-4AFC-C0FCF062C5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546279"/>
              </p:ext>
            </p:extLst>
          </p:nvPr>
        </p:nvGraphicFramePr>
        <p:xfrm>
          <a:off x="1727200" y="2057400"/>
          <a:ext cx="9156700" cy="227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639271-064E-0761-03DB-94367237E71E}"/>
              </a:ext>
            </a:extLst>
          </p:cNvPr>
          <p:cNvSpPr txBox="1"/>
          <p:nvPr/>
        </p:nvSpPr>
        <p:spPr>
          <a:xfrm>
            <a:off x="1200150" y="4697412"/>
            <a:ext cx="97917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Summary: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Positive Indicators</a:t>
            </a:r>
            <a:r>
              <a:rPr lang="en-IN" dirty="0"/>
              <a:t>: The substantial increase in "Fully Paid" loans over time suggests improved loan repayment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Potential Risks</a:t>
            </a:r>
            <a:r>
              <a:rPr lang="en-IN" dirty="0"/>
              <a:t>: The increase in "Charged Off" loans from 2014 indicates rising defaults, which could be a concern for lenders.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Active Loans</a:t>
            </a:r>
            <a:r>
              <a:rPr lang="en-IN" dirty="0"/>
              <a:t>: The gradual increase in "Current" loans shows a steady rise in ongoing loan activity.</a:t>
            </a:r>
          </a:p>
        </p:txBody>
      </p:sp>
    </p:spTree>
    <p:extLst>
      <p:ext uri="{BB962C8B-B14F-4D97-AF65-F5344CB8AC3E}">
        <p14:creationId xmlns:p14="http://schemas.microsoft.com/office/powerpoint/2010/main" val="16356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664A-981B-5B9B-5BCD-14536877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Home ownership Vs last payment date stats</a:t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1A76AD-5BC7-E2DC-4BD3-DAC7A28708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3456"/>
              </p:ext>
            </p:extLst>
          </p:nvPr>
        </p:nvGraphicFramePr>
        <p:xfrm>
          <a:off x="1219200" y="2057399"/>
          <a:ext cx="9779000" cy="443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311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31C0-82EA-4683-EDC3-F4A6C7B7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CFD77-0431-8771-F618-DCECA8DADF48}"/>
              </a:ext>
            </a:extLst>
          </p:cNvPr>
          <p:cNvSpPr txBox="1"/>
          <p:nvPr/>
        </p:nvSpPr>
        <p:spPr>
          <a:xfrm>
            <a:off x="838200" y="2519382"/>
            <a:ext cx="10845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Dominance of "MORTGAGE" and "RENT"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"MORTGAGE" and "RENT" are the two dominant categories across all years. This indicates that most loan applicants either have a mortgage or are renting their homes.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Yearly Trends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From 2010 to 2014, there is a significant increase in the number of loans for both "MORTGAGE" and "RENT" categories. This suggests an overall growth in loan issuance during these years.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The count of loans decreases after 2014, with a noticeable drop in 2015 and 2016.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"OWN" and "OTHER" Categories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The "OWN" category shows a consistent but relatively smaller number of loans throughout the years.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The "OTHER" and "NONE" categories have minimal representation, indicating that very few loan applicants fall into these categories.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Pre-2008 Data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There is a very low count of loans recorded before 2008, which could indicate less activity or data availability from those years.</a:t>
            </a:r>
          </a:p>
        </p:txBody>
      </p:sp>
    </p:spTree>
    <p:extLst>
      <p:ext uri="{BB962C8B-B14F-4D97-AF65-F5344CB8AC3E}">
        <p14:creationId xmlns:p14="http://schemas.microsoft.com/office/powerpoint/2010/main" val="1231458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2174-1958-4D9F-82B8-2A67A4E8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118895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Thank</a:t>
            </a:r>
            <a:r>
              <a:rPr lang="en-US" sz="9600" dirty="0"/>
              <a:t> </a:t>
            </a:r>
            <a:br>
              <a:rPr lang="en-US" sz="9600" dirty="0"/>
            </a:br>
            <a:r>
              <a:rPr lang="en-US" sz="9600" dirty="0">
                <a:latin typeface="Algerian" panose="04020705040A02060702" pitchFamily="82" charset="0"/>
              </a:rPr>
              <a:t>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3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1343959" y="2187592"/>
            <a:ext cx="92224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Year wise loan amount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Grade and sub grade wise </a:t>
            </a:r>
            <a:r>
              <a:rPr lang="en-IN" dirty="0" err="1">
                <a:latin typeface="+mj-lt"/>
              </a:rPr>
              <a:t>revol_bal</a:t>
            </a: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Total Payment for Verified Status Vs Total Payment for Non Verified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State wise and last_credit_pull_d wise loan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Home ownership Vs last payment date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Contents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1484779" y="2468947"/>
            <a:ext cx="92224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Excel Dashboard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Tableau Dashboard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Power Bi Dashboard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SQL Insights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Final KPIs with Insights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96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Excel Dashboard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6982D92-8D9A-F88D-4413-056887B67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069" y="1033605"/>
            <a:ext cx="11484320" cy="555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7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Tableau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D6651-D923-2D5F-09A0-9BC4441F0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568"/>
            <a:ext cx="12192000" cy="538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9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 Bi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D4E9A5-162C-6084-0D9B-9927DB4B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599"/>
            <a:ext cx="12074769" cy="537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2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2192215" y="197223"/>
            <a:ext cx="8768862" cy="541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KPI 1</a:t>
            </a:r>
          </a:p>
          <a:p>
            <a:pPr algn="ctr"/>
            <a:r>
              <a:rPr lang="en-IN" dirty="0"/>
              <a:t># Year wise loan amount Stats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91621-D706-E1A6-2DAD-49EEE7F99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89" y="2337287"/>
            <a:ext cx="8301514" cy="336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4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2192215" y="197223"/>
            <a:ext cx="8768862" cy="541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KPI 2</a:t>
            </a:r>
          </a:p>
          <a:p>
            <a:pPr algn="ctr"/>
            <a:r>
              <a:rPr lang="en-IN" dirty="0"/>
              <a:t># Grade and sub grade wise </a:t>
            </a:r>
            <a:r>
              <a:rPr lang="en-IN" dirty="0" err="1"/>
              <a:t>revol_bal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2D3E18-6FCB-5E4E-6CD1-21BCDEC6C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00237"/>
              </p:ext>
            </p:extLst>
          </p:nvPr>
        </p:nvGraphicFramePr>
        <p:xfrm>
          <a:off x="3399692" y="1471244"/>
          <a:ext cx="6559060" cy="5048260"/>
        </p:xfrm>
        <a:graphic>
          <a:graphicData uri="http://schemas.openxmlformats.org/drawingml/2006/table">
            <a:tbl>
              <a:tblPr/>
              <a:tblGrid>
                <a:gridCol w="1311812">
                  <a:extLst>
                    <a:ext uri="{9D8B030D-6E8A-4147-A177-3AD203B41FA5}">
                      <a16:colId xmlns:a16="http://schemas.microsoft.com/office/drawing/2014/main" val="4078783922"/>
                    </a:ext>
                  </a:extLst>
                </a:gridCol>
                <a:gridCol w="1311812">
                  <a:extLst>
                    <a:ext uri="{9D8B030D-6E8A-4147-A177-3AD203B41FA5}">
                      <a16:colId xmlns:a16="http://schemas.microsoft.com/office/drawing/2014/main" val="1159158416"/>
                    </a:ext>
                  </a:extLst>
                </a:gridCol>
                <a:gridCol w="1311812">
                  <a:extLst>
                    <a:ext uri="{9D8B030D-6E8A-4147-A177-3AD203B41FA5}">
                      <a16:colId xmlns:a16="http://schemas.microsoft.com/office/drawing/2014/main" val="1120329747"/>
                    </a:ext>
                  </a:extLst>
                </a:gridCol>
                <a:gridCol w="1311812">
                  <a:extLst>
                    <a:ext uri="{9D8B030D-6E8A-4147-A177-3AD203B41FA5}">
                      <a16:colId xmlns:a16="http://schemas.microsoft.com/office/drawing/2014/main" val="1480991553"/>
                    </a:ext>
                  </a:extLst>
                </a:gridCol>
                <a:gridCol w="1311812">
                  <a:extLst>
                    <a:ext uri="{9D8B030D-6E8A-4147-A177-3AD203B41FA5}">
                      <a16:colId xmlns:a16="http://schemas.microsoft.com/office/drawing/2014/main" val="842403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800"/>
                        <a:t>A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A1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11365196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5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0%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271746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 dirty="0"/>
                        <a:t>A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A2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14004780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4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23.23%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84596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 dirty="0"/>
                        <a:t>A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A3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19543922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3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39.55%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426029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A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A4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34557156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2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76.82%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188420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A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A5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35303045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1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2.16%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683657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 dirty="0"/>
                        <a:t>B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B1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21842079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5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0%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144365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 dirty="0"/>
                        <a:t>B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B2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26478439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4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21.23%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621929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B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B3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39723554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1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50.02%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967485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B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B4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35405811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3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-10.87%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365950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B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B5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37858666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2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6.93%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894982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C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C1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29384926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1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0%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4666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C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C2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27321114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2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-7.02%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770391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 dirty="0"/>
                        <a:t>C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C3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20531370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3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-24.85%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619702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C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C4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16867691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4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-17.84%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739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800"/>
                        <a:t>C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C5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16015609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5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-5.05%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153303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D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D1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12130255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5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0%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182378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D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D2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18570972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1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53.1%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658386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D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D3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16793781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2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-9.57%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226615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D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D4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13742947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3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-18.17%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473214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D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D5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13252474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4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-3.57%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125416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E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E1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11132588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1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0%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852048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E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E2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10242033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2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-8%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176102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E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E3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9039059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3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-11.75%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65845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E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E4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7990991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4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-11.59%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336608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E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E5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7620630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5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-4.63%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994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F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F1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5840746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1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0%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320405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F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F2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4528248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2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-22.47%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656335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F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F3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3175435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3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-29.87%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694026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F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F4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2551064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4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-19.66%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970802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F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F5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2187323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5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-14.26%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472677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G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G1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1808763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1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0%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105444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G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G2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1729627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2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-4.38%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484495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G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G3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832193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4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-51.89%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348905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/>
                        <a:t>G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G4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1390628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3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67.1%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247754"/>
                  </a:ext>
                </a:extLst>
              </a:tr>
              <a:tr h="89263">
                <a:tc>
                  <a:txBody>
                    <a:bodyPr/>
                    <a:lstStyle/>
                    <a:p>
                      <a:r>
                        <a:rPr lang="en-IN" sz="800" dirty="0"/>
                        <a:t>G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G5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701515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/>
                        <a:t>5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-49.55%</a:t>
                      </a:r>
                    </a:p>
                  </a:txBody>
                  <a:tcPr marL="22316" marR="22316" marT="11158" marB="11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04133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F6C2181-AD3C-B3B3-11DE-0AE0337C3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16" y="1057779"/>
            <a:ext cx="6559059" cy="41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1692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4633</TotalTime>
  <Words>1124</Words>
  <Application>Microsoft Office PowerPoint</Application>
  <PresentationFormat>Widescreen</PresentationFormat>
  <Paragraphs>284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Algerian</vt:lpstr>
      <vt:lpstr>Arial</vt:lpstr>
      <vt:lpstr>Arial Black</vt:lpstr>
      <vt:lpstr>Calibri</vt:lpstr>
      <vt:lpstr>Calibri Light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Year wise loan amount Stats  </vt:lpstr>
      <vt:lpstr>               Trend Analysis for Year wise loan amount Stats</vt:lpstr>
      <vt:lpstr>          Grade and sub grade wise revol_bal</vt:lpstr>
      <vt:lpstr>Analysis</vt:lpstr>
      <vt:lpstr>Total Payment for Verified Status Vs Total Payment for Non Verified Status </vt:lpstr>
      <vt:lpstr>Analysis</vt:lpstr>
      <vt:lpstr>State Wise Loan Status.</vt:lpstr>
      <vt:lpstr>Insights</vt:lpstr>
      <vt:lpstr>last_credit_pull_d wise loan status</vt:lpstr>
      <vt:lpstr>Home ownership Vs last payment date stats </vt:lpstr>
      <vt:lpstr>Insights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Shrinivas</cp:lastModifiedBy>
  <cp:revision>39</cp:revision>
  <dcterms:created xsi:type="dcterms:W3CDTF">2022-01-08T11:53:28Z</dcterms:created>
  <dcterms:modified xsi:type="dcterms:W3CDTF">2024-08-04T06:02:05Z</dcterms:modified>
</cp:coreProperties>
</file>