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3" d="100"/>
          <a:sy n="83" d="100"/>
        </p:scale>
        <p:origin x="5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A353884-AB24-4E5E-BE17-F3E2787EF7E4}" type="datetimeFigureOut">
              <a:rPr lang="en-IN" smtClean="0"/>
              <a:t>21-01-2025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3426538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53884-AB24-4E5E-BE17-F3E2787EF7E4}"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76825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A353884-AB24-4E5E-BE17-F3E2787EF7E4}" type="datetimeFigureOut">
              <a:rPr lang="en-IN" smtClean="0"/>
              <a:t>21-01-2025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2308037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A353884-AB24-4E5E-BE17-F3E2787EF7E4}" type="datetimeFigureOut">
              <a:rPr lang="en-IN" smtClean="0"/>
              <a:t>21-01-2025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06989DE-8D8E-44AC-9B6F-522FCD05065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718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A353884-AB24-4E5E-BE17-F3E2787EF7E4}" type="datetimeFigureOut">
              <a:rPr lang="en-IN" smtClean="0"/>
              <a:t>21-01-2025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3405455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353884-AB24-4E5E-BE17-F3E2787EF7E4}" type="datetimeFigureOut">
              <a:rPr lang="en-IN" smtClean="0"/>
              <a:t>21-01-2025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12035466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353884-AB24-4E5E-BE17-F3E2787EF7E4}" type="datetimeFigureOut">
              <a:rPr lang="en-IN" smtClean="0"/>
              <a:t>21-01-2025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108181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53884-AB24-4E5E-BE17-F3E2787EF7E4}"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772573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A353884-AB24-4E5E-BE17-F3E2787EF7E4}" type="datetimeFigureOut">
              <a:rPr lang="en-IN" smtClean="0"/>
              <a:t>21-01-2025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3448233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53884-AB24-4E5E-BE17-F3E2787EF7E4}"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190886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A353884-AB24-4E5E-BE17-F3E2787EF7E4}" type="datetimeFigureOut">
              <a:rPr lang="en-IN" smtClean="0"/>
              <a:t>21-01-2025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1129120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53884-AB24-4E5E-BE17-F3E2787EF7E4}"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1116083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53884-AB24-4E5E-BE17-F3E2787EF7E4}" type="datetimeFigureOut">
              <a:rPr lang="en-IN" smtClean="0"/>
              <a:t>21-01-2025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3451283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53884-AB24-4E5E-BE17-F3E2787EF7E4}" type="datetimeFigureOut">
              <a:rPr lang="en-IN" smtClean="0"/>
              <a:t>21-01-2025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340872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53884-AB24-4E5E-BE17-F3E2787EF7E4}" type="datetimeFigureOut">
              <a:rPr lang="en-IN" smtClean="0"/>
              <a:t>21-01-2025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289076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53884-AB24-4E5E-BE17-F3E2787EF7E4}"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2043935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53884-AB24-4E5E-BE17-F3E2787EF7E4}"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6989DE-8D8E-44AC-9B6F-522FCD05065E}" type="slidenum">
              <a:rPr lang="en-IN" smtClean="0"/>
              <a:t>‹#›</a:t>
            </a:fld>
            <a:endParaRPr lang="en-IN"/>
          </a:p>
        </p:txBody>
      </p:sp>
    </p:spTree>
    <p:extLst>
      <p:ext uri="{BB962C8B-B14F-4D97-AF65-F5344CB8AC3E}">
        <p14:creationId xmlns:p14="http://schemas.microsoft.com/office/powerpoint/2010/main" val="2155660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353884-AB24-4E5E-BE17-F3E2787EF7E4}" type="datetimeFigureOut">
              <a:rPr lang="en-IN" smtClean="0"/>
              <a:t>21-01-2025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06989DE-8D8E-44AC-9B6F-522FCD05065E}" type="slidenum">
              <a:rPr lang="en-IN" smtClean="0"/>
              <a:t>‹#›</a:t>
            </a:fld>
            <a:endParaRPr lang="en-IN"/>
          </a:p>
        </p:txBody>
      </p:sp>
    </p:spTree>
    <p:extLst>
      <p:ext uri="{BB962C8B-B14F-4D97-AF65-F5344CB8AC3E}">
        <p14:creationId xmlns:p14="http://schemas.microsoft.com/office/powerpoint/2010/main" val="3364069207"/>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E44E-FE9B-24DA-C02E-008AAC901203}"/>
              </a:ext>
            </a:extLst>
          </p:cNvPr>
          <p:cNvSpPr>
            <a:spLocks noGrp="1"/>
          </p:cNvSpPr>
          <p:nvPr>
            <p:ph type="ctrTitle"/>
          </p:nvPr>
        </p:nvSpPr>
        <p:spPr>
          <a:xfrm>
            <a:off x="526473" y="609601"/>
            <a:ext cx="11360727" cy="2373744"/>
          </a:xfrm>
        </p:spPr>
        <p:txBody>
          <a:bodyPr>
            <a:normAutofit/>
          </a:bodyPr>
          <a:lstStyle/>
          <a:p>
            <a:r>
              <a:rPr lang="en-US" sz="3600" b="1" dirty="0"/>
              <a:t>HYBRID SEMANTIC AWARE IMAGE STEGANOGRAPHY USING U-NET ARCHITECTURE</a:t>
            </a:r>
            <a:endParaRPr lang="en-IN" sz="3600" b="1" dirty="0"/>
          </a:p>
        </p:txBody>
      </p:sp>
      <p:sp>
        <p:nvSpPr>
          <p:cNvPr id="3" name="Subtitle 2">
            <a:extLst>
              <a:ext uri="{FF2B5EF4-FFF2-40B4-BE49-F238E27FC236}">
                <a16:creationId xmlns:a16="http://schemas.microsoft.com/office/drawing/2014/main" id="{9F4BED5F-4711-E277-C6F7-FB7F77969472}"/>
              </a:ext>
            </a:extLst>
          </p:cNvPr>
          <p:cNvSpPr>
            <a:spLocks noGrp="1"/>
          </p:cNvSpPr>
          <p:nvPr>
            <p:ph type="subTitle" idx="1"/>
          </p:nvPr>
        </p:nvSpPr>
        <p:spPr>
          <a:xfrm>
            <a:off x="415636" y="3112656"/>
            <a:ext cx="11360728" cy="3135744"/>
          </a:xfrm>
        </p:spPr>
        <p:txBody>
          <a:bodyPr>
            <a:normAutofit/>
          </a:bodyPr>
          <a:lstStyle/>
          <a:p>
            <a:r>
              <a:rPr lang="en-US" sz="3200" u="sng" dirty="0"/>
              <a:t>REVIEW 1</a:t>
            </a:r>
          </a:p>
          <a:p>
            <a:pPr algn="l"/>
            <a:r>
              <a:rPr lang="en-US" b="1" u="sng" dirty="0"/>
              <a:t>GUIDE</a:t>
            </a:r>
            <a:r>
              <a:rPr lang="en-US" dirty="0"/>
              <a:t>: DR. SUBHASHINI N</a:t>
            </a:r>
          </a:p>
          <a:p>
            <a:pPr algn="l"/>
            <a:r>
              <a:rPr lang="en-US" b="1" u="sng" dirty="0"/>
              <a:t>TEAM</a:t>
            </a:r>
            <a:r>
              <a:rPr lang="en-US" b="1" dirty="0"/>
              <a:t>: </a:t>
            </a:r>
          </a:p>
          <a:p>
            <a:pPr algn="l"/>
            <a:r>
              <a:rPr lang="en-US" dirty="0"/>
              <a:t>SHRINIVASAN M (21BLC1047)</a:t>
            </a:r>
          </a:p>
          <a:p>
            <a:pPr algn="l"/>
            <a:r>
              <a:rPr lang="en-US" dirty="0"/>
              <a:t>ATHIBHAN P (21BLC1088) </a:t>
            </a:r>
          </a:p>
          <a:p>
            <a:pPr algn="l"/>
            <a:r>
              <a:rPr lang="en-US" dirty="0"/>
              <a:t>HARISUDHAN P (21BLC1103)</a:t>
            </a:r>
          </a:p>
          <a:p>
            <a:pPr algn="l"/>
            <a:endParaRPr lang="en-US" dirty="0"/>
          </a:p>
          <a:p>
            <a:pPr algn="r"/>
            <a:endParaRPr lang="en-IN" dirty="0"/>
          </a:p>
        </p:txBody>
      </p:sp>
    </p:spTree>
    <p:extLst>
      <p:ext uri="{BB962C8B-B14F-4D97-AF65-F5344CB8AC3E}">
        <p14:creationId xmlns:p14="http://schemas.microsoft.com/office/powerpoint/2010/main" val="1479255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52EC-B347-6C6F-AE67-54EC66F16598}"/>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2ACDCBB6-5EFA-0B6E-4C6C-5631B229D4CC}"/>
              </a:ext>
            </a:extLst>
          </p:cNvPr>
          <p:cNvSpPr>
            <a:spLocks noGrp="1"/>
          </p:cNvSpPr>
          <p:nvPr>
            <p:ph idx="1"/>
          </p:nvPr>
        </p:nvSpPr>
        <p:spPr/>
        <p:txBody>
          <a:bodyPr>
            <a:normAutofit/>
          </a:bodyPr>
          <a:lstStyle/>
          <a:p>
            <a:r>
              <a:rPr lang="en-US" sz="1800" dirty="0"/>
              <a:t>The objective of this project is to design and implement a deep learning-based image steganography framework that leverages an encoder-decoder architecture, specifically a U-Net model, to embed secret images into cover images and retrieve them with minimal distortion. The primary objective is to attain high embedding efficiency, as measured by metrics such as Peak Signal-to-Noise Ratio (PSNR), Mean Squared Error (MSE), and Bits Per Pixel (BPP). </a:t>
            </a:r>
          </a:p>
          <a:p>
            <a:r>
              <a:rPr lang="en-US" sz="1800" dirty="0"/>
              <a:t>Also, it is essential to ensure that the </a:t>
            </a:r>
            <a:r>
              <a:rPr lang="en-US" sz="1800" dirty="0" err="1"/>
              <a:t>stego</a:t>
            </a:r>
            <a:r>
              <a:rPr lang="en-US" sz="1800" dirty="0"/>
              <a:t> images remain visually indistinguishable from the original cover </a:t>
            </a:r>
            <a:r>
              <a:rPr lang="en-US" sz="1800" dirty="0" err="1"/>
              <a:t>images.This</a:t>
            </a:r>
            <a:r>
              <a:rPr lang="en-US" sz="1800" dirty="0"/>
              <a:t> project seeks to explore enhancements such as attention mechanisms, advanced decoder designs.. These enhancements are designed to enhance embedding capacity, reconstruction accuracy, and model performance in practical applications.</a:t>
            </a:r>
            <a:endParaRPr lang="en-IN" sz="1800" dirty="0"/>
          </a:p>
        </p:txBody>
      </p:sp>
    </p:spTree>
    <p:extLst>
      <p:ext uri="{BB962C8B-B14F-4D97-AF65-F5344CB8AC3E}">
        <p14:creationId xmlns:p14="http://schemas.microsoft.com/office/powerpoint/2010/main" val="1495164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6DFE-8B59-8E8A-4FF6-63A3C4402B07}"/>
              </a:ext>
            </a:extLst>
          </p:cNvPr>
          <p:cNvSpPr>
            <a:spLocks noGrp="1"/>
          </p:cNvSpPr>
          <p:nvPr>
            <p:ph type="title"/>
          </p:nvPr>
        </p:nvSpPr>
        <p:spPr/>
        <p:txBody>
          <a:bodyPr/>
          <a:lstStyle/>
          <a:p>
            <a:r>
              <a:rPr lang="en-US" dirty="0"/>
              <a:t>RESEARCH OBJECTIVES</a:t>
            </a:r>
            <a:endParaRPr lang="en-IN" dirty="0"/>
          </a:p>
        </p:txBody>
      </p:sp>
      <p:sp>
        <p:nvSpPr>
          <p:cNvPr id="3" name="Content Placeholder 2">
            <a:extLst>
              <a:ext uri="{FF2B5EF4-FFF2-40B4-BE49-F238E27FC236}">
                <a16:creationId xmlns:a16="http://schemas.microsoft.com/office/drawing/2014/main" id="{407D7F6C-9C37-A5EF-362C-A86EF96A292F}"/>
              </a:ext>
            </a:extLst>
          </p:cNvPr>
          <p:cNvSpPr>
            <a:spLocks noGrp="1"/>
          </p:cNvSpPr>
          <p:nvPr>
            <p:ph idx="1"/>
          </p:nvPr>
        </p:nvSpPr>
        <p:spPr/>
        <p:txBody>
          <a:bodyPr/>
          <a:lstStyle/>
          <a:p>
            <a:r>
              <a:rPr lang="en-US" dirty="0"/>
              <a:t>To develop a U-Net-Based Steganography Model</a:t>
            </a:r>
          </a:p>
          <a:p>
            <a:r>
              <a:rPr lang="en-IN" dirty="0"/>
              <a:t>To evaluate Steganographic Performance</a:t>
            </a:r>
            <a:endParaRPr lang="en-US" dirty="0"/>
          </a:p>
          <a:p>
            <a:r>
              <a:rPr lang="en-IN" dirty="0"/>
              <a:t>To explore Novel Enhancements( such as attention mechanisms, advanced encoding techniques)</a:t>
            </a:r>
            <a:endParaRPr lang="en-US" dirty="0"/>
          </a:p>
          <a:p>
            <a:r>
              <a:rPr lang="en-IN" dirty="0"/>
              <a:t>Compare with GAN-Based Methods</a:t>
            </a:r>
            <a:endParaRPr lang="en-US" dirty="0"/>
          </a:p>
          <a:p>
            <a:r>
              <a:rPr lang="en-IN" dirty="0"/>
              <a:t>Achieve Real-World Applicability( by training the model with diverse datasets)</a:t>
            </a:r>
          </a:p>
        </p:txBody>
      </p:sp>
    </p:spTree>
    <p:extLst>
      <p:ext uri="{BB962C8B-B14F-4D97-AF65-F5344CB8AC3E}">
        <p14:creationId xmlns:p14="http://schemas.microsoft.com/office/powerpoint/2010/main" val="443097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D720C-1EF4-BF2F-CA1A-A2C2991CC95F}"/>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39A85320-09CF-05B0-F682-B0A9D76F8841}"/>
              </a:ext>
            </a:extLst>
          </p:cNvPr>
          <p:cNvSpPr>
            <a:spLocks noGrp="1"/>
          </p:cNvSpPr>
          <p:nvPr>
            <p:ph idx="1"/>
          </p:nvPr>
        </p:nvSpPr>
        <p:spPr/>
        <p:txBody>
          <a:bodyPr>
            <a:normAutofit/>
          </a:bodyPr>
          <a:lstStyle/>
          <a:p>
            <a:pPr>
              <a:buFont typeface="Wingdings" panose="05000000000000000000" pitchFamily="2" charset="2"/>
              <a:buChar char="Ø"/>
            </a:pPr>
            <a:r>
              <a:rPr lang="en-US" sz="1800" dirty="0"/>
              <a:t>Modules/ Algorithm:</a:t>
            </a:r>
          </a:p>
          <a:p>
            <a:pPr lvl="1"/>
            <a:r>
              <a:rPr lang="en-US" sz="1800" dirty="0"/>
              <a:t>Encoder:</a:t>
            </a:r>
          </a:p>
          <a:p>
            <a:pPr lvl="2"/>
            <a:r>
              <a:rPr lang="en-US" dirty="0"/>
              <a:t>Combines multi-scale features of cover and secret images using convolutional layers and skip connections.</a:t>
            </a:r>
          </a:p>
          <a:p>
            <a:pPr lvl="2"/>
            <a:r>
              <a:rPr lang="en-US" dirty="0"/>
              <a:t>Incorporates batch normalization for stabilized training and improved feature learning.</a:t>
            </a:r>
          </a:p>
          <a:p>
            <a:pPr lvl="2"/>
            <a:r>
              <a:rPr lang="en-US" dirty="0"/>
              <a:t>Utilizes skip connections to preserve spatial details, ensuring better visual quality in the </a:t>
            </a:r>
            <a:r>
              <a:rPr lang="en-US" dirty="0" err="1"/>
              <a:t>stego</a:t>
            </a:r>
            <a:r>
              <a:rPr lang="en-US" dirty="0"/>
              <a:t> image.</a:t>
            </a:r>
            <a:endParaRPr lang="en-IN" dirty="0"/>
          </a:p>
          <a:p>
            <a:pPr marL="820737" lvl="2" indent="-285750"/>
            <a:r>
              <a:rPr lang="en-US" dirty="0"/>
              <a:t>Decoder:</a:t>
            </a:r>
          </a:p>
          <a:p>
            <a:pPr marL="1277937" lvl="3" indent="-285750"/>
            <a:r>
              <a:rPr lang="en-US" sz="1800" dirty="0"/>
              <a:t>Recovers secret data with minimal error using </a:t>
            </a:r>
            <a:r>
              <a:rPr lang="en-US" sz="1800" dirty="0" err="1"/>
              <a:t>upsampling</a:t>
            </a:r>
            <a:r>
              <a:rPr lang="en-US" sz="1800" dirty="0"/>
              <a:t> layers combined with convolutional layers</a:t>
            </a:r>
          </a:p>
          <a:p>
            <a:pPr marL="1277937" lvl="3" indent="-285750"/>
            <a:r>
              <a:rPr lang="en-US" sz="1800" dirty="0"/>
              <a:t>Includes residual connections for refined reconstruction and improved gradient flow</a:t>
            </a:r>
          </a:p>
        </p:txBody>
      </p:sp>
    </p:spTree>
    <p:extLst>
      <p:ext uri="{BB962C8B-B14F-4D97-AF65-F5344CB8AC3E}">
        <p14:creationId xmlns:p14="http://schemas.microsoft.com/office/powerpoint/2010/main" val="166577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ADB3-9FF0-E43E-1873-DB055879D491}"/>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A73640C4-156A-D030-3B98-594FC439677C}"/>
              </a:ext>
            </a:extLst>
          </p:cNvPr>
          <p:cNvSpPr>
            <a:spLocks noGrp="1"/>
          </p:cNvSpPr>
          <p:nvPr>
            <p:ph idx="1"/>
          </p:nvPr>
        </p:nvSpPr>
        <p:spPr/>
        <p:txBody>
          <a:bodyPr/>
          <a:lstStyle/>
          <a:p>
            <a:pPr>
              <a:buFont typeface="Wingdings" panose="05000000000000000000" pitchFamily="2" charset="2"/>
              <a:buChar char="Ø"/>
            </a:pPr>
            <a:r>
              <a:rPr lang="en-US" dirty="0"/>
              <a:t>Data Collection:</a:t>
            </a:r>
          </a:p>
          <a:p>
            <a:pPr lvl="1"/>
            <a:r>
              <a:rPr lang="en-US" dirty="0"/>
              <a:t>MNIST dataset of handwritten digits.(Standardized, lightweight)</a:t>
            </a:r>
          </a:p>
          <a:p>
            <a:pPr lvl="1"/>
            <a:r>
              <a:rPr lang="en-US" dirty="0"/>
              <a:t>CIFAR-10 Dataset.</a:t>
            </a:r>
          </a:p>
          <a:p>
            <a:pPr lvl="1"/>
            <a:endParaRPr lang="en-US" dirty="0"/>
          </a:p>
          <a:p>
            <a:pPr>
              <a:buFont typeface="Wingdings" panose="05000000000000000000" pitchFamily="2" charset="2"/>
              <a:buChar char="Ø"/>
            </a:pPr>
            <a:r>
              <a:rPr lang="en-IN" dirty="0"/>
              <a:t>Data Analysis:</a:t>
            </a:r>
          </a:p>
          <a:p>
            <a:pPr lvl="1"/>
            <a:r>
              <a:rPr lang="en-IN" dirty="0"/>
              <a:t>Loss vs Epochs: Measures training convergence.</a:t>
            </a:r>
          </a:p>
          <a:p>
            <a:pPr lvl="1"/>
            <a:r>
              <a:rPr lang="en-IN" dirty="0"/>
              <a:t>PSNR vs Epochs: Evaluates visual quality.</a:t>
            </a:r>
          </a:p>
          <a:p>
            <a:pPr lvl="1"/>
            <a:r>
              <a:rPr lang="en-IN" dirty="0"/>
              <a:t>MSE vs Epochs: Measures the total error.</a:t>
            </a:r>
            <a:endParaRPr lang="en-US" dirty="0"/>
          </a:p>
          <a:p>
            <a:pPr marL="457200" lvl="1" indent="0">
              <a:buNone/>
            </a:pPr>
            <a:endParaRPr lang="en-US" dirty="0"/>
          </a:p>
        </p:txBody>
      </p:sp>
    </p:spTree>
    <p:extLst>
      <p:ext uri="{BB962C8B-B14F-4D97-AF65-F5344CB8AC3E}">
        <p14:creationId xmlns:p14="http://schemas.microsoft.com/office/powerpoint/2010/main" val="4095222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F7B6-FFEB-22C9-76A2-A92B1947B1DE}"/>
              </a:ext>
            </a:extLst>
          </p:cNvPr>
          <p:cNvSpPr>
            <a:spLocks noGrp="1"/>
          </p:cNvSpPr>
          <p:nvPr>
            <p:ph type="title"/>
          </p:nvPr>
        </p:nvSpPr>
        <p:spPr>
          <a:xfrm>
            <a:off x="3292763" y="505754"/>
            <a:ext cx="8610600" cy="1293028"/>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F76A8B7C-1492-BD5A-8A0B-A3C680AEAD38}"/>
              </a:ext>
            </a:extLst>
          </p:cNvPr>
          <p:cNvSpPr>
            <a:spLocks noGrp="1"/>
          </p:cNvSpPr>
          <p:nvPr>
            <p:ph idx="1"/>
          </p:nvPr>
        </p:nvSpPr>
        <p:spPr>
          <a:xfrm>
            <a:off x="360218" y="1431636"/>
            <a:ext cx="11145982" cy="4787049"/>
          </a:xfrm>
        </p:spPr>
        <p:txBody>
          <a:bodyPr/>
          <a:lstStyle/>
          <a:p>
            <a:pPr>
              <a:buFont typeface="Wingdings" panose="05000000000000000000" pitchFamily="2" charset="2"/>
              <a:buChar char="Ø"/>
            </a:pPr>
            <a:r>
              <a:rPr lang="en-US" dirty="0"/>
              <a:t>System diagram:</a:t>
            </a:r>
          </a:p>
          <a:p>
            <a:pPr marL="457200" indent="-457200">
              <a:buAutoNum type="arabicParenR"/>
            </a:pPr>
            <a:r>
              <a:rPr lang="en-IN" dirty="0"/>
              <a:t>MNIST: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2) CIFAR10:</a:t>
            </a:r>
          </a:p>
        </p:txBody>
      </p:sp>
      <p:pic>
        <p:nvPicPr>
          <p:cNvPr id="5" name="Picture 4">
            <a:extLst>
              <a:ext uri="{FF2B5EF4-FFF2-40B4-BE49-F238E27FC236}">
                <a16:creationId xmlns:a16="http://schemas.microsoft.com/office/drawing/2014/main" id="{FB2AAFDF-53A5-1D40-AD25-20AF312ED3B7}"/>
              </a:ext>
            </a:extLst>
          </p:cNvPr>
          <p:cNvPicPr>
            <a:picLocks noChangeAspect="1"/>
          </p:cNvPicPr>
          <p:nvPr/>
        </p:nvPicPr>
        <p:blipFill>
          <a:blip r:embed="rId2"/>
          <a:stretch>
            <a:fillRect/>
          </a:stretch>
        </p:blipFill>
        <p:spPr>
          <a:xfrm>
            <a:off x="880451" y="2231106"/>
            <a:ext cx="9972275" cy="1777627"/>
          </a:xfrm>
          <a:prstGeom prst="rect">
            <a:avLst/>
          </a:prstGeom>
        </p:spPr>
      </p:pic>
      <p:pic>
        <p:nvPicPr>
          <p:cNvPr id="7" name="Picture 6">
            <a:extLst>
              <a:ext uri="{FF2B5EF4-FFF2-40B4-BE49-F238E27FC236}">
                <a16:creationId xmlns:a16="http://schemas.microsoft.com/office/drawing/2014/main" id="{5D650AA7-E044-1480-8ECB-2DCB543AC56C}"/>
              </a:ext>
            </a:extLst>
          </p:cNvPr>
          <p:cNvPicPr>
            <a:picLocks noChangeAspect="1"/>
          </p:cNvPicPr>
          <p:nvPr/>
        </p:nvPicPr>
        <p:blipFill>
          <a:blip r:embed="rId3"/>
          <a:stretch>
            <a:fillRect/>
          </a:stretch>
        </p:blipFill>
        <p:spPr>
          <a:xfrm>
            <a:off x="829650" y="4514646"/>
            <a:ext cx="10073876" cy="1962424"/>
          </a:xfrm>
          <a:prstGeom prst="rect">
            <a:avLst/>
          </a:prstGeom>
        </p:spPr>
      </p:pic>
    </p:spTree>
    <p:extLst>
      <p:ext uri="{BB962C8B-B14F-4D97-AF65-F5344CB8AC3E}">
        <p14:creationId xmlns:p14="http://schemas.microsoft.com/office/powerpoint/2010/main" val="1417654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AAC4-313E-C5B1-9506-042E6A71ECE0}"/>
              </a:ext>
            </a:extLst>
          </p:cNvPr>
          <p:cNvSpPr>
            <a:spLocks noGrp="1"/>
          </p:cNvSpPr>
          <p:nvPr>
            <p:ph type="title"/>
          </p:nvPr>
        </p:nvSpPr>
        <p:spPr/>
        <p:txBody>
          <a:bodyPr/>
          <a:lstStyle/>
          <a:p>
            <a:r>
              <a:rPr lang="en-US" dirty="0"/>
              <a:t>30% IMPLEMENTATION AND RESULTS OBTAIBED SO FAR</a:t>
            </a:r>
            <a:endParaRPr lang="en-IN" dirty="0"/>
          </a:p>
        </p:txBody>
      </p:sp>
      <p:sp>
        <p:nvSpPr>
          <p:cNvPr id="3" name="Content Placeholder 2">
            <a:extLst>
              <a:ext uri="{FF2B5EF4-FFF2-40B4-BE49-F238E27FC236}">
                <a16:creationId xmlns:a16="http://schemas.microsoft.com/office/drawing/2014/main" id="{0EAB44C7-AC92-37FC-9E1F-67C75F5D5275}"/>
              </a:ext>
            </a:extLst>
          </p:cNvPr>
          <p:cNvSpPr>
            <a:spLocks noGrp="1"/>
          </p:cNvSpPr>
          <p:nvPr>
            <p:ph idx="1"/>
          </p:nvPr>
        </p:nvSpPr>
        <p:spPr/>
        <p:txBody>
          <a:bodyPr/>
          <a:lstStyle/>
          <a:p>
            <a:pPr>
              <a:buFont typeface="Wingdings" panose="05000000000000000000" pitchFamily="2" charset="2"/>
              <a:buChar char="Ø"/>
            </a:pPr>
            <a:r>
              <a:rPr lang="en-US" dirty="0"/>
              <a:t>Completed Work:</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rPr>
              <a:t>Implemented U-Net model for embedding and retrieval.</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rPr>
              <a:t>Trained on MNIST, CIFAR-10 with training loss, PSNR, and MSE as metrics.</a:t>
            </a:r>
          </a:p>
          <a:p>
            <a:pPr marL="457200" lvl="1"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rPr>
              <a:t> </a:t>
            </a:r>
            <a:endParaRPr kumimoji="0" lang="en-IN" altLang="en-US" sz="18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None/>
            </a:pPr>
            <a:endParaRPr lang="en-IN" altLang="en-US" sz="1800" dirty="0"/>
          </a:p>
          <a:p>
            <a:pPr marL="457200" lvl="1" indent="0" eaLnBrk="0" fontAlgn="base" hangingPunct="0">
              <a:lnSpc>
                <a:spcPct val="100000"/>
              </a:lnSpc>
              <a:spcBef>
                <a:spcPct val="0"/>
              </a:spcBef>
              <a:spcAft>
                <a:spcPct val="0"/>
              </a:spcAft>
              <a:buNone/>
            </a:pPr>
            <a:endParaRPr kumimoji="0" lang="en-IN" altLang="en-US" sz="1800" b="0" i="0" u="none" strike="noStrike" cap="none" normalizeH="0" baseline="0" dirty="0">
              <a:ln>
                <a:noFill/>
              </a:ln>
              <a:solidFill>
                <a:schemeClr val="tx1"/>
              </a:solidFill>
              <a:effectLst/>
            </a:endParaRPr>
          </a:p>
          <a:p>
            <a:pPr marL="457200" lvl="1" indent="-365125" eaLnBrk="0" fontAlgn="base" hangingPunct="0">
              <a:lnSpc>
                <a:spcPct val="100000"/>
              </a:lnSpc>
              <a:spcBef>
                <a:spcPct val="0"/>
              </a:spcBef>
              <a:spcAft>
                <a:spcPct val="0"/>
              </a:spcAft>
              <a:buFont typeface="Wingdings" panose="05000000000000000000" pitchFamily="2" charset="2"/>
              <a:buChar char="Ø"/>
            </a:pPr>
            <a:r>
              <a:rPr kumimoji="0" lang="en-US" altLang="en-US" sz="2200" b="0" i="0" u="none" strike="noStrike" cap="none" normalizeH="0" baseline="0" dirty="0">
                <a:ln>
                  <a:noFill/>
                </a:ln>
                <a:solidFill>
                  <a:schemeClr val="tx1"/>
                </a:solidFill>
                <a:effectLst/>
              </a:rPr>
              <a:t>Results Obtained:</a:t>
            </a:r>
          </a:p>
          <a:p>
            <a:pPr marL="892175" lvl="2" indent="-3429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Plots of combined training loss of MNIST and cifar10 vs epochs </a:t>
            </a:r>
          </a:p>
          <a:p>
            <a:pPr marL="892175" lvl="2" indent="-342900"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Plots of combined MSE of MNIST and cifar10 vs epochs </a:t>
            </a:r>
          </a:p>
          <a:p>
            <a:pPr marL="892175" lvl="2" indent="-342900" eaLnBrk="0" fontAlgn="base" hangingPunct="0">
              <a:lnSpc>
                <a:spcPct val="100000"/>
              </a:lnSpc>
              <a:spcBef>
                <a:spcPct val="0"/>
              </a:spcBef>
              <a:spcAft>
                <a:spcPct val="0"/>
              </a:spcAft>
            </a:pPr>
            <a:r>
              <a:rPr lang="en-US" altLang="en-US" sz="2000" dirty="0"/>
              <a:t>Plots of PSNR of MNIST and cifar10 vs epochs </a:t>
            </a:r>
          </a:p>
          <a:p>
            <a:pPr marL="892175" lvl="2" indent="-342900" eaLnBrk="0" fontAlgn="base" hangingPunct="0">
              <a:lnSpc>
                <a:spcPct val="100000"/>
              </a:lnSpc>
              <a:spcBef>
                <a:spcPct val="0"/>
              </a:spcBef>
              <a:spcAft>
                <a:spcPct val="0"/>
              </a:spcAft>
            </a:pPr>
            <a:r>
              <a:rPr lang="en-US" altLang="en-US" sz="2000" dirty="0"/>
              <a:t>Original, Secret, </a:t>
            </a:r>
            <a:r>
              <a:rPr lang="en-US" altLang="en-US" sz="2000" dirty="0" err="1"/>
              <a:t>Stego</a:t>
            </a:r>
            <a:r>
              <a:rPr lang="en-US" altLang="en-US" sz="2000" dirty="0"/>
              <a:t> and revealed images comparison for MNIST</a:t>
            </a:r>
          </a:p>
          <a:p>
            <a:pPr marL="892175" lvl="2" indent="-342900" eaLnBrk="0" fontAlgn="base" hangingPunct="0">
              <a:lnSpc>
                <a:spcPct val="100000"/>
              </a:lnSpc>
              <a:spcBef>
                <a:spcPct val="0"/>
              </a:spcBef>
              <a:spcAft>
                <a:spcPct val="0"/>
              </a:spcAft>
            </a:pPr>
            <a:r>
              <a:rPr lang="en-US" altLang="en-US" sz="2000" dirty="0"/>
              <a:t>Original, Secret, </a:t>
            </a:r>
            <a:r>
              <a:rPr lang="en-US" altLang="en-US" sz="2000" dirty="0" err="1"/>
              <a:t>Stego</a:t>
            </a:r>
            <a:r>
              <a:rPr lang="en-US" altLang="en-US" sz="2000" dirty="0"/>
              <a:t> and revealed images comparison for CIFAR</a:t>
            </a:r>
          </a:p>
          <a:p>
            <a:pPr marL="892175" lvl="2" indent="-342900" eaLnBrk="0" fontAlgn="base" hangingPunct="0">
              <a:lnSpc>
                <a:spcPct val="100000"/>
              </a:lnSpc>
              <a:spcBef>
                <a:spcPct val="0"/>
              </a:spcBef>
              <a:spcAft>
                <a:spcPct val="0"/>
              </a:spcAft>
            </a:pPr>
            <a:endParaRPr lang="en-US" altLang="en-US" sz="2000" dirty="0"/>
          </a:p>
          <a:p>
            <a:pPr marL="892175" lvl="2" indent="-342900"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4070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6F70-555D-645D-E631-C24C2ECD9C20}"/>
              </a:ext>
            </a:extLst>
          </p:cNvPr>
          <p:cNvSpPr>
            <a:spLocks noGrp="1"/>
          </p:cNvSpPr>
          <p:nvPr>
            <p:ph type="title"/>
          </p:nvPr>
        </p:nvSpPr>
        <p:spPr>
          <a:xfrm>
            <a:off x="3138055" y="260988"/>
            <a:ext cx="8610600" cy="1293028"/>
          </a:xfrm>
        </p:spPr>
        <p:txBody>
          <a:bodyPr/>
          <a:lstStyle/>
          <a:p>
            <a:r>
              <a:rPr lang="en-US" dirty="0"/>
              <a:t>RESULTS OBTAINED</a:t>
            </a:r>
            <a:endParaRPr lang="en-IN" dirty="0"/>
          </a:p>
        </p:txBody>
      </p:sp>
      <p:sp>
        <p:nvSpPr>
          <p:cNvPr id="3" name="Content Placeholder 2">
            <a:extLst>
              <a:ext uri="{FF2B5EF4-FFF2-40B4-BE49-F238E27FC236}">
                <a16:creationId xmlns:a16="http://schemas.microsoft.com/office/drawing/2014/main" id="{52D727F7-094C-F4A3-7B43-A786040E537F}"/>
              </a:ext>
            </a:extLst>
          </p:cNvPr>
          <p:cNvSpPr>
            <a:spLocks noGrp="1"/>
          </p:cNvSpPr>
          <p:nvPr>
            <p:ph idx="1"/>
          </p:nvPr>
        </p:nvSpPr>
        <p:spPr>
          <a:xfrm>
            <a:off x="443345" y="1339274"/>
            <a:ext cx="11062855" cy="4879412"/>
          </a:xfrm>
        </p:spPr>
        <p:txBody>
          <a:bodyPr/>
          <a:lstStyle/>
          <a:p>
            <a:pPr marL="0" indent="0">
              <a:buNone/>
            </a:pPr>
            <a:r>
              <a:rPr kumimoji="0" lang="en-US" altLang="en-US" sz="2400" b="0" i="0" u="none" strike="noStrike" cap="none" normalizeH="0" baseline="0" dirty="0">
                <a:ln>
                  <a:noFill/>
                </a:ln>
                <a:solidFill>
                  <a:schemeClr val="tx1"/>
                </a:solidFill>
                <a:effectLst/>
              </a:rPr>
              <a:t>1) Epochs = 5</a:t>
            </a:r>
            <a:endParaRPr kumimoji="0" lang="en-US" altLang="en-US" sz="2200" b="0" i="0" u="none" strike="noStrike" cap="none" normalizeH="0" baseline="0" dirty="0">
              <a:ln>
                <a:noFill/>
              </a:ln>
              <a:solidFill>
                <a:schemeClr val="tx1"/>
              </a:solidFill>
              <a:effectLst/>
            </a:endParaRPr>
          </a:p>
          <a:p>
            <a:pPr marL="0" indent="0">
              <a:buNone/>
            </a:pPr>
            <a:endParaRPr lang="en-IN" dirty="0"/>
          </a:p>
        </p:txBody>
      </p:sp>
      <p:pic>
        <p:nvPicPr>
          <p:cNvPr id="5" name="Picture 4">
            <a:extLst>
              <a:ext uri="{FF2B5EF4-FFF2-40B4-BE49-F238E27FC236}">
                <a16:creationId xmlns:a16="http://schemas.microsoft.com/office/drawing/2014/main" id="{F7D48D6D-AD47-33B4-273F-35EE507B6B63}"/>
              </a:ext>
            </a:extLst>
          </p:cNvPr>
          <p:cNvPicPr>
            <a:picLocks noChangeAspect="1"/>
          </p:cNvPicPr>
          <p:nvPr/>
        </p:nvPicPr>
        <p:blipFill>
          <a:blip r:embed="rId2"/>
          <a:stretch>
            <a:fillRect/>
          </a:stretch>
        </p:blipFill>
        <p:spPr>
          <a:xfrm>
            <a:off x="2291341" y="1768757"/>
            <a:ext cx="7348014" cy="4879412"/>
          </a:xfrm>
          <a:prstGeom prst="rect">
            <a:avLst/>
          </a:prstGeom>
        </p:spPr>
      </p:pic>
    </p:spTree>
    <p:extLst>
      <p:ext uri="{BB962C8B-B14F-4D97-AF65-F5344CB8AC3E}">
        <p14:creationId xmlns:p14="http://schemas.microsoft.com/office/powerpoint/2010/main" val="181679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031B-B9C1-0119-8BB6-1E55A792EA7F}"/>
              </a:ext>
            </a:extLst>
          </p:cNvPr>
          <p:cNvSpPr>
            <a:spLocks noGrp="1"/>
          </p:cNvSpPr>
          <p:nvPr>
            <p:ph type="title"/>
          </p:nvPr>
        </p:nvSpPr>
        <p:spPr/>
        <p:txBody>
          <a:bodyPr/>
          <a:lstStyle/>
          <a:p>
            <a:r>
              <a:rPr lang="en-US" dirty="0"/>
              <a:t>RESULTS OBTAINED</a:t>
            </a:r>
            <a:endParaRPr lang="en-IN" dirty="0"/>
          </a:p>
        </p:txBody>
      </p:sp>
      <p:sp>
        <p:nvSpPr>
          <p:cNvPr id="3" name="Content Placeholder 2">
            <a:extLst>
              <a:ext uri="{FF2B5EF4-FFF2-40B4-BE49-F238E27FC236}">
                <a16:creationId xmlns:a16="http://schemas.microsoft.com/office/drawing/2014/main" id="{E8D1F328-7EDA-1DE2-BCC4-D812B0C5A36C}"/>
              </a:ext>
            </a:extLst>
          </p:cNvPr>
          <p:cNvSpPr>
            <a:spLocks noGrp="1"/>
          </p:cNvSpPr>
          <p:nvPr>
            <p:ph idx="1"/>
          </p:nvPr>
        </p:nvSpPr>
        <p:spPr/>
        <p:txBody>
          <a:bodyPr/>
          <a:lstStyle/>
          <a:p>
            <a:r>
              <a:rPr lang="en-US" altLang="en-US" sz="2000" dirty="0"/>
              <a:t>Original, Secret, </a:t>
            </a:r>
            <a:r>
              <a:rPr lang="en-US" altLang="en-US" sz="2000" dirty="0" err="1"/>
              <a:t>Stego</a:t>
            </a:r>
            <a:r>
              <a:rPr lang="en-US" altLang="en-US" sz="2000" dirty="0"/>
              <a:t> and revealed images comparison for MNIST</a:t>
            </a:r>
          </a:p>
          <a:p>
            <a:endParaRPr lang="en-US" altLang="en-US" sz="2000" dirty="0"/>
          </a:p>
        </p:txBody>
      </p:sp>
      <p:pic>
        <p:nvPicPr>
          <p:cNvPr id="5" name="Picture 4">
            <a:extLst>
              <a:ext uri="{FF2B5EF4-FFF2-40B4-BE49-F238E27FC236}">
                <a16:creationId xmlns:a16="http://schemas.microsoft.com/office/drawing/2014/main" id="{54D6C8F0-9575-EF56-CA21-13B6B7AE4AD5}"/>
              </a:ext>
            </a:extLst>
          </p:cNvPr>
          <p:cNvPicPr>
            <a:picLocks noChangeAspect="1"/>
          </p:cNvPicPr>
          <p:nvPr/>
        </p:nvPicPr>
        <p:blipFill>
          <a:blip r:embed="rId2"/>
          <a:stretch>
            <a:fillRect/>
          </a:stretch>
        </p:blipFill>
        <p:spPr>
          <a:xfrm>
            <a:off x="1597890" y="2603711"/>
            <a:ext cx="7524138" cy="3954687"/>
          </a:xfrm>
          <a:prstGeom prst="rect">
            <a:avLst/>
          </a:prstGeom>
        </p:spPr>
      </p:pic>
    </p:spTree>
    <p:extLst>
      <p:ext uri="{BB962C8B-B14F-4D97-AF65-F5344CB8AC3E}">
        <p14:creationId xmlns:p14="http://schemas.microsoft.com/office/powerpoint/2010/main" val="7796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6B9EB-A9B7-5669-1F38-A7F1932EEA45}"/>
              </a:ext>
            </a:extLst>
          </p:cNvPr>
          <p:cNvSpPr>
            <a:spLocks noGrp="1"/>
          </p:cNvSpPr>
          <p:nvPr>
            <p:ph type="title"/>
          </p:nvPr>
        </p:nvSpPr>
        <p:spPr/>
        <p:txBody>
          <a:bodyPr/>
          <a:lstStyle/>
          <a:p>
            <a:r>
              <a:rPr lang="en-US" dirty="0"/>
              <a:t>RESULTS OBTAINED</a:t>
            </a:r>
            <a:endParaRPr lang="en-IN" dirty="0"/>
          </a:p>
        </p:txBody>
      </p:sp>
      <p:sp>
        <p:nvSpPr>
          <p:cNvPr id="3" name="Content Placeholder 2">
            <a:extLst>
              <a:ext uri="{FF2B5EF4-FFF2-40B4-BE49-F238E27FC236}">
                <a16:creationId xmlns:a16="http://schemas.microsoft.com/office/drawing/2014/main" id="{6F8EEFF6-23CF-637A-BBBD-5B520C735A6D}"/>
              </a:ext>
            </a:extLst>
          </p:cNvPr>
          <p:cNvSpPr>
            <a:spLocks noGrp="1"/>
          </p:cNvSpPr>
          <p:nvPr>
            <p:ph idx="1"/>
          </p:nvPr>
        </p:nvSpPr>
        <p:spPr/>
        <p:txBody>
          <a:bodyPr/>
          <a:lstStyle/>
          <a:p>
            <a:r>
              <a:rPr lang="en-US" altLang="en-US" sz="2400" dirty="0"/>
              <a:t>Original, Secret, </a:t>
            </a:r>
            <a:r>
              <a:rPr lang="en-US" altLang="en-US" sz="2400" dirty="0" err="1"/>
              <a:t>Stego</a:t>
            </a:r>
            <a:r>
              <a:rPr lang="en-US" altLang="en-US" sz="2400" dirty="0"/>
              <a:t> and revealed images comparison for CIFAR</a:t>
            </a:r>
          </a:p>
          <a:p>
            <a:endParaRPr lang="en-IN" dirty="0"/>
          </a:p>
        </p:txBody>
      </p:sp>
      <p:pic>
        <p:nvPicPr>
          <p:cNvPr id="5" name="Picture 4">
            <a:extLst>
              <a:ext uri="{FF2B5EF4-FFF2-40B4-BE49-F238E27FC236}">
                <a16:creationId xmlns:a16="http://schemas.microsoft.com/office/drawing/2014/main" id="{66657793-6E77-F9C6-CB7D-4E38BA4D1857}"/>
              </a:ext>
            </a:extLst>
          </p:cNvPr>
          <p:cNvPicPr>
            <a:picLocks noChangeAspect="1"/>
          </p:cNvPicPr>
          <p:nvPr/>
        </p:nvPicPr>
        <p:blipFill>
          <a:blip r:embed="rId2"/>
          <a:stretch>
            <a:fillRect/>
          </a:stretch>
        </p:blipFill>
        <p:spPr>
          <a:xfrm>
            <a:off x="1514765" y="2728343"/>
            <a:ext cx="6908800" cy="3927305"/>
          </a:xfrm>
          <a:prstGeom prst="rect">
            <a:avLst/>
          </a:prstGeom>
        </p:spPr>
      </p:pic>
    </p:spTree>
    <p:extLst>
      <p:ext uri="{BB962C8B-B14F-4D97-AF65-F5344CB8AC3E}">
        <p14:creationId xmlns:p14="http://schemas.microsoft.com/office/powerpoint/2010/main" val="2393953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CAFB-ECD5-5B50-44C5-723A34F13CC8}"/>
              </a:ext>
            </a:extLst>
          </p:cNvPr>
          <p:cNvSpPr>
            <a:spLocks noGrp="1"/>
          </p:cNvSpPr>
          <p:nvPr>
            <p:ph type="title"/>
          </p:nvPr>
        </p:nvSpPr>
        <p:spPr/>
        <p:txBody>
          <a:bodyPr/>
          <a:lstStyle/>
          <a:p>
            <a:r>
              <a:rPr lang="en-US" dirty="0"/>
              <a:t>RESULTS OBTAINED</a:t>
            </a:r>
            <a:endParaRPr lang="en-IN" dirty="0"/>
          </a:p>
        </p:txBody>
      </p:sp>
      <p:sp>
        <p:nvSpPr>
          <p:cNvPr id="3" name="Content Placeholder 2">
            <a:extLst>
              <a:ext uri="{FF2B5EF4-FFF2-40B4-BE49-F238E27FC236}">
                <a16:creationId xmlns:a16="http://schemas.microsoft.com/office/drawing/2014/main" id="{A82D5254-4C16-37C7-1351-840B92800BD5}"/>
              </a:ext>
            </a:extLst>
          </p:cNvPr>
          <p:cNvSpPr>
            <a:spLocks noGrp="1"/>
          </p:cNvSpPr>
          <p:nvPr>
            <p:ph idx="1"/>
          </p:nvPr>
        </p:nvSpPr>
        <p:spPr/>
        <p:txBody>
          <a:bodyPr/>
          <a:lstStyle/>
          <a:p>
            <a:pPr marL="0" indent="0">
              <a:buNone/>
            </a:pPr>
            <a:r>
              <a:rPr lang="en-US" dirty="0"/>
              <a:t>2) Epochs = 10</a:t>
            </a:r>
            <a:endParaRPr lang="en-IN" dirty="0"/>
          </a:p>
        </p:txBody>
      </p:sp>
      <p:pic>
        <p:nvPicPr>
          <p:cNvPr id="3074" name="Picture 2" descr="Output image">
            <a:extLst>
              <a:ext uri="{FF2B5EF4-FFF2-40B4-BE49-F238E27FC236}">
                <a16:creationId xmlns:a16="http://schemas.microsoft.com/office/drawing/2014/main" id="{A20CC6B5-BBCF-BA72-FB6D-E43E82515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36" y="2659788"/>
            <a:ext cx="10820400" cy="3558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08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FD526-A611-58F5-3633-FE1E91DE2DB3}"/>
              </a:ext>
            </a:extLst>
          </p:cNvPr>
          <p:cNvSpPr>
            <a:spLocks noGrp="1"/>
          </p:cNvSpPr>
          <p:nvPr>
            <p:ph type="title"/>
          </p:nvPr>
        </p:nvSpPr>
        <p:spPr>
          <a:xfrm>
            <a:off x="1141413" y="609600"/>
            <a:ext cx="9905998" cy="960582"/>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073D919-1932-600A-7EFD-E5DFF7C099C6}"/>
              </a:ext>
            </a:extLst>
          </p:cNvPr>
          <p:cNvSpPr>
            <a:spLocks noGrp="1"/>
          </p:cNvSpPr>
          <p:nvPr>
            <p:ph idx="1"/>
          </p:nvPr>
        </p:nvSpPr>
        <p:spPr>
          <a:xfrm>
            <a:off x="803564" y="1570182"/>
            <a:ext cx="10243847" cy="4950691"/>
          </a:xfrm>
        </p:spPr>
        <p:txBody>
          <a:bodyPr>
            <a:normAutofit/>
          </a:bodyPr>
          <a:lstStyle/>
          <a:p>
            <a:pPr>
              <a:buFont typeface="Wingdings" panose="05000000000000000000" pitchFamily="2" charset="2"/>
              <a:buChar char="Ø"/>
            </a:pPr>
            <a:r>
              <a:rPr lang="en-US" sz="1800" dirty="0">
                <a:effectLst>
                  <a:glow rad="38100">
                    <a:schemeClr val="bg1">
                      <a:lumMod val="50000"/>
                      <a:lumOff val="50000"/>
                      <a:alpha val="20000"/>
                    </a:schemeClr>
                  </a:glow>
                </a:effectLst>
              </a:rPr>
              <a:t>Background:</a:t>
            </a:r>
          </a:p>
          <a:p>
            <a:pPr lvl="1"/>
            <a:r>
              <a:rPr lang="en-US" sz="1800" dirty="0">
                <a:effectLst>
                  <a:glow rad="38100">
                    <a:schemeClr val="bg1">
                      <a:lumMod val="50000"/>
                      <a:lumOff val="50000"/>
                      <a:alpha val="20000"/>
                    </a:schemeClr>
                  </a:glow>
                </a:effectLst>
              </a:rPr>
              <a:t>Image steganography is a technique for embedding information in images while preserving visual fidelity.</a:t>
            </a:r>
          </a:p>
          <a:p>
            <a:pPr lvl="1"/>
            <a:r>
              <a:rPr lang="en-US" sz="1800" dirty="0">
                <a:effectLst>
                  <a:glow rad="38100">
                    <a:schemeClr val="bg1">
                      <a:lumMod val="50000"/>
                      <a:lumOff val="50000"/>
                      <a:alpha val="20000"/>
                    </a:schemeClr>
                  </a:glow>
                </a:effectLst>
              </a:rPr>
              <a:t>With the increasing need for secure communication, the challenge is to achieve high quality embedding with minimal detectability.</a:t>
            </a:r>
          </a:p>
          <a:p>
            <a:pPr marL="457200" lvl="1" indent="0">
              <a:buNone/>
            </a:pPr>
            <a:endParaRPr lang="en-US" sz="1800" dirty="0">
              <a:effectLst>
                <a:glow rad="38100">
                  <a:schemeClr val="bg1">
                    <a:lumMod val="50000"/>
                    <a:lumOff val="50000"/>
                    <a:alpha val="20000"/>
                  </a:schemeClr>
                </a:glow>
              </a:effectLst>
            </a:endParaRPr>
          </a:p>
          <a:p>
            <a:pPr marL="457200" lvl="1" indent="-365125">
              <a:buFont typeface="Wingdings" panose="05000000000000000000" pitchFamily="2" charset="2"/>
              <a:buChar char="Ø"/>
            </a:pPr>
            <a:r>
              <a:rPr lang="en-US" sz="1800" dirty="0">
                <a:effectLst>
                  <a:glow rad="38100">
                    <a:schemeClr val="bg1">
                      <a:lumMod val="50000"/>
                      <a:lumOff val="50000"/>
                      <a:alpha val="20000"/>
                    </a:schemeClr>
                  </a:glow>
                </a:effectLst>
              </a:rPr>
              <a:t>Context:</a:t>
            </a:r>
          </a:p>
          <a:p>
            <a:pPr marL="835025" lvl="2" indent="-285750"/>
            <a:r>
              <a:rPr lang="en-US" dirty="0">
                <a:effectLst>
                  <a:glow rad="38100">
                    <a:schemeClr val="bg1">
                      <a:lumMod val="50000"/>
                      <a:lumOff val="50000"/>
                      <a:alpha val="20000"/>
                    </a:schemeClr>
                  </a:glow>
                </a:effectLst>
              </a:rPr>
              <a:t>U-Net, known for segmentation, is adapted to efficiently encode and retrieve secret data.</a:t>
            </a:r>
          </a:p>
          <a:p>
            <a:pPr marL="835025" lvl="2" indent="-285750"/>
            <a:r>
              <a:rPr lang="en-US" dirty="0">
                <a:effectLst>
                  <a:glow rad="38100">
                    <a:schemeClr val="bg1">
                      <a:lumMod val="50000"/>
                      <a:lumOff val="50000"/>
                      <a:alpha val="20000"/>
                    </a:schemeClr>
                  </a:glow>
                </a:effectLst>
              </a:rPr>
              <a:t>This project uses U-Net to embed and extract data.</a:t>
            </a:r>
          </a:p>
          <a:p>
            <a:pPr marL="835025" lvl="2" indent="-285750"/>
            <a:endParaRPr lang="en-US" dirty="0">
              <a:effectLst>
                <a:glow rad="38100">
                  <a:schemeClr val="bg1">
                    <a:lumMod val="50000"/>
                    <a:lumOff val="50000"/>
                    <a:alpha val="20000"/>
                  </a:schemeClr>
                </a:glow>
              </a:effectLst>
            </a:endParaRPr>
          </a:p>
          <a:p>
            <a:pPr marL="549275" lvl="2" indent="-549275">
              <a:buFont typeface="Wingdings" panose="05000000000000000000" pitchFamily="2" charset="2"/>
              <a:buChar char="Ø"/>
            </a:pPr>
            <a:r>
              <a:rPr lang="en-US" dirty="0">
                <a:effectLst>
                  <a:glow rad="38100">
                    <a:schemeClr val="bg1">
                      <a:lumMod val="50000"/>
                      <a:lumOff val="50000"/>
                      <a:alpha val="20000"/>
                    </a:schemeClr>
                  </a:glow>
                </a:effectLst>
              </a:rPr>
              <a:t>Significance:</a:t>
            </a:r>
          </a:p>
          <a:p>
            <a:pPr marL="742950" lvl="3" indent="-285750"/>
            <a:r>
              <a:rPr lang="en-US" sz="1800" dirty="0">
                <a:effectLst>
                  <a:glow rad="38100">
                    <a:schemeClr val="bg1">
                      <a:lumMod val="50000"/>
                      <a:lumOff val="50000"/>
                      <a:alpha val="20000"/>
                    </a:schemeClr>
                  </a:glow>
                </a:effectLst>
              </a:rPr>
              <a:t>The significance of this approach lies in its ability to enhance data security and retrieval accuracy. </a:t>
            </a:r>
          </a:p>
          <a:p>
            <a:pPr marL="742950" lvl="3" indent="-285750"/>
            <a:r>
              <a:rPr lang="en-US" sz="1800" dirty="0">
                <a:effectLst>
                  <a:glow rad="38100">
                    <a:schemeClr val="bg1">
                      <a:lumMod val="50000"/>
                      <a:lumOff val="50000"/>
                      <a:alpha val="20000"/>
                    </a:schemeClr>
                  </a:glow>
                </a:effectLst>
              </a:rPr>
              <a:t>Addresses limitations in existing GAN-based approaches, such as instability and high resource usage.</a:t>
            </a:r>
          </a:p>
        </p:txBody>
      </p:sp>
    </p:spTree>
    <p:extLst>
      <p:ext uri="{BB962C8B-B14F-4D97-AF65-F5344CB8AC3E}">
        <p14:creationId xmlns:p14="http://schemas.microsoft.com/office/powerpoint/2010/main" val="2348187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D9FA-D955-AF89-88CA-142FA643C362}"/>
              </a:ext>
            </a:extLst>
          </p:cNvPr>
          <p:cNvSpPr>
            <a:spLocks noGrp="1"/>
          </p:cNvSpPr>
          <p:nvPr>
            <p:ph type="title"/>
          </p:nvPr>
        </p:nvSpPr>
        <p:spPr/>
        <p:txBody>
          <a:bodyPr/>
          <a:lstStyle/>
          <a:p>
            <a:r>
              <a:rPr lang="en-US" dirty="0"/>
              <a:t>RESULTS OBTAINED</a:t>
            </a:r>
            <a:endParaRPr lang="en-IN" dirty="0"/>
          </a:p>
        </p:txBody>
      </p:sp>
      <p:sp>
        <p:nvSpPr>
          <p:cNvPr id="3" name="Content Placeholder 2">
            <a:extLst>
              <a:ext uri="{FF2B5EF4-FFF2-40B4-BE49-F238E27FC236}">
                <a16:creationId xmlns:a16="http://schemas.microsoft.com/office/drawing/2014/main" id="{BD934FF5-AC4E-9B3F-8A81-935743360F81}"/>
              </a:ext>
            </a:extLst>
          </p:cNvPr>
          <p:cNvSpPr>
            <a:spLocks noGrp="1"/>
          </p:cNvSpPr>
          <p:nvPr>
            <p:ph idx="1"/>
          </p:nvPr>
        </p:nvSpPr>
        <p:spPr/>
        <p:txBody>
          <a:bodyPr/>
          <a:lstStyle/>
          <a:p>
            <a:r>
              <a:rPr lang="en-US" altLang="en-US" sz="2400" dirty="0"/>
              <a:t>Original, Secret, </a:t>
            </a:r>
            <a:r>
              <a:rPr lang="en-US" altLang="en-US" sz="2400" dirty="0" err="1"/>
              <a:t>Stego</a:t>
            </a:r>
            <a:r>
              <a:rPr lang="en-US" altLang="en-US" sz="2400" dirty="0"/>
              <a:t> and revealed images comparison for MNIST</a:t>
            </a:r>
          </a:p>
          <a:p>
            <a:endParaRPr lang="en-IN" dirty="0"/>
          </a:p>
        </p:txBody>
      </p:sp>
      <p:pic>
        <p:nvPicPr>
          <p:cNvPr id="5" name="Picture 4">
            <a:extLst>
              <a:ext uri="{FF2B5EF4-FFF2-40B4-BE49-F238E27FC236}">
                <a16:creationId xmlns:a16="http://schemas.microsoft.com/office/drawing/2014/main" id="{A7241317-BA84-DE98-51EC-D4D96A346DD1}"/>
              </a:ext>
            </a:extLst>
          </p:cNvPr>
          <p:cNvPicPr>
            <a:picLocks noChangeAspect="1"/>
          </p:cNvPicPr>
          <p:nvPr/>
        </p:nvPicPr>
        <p:blipFill>
          <a:blip r:embed="rId2"/>
          <a:stretch>
            <a:fillRect/>
          </a:stretch>
        </p:blipFill>
        <p:spPr>
          <a:xfrm>
            <a:off x="1441535" y="2706254"/>
            <a:ext cx="7024414" cy="3810000"/>
          </a:xfrm>
          <a:prstGeom prst="rect">
            <a:avLst/>
          </a:prstGeom>
        </p:spPr>
      </p:pic>
    </p:spTree>
    <p:extLst>
      <p:ext uri="{BB962C8B-B14F-4D97-AF65-F5344CB8AC3E}">
        <p14:creationId xmlns:p14="http://schemas.microsoft.com/office/powerpoint/2010/main" val="2192110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FA04-7731-BC50-7440-96343EFA0554}"/>
              </a:ext>
            </a:extLst>
          </p:cNvPr>
          <p:cNvSpPr>
            <a:spLocks noGrp="1"/>
          </p:cNvSpPr>
          <p:nvPr>
            <p:ph type="title"/>
          </p:nvPr>
        </p:nvSpPr>
        <p:spPr/>
        <p:txBody>
          <a:bodyPr/>
          <a:lstStyle/>
          <a:p>
            <a:r>
              <a:rPr lang="en-US" dirty="0"/>
              <a:t>RESULTS OBTAINED</a:t>
            </a:r>
            <a:endParaRPr lang="en-IN" dirty="0"/>
          </a:p>
        </p:txBody>
      </p:sp>
      <p:sp>
        <p:nvSpPr>
          <p:cNvPr id="3" name="Content Placeholder 2">
            <a:extLst>
              <a:ext uri="{FF2B5EF4-FFF2-40B4-BE49-F238E27FC236}">
                <a16:creationId xmlns:a16="http://schemas.microsoft.com/office/drawing/2014/main" id="{1DD0680A-4A7D-D07A-BFFF-61453053B9E8}"/>
              </a:ext>
            </a:extLst>
          </p:cNvPr>
          <p:cNvSpPr>
            <a:spLocks noGrp="1"/>
          </p:cNvSpPr>
          <p:nvPr>
            <p:ph idx="1"/>
          </p:nvPr>
        </p:nvSpPr>
        <p:spPr/>
        <p:txBody>
          <a:bodyPr/>
          <a:lstStyle/>
          <a:p>
            <a:r>
              <a:rPr lang="en-US" altLang="en-US" sz="2000" dirty="0"/>
              <a:t>Original, Secret, </a:t>
            </a:r>
            <a:r>
              <a:rPr lang="en-US" altLang="en-US" sz="2000" dirty="0" err="1"/>
              <a:t>Stego</a:t>
            </a:r>
            <a:r>
              <a:rPr lang="en-US" altLang="en-US" sz="2000" dirty="0"/>
              <a:t> and revealed images comparison for CIFAR</a:t>
            </a:r>
          </a:p>
          <a:p>
            <a:endParaRPr lang="en-IN" dirty="0"/>
          </a:p>
        </p:txBody>
      </p:sp>
      <p:pic>
        <p:nvPicPr>
          <p:cNvPr id="5" name="Picture 4">
            <a:extLst>
              <a:ext uri="{FF2B5EF4-FFF2-40B4-BE49-F238E27FC236}">
                <a16:creationId xmlns:a16="http://schemas.microsoft.com/office/drawing/2014/main" id="{1C14E384-3EBE-0B31-6676-BED9946719B3}"/>
              </a:ext>
            </a:extLst>
          </p:cNvPr>
          <p:cNvPicPr>
            <a:picLocks noChangeAspect="1"/>
          </p:cNvPicPr>
          <p:nvPr/>
        </p:nvPicPr>
        <p:blipFill>
          <a:blip r:embed="rId2"/>
          <a:stretch>
            <a:fillRect/>
          </a:stretch>
        </p:blipFill>
        <p:spPr>
          <a:xfrm>
            <a:off x="1496289" y="3074647"/>
            <a:ext cx="8560803" cy="2335489"/>
          </a:xfrm>
          <a:prstGeom prst="rect">
            <a:avLst/>
          </a:prstGeom>
        </p:spPr>
      </p:pic>
    </p:spTree>
    <p:extLst>
      <p:ext uri="{BB962C8B-B14F-4D97-AF65-F5344CB8AC3E}">
        <p14:creationId xmlns:p14="http://schemas.microsoft.com/office/powerpoint/2010/main" val="805348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6870-2FE2-F084-C411-4D0939F9FE2F}"/>
              </a:ext>
            </a:extLst>
          </p:cNvPr>
          <p:cNvSpPr>
            <a:spLocks noGrp="1"/>
          </p:cNvSpPr>
          <p:nvPr>
            <p:ph type="title"/>
          </p:nvPr>
        </p:nvSpPr>
        <p:spPr/>
        <p:txBody>
          <a:bodyPr/>
          <a:lstStyle/>
          <a:p>
            <a:r>
              <a:rPr lang="en-US" dirty="0"/>
              <a:t>WORK TO BE DONE</a:t>
            </a:r>
            <a:endParaRPr lang="en-IN" dirty="0"/>
          </a:p>
        </p:txBody>
      </p:sp>
      <p:sp>
        <p:nvSpPr>
          <p:cNvPr id="3" name="Content Placeholder 2">
            <a:extLst>
              <a:ext uri="{FF2B5EF4-FFF2-40B4-BE49-F238E27FC236}">
                <a16:creationId xmlns:a16="http://schemas.microsoft.com/office/drawing/2014/main" id="{1C42DD0B-3421-F2D0-0D25-7C17E05ED7EA}"/>
              </a:ext>
            </a:extLst>
          </p:cNvPr>
          <p:cNvSpPr>
            <a:spLocks noGrp="1"/>
          </p:cNvSpPr>
          <p:nvPr>
            <p:ph idx="1"/>
          </p:nvPr>
        </p:nvSpPr>
        <p:spPr/>
        <p:txBody>
          <a:bodyPr/>
          <a:lstStyle/>
          <a:p>
            <a:r>
              <a:rPr lang="en-US" dirty="0"/>
              <a:t>Fine tune the existing U Net model.</a:t>
            </a:r>
          </a:p>
          <a:p>
            <a:r>
              <a:rPr lang="en-US" dirty="0"/>
              <a:t>Explore the use of attention based mechanisms and residual blocks for encoding and decoding.</a:t>
            </a:r>
          </a:p>
          <a:p>
            <a:r>
              <a:rPr lang="en-US" dirty="0"/>
              <a:t>Extend experiments to natural image datasets like ImageNet, Pascal VOC. </a:t>
            </a:r>
          </a:p>
          <a:p>
            <a:r>
              <a:rPr lang="en-IN" dirty="0"/>
              <a:t>Comparison with GANs</a:t>
            </a:r>
            <a:endParaRPr lang="en-US" dirty="0"/>
          </a:p>
          <a:p>
            <a:r>
              <a:rPr lang="en-US" dirty="0"/>
              <a:t>Including additional metrics like SSIM and embedding rate.</a:t>
            </a:r>
          </a:p>
        </p:txBody>
      </p:sp>
    </p:spTree>
    <p:extLst>
      <p:ext uri="{BB962C8B-B14F-4D97-AF65-F5344CB8AC3E}">
        <p14:creationId xmlns:p14="http://schemas.microsoft.com/office/powerpoint/2010/main" val="2340741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B983-5B3A-2866-E065-B5E1C28D91A5}"/>
              </a:ext>
            </a:extLst>
          </p:cNvPr>
          <p:cNvSpPr>
            <a:spLocks noGrp="1"/>
          </p:cNvSpPr>
          <p:nvPr>
            <p:ph type="title"/>
          </p:nvPr>
        </p:nvSpPr>
        <p:spPr/>
        <p:txBody>
          <a:bodyPr/>
          <a:lstStyle/>
          <a:p>
            <a:r>
              <a:rPr lang="en-US" dirty="0"/>
              <a:t>LITERATURE REVIEW</a:t>
            </a:r>
            <a:endParaRPr lang="en-IN" dirty="0"/>
          </a:p>
        </p:txBody>
      </p:sp>
      <p:pic>
        <p:nvPicPr>
          <p:cNvPr id="4" name="table">
            <a:extLst>
              <a:ext uri="{FF2B5EF4-FFF2-40B4-BE49-F238E27FC236}">
                <a16:creationId xmlns:a16="http://schemas.microsoft.com/office/drawing/2014/main" id="{403346A4-0FFF-02D4-4BDB-EE0A4F71D8FE}"/>
              </a:ext>
            </a:extLst>
          </p:cNvPr>
          <p:cNvPicPr>
            <a:picLocks noGrp="1" noChangeAspect="1"/>
          </p:cNvPicPr>
          <p:nvPr>
            <p:ph idx="1"/>
          </p:nvPr>
        </p:nvPicPr>
        <p:blipFill>
          <a:blip r:embed="rId2"/>
          <a:stretch>
            <a:fillRect/>
          </a:stretch>
        </p:blipFill>
        <p:spPr>
          <a:xfrm>
            <a:off x="819454" y="2371026"/>
            <a:ext cx="10553091" cy="3670110"/>
          </a:xfrm>
          <a:prstGeom prst="rect">
            <a:avLst/>
          </a:prstGeom>
        </p:spPr>
      </p:pic>
    </p:spTree>
    <p:extLst>
      <p:ext uri="{BB962C8B-B14F-4D97-AF65-F5344CB8AC3E}">
        <p14:creationId xmlns:p14="http://schemas.microsoft.com/office/powerpoint/2010/main" val="2557011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292C-513B-A727-1DDD-E396C370D023}"/>
              </a:ext>
            </a:extLst>
          </p:cNvPr>
          <p:cNvSpPr>
            <a:spLocks noGrp="1"/>
          </p:cNvSpPr>
          <p:nvPr>
            <p:ph type="title"/>
          </p:nvPr>
        </p:nvSpPr>
        <p:spPr/>
        <p:txBody>
          <a:bodyPr/>
          <a:lstStyle/>
          <a:p>
            <a:r>
              <a:rPr lang="en-US" dirty="0"/>
              <a:t>LITERATURE REVIEW</a:t>
            </a:r>
            <a:endParaRPr lang="en-IN" dirty="0"/>
          </a:p>
        </p:txBody>
      </p:sp>
      <p:pic>
        <p:nvPicPr>
          <p:cNvPr id="4" name="table">
            <a:extLst>
              <a:ext uri="{FF2B5EF4-FFF2-40B4-BE49-F238E27FC236}">
                <a16:creationId xmlns:a16="http://schemas.microsoft.com/office/drawing/2014/main" id="{AF43EEBF-2283-0329-017F-6A6C95251F1C}"/>
              </a:ext>
            </a:extLst>
          </p:cNvPr>
          <p:cNvPicPr>
            <a:picLocks noGrp="1" noChangeAspect="1"/>
          </p:cNvPicPr>
          <p:nvPr>
            <p:ph idx="1"/>
          </p:nvPr>
        </p:nvPicPr>
        <p:blipFill>
          <a:blip r:embed="rId2"/>
          <a:stretch>
            <a:fillRect/>
          </a:stretch>
        </p:blipFill>
        <p:spPr>
          <a:xfrm>
            <a:off x="748146" y="2193925"/>
            <a:ext cx="10612581" cy="4225348"/>
          </a:xfrm>
          <a:prstGeom prst="rect">
            <a:avLst/>
          </a:prstGeom>
        </p:spPr>
      </p:pic>
    </p:spTree>
    <p:extLst>
      <p:ext uri="{BB962C8B-B14F-4D97-AF65-F5344CB8AC3E}">
        <p14:creationId xmlns:p14="http://schemas.microsoft.com/office/powerpoint/2010/main" val="388616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09DFD-1304-1670-CF12-6D37795BF30C}"/>
              </a:ext>
            </a:extLst>
          </p:cNvPr>
          <p:cNvSpPr>
            <a:spLocks noGrp="1"/>
          </p:cNvSpPr>
          <p:nvPr>
            <p:ph type="title"/>
          </p:nvPr>
        </p:nvSpPr>
        <p:spPr/>
        <p:txBody>
          <a:bodyPr/>
          <a:lstStyle/>
          <a:p>
            <a:r>
              <a:rPr lang="en-US" dirty="0"/>
              <a:t>LITERATURE REVIEW</a:t>
            </a:r>
            <a:endParaRPr lang="en-IN" dirty="0"/>
          </a:p>
        </p:txBody>
      </p:sp>
      <p:pic>
        <p:nvPicPr>
          <p:cNvPr id="4" name="table">
            <a:extLst>
              <a:ext uri="{FF2B5EF4-FFF2-40B4-BE49-F238E27FC236}">
                <a16:creationId xmlns:a16="http://schemas.microsoft.com/office/drawing/2014/main" id="{614078B4-ECFB-E7AA-D8C4-D54A4B7609D7}"/>
              </a:ext>
            </a:extLst>
          </p:cNvPr>
          <p:cNvPicPr>
            <a:picLocks noGrp="1" noChangeAspect="1"/>
          </p:cNvPicPr>
          <p:nvPr>
            <p:ph idx="1"/>
          </p:nvPr>
        </p:nvPicPr>
        <p:blipFill>
          <a:blip r:embed="rId2"/>
          <a:stretch>
            <a:fillRect/>
          </a:stretch>
        </p:blipFill>
        <p:spPr>
          <a:xfrm>
            <a:off x="667922" y="2318327"/>
            <a:ext cx="10704623" cy="3722809"/>
          </a:xfrm>
          <a:prstGeom prst="rect">
            <a:avLst/>
          </a:prstGeom>
        </p:spPr>
      </p:pic>
    </p:spTree>
    <p:extLst>
      <p:ext uri="{BB962C8B-B14F-4D97-AF65-F5344CB8AC3E}">
        <p14:creationId xmlns:p14="http://schemas.microsoft.com/office/powerpoint/2010/main" val="2833322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0B4E-F48A-CE91-C143-A0B39BCFAFB3}"/>
              </a:ext>
            </a:extLst>
          </p:cNvPr>
          <p:cNvSpPr>
            <a:spLocks noGrp="1"/>
          </p:cNvSpPr>
          <p:nvPr>
            <p:ph type="title"/>
          </p:nvPr>
        </p:nvSpPr>
        <p:spPr/>
        <p:txBody>
          <a:bodyPr/>
          <a:lstStyle/>
          <a:p>
            <a:r>
              <a:rPr lang="en-US" dirty="0"/>
              <a:t>LITERATURE REVIEW</a:t>
            </a:r>
            <a:endParaRPr lang="en-IN" dirty="0"/>
          </a:p>
        </p:txBody>
      </p:sp>
      <p:pic>
        <p:nvPicPr>
          <p:cNvPr id="4" name="table">
            <a:extLst>
              <a:ext uri="{FF2B5EF4-FFF2-40B4-BE49-F238E27FC236}">
                <a16:creationId xmlns:a16="http://schemas.microsoft.com/office/drawing/2014/main" id="{D842DDD8-611F-EB92-8E2B-C7768498B4FE}"/>
              </a:ext>
            </a:extLst>
          </p:cNvPr>
          <p:cNvPicPr>
            <a:picLocks noGrp="1" noChangeAspect="1"/>
          </p:cNvPicPr>
          <p:nvPr>
            <p:ph idx="1"/>
          </p:nvPr>
        </p:nvPicPr>
        <p:blipFill>
          <a:blip r:embed="rId2"/>
          <a:stretch>
            <a:fillRect/>
          </a:stretch>
        </p:blipFill>
        <p:spPr>
          <a:xfrm>
            <a:off x="794327" y="2193926"/>
            <a:ext cx="10711873" cy="4003600"/>
          </a:xfrm>
          <a:prstGeom prst="rect">
            <a:avLst/>
          </a:prstGeom>
        </p:spPr>
      </p:pic>
    </p:spTree>
    <p:extLst>
      <p:ext uri="{BB962C8B-B14F-4D97-AF65-F5344CB8AC3E}">
        <p14:creationId xmlns:p14="http://schemas.microsoft.com/office/powerpoint/2010/main" val="1421878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2B716-D953-2D38-5A1C-4651C4A2851B}"/>
              </a:ext>
            </a:extLst>
          </p:cNvPr>
          <p:cNvSpPr>
            <a:spLocks noGrp="1"/>
          </p:cNvSpPr>
          <p:nvPr>
            <p:ph type="title"/>
          </p:nvPr>
        </p:nvSpPr>
        <p:spPr/>
        <p:txBody>
          <a:bodyPr/>
          <a:lstStyle/>
          <a:p>
            <a:r>
              <a:rPr lang="en-US" dirty="0"/>
              <a:t>LITERATURE REVIEW</a:t>
            </a:r>
            <a:endParaRPr lang="en-IN" dirty="0"/>
          </a:p>
        </p:txBody>
      </p:sp>
      <p:pic>
        <p:nvPicPr>
          <p:cNvPr id="4" name="table">
            <a:extLst>
              <a:ext uri="{FF2B5EF4-FFF2-40B4-BE49-F238E27FC236}">
                <a16:creationId xmlns:a16="http://schemas.microsoft.com/office/drawing/2014/main" id="{8E4F1099-99F8-B13D-635B-C333FBC82406}"/>
              </a:ext>
            </a:extLst>
          </p:cNvPr>
          <p:cNvPicPr>
            <a:picLocks noGrp="1" noChangeAspect="1"/>
          </p:cNvPicPr>
          <p:nvPr>
            <p:ph idx="1"/>
          </p:nvPr>
        </p:nvPicPr>
        <p:blipFill>
          <a:blip r:embed="rId2"/>
          <a:stretch>
            <a:fillRect/>
          </a:stretch>
        </p:blipFill>
        <p:spPr>
          <a:xfrm>
            <a:off x="920602" y="2193925"/>
            <a:ext cx="10350795" cy="4024313"/>
          </a:xfrm>
          <a:prstGeom prst="rect">
            <a:avLst/>
          </a:prstGeom>
        </p:spPr>
      </p:pic>
    </p:spTree>
    <p:extLst>
      <p:ext uri="{BB962C8B-B14F-4D97-AF65-F5344CB8AC3E}">
        <p14:creationId xmlns:p14="http://schemas.microsoft.com/office/powerpoint/2010/main" val="3410637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026E-E0CA-6D8E-B058-AFBB31E4EC60}"/>
              </a:ext>
            </a:extLst>
          </p:cNvPr>
          <p:cNvSpPr>
            <a:spLocks noGrp="1"/>
          </p:cNvSpPr>
          <p:nvPr>
            <p:ph type="title"/>
          </p:nvPr>
        </p:nvSpPr>
        <p:spPr/>
        <p:txBody>
          <a:bodyPr/>
          <a:lstStyle/>
          <a:p>
            <a:r>
              <a:rPr lang="en-US" dirty="0"/>
              <a:t>LITERATURE REVIEW</a:t>
            </a:r>
            <a:endParaRPr lang="en-IN" dirty="0"/>
          </a:p>
        </p:txBody>
      </p:sp>
      <p:graphicFrame>
        <p:nvGraphicFramePr>
          <p:cNvPr id="9" name="Content Placeholder 8">
            <a:extLst>
              <a:ext uri="{FF2B5EF4-FFF2-40B4-BE49-F238E27FC236}">
                <a16:creationId xmlns:a16="http://schemas.microsoft.com/office/drawing/2014/main" id="{39B702EC-EA6B-2BED-5BB5-B4FD7B5ADF4F}"/>
              </a:ext>
            </a:extLst>
          </p:cNvPr>
          <p:cNvGraphicFramePr>
            <a:graphicFrameLocks noGrp="1"/>
          </p:cNvGraphicFramePr>
          <p:nvPr>
            <p:ph idx="1"/>
            <p:extLst>
              <p:ext uri="{D42A27DB-BD31-4B8C-83A1-F6EECF244321}">
                <p14:modId xmlns:p14="http://schemas.microsoft.com/office/powerpoint/2010/main" val="3472173234"/>
              </p:ext>
            </p:extLst>
          </p:nvPr>
        </p:nvGraphicFramePr>
        <p:xfrm>
          <a:off x="815110" y="2318328"/>
          <a:ext cx="10286997" cy="3443171"/>
        </p:xfrm>
        <a:graphic>
          <a:graphicData uri="http://schemas.openxmlformats.org/drawingml/2006/table">
            <a:tbl>
              <a:tblPr firstRow="1" bandRow="1">
                <a:tableStyleId>{F5AB1C69-6EDB-4FF4-983F-18BD219EF322}</a:tableStyleId>
              </a:tblPr>
              <a:tblGrid>
                <a:gridCol w="1469571">
                  <a:extLst>
                    <a:ext uri="{9D8B030D-6E8A-4147-A177-3AD203B41FA5}">
                      <a16:colId xmlns:a16="http://schemas.microsoft.com/office/drawing/2014/main" val="2152257659"/>
                    </a:ext>
                  </a:extLst>
                </a:gridCol>
                <a:gridCol w="1469571">
                  <a:extLst>
                    <a:ext uri="{9D8B030D-6E8A-4147-A177-3AD203B41FA5}">
                      <a16:colId xmlns:a16="http://schemas.microsoft.com/office/drawing/2014/main" val="3253358877"/>
                    </a:ext>
                  </a:extLst>
                </a:gridCol>
                <a:gridCol w="1469571">
                  <a:extLst>
                    <a:ext uri="{9D8B030D-6E8A-4147-A177-3AD203B41FA5}">
                      <a16:colId xmlns:a16="http://schemas.microsoft.com/office/drawing/2014/main" val="1253689111"/>
                    </a:ext>
                  </a:extLst>
                </a:gridCol>
                <a:gridCol w="1469571">
                  <a:extLst>
                    <a:ext uri="{9D8B030D-6E8A-4147-A177-3AD203B41FA5}">
                      <a16:colId xmlns:a16="http://schemas.microsoft.com/office/drawing/2014/main" val="4134259937"/>
                    </a:ext>
                  </a:extLst>
                </a:gridCol>
                <a:gridCol w="1469571">
                  <a:extLst>
                    <a:ext uri="{9D8B030D-6E8A-4147-A177-3AD203B41FA5}">
                      <a16:colId xmlns:a16="http://schemas.microsoft.com/office/drawing/2014/main" val="1260101386"/>
                    </a:ext>
                  </a:extLst>
                </a:gridCol>
                <a:gridCol w="1469571">
                  <a:extLst>
                    <a:ext uri="{9D8B030D-6E8A-4147-A177-3AD203B41FA5}">
                      <a16:colId xmlns:a16="http://schemas.microsoft.com/office/drawing/2014/main" val="3503824801"/>
                    </a:ext>
                  </a:extLst>
                </a:gridCol>
                <a:gridCol w="1469571">
                  <a:extLst>
                    <a:ext uri="{9D8B030D-6E8A-4147-A177-3AD203B41FA5}">
                      <a16:colId xmlns:a16="http://schemas.microsoft.com/office/drawing/2014/main" val="1053258022"/>
                    </a:ext>
                  </a:extLst>
                </a:gridCol>
              </a:tblGrid>
              <a:tr h="425651">
                <a:tc>
                  <a:txBody>
                    <a:bodyPr/>
                    <a:lstStyle/>
                    <a:p>
                      <a:r>
                        <a:rPr lang="en-IN" sz="1100" b="1" dirty="0"/>
                        <a:t>Title of Paper</a:t>
                      </a:r>
                      <a:endParaRPr lang="en-IN" sz="1100" dirty="0"/>
                    </a:p>
                  </a:txBody>
                  <a:tcPr anchor="ctr"/>
                </a:tc>
                <a:tc>
                  <a:txBody>
                    <a:bodyPr/>
                    <a:lstStyle/>
                    <a:p>
                      <a:r>
                        <a:rPr lang="en-IN" sz="1100" b="1" dirty="0"/>
                        <a:t>Authors</a:t>
                      </a:r>
                      <a:endParaRPr lang="en-IN" sz="1100" dirty="0"/>
                    </a:p>
                  </a:txBody>
                  <a:tcPr anchor="ctr"/>
                </a:tc>
                <a:tc>
                  <a:txBody>
                    <a:bodyPr/>
                    <a:lstStyle/>
                    <a:p>
                      <a:r>
                        <a:rPr lang="en-IN" sz="1100" b="1"/>
                        <a:t>Year of Publication</a:t>
                      </a:r>
                      <a:endParaRPr lang="en-IN" sz="1100"/>
                    </a:p>
                  </a:txBody>
                  <a:tcPr anchor="ctr"/>
                </a:tc>
                <a:tc>
                  <a:txBody>
                    <a:bodyPr/>
                    <a:lstStyle/>
                    <a:p>
                      <a:r>
                        <a:rPr lang="en-IN" sz="1100" b="1" dirty="0"/>
                        <a:t>Methodology</a:t>
                      </a:r>
                      <a:endParaRPr lang="en-IN" sz="1100" dirty="0"/>
                    </a:p>
                  </a:txBody>
                  <a:tcPr anchor="ctr"/>
                </a:tc>
                <a:tc>
                  <a:txBody>
                    <a:bodyPr/>
                    <a:lstStyle/>
                    <a:p>
                      <a:r>
                        <a:rPr lang="en-IN" sz="1100" b="1"/>
                        <a:t>Results</a:t>
                      </a:r>
                      <a:endParaRPr lang="en-IN" sz="1100"/>
                    </a:p>
                  </a:txBody>
                  <a:tcPr anchor="ctr"/>
                </a:tc>
                <a:tc>
                  <a:txBody>
                    <a:bodyPr/>
                    <a:lstStyle/>
                    <a:p>
                      <a:r>
                        <a:rPr lang="en-IN" sz="1100" b="1"/>
                        <a:t>Limitations</a:t>
                      </a:r>
                      <a:endParaRPr lang="en-IN" sz="1100"/>
                    </a:p>
                  </a:txBody>
                  <a:tcPr anchor="ctr"/>
                </a:tc>
                <a:tc>
                  <a:txBody>
                    <a:bodyPr/>
                    <a:lstStyle/>
                    <a:p>
                      <a:r>
                        <a:rPr lang="en-IN" sz="1100" b="1" dirty="0"/>
                        <a:t>Inference</a:t>
                      </a:r>
                      <a:endParaRPr lang="en-IN" sz="1100" dirty="0"/>
                    </a:p>
                  </a:txBody>
                  <a:tcPr anchor="ctr"/>
                </a:tc>
                <a:extLst>
                  <a:ext uri="{0D108BD9-81ED-4DB2-BD59-A6C34878D82A}">
                    <a16:rowId xmlns:a16="http://schemas.microsoft.com/office/drawing/2014/main" val="2511043774"/>
                  </a:ext>
                </a:extLst>
              </a:tr>
              <a:tr h="2991803">
                <a:tc>
                  <a:txBody>
                    <a:bodyPr/>
                    <a:lstStyle/>
                    <a:p>
                      <a:r>
                        <a:rPr lang="en-US" sz="1200" b="1" dirty="0">
                          <a:latin typeface="Calibri" panose="020F0502020204030204" pitchFamily="34" charset="0"/>
                          <a:ea typeface="Calibri" panose="020F0502020204030204" pitchFamily="34" charset="0"/>
                          <a:cs typeface="Calibri" panose="020F0502020204030204" pitchFamily="34" charset="0"/>
                        </a:rPr>
                        <a:t>Encoder-Decoder Architecture for Image Steganography Using Skip Connections</a:t>
                      </a:r>
                    </a:p>
                  </a:txBody>
                  <a:tcPr/>
                </a:tc>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Akshay Kumar, Rajneesh Rani, </a:t>
                      </a:r>
                      <a:r>
                        <a:rPr lang="en-IN" sz="1200" b="1" dirty="0" err="1">
                          <a:latin typeface="Calibri" panose="020F0502020204030204" pitchFamily="34" charset="0"/>
                          <a:ea typeface="Calibri" panose="020F0502020204030204" pitchFamily="34" charset="0"/>
                          <a:cs typeface="Calibri" panose="020F0502020204030204" pitchFamily="34" charset="0"/>
                        </a:rPr>
                        <a:t>Samayveer</a:t>
                      </a:r>
                      <a:r>
                        <a:rPr lang="en-IN" sz="1200" b="1" dirty="0">
                          <a:latin typeface="Calibri" panose="020F0502020204030204" pitchFamily="34" charset="0"/>
                          <a:ea typeface="Calibri" panose="020F0502020204030204" pitchFamily="34" charset="0"/>
                          <a:cs typeface="Calibri" panose="020F0502020204030204" pitchFamily="34" charset="0"/>
                        </a:rPr>
                        <a:t> Singh</a:t>
                      </a:r>
                    </a:p>
                  </a:txBody>
                  <a:tcPr/>
                </a:tc>
                <a:tc>
                  <a:txBody>
                    <a:bodyPr/>
                    <a:lstStyle/>
                    <a:p>
                      <a:r>
                        <a:rPr lang="en-IN" sz="1200" b="1" dirty="0">
                          <a:latin typeface="Calibri" panose="020F0502020204030204" pitchFamily="34" charset="0"/>
                          <a:ea typeface="Calibri" panose="020F0502020204030204" pitchFamily="34" charset="0"/>
                          <a:cs typeface="Calibri" panose="020F0502020204030204" pitchFamily="34" charset="0"/>
                        </a:rPr>
                        <a:t>2023</a:t>
                      </a:r>
                    </a:p>
                  </a:txBody>
                  <a:tcPr/>
                </a:tc>
                <a:tc>
                  <a:txBody>
                    <a:bodyPr/>
                    <a:lstStyle/>
                    <a:p>
                      <a:r>
                        <a:rPr lang="en-US" sz="1200" b="1" dirty="0">
                          <a:latin typeface="Calibri" panose="020F0502020204030204" pitchFamily="34" charset="0"/>
                          <a:ea typeface="Calibri" panose="020F0502020204030204" pitchFamily="34" charset="0"/>
                          <a:cs typeface="Calibri" panose="020F0502020204030204" pitchFamily="34" charset="0"/>
                        </a:rPr>
                        <a:t>- Encoder-decoder model with skip connections and dilated inception modules. </a:t>
                      </a:r>
                      <a:br>
                        <a:rPr lang="en-US" sz="1200" b="1" dirty="0">
                          <a:latin typeface="Calibri" panose="020F0502020204030204" pitchFamily="34" charset="0"/>
                          <a:ea typeface="Calibri" panose="020F0502020204030204" pitchFamily="34" charset="0"/>
                          <a:cs typeface="Calibri" panose="020F0502020204030204" pitchFamily="34" charset="0"/>
                        </a:rPr>
                      </a:br>
                      <a:r>
                        <a:rPr lang="en-US" sz="1200" b="1" dirty="0">
                          <a:latin typeface="Calibri" panose="020F0502020204030204" pitchFamily="34" charset="0"/>
                          <a:ea typeface="Calibri" panose="020F0502020204030204" pitchFamily="34" charset="0"/>
                          <a:cs typeface="Calibri" panose="020F0502020204030204" pitchFamily="34" charset="0"/>
                        </a:rPr>
                        <a:t>- Encoder: Utilizes dilated convolutions for feature extraction. </a:t>
                      </a:r>
                      <a:br>
                        <a:rPr lang="en-US" sz="1200" b="1" dirty="0">
                          <a:latin typeface="Calibri" panose="020F0502020204030204" pitchFamily="34" charset="0"/>
                          <a:ea typeface="Calibri" panose="020F0502020204030204" pitchFamily="34" charset="0"/>
                          <a:cs typeface="Calibri" panose="020F0502020204030204" pitchFamily="34" charset="0"/>
                        </a:rPr>
                      </a:br>
                      <a:r>
                        <a:rPr lang="en-US" sz="1200" b="1" dirty="0">
                          <a:latin typeface="Calibri" panose="020F0502020204030204" pitchFamily="34" charset="0"/>
                          <a:ea typeface="Calibri" panose="020F0502020204030204" pitchFamily="34" charset="0"/>
                          <a:cs typeface="Calibri" panose="020F0502020204030204" pitchFamily="34" charset="0"/>
                        </a:rPr>
                        <a:t>- Decoder: Classical CNN with </a:t>
                      </a:r>
                      <a:r>
                        <a:rPr lang="en-US" sz="1200" b="1" dirty="0" err="1">
                          <a:latin typeface="Calibri" panose="020F0502020204030204" pitchFamily="34" charset="0"/>
                          <a:ea typeface="Calibri" panose="020F0502020204030204" pitchFamily="34" charset="0"/>
                          <a:cs typeface="Calibri" panose="020F0502020204030204" pitchFamily="34" charset="0"/>
                        </a:rPr>
                        <a:t>ReLU</a:t>
                      </a:r>
                      <a:r>
                        <a:rPr lang="en-US" sz="1200" b="1" dirty="0">
                          <a:latin typeface="Calibri" panose="020F0502020204030204" pitchFamily="34" charset="0"/>
                          <a:ea typeface="Calibri" panose="020F0502020204030204" pitchFamily="34" charset="0"/>
                          <a:cs typeface="Calibri" panose="020F0502020204030204" pitchFamily="34" charset="0"/>
                        </a:rPr>
                        <a:t> activation. </a:t>
                      </a:r>
                      <a:br>
                        <a:rPr lang="en-US" sz="1200" b="1" dirty="0">
                          <a:latin typeface="Calibri" panose="020F0502020204030204" pitchFamily="34" charset="0"/>
                          <a:ea typeface="Calibri" panose="020F0502020204030204" pitchFamily="34" charset="0"/>
                          <a:cs typeface="Calibri" panose="020F0502020204030204" pitchFamily="34" charset="0"/>
                        </a:rPr>
                      </a:br>
                      <a:r>
                        <a:rPr lang="en-US" sz="1200" b="1" dirty="0">
                          <a:latin typeface="Calibri" panose="020F0502020204030204" pitchFamily="34" charset="0"/>
                          <a:ea typeface="Calibri" panose="020F0502020204030204" pitchFamily="34" charset="0"/>
                          <a:cs typeface="Calibri" panose="020F0502020204030204" pitchFamily="34" charset="0"/>
                        </a:rPr>
                        <a:t>- End-to-end training for simultaneous hiding and revealing.</a:t>
                      </a:r>
                    </a:p>
                  </a:txBody>
                  <a:tcPr/>
                </a:tc>
                <a:tc>
                  <a:txBody>
                    <a:bodyPr/>
                    <a:lstStyle/>
                    <a:p>
                      <a:r>
                        <a:rPr lang="en-US" sz="1200" b="1" dirty="0">
                          <a:latin typeface="Calibri" panose="020F0502020204030204" pitchFamily="34" charset="0"/>
                          <a:ea typeface="Calibri" panose="020F0502020204030204" pitchFamily="34" charset="0"/>
                          <a:cs typeface="Calibri" panose="020F0502020204030204" pitchFamily="34" charset="0"/>
                        </a:rPr>
                        <a:t>PSNR: 37.55 dB, SSIM: 0.98554 for 128×128128 \times 128128×128 images. </a:t>
                      </a:r>
                      <a:br>
                        <a:rPr lang="en-US" sz="1200" b="1" dirty="0">
                          <a:latin typeface="Calibri" panose="020F0502020204030204" pitchFamily="34" charset="0"/>
                          <a:ea typeface="Calibri" panose="020F0502020204030204" pitchFamily="34" charset="0"/>
                          <a:cs typeface="Calibri" panose="020F0502020204030204" pitchFamily="34" charset="0"/>
                        </a:rPr>
                      </a:br>
                      <a:r>
                        <a:rPr lang="en-US" sz="1200" b="1" dirty="0">
                          <a:latin typeface="Calibri" panose="020F0502020204030204" pitchFamily="34" charset="0"/>
                          <a:ea typeface="Calibri" panose="020F0502020204030204" pitchFamily="34" charset="0"/>
                          <a:cs typeface="Calibri" panose="020F0502020204030204" pitchFamily="34" charset="0"/>
                        </a:rPr>
                        <a:t>Outperformed existing methods in PSNR and SSIM for both </a:t>
                      </a:r>
                      <a:r>
                        <a:rPr lang="en-US" sz="1200" b="1" dirty="0" err="1">
                          <a:latin typeface="Calibri" panose="020F0502020204030204" pitchFamily="34" charset="0"/>
                          <a:ea typeface="Calibri" panose="020F0502020204030204" pitchFamily="34" charset="0"/>
                          <a:cs typeface="Calibri" panose="020F0502020204030204" pitchFamily="34" charset="0"/>
                        </a:rPr>
                        <a:t>stego</a:t>
                      </a:r>
                      <a:r>
                        <a:rPr lang="en-US" sz="1200" b="1" dirty="0">
                          <a:latin typeface="Calibri" panose="020F0502020204030204" pitchFamily="34" charset="0"/>
                          <a:ea typeface="Calibri" panose="020F0502020204030204" pitchFamily="34" charset="0"/>
                          <a:cs typeface="Calibri" panose="020F0502020204030204" pitchFamily="34" charset="0"/>
                        </a:rPr>
                        <a:t> and extracted images.</a:t>
                      </a:r>
                    </a:p>
                  </a:txBody>
                  <a:tcPr/>
                </a:tc>
                <a:tc>
                  <a:txBody>
                    <a:bodyPr/>
                    <a:lstStyle/>
                    <a:p>
                      <a:r>
                        <a:rPr lang="en-US" sz="1200" b="1" dirty="0">
                          <a:latin typeface="Calibri" panose="020F0502020204030204" pitchFamily="34" charset="0"/>
                          <a:ea typeface="Calibri" panose="020F0502020204030204" pitchFamily="34" charset="0"/>
                          <a:cs typeface="Calibri" panose="020F0502020204030204" pitchFamily="34" charset="0"/>
                        </a:rPr>
                        <a:t>- Reduced performance for smaller images (64×6464 \times 6464×64). </a:t>
                      </a:r>
                      <a:br>
                        <a:rPr lang="en-US" sz="1200" b="1" dirty="0">
                          <a:latin typeface="Calibri" panose="020F0502020204030204" pitchFamily="34" charset="0"/>
                          <a:ea typeface="Calibri" panose="020F0502020204030204" pitchFamily="34" charset="0"/>
                          <a:cs typeface="Calibri" panose="020F0502020204030204" pitchFamily="34" charset="0"/>
                        </a:rPr>
                      </a:br>
                      <a:r>
                        <a:rPr lang="en-US" sz="1200" b="1" dirty="0">
                          <a:latin typeface="Calibri" panose="020F0502020204030204" pitchFamily="34" charset="0"/>
                          <a:ea typeface="Calibri" panose="020F0502020204030204" pitchFamily="34" charset="0"/>
                          <a:cs typeface="Calibri" panose="020F0502020204030204" pitchFamily="34" charset="0"/>
                        </a:rPr>
                        <a:t>- Computational overhead due to complex modules limits scalability to larger datasets.</a:t>
                      </a:r>
                    </a:p>
                  </a:txBody>
                  <a:tcPr/>
                </a:tc>
                <a:tc>
                  <a:txBody>
                    <a:bodyPr/>
                    <a:lstStyle/>
                    <a:p>
                      <a:r>
                        <a:rPr lang="en-US" sz="1200" b="1" dirty="0">
                          <a:latin typeface="Calibri" panose="020F0502020204030204" pitchFamily="34" charset="0"/>
                          <a:ea typeface="Calibri" panose="020F0502020204030204" pitchFamily="34" charset="0"/>
                          <a:cs typeface="Calibri" panose="020F0502020204030204" pitchFamily="34" charset="0"/>
                        </a:rPr>
                        <a:t>- Balances imperceptibility, capacity, and security effectively. </a:t>
                      </a:r>
                      <a:br>
                        <a:rPr lang="en-US" sz="1200" b="1" dirty="0">
                          <a:latin typeface="Calibri" panose="020F0502020204030204" pitchFamily="34" charset="0"/>
                          <a:ea typeface="Calibri" panose="020F0502020204030204" pitchFamily="34" charset="0"/>
                          <a:cs typeface="Calibri" panose="020F0502020204030204" pitchFamily="34" charset="0"/>
                        </a:rPr>
                      </a:br>
                      <a:r>
                        <a:rPr lang="en-US" sz="1200" b="1" dirty="0">
                          <a:latin typeface="Calibri" panose="020F0502020204030204" pitchFamily="34" charset="0"/>
                          <a:ea typeface="Calibri" panose="020F0502020204030204" pitchFamily="34" charset="0"/>
                          <a:cs typeface="Calibri" panose="020F0502020204030204" pitchFamily="34" charset="0"/>
                        </a:rPr>
                        <a:t>- Achieves higher payload capacity (24 </a:t>
                      </a:r>
                      <a:r>
                        <a:rPr lang="en-US" sz="1200" b="1" dirty="0" err="1">
                          <a:latin typeface="Calibri" panose="020F0502020204030204" pitchFamily="34" charset="0"/>
                          <a:ea typeface="Calibri" panose="020F0502020204030204" pitchFamily="34" charset="0"/>
                          <a:cs typeface="Calibri" panose="020F0502020204030204" pitchFamily="34" charset="0"/>
                        </a:rPr>
                        <a:t>bpp</a:t>
                      </a:r>
                      <a:r>
                        <a:rPr lang="en-US" sz="1200" b="1" dirty="0">
                          <a:latin typeface="Calibri" panose="020F0502020204030204" pitchFamily="34" charset="0"/>
                          <a:ea typeface="Calibri" panose="020F0502020204030204" pitchFamily="34" charset="0"/>
                          <a:cs typeface="Calibri" panose="020F0502020204030204" pitchFamily="34" charset="0"/>
                        </a:rPr>
                        <a:t>). </a:t>
                      </a:r>
                      <a:br>
                        <a:rPr lang="en-US" sz="1200" b="1" dirty="0">
                          <a:latin typeface="Calibri" panose="020F0502020204030204" pitchFamily="34" charset="0"/>
                          <a:ea typeface="Calibri" panose="020F0502020204030204" pitchFamily="34" charset="0"/>
                          <a:cs typeface="Calibri" panose="020F0502020204030204" pitchFamily="34" charset="0"/>
                        </a:rPr>
                      </a:br>
                      <a:r>
                        <a:rPr lang="en-US" sz="1200" b="1" dirty="0">
                          <a:latin typeface="Calibri" panose="020F0502020204030204" pitchFamily="34" charset="0"/>
                          <a:ea typeface="Calibri" panose="020F0502020204030204" pitchFamily="34" charset="0"/>
                          <a:cs typeface="Calibri" panose="020F0502020204030204" pitchFamily="34" charset="0"/>
                        </a:rPr>
                        <a:t>- End-to-end architecture improves efficiency for training hiding and revealing processes.</a:t>
                      </a:r>
                    </a:p>
                  </a:txBody>
                  <a:tcPr/>
                </a:tc>
                <a:extLst>
                  <a:ext uri="{0D108BD9-81ED-4DB2-BD59-A6C34878D82A}">
                    <a16:rowId xmlns:a16="http://schemas.microsoft.com/office/drawing/2014/main" val="2281215727"/>
                  </a:ext>
                </a:extLst>
              </a:tr>
            </a:tbl>
          </a:graphicData>
        </a:graphic>
      </p:graphicFrame>
    </p:spTree>
    <p:extLst>
      <p:ext uri="{BB962C8B-B14F-4D97-AF65-F5344CB8AC3E}">
        <p14:creationId xmlns:p14="http://schemas.microsoft.com/office/powerpoint/2010/main" val="2722839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31B41-FC0B-E9DE-DCF4-1C3EE1DC5E2F}"/>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3469893C-BB45-25DA-9868-88B7574A05C1}"/>
              </a:ext>
            </a:extLst>
          </p:cNvPr>
          <p:cNvSpPr>
            <a:spLocks noGrp="1"/>
          </p:cNvSpPr>
          <p:nvPr>
            <p:ph idx="1"/>
          </p:nvPr>
        </p:nvSpPr>
        <p:spPr/>
        <p:txBody>
          <a:bodyPr/>
          <a:lstStyle/>
          <a:p>
            <a:pPr>
              <a:buFont typeface="Wingdings" panose="05000000000000000000" pitchFamily="2" charset="2"/>
              <a:buChar char="Ø"/>
            </a:pPr>
            <a:r>
              <a:rPr lang="en-US" sz="1800" dirty="0"/>
              <a:t>Themes Discovered</a:t>
            </a:r>
          </a:p>
          <a:p>
            <a:pPr lvl="1"/>
            <a:r>
              <a:rPr lang="en-US" sz="1800" dirty="0"/>
              <a:t>GAN-based steganography dominates but faces challenges in consistency.</a:t>
            </a:r>
          </a:p>
          <a:p>
            <a:pPr lvl="1"/>
            <a:r>
              <a:rPr lang="en-US" sz="1800" dirty="0"/>
              <a:t>U-Net's skip connections improve spatial localization, making it suitable for data embedding and retrieval.</a:t>
            </a:r>
          </a:p>
          <a:p>
            <a:pPr marL="457200" lvl="1" indent="0">
              <a:buNone/>
            </a:pPr>
            <a:endParaRPr lang="en-US" sz="1800" dirty="0"/>
          </a:p>
          <a:p>
            <a:pPr marL="457200" lvl="1" indent="-457200">
              <a:buFont typeface="Wingdings" panose="05000000000000000000" pitchFamily="2" charset="2"/>
              <a:buChar char="Ø"/>
            </a:pPr>
            <a:r>
              <a:rPr lang="en-US" sz="1800" dirty="0"/>
              <a:t>Gaps Identified</a:t>
            </a:r>
          </a:p>
          <a:p>
            <a:pPr marL="914400" lvl="2" indent="-457200"/>
            <a:r>
              <a:rPr lang="en-US" dirty="0"/>
              <a:t>Limited studies combining U-Net with steganographic metrics like PSNR and BPP.</a:t>
            </a:r>
          </a:p>
          <a:p>
            <a:pPr marL="914400" lvl="2" indent="-457200"/>
            <a:r>
              <a:rPr lang="en-US" dirty="0"/>
              <a:t>Encoder-decoder models are designed to </a:t>
            </a:r>
            <a:r>
              <a:rPr lang="en-US" dirty="0" err="1"/>
              <a:t>optimise</a:t>
            </a:r>
            <a:r>
              <a:rPr lang="en-US" dirty="0"/>
              <a:t> specific quantitative metrics, such as peak signal-to-noise ratio (PSNR) and mean square error (MSE), directly, thereby ensuring high reconstruction fidelity. </a:t>
            </a:r>
          </a:p>
          <a:p>
            <a:pPr marL="914400" lvl="2" indent="-457200"/>
            <a:r>
              <a:rPr lang="en-US" dirty="0"/>
              <a:t>Generative adversarial networks (GANs) focus more on perceptual quality. While they can produce visually satisfactory results, their quantitative performance (e.g. PSNR, MSE) may be suboptimal.</a:t>
            </a:r>
          </a:p>
          <a:p>
            <a:pPr lvl="1"/>
            <a:endParaRPr lang="en-IN" dirty="0"/>
          </a:p>
        </p:txBody>
      </p:sp>
    </p:spTree>
    <p:extLst>
      <p:ext uri="{BB962C8B-B14F-4D97-AF65-F5344CB8AC3E}">
        <p14:creationId xmlns:p14="http://schemas.microsoft.com/office/powerpoint/2010/main" val="256111199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189</TotalTime>
  <Words>928</Words>
  <Application>Microsoft Office PowerPoint</Application>
  <PresentationFormat>Widescreen</PresentationFormat>
  <Paragraphs>114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Century Gothic</vt:lpstr>
      <vt:lpstr>Wingdings</vt:lpstr>
      <vt:lpstr>Vapor Trail</vt:lpstr>
      <vt:lpstr>HYBRID SEMANTIC AWARE IMAGE STEGANOGRAPHY USING U-NET ARCHITECTURE</vt:lpstr>
      <vt:lpstr>INTRODUCTION</vt:lpstr>
      <vt:lpstr>LITERATURE REVIEW</vt:lpstr>
      <vt:lpstr>LITERATURE REVIEW</vt:lpstr>
      <vt:lpstr>LITERATURE REVIEW</vt:lpstr>
      <vt:lpstr>LITERATURE REVIEW</vt:lpstr>
      <vt:lpstr>LITERATURE REVIEW</vt:lpstr>
      <vt:lpstr>LITERATURE REVIEW</vt:lpstr>
      <vt:lpstr>LITERATURE REVIEW</vt:lpstr>
      <vt:lpstr>PROBLEM STATEMENT</vt:lpstr>
      <vt:lpstr>RESEARCH OBJECTIVES</vt:lpstr>
      <vt:lpstr>METHODOLOGY</vt:lpstr>
      <vt:lpstr>METHODOLOGY</vt:lpstr>
      <vt:lpstr>METHODOLOGY</vt:lpstr>
      <vt:lpstr>30% IMPLEMENTATION AND RESULTS OBTAIBED SO FAR</vt:lpstr>
      <vt:lpstr>RESULTS OBTAINED</vt:lpstr>
      <vt:lpstr>RESULTS OBTAINED</vt:lpstr>
      <vt:lpstr>RESULTS OBTAINED</vt:lpstr>
      <vt:lpstr>RESULTS OBTAINED</vt:lpstr>
      <vt:lpstr>RESULTS OBTAINED</vt:lpstr>
      <vt:lpstr>RESULTS OBTAINED</vt:lpstr>
      <vt:lpstr>WORK TO BE DONE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Shrinivasan M</dc:creator>
  <cp:lastModifiedBy>Shrinivasan M</cp:lastModifiedBy>
  <cp:revision>2</cp:revision>
  <dcterms:created xsi:type="dcterms:W3CDTF">2025-01-21T12:27:19Z</dcterms:created>
  <dcterms:modified xsi:type="dcterms:W3CDTF">2025-01-21T15:36:56Z</dcterms:modified>
</cp:coreProperties>
</file>