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3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1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06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4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7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4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671F-AD6C-42C4-9E1A-43417043F50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BA6-1689-43A0-84D2-627A023C0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78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EDAD-1BCD-B36F-86D0-60416AB85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Hybrid Semantic-Aware Image Steganography Using Pre-Trained Deep Learning Models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0E743-DC1B-DB75-8D54-6DC27972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517" y="3602037"/>
            <a:ext cx="10939548" cy="271563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Team Members:</a:t>
            </a:r>
          </a:p>
          <a:p>
            <a:pPr algn="l"/>
            <a:r>
              <a:rPr lang="en-US" dirty="0"/>
              <a:t>Shrinivasan M (21BLC1047)</a:t>
            </a:r>
          </a:p>
          <a:p>
            <a:pPr algn="l"/>
            <a:r>
              <a:rPr lang="en-US" dirty="0" err="1"/>
              <a:t>Athibhan</a:t>
            </a:r>
            <a:r>
              <a:rPr lang="en-US" dirty="0"/>
              <a:t> P (21BLC1088)</a:t>
            </a:r>
          </a:p>
          <a:p>
            <a:pPr algn="l"/>
            <a:r>
              <a:rPr lang="en-US" dirty="0" err="1"/>
              <a:t>Harisudhan</a:t>
            </a:r>
            <a:r>
              <a:rPr lang="en-US" dirty="0"/>
              <a:t> P (21BLC1103)</a:t>
            </a:r>
          </a:p>
          <a:p>
            <a:pPr algn="r"/>
            <a:r>
              <a:rPr lang="en-US" b="1" u="sng" dirty="0"/>
              <a:t>Faculty Guide</a:t>
            </a:r>
            <a:r>
              <a:rPr lang="en-US" dirty="0"/>
              <a:t>: Dr. Subhashini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2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246-19B5-797A-386B-175EA7F1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1ABF-FED8-84C6-48AF-517E4F26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80" y="954015"/>
            <a:ext cx="10515600" cy="4344267"/>
          </a:xfrm>
        </p:spPr>
        <p:txBody>
          <a:bodyPr>
            <a:noAutofit/>
          </a:bodyPr>
          <a:lstStyle/>
          <a:p>
            <a:r>
              <a:rPr lang="en-US" sz="1800" dirty="0"/>
              <a:t>Image Steganography is the practice of hiding secret data(can be text, image, etc.) within a cover medium (image) in such a way that the presence of the hidden data is unnoticeable.</a:t>
            </a:r>
          </a:p>
          <a:p>
            <a:r>
              <a:rPr lang="en-US" sz="1800" b="1" dirty="0"/>
              <a:t>Traditional methods (Ex. LSB,DCT)</a:t>
            </a:r>
            <a:r>
              <a:rPr lang="en-US" sz="1800" dirty="0"/>
              <a:t>: Uniform embedding, low capacity, poor robustness, manual feature engineering.</a:t>
            </a:r>
          </a:p>
          <a:p>
            <a:r>
              <a:rPr lang="en-US" sz="1800" dirty="0"/>
              <a:t>Image steganography using deep learning methods effectively overcame these challenges.</a:t>
            </a:r>
          </a:p>
          <a:p>
            <a:r>
              <a:rPr lang="en-US" sz="1800" dirty="0"/>
              <a:t>While deep learning methods have improved steganography, combining </a:t>
            </a:r>
            <a:r>
              <a:rPr lang="en-US" sz="1800" b="1" dirty="0"/>
              <a:t>multiple deep learning techniques</a:t>
            </a:r>
            <a:r>
              <a:rPr lang="en-US" sz="1800" dirty="0"/>
              <a:t> (a hybrid model) addresses existing gaps and further enhances performance</a:t>
            </a:r>
          </a:p>
          <a:p>
            <a:r>
              <a:rPr lang="en-US" sz="1800" dirty="0"/>
              <a:t>Combining multiple deep learning models in steganography introduces challenges such as increased computational complexity, training instability, and difficulty in optimizing different model architectures for a unified task. To address these challenges, this project utilizes </a:t>
            </a:r>
            <a:r>
              <a:rPr lang="en-US" sz="1800" b="1" dirty="0"/>
              <a:t>transfer learning</a:t>
            </a:r>
            <a:r>
              <a:rPr lang="en-US" sz="1800" dirty="0"/>
              <a:t> to utilize pre-trained models (e.g., </a:t>
            </a:r>
            <a:r>
              <a:rPr lang="en-US" sz="1800" dirty="0" err="1"/>
              <a:t>ResNet</a:t>
            </a:r>
            <a:r>
              <a:rPr lang="en-US" sz="1800" dirty="0"/>
              <a:t> for semantic feature extraction and autoencoders for text compression), reducing the need for extensive training and computational resources.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667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952F-0E46-2BE4-89D3-3F4EF737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1B3E-9021-F12F-7314-3E4ED333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develop a hybrid steganography system that embeds secret text messages into cover images. This will be achieved by leveraging semantic-aware embedding (using </a:t>
            </a:r>
            <a:r>
              <a:rPr lang="en-US" dirty="0" err="1"/>
              <a:t>ResNet</a:t>
            </a:r>
            <a:r>
              <a:rPr lang="en-US" dirty="0"/>
              <a:t> heatmaps) and robust latent-space compression (using pre-trained autoencoders and GANs).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5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F5BC-85C7-3CD2-D78B-27D4FEEF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8218-F62E-DF2D-56CF-BB87CE8E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The main goal of this project is to develop a hybrid deep learning framework for text-to-image steganography that incorporates multiple pre-trained models to guarantee imperceptibility, robustness, and computational efficiency. Specific objectives are: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Efficient text compression via pre-trained autoencoders.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Semantic-aware embedding guided by </a:t>
            </a:r>
            <a:r>
              <a:rPr lang="en-IN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-based feature extraction.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Robust data hiding using a GAN framework to minimize visual distortion.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Accurate extraction and reconstruction of the hidden text.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Optimization and performance evaluation to validate the system's imperceptibility, robustness, and efficiency.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05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A8B-C775-6D72-025B-526CFA97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39" y="-27709"/>
            <a:ext cx="10353761" cy="1326321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DF64-F728-C8BB-F878-6C832C4A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91" y="729673"/>
            <a:ext cx="10515600" cy="4597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proposed system combines pre-trained deep learning models to create a robust and efficient image steganography framework. The system works as follows:</a:t>
            </a:r>
          </a:p>
          <a:p>
            <a:pPr lvl="1"/>
            <a:r>
              <a:rPr lang="en-US" sz="1600" b="1" dirty="0"/>
              <a:t>Data Encoding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The secret text data is compressed into a latent vector using a </a:t>
            </a:r>
            <a:r>
              <a:rPr lang="en-US" b="1" dirty="0"/>
              <a:t>pre-trained autoencoder</a:t>
            </a:r>
            <a:r>
              <a:rPr lang="en-US" dirty="0"/>
              <a:t>.</a:t>
            </a:r>
          </a:p>
          <a:p>
            <a:pPr lvl="1"/>
            <a:r>
              <a:rPr lang="en-US" sz="1600" b="1" dirty="0"/>
              <a:t>Semantic-Aware Embedding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pre-trained </a:t>
            </a:r>
            <a:r>
              <a:rPr lang="en-US" b="1" dirty="0" err="1"/>
              <a:t>ResNet</a:t>
            </a:r>
            <a:r>
              <a:rPr lang="en-US" b="1" dirty="0"/>
              <a:t> model</a:t>
            </a:r>
            <a:r>
              <a:rPr lang="en-US" dirty="0"/>
              <a:t> extracts semantic features from the cover image, identifying key regions for embedding.</a:t>
            </a:r>
          </a:p>
          <a:p>
            <a:pPr lvl="1"/>
            <a:r>
              <a:rPr lang="en-US" sz="1600" b="1" dirty="0"/>
              <a:t>Embedding Process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GAN Generator</a:t>
            </a:r>
            <a:r>
              <a:rPr lang="en-US" dirty="0"/>
              <a:t> embeds the secret data (latent vector) into the cover image using the identified regions from the </a:t>
            </a:r>
            <a:r>
              <a:rPr lang="en-US" dirty="0" err="1"/>
              <a:t>ResNet</a:t>
            </a:r>
            <a:r>
              <a:rPr lang="en-US" dirty="0"/>
              <a:t> model.</a:t>
            </a:r>
          </a:p>
          <a:p>
            <a:pPr lvl="1"/>
            <a:r>
              <a:rPr lang="en-US" sz="1600" b="1" dirty="0" err="1"/>
              <a:t>Stego</a:t>
            </a:r>
            <a:r>
              <a:rPr lang="en-US" sz="1600" b="1" dirty="0"/>
              <a:t> Image Generation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The embedded image, or </a:t>
            </a:r>
            <a:r>
              <a:rPr lang="en-US" b="1" dirty="0" err="1"/>
              <a:t>Stego</a:t>
            </a:r>
            <a:r>
              <a:rPr lang="en-US" b="1" dirty="0"/>
              <a:t> Image</a:t>
            </a:r>
            <a:r>
              <a:rPr lang="en-US" dirty="0"/>
              <a:t>, is generated, containing the secret information within the cover image.</a:t>
            </a:r>
          </a:p>
          <a:p>
            <a:pPr lvl="1"/>
            <a:r>
              <a:rPr lang="en-US" sz="1600" b="1" dirty="0"/>
              <a:t>Decoding and Reconstruction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GAN Decoder</a:t>
            </a:r>
            <a:r>
              <a:rPr lang="en-US" dirty="0"/>
              <a:t> extracts the latent vector from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autoencoder decoder</a:t>
            </a:r>
            <a:r>
              <a:rPr lang="en-US" dirty="0"/>
              <a:t> reconstructs the original secret text from the extracted latent vector.</a:t>
            </a:r>
          </a:p>
          <a:p>
            <a:pPr lvl="1"/>
            <a:r>
              <a:rPr lang="en-US" sz="1600" b="1" dirty="0"/>
              <a:t>Output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The final output is the </a:t>
            </a:r>
            <a:r>
              <a:rPr lang="en-US" b="1" dirty="0"/>
              <a:t>Reconstructed Secret Text</a:t>
            </a:r>
            <a:r>
              <a:rPr lang="en-US" dirty="0"/>
              <a:t>, verified to match the original secret data.</a:t>
            </a:r>
          </a:p>
        </p:txBody>
      </p:sp>
    </p:spTree>
    <p:extLst>
      <p:ext uri="{BB962C8B-B14F-4D97-AF65-F5344CB8AC3E}">
        <p14:creationId xmlns:p14="http://schemas.microsoft.com/office/powerpoint/2010/main" val="7510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7CC4-1042-0F61-3801-FC70BECF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EE73F37-501C-DEF8-9AE6-560F279C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17864"/>
              </p:ext>
            </p:extLst>
          </p:nvPr>
        </p:nvGraphicFramePr>
        <p:xfrm>
          <a:off x="1052944" y="1802841"/>
          <a:ext cx="8044873" cy="25844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05028">
                  <a:extLst>
                    <a:ext uri="{9D8B030D-6E8A-4147-A177-3AD203B41FA5}">
                      <a16:colId xmlns:a16="http://schemas.microsoft.com/office/drawing/2014/main" val="2741575901"/>
                    </a:ext>
                  </a:extLst>
                </a:gridCol>
                <a:gridCol w="4739845">
                  <a:extLst>
                    <a:ext uri="{9D8B030D-6E8A-4147-A177-3AD203B41FA5}">
                      <a16:colId xmlns:a16="http://schemas.microsoft.com/office/drawing/2014/main" val="226991998"/>
                    </a:ext>
                  </a:extLst>
                </a:gridCol>
              </a:tblGrid>
              <a:tr h="33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Programming Language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Python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extLst>
                  <a:ext uri="{0D108BD9-81ED-4DB2-BD59-A6C34878D82A}">
                    <a16:rowId xmlns:a16="http://schemas.microsoft.com/office/drawing/2014/main" val="1476467683"/>
                  </a:ext>
                </a:extLst>
              </a:tr>
              <a:tr h="33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Deep Learning Frameworks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 err="1">
                          <a:effectLst/>
                        </a:rPr>
                        <a:t>PyTorch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extLst>
                  <a:ext uri="{0D108BD9-81ED-4DB2-BD59-A6C34878D82A}">
                    <a16:rowId xmlns:a16="http://schemas.microsoft.com/office/drawing/2014/main" val="238265616"/>
                  </a:ext>
                </a:extLst>
              </a:tr>
              <a:tr h="33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Pre-trained Models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ResNet, VGG, Autoencoders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extLst>
                  <a:ext uri="{0D108BD9-81ED-4DB2-BD59-A6C34878D82A}">
                    <a16:rowId xmlns:a16="http://schemas.microsoft.com/office/drawing/2014/main" val="3221837463"/>
                  </a:ext>
                </a:extLst>
              </a:tr>
              <a:tr h="655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Data</a:t>
                      </a:r>
                      <a:endParaRPr lang="en-IN" sz="10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000" kern="100" dirty="0">
                          <a:effectLst/>
                        </a:rPr>
                        <a:t>  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5" marR="8865" marT="8865" marB="88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CIFAR-10, ImageNet,</a:t>
                      </a:r>
                      <a:r>
                        <a:rPr kumimoji="0" lang="en-US" sz="1100" b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LSUN or </a:t>
                      </a:r>
                      <a:r>
                        <a:rPr kumimoji="0" lang="en-US" sz="1100" b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CelebA</a:t>
                      </a:r>
                      <a:r>
                        <a:rPr kumimoji="0" lang="en-US" sz="1100" b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(for faces), Reuters-21578 or IMDB (for text)</a:t>
                      </a:r>
                      <a:endParaRPr lang="en-IN" sz="1700" dirty="0"/>
                    </a:p>
                  </a:txBody>
                  <a:tcPr marL="85104" marR="85104" marT="42552" marB="42552"/>
                </a:tc>
                <a:extLst>
                  <a:ext uri="{0D108BD9-81ED-4DB2-BD59-A6C34878D82A}">
                    <a16:rowId xmlns:a16="http://schemas.microsoft.com/office/drawing/2014/main" val="3279925592"/>
                  </a:ext>
                </a:extLst>
              </a:tr>
              <a:tr h="2413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Image Processing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OpenCV, PIL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28" marR="63828" marT="0" marB="0"/>
                </a:tc>
                <a:extLst>
                  <a:ext uri="{0D108BD9-81ED-4DB2-BD59-A6C34878D82A}">
                    <a16:rowId xmlns:a16="http://schemas.microsoft.com/office/drawing/2014/main" val="2293195578"/>
                  </a:ext>
                </a:extLst>
              </a:tr>
              <a:tr h="686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Evaluation Metrics</a:t>
                      </a:r>
                      <a:endParaRPr lang="en-IN" sz="10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000" kern="100" dirty="0">
                          <a:effectLst/>
                        </a:rPr>
                        <a:t>  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5" marR="8865" marT="8865" marB="88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PSNR, SSIM, MSE, Accuracy, Matplotlib</a:t>
                      </a:r>
                      <a:endParaRPr kumimoji="0" lang="en-IN" sz="1000" b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lang="en-IN" sz="1700" dirty="0"/>
                    </a:p>
                  </a:txBody>
                  <a:tcPr marL="85104" marR="85104" marT="42552" marB="42552"/>
                </a:tc>
                <a:extLst>
                  <a:ext uri="{0D108BD9-81ED-4DB2-BD59-A6C34878D82A}">
                    <a16:rowId xmlns:a16="http://schemas.microsoft.com/office/drawing/2014/main" val="30867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7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049F-FEC5-7046-B8F6-6EBAF832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6318-03BB-613F-E2AD-CA513587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Review 1: Hybrid Framework Setup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Tasks: Text Encoding with Autoencoders, Basic GAN Integration and evaluation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Review 2: Semantic-Aware Embedding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Tasks: Feature extraction with </a:t>
            </a:r>
            <a:r>
              <a:rPr lang="en-IN" sz="3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selective embedding, fine-tuning and evaluation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Review 3: Final model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Tasks: Robustness and scalability testing of final hybrid model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73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</TotalTime>
  <Words>604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Hybrid Semantic-Aware Image Steganography Using Pre-Trained Deep Learning Models</vt:lpstr>
      <vt:lpstr>Introduction</vt:lpstr>
      <vt:lpstr>Problem Statement</vt:lpstr>
      <vt:lpstr>Objectives</vt:lpstr>
      <vt:lpstr>Proposed System</vt:lpstr>
      <vt:lpstr>Tools Required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Shrinivasan M</dc:creator>
  <cp:lastModifiedBy>Shrinivasan M</cp:lastModifiedBy>
  <cp:revision>2</cp:revision>
  <dcterms:created xsi:type="dcterms:W3CDTF">2024-12-17T11:27:27Z</dcterms:created>
  <dcterms:modified xsi:type="dcterms:W3CDTF">2024-12-17T13:33:55Z</dcterms:modified>
</cp:coreProperties>
</file>