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300" r:id="rId5"/>
    <p:sldId id="1291" r:id="rId6"/>
    <p:sldId id="1301" r:id="rId7"/>
    <p:sldId id="1304" r:id="rId8"/>
    <p:sldId id="1302" r:id="rId9"/>
    <p:sldId id="1295" r:id="rId10"/>
    <p:sldId id="1305" r:id="rId11"/>
    <p:sldId id="1306" r:id="rId12"/>
    <p:sldId id="1296" r:id="rId13"/>
    <p:sldId id="125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B6702-66FD-4536-B2F4-C3C04A89CC92}" v="31" dt="2024-09-27T18:44:18.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p:scale>
          <a:sx n="75" d="100"/>
          <a:sy n="75" d="100"/>
        </p:scale>
        <p:origin x="946" y="403"/>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646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1381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990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descr="A close up of a logo&#10;&#10;Description automatically generated">
            <a:extLst>
              <a:ext uri="{FF2B5EF4-FFF2-40B4-BE49-F238E27FC236}">
                <a16:creationId xmlns=""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1325" y="834658"/>
            <a:ext cx="1263157" cy="410834"/>
          </a:xfrm>
          <a:prstGeom prst="rect">
            <a:avLst/>
          </a:prstGeom>
        </p:spPr>
      </p:pic>
      <p:sp>
        <p:nvSpPr>
          <p:cNvPr id="2" name="TextBox 1">
            <a:extLst>
              <a:ext uri="{FF2B5EF4-FFF2-40B4-BE49-F238E27FC236}">
                <a16:creationId xmlns="" xmlns:a16="http://schemas.microsoft.com/office/drawing/2014/main" id="{938525A2-49D0-AAD6-F4EE-F488AD21601D}"/>
              </a:ext>
            </a:extLst>
          </p:cNvPr>
          <p:cNvSpPr txBox="1"/>
          <p:nvPr/>
        </p:nvSpPr>
        <p:spPr>
          <a:xfrm>
            <a:off x="7010562" y="4433832"/>
            <a:ext cx="2295821" cy="1815882"/>
          </a:xfrm>
          <a:prstGeom prst="rect">
            <a:avLst/>
          </a:prstGeom>
          <a:noFill/>
        </p:spPr>
        <p:txBody>
          <a:bodyPr wrap="none" rtlCol="0">
            <a:spAutoFit/>
          </a:bodyPr>
          <a:lstStyle/>
          <a:p>
            <a:r>
              <a:rPr lang="en-US" sz="1600" u="sng" dirty="0">
                <a:solidFill>
                  <a:schemeClr val="bg1"/>
                </a:solidFill>
              </a:rPr>
              <a:t>Student names:</a:t>
            </a:r>
          </a:p>
          <a:p>
            <a:pPr marL="342900" indent="-342900">
              <a:buFont typeface="Wingdings" panose="05000000000000000000" pitchFamily="2" charset="2"/>
              <a:buChar char="q"/>
            </a:pPr>
            <a:r>
              <a:rPr lang="en-US" sz="1600" dirty="0" err="1">
                <a:solidFill>
                  <a:schemeClr val="bg1"/>
                </a:solidFill>
              </a:rPr>
              <a:t>Shrinivasan</a:t>
            </a:r>
            <a:r>
              <a:rPr lang="en-US" sz="1600" dirty="0">
                <a:solidFill>
                  <a:schemeClr val="bg1"/>
                </a:solidFill>
              </a:rPr>
              <a:t> Thevar</a:t>
            </a:r>
            <a:endParaRPr lang="en-IN" sz="1600" dirty="0">
              <a:solidFill>
                <a:schemeClr val="bg1"/>
              </a:solidFill>
            </a:endParaRPr>
          </a:p>
          <a:p>
            <a:pPr marL="342900" indent="-342900">
              <a:buFont typeface="Wingdings" panose="05000000000000000000" pitchFamily="2" charset="2"/>
              <a:buChar char="q"/>
            </a:pPr>
            <a:r>
              <a:rPr lang="en-IN" sz="1600" dirty="0">
                <a:solidFill>
                  <a:schemeClr val="bg1"/>
                </a:solidFill>
              </a:rPr>
              <a:t>Tanisha </a:t>
            </a:r>
            <a:r>
              <a:rPr lang="en-IN" sz="1600" dirty="0" err="1">
                <a:solidFill>
                  <a:schemeClr val="bg1"/>
                </a:solidFill>
              </a:rPr>
              <a:t>Teli</a:t>
            </a:r>
            <a:endParaRPr lang="en-IN" sz="1600" dirty="0">
              <a:solidFill>
                <a:schemeClr val="bg1"/>
              </a:solidFill>
            </a:endParaRPr>
          </a:p>
          <a:p>
            <a:pPr marL="342900" indent="-342900">
              <a:buFont typeface="Wingdings" panose="05000000000000000000" pitchFamily="2" charset="2"/>
              <a:buChar char="q"/>
            </a:pPr>
            <a:r>
              <a:rPr lang="en-IN" sz="1600" dirty="0" err="1">
                <a:solidFill>
                  <a:schemeClr val="bg1"/>
                </a:solidFill>
              </a:rPr>
              <a:t>Sanveda</a:t>
            </a:r>
            <a:r>
              <a:rPr lang="en-IN" sz="1600" dirty="0">
                <a:solidFill>
                  <a:schemeClr val="bg1"/>
                </a:solidFill>
              </a:rPr>
              <a:t> </a:t>
            </a:r>
            <a:r>
              <a:rPr lang="en-IN" sz="1600" dirty="0" err="1" smtClean="0">
                <a:solidFill>
                  <a:schemeClr val="bg1"/>
                </a:solidFill>
              </a:rPr>
              <a:t>Yadav</a:t>
            </a:r>
            <a:endParaRPr lang="en-IN" sz="1600" dirty="0" smtClean="0">
              <a:solidFill>
                <a:schemeClr val="bg1"/>
              </a:solidFill>
            </a:endParaRPr>
          </a:p>
          <a:p>
            <a:pPr marL="342900" indent="-342900">
              <a:buFont typeface="Wingdings" panose="05000000000000000000" pitchFamily="2" charset="2"/>
              <a:buChar char="q"/>
            </a:pPr>
            <a:r>
              <a:rPr lang="en-IN" sz="1600" dirty="0" err="1" smtClean="0">
                <a:solidFill>
                  <a:schemeClr val="bg1"/>
                </a:solidFill>
              </a:rPr>
              <a:t>Sanika</a:t>
            </a:r>
            <a:r>
              <a:rPr lang="en-IN" sz="1600" dirty="0" smtClean="0">
                <a:solidFill>
                  <a:schemeClr val="bg1"/>
                </a:solidFill>
              </a:rPr>
              <a:t> </a:t>
            </a:r>
            <a:r>
              <a:rPr lang="en-IN" sz="1600" dirty="0" err="1" smtClean="0">
                <a:solidFill>
                  <a:schemeClr val="bg1"/>
                </a:solidFill>
              </a:rPr>
              <a:t>Konde</a:t>
            </a:r>
            <a:endParaRPr lang="en-IN" sz="1600" dirty="0" smtClean="0">
              <a:solidFill>
                <a:schemeClr val="bg1"/>
              </a:solidFill>
            </a:endParaRPr>
          </a:p>
          <a:p>
            <a:pPr marL="342900" indent="-342900">
              <a:buFont typeface="Wingdings" panose="05000000000000000000" pitchFamily="2" charset="2"/>
              <a:buChar char="q"/>
            </a:pPr>
            <a:r>
              <a:rPr lang="en-IN" sz="1600" dirty="0" err="1" smtClean="0">
                <a:solidFill>
                  <a:schemeClr val="bg1"/>
                </a:solidFill>
              </a:rPr>
              <a:t>Sushma</a:t>
            </a:r>
            <a:r>
              <a:rPr lang="en-IN" sz="1600" dirty="0" smtClean="0">
                <a:solidFill>
                  <a:schemeClr val="bg1"/>
                </a:solidFill>
              </a:rPr>
              <a:t> Gore</a:t>
            </a:r>
            <a:endParaRPr lang="en-IN" sz="1600" dirty="0">
              <a:solidFill>
                <a:schemeClr val="bg1"/>
              </a:solidFill>
            </a:endParaRPr>
          </a:p>
          <a:p>
            <a:endParaRPr lang="en-US" sz="1600" dirty="0">
              <a:solidFill>
                <a:schemeClr val="bg1"/>
              </a:solidFill>
            </a:endParaRPr>
          </a:p>
        </p:txBody>
      </p:sp>
      <p:sp>
        <p:nvSpPr>
          <p:cNvPr id="8" name="TextBox 7">
            <a:extLst>
              <a:ext uri="{FF2B5EF4-FFF2-40B4-BE49-F238E27FC236}">
                <a16:creationId xmlns="" xmlns:a16="http://schemas.microsoft.com/office/drawing/2014/main" id="{6BC83E61-2531-71BD-FDC1-26443CFA16B7}"/>
              </a:ext>
            </a:extLst>
          </p:cNvPr>
          <p:cNvSpPr txBox="1"/>
          <p:nvPr/>
        </p:nvSpPr>
        <p:spPr>
          <a:xfrm>
            <a:off x="5992009" y="3044414"/>
            <a:ext cx="4647304" cy="666977"/>
          </a:xfrm>
          <a:prstGeom prst="rect">
            <a:avLst/>
          </a:prstGeom>
          <a:noFill/>
        </p:spPr>
        <p:txBody>
          <a:bodyPr wrap="square" rtlCol="0">
            <a:spAutoFit/>
          </a:bodyPr>
          <a:lstStyle/>
          <a:p>
            <a:r>
              <a:rPr lang="en-US" b="1" dirty="0">
                <a:solidFill>
                  <a:schemeClr val="bg1"/>
                </a:solidFill>
              </a:rPr>
              <a:t>Case Study:</a:t>
            </a:r>
          </a:p>
          <a:p>
            <a:r>
              <a:rPr lang="en-US" b="1" dirty="0">
                <a:solidFill>
                  <a:schemeClr val="bg1"/>
                </a:solidFill>
              </a:rPr>
              <a:t>Cancer Risk Detection</a:t>
            </a:r>
            <a:endParaRPr lang="en-IN" b="1"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 xmlns:a16="http://schemas.microsoft.com/office/drawing/2014/main" id="{091B843F-6928-3290-2287-5FA1F531B685}"/>
              </a:ext>
            </a:extLst>
          </p:cNvPr>
          <p:cNvSpPr txBox="1"/>
          <p:nvPr/>
        </p:nvSpPr>
        <p:spPr>
          <a:xfrm>
            <a:off x="382689" y="1515655"/>
            <a:ext cx="10435915" cy="317009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u="sng" dirty="0">
                <a:latin typeface="+mn-lt"/>
              </a:rPr>
              <a:t>Brief Overview:</a:t>
            </a:r>
          </a:p>
          <a:p>
            <a:pPr>
              <a:spcAft>
                <a:spcPts val="800"/>
              </a:spcAft>
            </a:pPr>
            <a:r>
              <a:rPr lang="en-US" sz="1800" dirty="0"/>
              <a:t>Cancer is one of the leading causes of mortality worldwide, and early detection significantly improves treatment outcomes and survival rates. The Cancer Risk Detection aims to develop a predictive system that assesses an individual’s risk of developing cancer based on various factors such as genetic predisposition, lifestyle choices, environmental exposure, and medical history.</a:t>
            </a:r>
          </a:p>
          <a:p>
            <a:pPr>
              <a:spcAft>
                <a:spcPts val="800"/>
              </a:spcAft>
            </a:pPr>
            <a:endParaRPr lang="en-US" sz="1800" dirty="0">
              <a:latin typeface="+mn-lt"/>
            </a:endParaRPr>
          </a:p>
          <a:p>
            <a:r>
              <a:rPr lang="en-US" sz="1800" b="1" i="0" u="none" strike="noStrike" baseline="0" dirty="0">
                <a:solidFill>
                  <a:srgbClr val="000000"/>
                </a:solidFill>
                <a:latin typeface="Times New Roman" panose="02020603050405020304" pitchFamily="18" charset="0"/>
              </a:rPr>
              <a:t>Real-Life Example : </a:t>
            </a:r>
            <a:r>
              <a:rPr lang="en-US" sz="1800" dirty="0"/>
              <a:t>A real-world example of cancer risk detection using AI is IBM Watson for Oncology. IBM Watson, an AI-powered cognitive computing system, has been used in collaboration with leading healthcare institutions to analyze vast amounts of medical data and assist doctors in cancer diagnosis and treatment recommendations.</a:t>
            </a:r>
            <a:endParaRPr lang="en-US" sz="1800" dirty="0">
              <a:latin typeface="+mn-lt"/>
            </a:endParaRPr>
          </a:p>
        </p:txBody>
      </p:sp>
      <p:sp>
        <p:nvSpPr>
          <p:cNvPr id="2" name="TextBox 1">
            <a:extLst>
              <a:ext uri="{FF2B5EF4-FFF2-40B4-BE49-F238E27FC236}">
                <a16:creationId xmlns="" xmlns:a16="http://schemas.microsoft.com/office/drawing/2014/main" id="{687AFAD5-578C-DC2D-F127-90FF4287354D}"/>
              </a:ext>
            </a:extLst>
          </p:cNvPr>
          <p:cNvSpPr txBox="1"/>
          <p:nvPr/>
        </p:nvSpPr>
        <p:spPr>
          <a:xfrm>
            <a:off x="382689" y="875506"/>
            <a:ext cx="5904091" cy="430887"/>
          </a:xfrm>
          <a:prstGeom prst="rect">
            <a:avLst/>
          </a:prstGeom>
          <a:noFill/>
        </p:spPr>
        <p:txBody>
          <a:bodyPr wrap="square">
            <a:spAutoFit/>
          </a:bodyPr>
          <a:lstStyle/>
          <a:p>
            <a:r>
              <a:rPr lang="en-IN" sz="2200" b="1" dirty="0">
                <a:solidFill>
                  <a:srgbClr val="213163"/>
                </a:solidFill>
              </a:rPr>
              <a:t>Problem Statement</a:t>
            </a:r>
            <a:endParaRPr lang="en-IN" sz="2200" dirty="0">
              <a:solidFill>
                <a:srgbClr val="213163"/>
              </a:solidFill>
            </a:endParaRPr>
          </a:p>
        </p:txBody>
      </p:sp>
      <p:sp>
        <p:nvSpPr>
          <p:cNvPr id="6" name="TextBox 5">
            <a:extLst>
              <a:ext uri="{FF2B5EF4-FFF2-40B4-BE49-F238E27FC236}">
                <a16:creationId xmlns=""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 name="TextBox 5">
            <a:extLst>
              <a:ext uri="{FF2B5EF4-FFF2-40B4-BE49-F238E27FC236}">
                <a16:creationId xmlns=""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1F352FF7-7A5A-DD35-1783-8AE42D26EDA2}"/>
              </a:ext>
            </a:extLst>
          </p:cNvPr>
          <p:cNvSpPr txBox="1"/>
          <p:nvPr/>
        </p:nvSpPr>
        <p:spPr>
          <a:xfrm>
            <a:off x="495994" y="940594"/>
            <a:ext cx="10498321" cy="6453177"/>
          </a:xfrm>
          <a:prstGeom prst="rect">
            <a:avLst/>
          </a:prstGeom>
          <a:noFill/>
        </p:spPr>
        <p:txBody>
          <a:bodyPr wrap="square" rtlCol="0">
            <a:spAutoFit/>
          </a:bodyPr>
          <a:lstStyle/>
          <a:p>
            <a:pPr marL="342900" indent="-342900">
              <a:buFont typeface="Arial" panose="020B0604020202020204" pitchFamily="34" charset="0"/>
              <a:buChar char="•"/>
            </a:pPr>
            <a:r>
              <a:rPr lang="en-US" sz="1800" u="sng" dirty="0"/>
              <a:t>Key</a:t>
            </a:r>
            <a:r>
              <a:rPr lang="en-US" u="sng" dirty="0"/>
              <a:t> </a:t>
            </a:r>
            <a:r>
              <a:rPr lang="en-US" sz="1800" u="sng" dirty="0"/>
              <a:t>Objectives</a:t>
            </a:r>
            <a:r>
              <a:rPr lang="en-US" u="sng" dirty="0"/>
              <a:t>:</a:t>
            </a:r>
          </a:p>
          <a:p>
            <a:pPr marL="342900" indent="-342900">
              <a:buFont typeface="Arial" panose="020B0604020202020204" pitchFamily="34" charset="0"/>
              <a:buChar char="•"/>
            </a:pPr>
            <a:endParaRPr lang="en-US" u="sng" dirty="0"/>
          </a:p>
          <a:p>
            <a:pPr marL="342900" indent="-342900">
              <a:buFont typeface="+mj-lt"/>
              <a:buAutoNum type="arabicPeriod"/>
            </a:pPr>
            <a:r>
              <a:rPr lang="en-US" sz="1800" b="1" dirty="0"/>
              <a:t>Early Risk Prediction</a:t>
            </a:r>
            <a:r>
              <a:rPr lang="en-US" sz="1800" dirty="0"/>
              <a:t> – Develop a system that identifies individuals at high risk of developing cancer based on genetic, lifestyle, and environmental factors. </a:t>
            </a:r>
          </a:p>
          <a:p>
            <a:pPr marL="342900" indent="-342900">
              <a:buFont typeface="+mj-lt"/>
              <a:buAutoNum type="arabicPeriod"/>
            </a:pPr>
            <a:endParaRPr lang="en-US" sz="1800" dirty="0"/>
          </a:p>
          <a:p>
            <a:pPr marL="342900" indent="-342900">
              <a:buFont typeface="+mj-lt"/>
              <a:buAutoNum type="arabicPeriod"/>
            </a:pPr>
            <a:r>
              <a:rPr lang="en-US" sz="1800" b="1" dirty="0"/>
              <a:t>Machine Learning-Based Analysis</a:t>
            </a:r>
            <a:r>
              <a:rPr lang="en-US" sz="1800" dirty="0"/>
              <a:t> – Utilize AI and statistical models to analyze patient data and detect patterns associated with cancer risk.</a:t>
            </a:r>
          </a:p>
          <a:p>
            <a:pPr marL="342900" indent="-342900">
              <a:buFont typeface="+mj-lt"/>
              <a:buAutoNum type="arabicPeriod"/>
            </a:pPr>
            <a:endParaRPr lang="en-US" sz="1800" dirty="0"/>
          </a:p>
          <a:p>
            <a:pPr marL="342900" indent="-342900">
              <a:buFont typeface="+mj-lt"/>
              <a:buAutoNum type="arabicPeriod"/>
            </a:pPr>
            <a:r>
              <a:rPr lang="en-US" sz="1800" b="1" dirty="0"/>
              <a:t>Personalized Risk Assessment</a:t>
            </a:r>
            <a:r>
              <a:rPr lang="en-US" sz="1800" dirty="0"/>
              <a:t> – Provide tailored risk scores and recommendations for preventive measures, lifestyle changes, and medical checkups.</a:t>
            </a:r>
          </a:p>
          <a:p>
            <a:pPr marL="342900" indent="-342900">
              <a:buFont typeface="+mj-lt"/>
              <a:buAutoNum type="arabicPeriod"/>
            </a:pPr>
            <a:endParaRPr lang="en-US" sz="1800" dirty="0"/>
          </a:p>
          <a:p>
            <a:pPr marL="342900" indent="-342900">
              <a:buFont typeface="+mj-lt"/>
              <a:buAutoNum type="arabicPeriod"/>
            </a:pPr>
            <a:r>
              <a:rPr lang="en-US" sz="1800" b="1" dirty="0"/>
              <a:t>User-Friendly Accessibility</a:t>
            </a:r>
            <a:r>
              <a:rPr lang="en-US" sz="1800" dirty="0"/>
              <a:t> – Design a web-based or mobile platform to make risk detection easily accessible for individuals and healthcare professionals.</a:t>
            </a:r>
          </a:p>
          <a:p>
            <a:pPr marL="342900" indent="-342900">
              <a:buFont typeface="+mj-lt"/>
              <a:buAutoNum type="arabicPeriod"/>
            </a:pPr>
            <a:endParaRPr lang="en-US" sz="1800" dirty="0"/>
          </a:p>
          <a:p>
            <a:pPr marL="342900" indent="-342900">
              <a:buFont typeface="+mj-lt"/>
              <a:buAutoNum type="arabicPeriod"/>
            </a:pPr>
            <a:r>
              <a:rPr lang="en-US" sz="1800" b="1" dirty="0"/>
              <a:t>Enhance Preventive Healthcare</a:t>
            </a:r>
            <a:r>
              <a:rPr lang="en-US" sz="1800" dirty="0"/>
              <a:t> – Support early diagnosis and proactive health management, reducing cancer-related mortality through timely interventions.</a:t>
            </a:r>
          </a:p>
          <a:p>
            <a:endParaRPr lang="en-US" sz="1600" dirty="0"/>
          </a:p>
          <a:p>
            <a:endParaRPr lang="en-US" sz="1800" dirty="0"/>
          </a:p>
          <a:p>
            <a:endParaRPr lang="en-US" sz="1800" dirty="0"/>
          </a:p>
          <a:p>
            <a:endParaRPr lang="en-US" sz="1800" dirty="0"/>
          </a:p>
          <a:p>
            <a:endParaRPr lang="en-US" sz="1800" dirty="0"/>
          </a:p>
          <a:p>
            <a:endParaRPr lang="en-US" sz="1800" dirty="0"/>
          </a:p>
          <a:p>
            <a:endParaRPr lang="en-IN" sz="1800" dirty="0"/>
          </a:p>
        </p:txBody>
      </p:sp>
      <p:sp>
        <p:nvSpPr>
          <p:cNvPr id="9" name="Rectangle 5">
            <a:extLst>
              <a:ext uri="{FF2B5EF4-FFF2-40B4-BE49-F238E27FC236}">
                <a16:creationId xmlns="" xmlns:a16="http://schemas.microsoft.com/office/drawing/2014/main" id="{40E16B42-FDE5-C4B3-A072-03597DB377FB}"/>
              </a:ext>
            </a:extLst>
          </p:cNvPr>
          <p:cNvSpPr>
            <a:spLocks noChangeArrowheads="1"/>
          </p:cNvSpPr>
          <p:nvPr/>
        </p:nvSpPr>
        <p:spPr bwMode="auto">
          <a:xfrm>
            <a:off x="-1" y="2684115"/>
            <a:ext cx="11992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 xmlns:a16="http://schemas.microsoft.com/office/drawing/2014/main" id="{A1B222D9-E9D5-1999-C635-CC156D3FB551}"/>
              </a:ext>
            </a:extLst>
          </p:cNvPr>
          <p:cNvSpPr>
            <a:spLocks noChangeArrowheads="1"/>
          </p:cNvSpPr>
          <p:nvPr/>
        </p:nvSpPr>
        <p:spPr bwMode="auto">
          <a:xfrm>
            <a:off x="152399" y="2836515"/>
            <a:ext cx="11992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 xmlns:a16="http://schemas.microsoft.com/office/drawing/2014/main" id="{EE89A67B-7BD9-95DF-568F-C5D4369A2D7E}"/>
              </a:ext>
            </a:extLst>
          </p:cNvPr>
          <p:cNvSpPr>
            <a:spLocks noChangeArrowheads="1"/>
          </p:cNvSpPr>
          <p:nvPr/>
        </p:nvSpPr>
        <p:spPr bwMode="auto">
          <a:xfrm>
            <a:off x="304799" y="2988915"/>
            <a:ext cx="11992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 xmlns:a16="http://schemas.microsoft.com/office/drawing/2014/main" id="{DCE3AE0F-063A-EC88-09B2-A25E8C9A45CE}"/>
              </a:ext>
            </a:extLst>
          </p:cNvPr>
          <p:cNvSpPr>
            <a:spLocks noChangeArrowheads="1"/>
          </p:cNvSpPr>
          <p:nvPr/>
        </p:nvSpPr>
        <p:spPr bwMode="auto">
          <a:xfrm>
            <a:off x="457199" y="3141315"/>
            <a:ext cx="11992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 xmlns:a16="http://schemas.microsoft.com/office/drawing/2014/main" id="{B847CCF9-D74E-8975-9EC2-65DE5637DB9A}"/>
              </a:ext>
            </a:extLst>
          </p:cNvPr>
          <p:cNvSpPr>
            <a:spLocks noChangeArrowheads="1"/>
          </p:cNvSpPr>
          <p:nvPr/>
        </p:nvSpPr>
        <p:spPr bwMode="auto">
          <a:xfrm>
            <a:off x="-1996966" y="1437327"/>
            <a:ext cx="11992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5">
            <a:extLst>
              <a:ext uri="{FF2B5EF4-FFF2-40B4-BE49-F238E27FC236}">
                <a16:creationId xmlns="" xmlns:a16="http://schemas.microsoft.com/office/drawing/2014/main" id="{6CB7EBD5-20FC-C95E-0807-49D8D4BFB6DD}"/>
              </a:ext>
            </a:extLst>
          </p:cNvPr>
          <p:cNvSpPr>
            <a:spLocks noChangeArrowheads="1"/>
          </p:cNvSpPr>
          <p:nvPr/>
        </p:nvSpPr>
        <p:spPr bwMode="auto">
          <a:xfrm>
            <a:off x="761999" y="3446115"/>
            <a:ext cx="11992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 xmlns:a16="http://schemas.microsoft.com/office/drawing/2014/main" id="{D7521D9B-0E3A-5329-A5D0-4BA4F9091A05}"/>
              </a:ext>
            </a:extLst>
          </p:cNvPr>
          <p:cNvSpPr>
            <a:spLocks noChangeArrowheads="1"/>
          </p:cNvSpPr>
          <p:nvPr/>
        </p:nvSpPr>
        <p:spPr bwMode="auto">
          <a:xfrm>
            <a:off x="914399" y="3598515"/>
            <a:ext cx="11992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 xmlns:a16="http://schemas.microsoft.com/office/drawing/2014/main" id="{687AFAD5-578C-DC2D-F127-90FF4287354D}"/>
              </a:ext>
            </a:extLst>
          </p:cNvPr>
          <p:cNvSpPr txBox="1"/>
          <p:nvPr/>
        </p:nvSpPr>
        <p:spPr>
          <a:xfrm>
            <a:off x="120325" y="711199"/>
            <a:ext cx="12071675" cy="4862870"/>
          </a:xfrm>
          <a:prstGeom prst="rect">
            <a:avLst/>
          </a:prstGeom>
          <a:noFill/>
        </p:spPr>
        <p:txBody>
          <a:bodyPr wrap="square">
            <a:spAutoFit/>
          </a:bodyPr>
          <a:lstStyle/>
          <a:p>
            <a:r>
              <a:rPr lang="en-IN" sz="2000" b="1" dirty="0">
                <a:solidFill>
                  <a:srgbClr val="213163"/>
                </a:solidFill>
              </a:rPr>
              <a:t>Dataset Overview :</a:t>
            </a:r>
          </a:p>
          <a:p>
            <a:endParaRPr lang="en-IN" sz="2000" b="1" dirty="0">
              <a:solidFill>
                <a:srgbClr val="213163"/>
              </a:solidFill>
            </a:endParaRPr>
          </a:p>
          <a:p>
            <a:r>
              <a:rPr lang="en-US" sz="1800" dirty="0">
                <a:solidFill>
                  <a:schemeClr val="tx1"/>
                </a:solidFill>
              </a:rPr>
              <a:t>1</a:t>
            </a:r>
            <a:r>
              <a:rPr lang="en-US" sz="1800" b="1" dirty="0">
                <a:solidFill>
                  <a:schemeClr val="tx1"/>
                </a:solidFill>
              </a:rPr>
              <a:t>. </a:t>
            </a:r>
            <a:r>
              <a:rPr lang="en-US" sz="1600" b="1" dirty="0"/>
              <a:t>Patient Demographics</a:t>
            </a:r>
          </a:p>
          <a:p>
            <a:r>
              <a:rPr lang="en-US" sz="1600" b="1" dirty="0"/>
              <a:t>    Age</a:t>
            </a:r>
            <a:r>
              <a:rPr lang="en-US" sz="1600" dirty="0"/>
              <a:t>: Range from 15 to 89 years.</a:t>
            </a:r>
          </a:p>
          <a:p>
            <a:r>
              <a:rPr lang="en-US" sz="1600" b="1" dirty="0"/>
              <a:t>    Gender</a:t>
            </a:r>
            <a:r>
              <a:rPr lang="en-US" sz="1600" dirty="0"/>
              <a:t>: Male and Female distribution.</a:t>
            </a:r>
          </a:p>
          <a:p>
            <a:r>
              <a:rPr lang="en-US" sz="1600" b="1" dirty="0"/>
              <a:t>    Ethnicity</a:t>
            </a:r>
            <a:r>
              <a:rPr lang="en-US" sz="1600" dirty="0"/>
              <a:t>: Includes categories like Caucasian, Hispanic, African, and Asian.</a:t>
            </a:r>
          </a:p>
          <a:p>
            <a:pPr marL="342900" indent="-342900">
              <a:buAutoNum type="arabicPeriod"/>
            </a:pPr>
            <a:endParaRPr lang="en-US" sz="1800" dirty="0">
              <a:solidFill>
                <a:schemeClr val="tx1"/>
              </a:solidFill>
            </a:endParaRPr>
          </a:p>
          <a:p>
            <a:r>
              <a:rPr lang="en-US" sz="1800" dirty="0">
                <a:solidFill>
                  <a:schemeClr val="tx1"/>
                </a:solidFill>
              </a:rPr>
              <a:t>2. </a:t>
            </a:r>
            <a:r>
              <a:rPr lang="en-US" sz="1600" b="1" dirty="0"/>
              <a:t>Environmental &amp; Lifestyle Factors</a:t>
            </a:r>
          </a:p>
          <a:p>
            <a:r>
              <a:rPr lang="en-US" sz="1600" b="1" dirty="0"/>
              <a:t>     Radiation Exposure</a:t>
            </a:r>
            <a:r>
              <a:rPr lang="en-US" sz="1600" dirty="0"/>
              <a:t>: Whether the patient has been exposed to radiation (Yes/No).</a:t>
            </a:r>
          </a:p>
          <a:p>
            <a:r>
              <a:rPr lang="en-US" sz="1600" b="1" dirty="0"/>
              <a:t>     Iodine Deficiency</a:t>
            </a:r>
            <a:r>
              <a:rPr lang="en-US" sz="1600" dirty="0"/>
              <a:t>: Presence of iodine deficiency, which is linked to thyroid health issues (Yes/No).</a:t>
            </a:r>
          </a:p>
          <a:p>
            <a:r>
              <a:rPr lang="en-US" sz="1600" b="1" dirty="0"/>
              <a:t>     Smoking</a:t>
            </a:r>
            <a:r>
              <a:rPr lang="en-US" sz="1600" dirty="0"/>
              <a:t>: Smoking status of the patient (Yes/No).</a:t>
            </a:r>
          </a:p>
          <a:p>
            <a:endParaRPr lang="en-US" sz="1800" dirty="0">
              <a:solidFill>
                <a:schemeClr val="tx1"/>
              </a:solidFill>
            </a:endParaRPr>
          </a:p>
          <a:p>
            <a:r>
              <a:rPr lang="en-US" sz="1800" dirty="0">
                <a:solidFill>
                  <a:schemeClr val="tx1"/>
                </a:solidFill>
              </a:rPr>
              <a:t>3. </a:t>
            </a:r>
            <a:r>
              <a:rPr lang="en-IN" sz="1600" b="1" dirty="0"/>
              <a:t>Thyroid Function Test Results</a:t>
            </a:r>
          </a:p>
          <a:p>
            <a:r>
              <a:rPr lang="en-IN" sz="1600" b="1" dirty="0"/>
              <a:t>    TSH Level</a:t>
            </a:r>
            <a:r>
              <a:rPr lang="en-IN" sz="1600" dirty="0"/>
              <a:t>: Thyroid-Stimulating Hormone levels (Range: 0.1 - 10.0).</a:t>
            </a:r>
          </a:p>
          <a:p>
            <a:r>
              <a:rPr lang="en-IN" sz="1600" b="1" dirty="0"/>
              <a:t>    T3 Level</a:t>
            </a:r>
            <a:r>
              <a:rPr lang="en-IN" sz="1600" dirty="0"/>
              <a:t>: Triiodothyronine levels (Range: 0.5 - 3.5).</a:t>
            </a:r>
          </a:p>
          <a:p>
            <a:r>
              <a:rPr lang="en-IN" sz="1600" b="1" dirty="0"/>
              <a:t>    T4 Level</a:t>
            </a:r>
            <a:r>
              <a:rPr lang="en-IN" sz="1600" dirty="0"/>
              <a:t>: Thyroxine levels (Range: 4.5 - 12.0).</a:t>
            </a:r>
          </a:p>
          <a:p>
            <a:endParaRPr lang="en-US" sz="1800" dirty="0">
              <a:solidFill>
                <a:schemeClr val="tx1"/>
              </a:solidFill>
            </a:endParaRPr>
          </a:p>
          <a:p>
            <a:r>
              <a:rPr lang="en-US" sz="1800" dirty="0">
                <a:solidFill>
                  <a:schemeClr val="tx1"/>
                </a:solidFill>
              </a:rPr>
              <a:t>4.   </a:t>
            </a:r>
            <a:endParaRPr lang="en-IN" sz="1800" dirty="0">
              <a:solidFill>
                <a:schemeClr val="tx1"/>
              </a:solidFill>
            </a:endParaRPr>
          </a:p>
        </p:txBody>
      </p:sp>
      <p:sp>
        <p:nvSpPr>
          <p:cNvPr id="6" name="TextBox 5">
            <a:extLst>
              <a:ext uri="{FF2B5EF4-FFF2-40B4-BE49-F238E27FC236}">
                <a16:creationId xmlns=""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 xmlns:a16="http://schemas.microsoft.com/office/drawing/2014/main" id="{1365C893-2FDF-21FF-3B51-777D91501B7C}"/>
              </a:ext>
            </a:extLst>
          </p:cNvPr>
          <p:cNvCxnSpPr/>
          <p:nvPr/>
        </p:nvCxnSpPr>
        <p:spPr>
          <a:xfrm>
            <a:off x="-1280160" y="663448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A6FBF6CB-6DF1-DA25-7EDD-3818BF5C421B}"/>
              </a:ext>
            </a:extLst>
          </p:cNvPr>
          <p:cNvSpPr txBox="1"/>
          <p:nvPr/>
        </p:nvSpPr>
        <p:spPr>
          <a:xfrm>
            <a:off x="380999" y="5146536"/>
            <a:ext cx="10696791" cy="1077218"/>
          </a:xfrm>
          <a:prstGeom prst="rect">
            <a:avLst/>
          </a:prstGeom>
          <a:noFill/>
        </p:spPr>
        <p:txBody>
          <a:bodyPr wrap="square">
            <a:spAutoFit/>
          </a:bodyPr>
          <a:lstStyle/>
          <a:p>
            <a:r>
              <a:rPr lang="en-US" sz="1600" b="1" dirty="0"/>
              <a:t>Nodule Characteristics &amp; Cancer Risk</a:t>
            </a:r>
          </a:p>
          <a:p>
            <a:r>
              <a:rPr lang="en-US" sz="1600" b="1" dirty="0"/>
              <a:t>Nodule Size</a:t>
            </a:r>
            <a:r>
              <a:rPr lang="en-US" sz="1600" dirty="0"/>
              <a:t>: Size of detected thyroid nodules (Range: 0 - 5.0 cm).</a:t>
            </a:r>
          </a:p>
          <a:p>
            <a:r>
              <a:rPr lang="en-US" sz="1600" b="1" dirty="0"/>
              <a:t>Thyroid Cancer Risk</a:t>
            </a:r>
            <a:r>
              <a:rPr lang="en-US" sz="1600" dirty="0"/>
              <a:t>: Categorized into Low, Medium, and High risk.</a:t>
            </a:r>
          </a:p>
          <a:p>
            <a:r>
              <a:rPr lang="en-US" sz="1600" b="1" dirty="0"/>
              <a:t>Diagnosis</a:t>
            </a:r>
            <a:r>
              <a:rPr lang="en-US" sz="1600" dirty="0"/>
              <a:t>: Final classification as Benign or Malignant.</a:t>
            </a:r>
          </a:p>
        </p:txBody>
      </p:sp>
    </p:spTree>
    <p:extLst>
      <p:ext uri="{BB962C8B-B14F-4D97-AF65-F5344CB8AC3E}">
        <p14:creationId xmlns:p14="http://schemas.microsoft.com/office/powerpoint/2010/main" val="205596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 xmlns:a16="http://schemas.microsoft.com/office/drawing/2014/main" id="{091B843F-6928-3290-2287-5FA1F531B685}"/>
              </a:ext>
            </a:extLst>
          </p:cNvPr>
          <p:cNvSpPr txBox="1"/>
          <p:nvPr/>
        </p:nvSpPr>
        <p:spPr>
          <a:xfrm>
            <a:off x="199809" y="1325150"/>
            <a:ext cx="10435915" cy="646331"/>
          </a:xfrm>
          <a:prstGeom prst="rect">
            <a:avLst/>
          </a:prstGeom>
          <a:noFill/>
        </p:spPr>
        <p:txBody>
          <a:bodyPr wrap="square" rtlCol="0">
            <a:spAutoFit/>
          </a:bodyPr>
          <a:lstStyle/>
          <a:p>
            <a:pPr>
              <a:spcAft>
                <a:spcPts val="800"/>
              </a:spcAft>
            </a:pPr>
            <a:r>
              <a:rPr lang="en-US" sz="1800" dirty="0">
                <a:latin typeface="+mn-lt"/>
              </a:rPr>
              <a:t/>
            </a:r>
            <a:br>
              <a:rPr lang="en-US" sz="1800" dirty="0">
                <a:latin typeface="+mn-lt"/>
              </a:rPr>
            </a:br>
            <a:endParaRPr lang="en-US" sz="1800" dirty="0">
              <a:latin typeface="+mn-lt"/>
            </a:endParaRPr>
          </a:p>
        </p:txBody>
      </p:sp>
      <p:sp>
        <p:nvSpPr>
          <p:cNvPr id="2" name="TextBox 1">
            <a:extLst>
              <a:ext uri="{FF2B5EF4-FFF2-40B4-BE49-F238E27FC236}">
                <a16:creationId xmlns="" xmlns:a16="http://schemas.microsoft.com/office/drawing/2014/main" id="{687AFAD5-578C-DC2D-F127-90FF4287354D}"/>
              </a:ext>
            </a:extLst>
          </p:cNvPr>
          <p:cNvSpPr txBox="1"/>
          <p:nvPr/>
        </p:nvSpPr>
        <p:spPr>
          <a:xfrm>
            <a:off x="202071" y="812466"/>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E4A82CD8-5D73-7A83-BB8D-6F328E68E705}"/>
              </a:ext>
            </a:extLst>
          </p:cNvPr>
          <p:cNvSpPr txBox="1"/>
          <p:nvPr/>
        </p:nvSpPr>
        <p:spPr>
          <a:xfrm>
            <a:off x="516368" y="1306951"/>
            <a:ext cx="10865223" cy="4493538"/>
          </a:xfrm>
          <a:prstGeom prst="rect">
            <a:avLst/>
          </a:prstGeom>
          <a:noFill/>
        </p:spPr>
        <p:txBody>
          <a:bodyPr wrap="square" rtlCol="0">
            <a:spAutoFit/>
          </a:bodyPr>
          <a:lstStyle/>
          <a:p>
            <a:r>
              <a:rPr lang="en-IN" sz="1600" dirty="0"/>
              <a:t>1</a:t>
            </a:r>
            <a:r>
              <a:rPr lang="en-IN" sz="1600" b="1" dirty="0"/>
              <a:t>.*Data Collection</a:t>
            </a:r>
            <a:r>
              <a:rPr lang="en-IN" sz="1600" dirty="0"/>
              <a:t>*  - </a:t>
            </a:r>
            <a:r>
              <a:rPr lang="en-US" sz="1600" dirty="0"/>
              <a:t>Gather data from hospitals, medical research institutions, government health agencies (e.g., CDC, WHO), and public datasets (e.g., Kaggle, SEER Cancer Statistics).</a:t>
            </a:r>
            <a:r>
              <a:rPr lang="en-IN" sz="1400" dirty="0"/>
              <a:t> </a:t>
            </a:r>
            <a:r>
              <a:rPr lang="en-IN" sz="1600" dirty="0"/>
              <a:t>Collect patient medical history, genetic data, lifestyle factors (e.g., smoking, diet, exercise), environmental exposures, and demographic information</a:t>
            </a:r>
            <a:r>
              <a:rPr lang="en-IN" sz="1400" dirty="0"/>
              <a:t>.</a:t>
            </a:r>
          </a:p>
          <a:p>
            <a:endParaRPr lang="en-IN" sz="1400" dirty="0"/>
          </a:p>
          <a:p>
            <a:r>
              <a:rPr lang="en-IN" sz="1600" dirty="0"/>
              <a:t>2</a:t>
            </a:r>
            <a:r>
              <a:rPr lang="en-IN" sz="1600" b="1" dirty="0"/>
              <a:t>. *Data Preprocessing</a:t>
            </a:r>
            <a:r>
              <a:rPr lang="en-IN" sz="1600" dirty="0"/>
              <a:t>*  - </a:t>
            </a:r>
            <a:r>
              <a:rPr lang="en-US" sz="1600" dirty="0"/>
              <a:t>Remove duplicate records, handle missing or inconsistent values, and filter out erroneous data points. Standardize data across different units (e.g., BMI, blood test results, exposure levels).</a:t>
            </a:r>
          </a:p>
          <a:p>
            <a:endParaRPr lang="en-US" sz="1600" dirty="0"/>
          </a:p>
          <a:p>
            <a:r>
              <a:rPr lang="en-IN" sz="1600" dirty="0"/>
              <a:t>3. *</a:t>
            </a:r>
            <a:r>
              <a:rPr lang="en-IN" sz="1600" b="1" dirty="0"/>
              <a:t>Exploratory Data Analysis (EDA)*   </a:t>
            </a:r>
            <a:r>
              <a:rPr lang="en-IN" sz="1600" dirty="0"/>
              <a:t>- </a:t>
            </a:r>
            <a:r>
              <a:rPr lang="en-US" sz="1600" dirty="0"/>
              <a:t>Examine the distributions of cancer risk factors and prevalence across different demographics. Use graphs, heatmaps, and histograms to visualize patterns, trends, and anomalies in cancer-related data.</a:t>
            </a:r>
          </a:p>
          <a:p>
            <a:endParaRPr lang="en-IN" sz="1600" dirty="0"/>
          </a:p>
          <a:p>
            <a:r>
              <a:rPr lang="en-IN" sz="1600" dirty="0"/>
              <a:t>4. *</a:t>
            </a:r>
            <a:r>
              <a:rPr lang="en-IN" sz="1600" b="1" dirty="0"/>
              <a:t>Model Development</a:t>
            </a:r>
            <a:r>
              <a:rPr lang="en-IN" sz="1600" dirty="0"/>
              <a:t>*   - </a:t>
            </a:r>
            <a:r>
              <a:rPr lang="en-US" sz="1600" dirty="0"/>
              <a:t>Select appropriate machine learning models such as logistic regression, decision trees, random forests, support vector machines, and deep learning models. Split the dataset into training and testing sets, training the model to predict cancer risk based on given features.</a:t>
            </a:r>
          </a:p>
          <a:p>
            <a:endParaRPr lang="en-IN" sz="1600" dirty="0"/>
          </a:p>
          <a:p>
            <a:r>
              <a:rPr lang="en-IN" sz="1600" dirty="0"/>
              <a:t>5. *</a:t>
            </a:r>
            <a:r>
              <a:rPr lang="en-IN" sz="1600" b="1" dirty="0"/>
              <a:t>Model Evaluation</a:t>
            </a:r>
            <a:r>
              <a:rPr lang="en-IN" sz="1600" dirty="0"/>
              <a:t>*   -  </a:t>
            </a:r>
            <a:r>
              <a:rPr lang="en-US" sz="1600" dirty="0"/>
              <a:t>Performance Metrics: Assess model performance using evaluation metrics such as accuracy, precision, recall, F1-score, and AUC-ROC.</a:t>
            </a:r>
            <a:r>
              <a:rPr lang="en-US" sz="1400" dirty="0"/>
              <a:t> </a:t>
            </a:r>
            <a:r>
              <a:rPr lang="en-US" sz="1600" dirty="0"/>
              <a:t>Test the model with unseen data to ensure it generalizes well to real-world applications.</a:t>
            </a:r>
            <a:endParaRPr lang="en-IN" sz="1600" dirty="0"/>
          </a:p>
        </p:txBody>
      </p: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8" name="TextBox 7">
            <a:extLst>
              <a:ext uri="{FF2B5EF4-FFF2-40B4-BE49-F238E27FC236}">
                <a16:creationId xmlns=""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277451AB-FD85-E874-6154-69F0B9B14C68}"/>
              </a:ext>
            </a:extLst>
          </p:cNvPr>
          <p:cNvSpPr txBox="1"/>
          <p:nvPr/>
        </p:nvSpPr>
        <p:spPr>
          <a:xfrm>
            <a:off x="408791" y="802639"/>
            <a:ext cx="10015370" cy="4339650"/>
          </a:xfrm>
          <a:prstGeom prst="rect">
            <a:avLst/>
          </a:prstGeom>
          <a:noFill/>
        </p:spPr>
        <p:txBody>
          <a:bodyPr wrap="square" rtlCol="0">
            <a:spAutoFit/>
          </a:bodyPr>
          <a:lstStyle/>
          <a:p>
            <a:endParaRPr lang="en-US" sz="1700" dirty="0"/>
          </a:p>
          <a:p>
            <a:pPr marL="285750" indent="-285750">
              <a:buFont typeface="Wingdings" panose="05000000000000000000" pitchFamily="2" charset="2"/>
              <a:buChar char="q"/>
            </a:pPr>
            <a:r>
              <a:rPr lang="en-US" sz="1700" b="1" u="sng" dirty="0"/>
              <a:t>Algorithms Used:</a:t>
            </a:r>
          </a:p>
          <a:p>
            <a:endParaRPr lang="en-US" sz="1700" b="1" u="sng" dirty="0"/>
          </a:p>
          <a:p>
            <a:r>
              <a:rPr lang="en-US" sz="1700" dirty="0"/>
              <a:t>1</a:t>
            </a:r>
            <a:r>
              <a:rPr lang="en-US" sz="1600" dirty="0"/>
              <a:t>. </a:t>
            </a:r>
            <a:r>
              <a:rPr lang="en-US" sz="1600" b="1" dirty="0"/>
              <a:t>*Linear Regression</a:t>
            </a:r>
            <a:r>
              <a:rPr lang="en-US" sz="1600" dirty="0"/>
              <a:t>* : - A  statistical model that estimates the probability of a binary outcome (e.g., cancer risk: high or low) based on input features. Use case: Suitable for cancer risk prediction, as it helps determine the impact of risk factors such as smoking, age, and genetic history on cancer probability.</a:t>
            </a:r>
          </a:p>
          <a:p>
            <a:r>
              <a:rPr lang="en-US" sz="1600" dirty="0"/>
              <a:t>2</a:t>
            </a:r>
            <a:r>
              <a:rPr lang="en-US" sz="1600" b="1" dirty="0"/>
              <a:t>. *Decision Trees* : </a:t>
            </a:r>
            <a:r>
              <a:rPr lang="en-US" sz="1600" dirty="0"/>
              <a:t>-A tree-based model that makes decisions based on feature splits. Use case: Provides interpretability in understanding how individual risk factors contribute to cancer prediction.</a:t>
            </a:r>
          </a:p>
          <a:p>
            <a:r>
              <a:rPr lang="en-US" sz="1600" dirty="0"/>
              <a:t>3.</a:t>
            </a:r>
            <a:r>
              <a:rPr lang="en-US" sz="1600" b="1" dirty="0"/>
              <a:t> *Random Forest* : </a:t>
            </a:r>
            <a:r>
              <a:rPr lang="en-US" sz="1600" dirty="0"/>
              <a:t>- An ensemble learning method that builds multiple decision trees and combines their outputs to improve accuracy and reduce overfitting. Used for robust and accurate cancer risk prediction, particularly in cases where multiple factors contribute to risk assessment. Also useful for determining feature importance.</a:t>
            </a:r>
          </a:p>
          <a:p>
            <a:r>
              <a:rPr lang="en-US" sz="1600" dirty="0"/>
              <a:t>4. *</a:t>
            </a:r>
            <a:r>
              <a:rPr lang="en-US" sz="1600" b="1" dirty="0"/>
              <a:t>Support Vector Machines (SVM)* : </a:t>
            </a:r>
            <a:r>
              <a:rPr lang="en-US" sz="1600" dirty="0"/>
              <a:t>- A model that finds the optimal hyperplane for classifying data points. Can be effective in classifying cancer risk levels when dealing with high-dimensional datasets.</a:t>
            </a:r>
          </a:p>
          <a:p>
            <a:r>
              <a:rPr lang="en-US" sz="1600" dirty="0"/>
              <a:t>5. </a:t>
            </a:r>
            <a:r>
              <a:rPr lang="en-US" sz="1600" b="1" dirty="0"/>
              <a:t>*Artificial Neural Networks (ANN)*: - </a:t>
            </a:r>
            <a:r>
              <a:rPr lang="en-US" sz="1600" dirty="0"/>
              <a:t>A deep learning model with multiple layers of interconnected neurons. Effective for complex cancer risk prediction tasks, capturing non-linear relationships between genetic and lifestyle factors.</a:t>
            </a:r>
            <a:endParaRPr lang="en-US" sz="1600" b="1" u="sng" dirty="0"/>
          </a:p>
        </p:txBody>
      </p:sp>
    </p:spTree>
    <p:extLst>
      <p:ext uri="{BB962C8B-B14F-4D97-AF65-F5344CB8AC3E}">
        <p14:creationId xmlns:p14="http://schemas.microsoft.com/office/powerpoint/2010/main" val="20463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02C0F50E-3048-BEA6-6962-A48C023C0388}"/>
              </a:ext>
            </a:extLst>
          </p:cNvPr>
          <p:cNvSpPr txBox="1"/>
          <p:nvPr/>
        </p:nvSpPr>
        <p:spPr>
          <a:xfrm>
            <a:off x="210567" y="802639"/>
            <a:ext cx="5904091" cy="400110"/>
          </a:xfrm>
          <a:prstGeom prst="rect">
            <a:avLst/>
          </a:prstGeom>
          <a:noFill/>
        </p:spPr>
        <p:txBody>
          <a:bodyPr wrap="square">
            <a:spAutoFit/>
          </a:bodyPr>
          <a:lstStyle/>
          <a:p>
            <a:r>
              <a:rPr lang="en-IN" sz="2000" b="1" dirty="0" smtClean="0">
                <a:solidFill>
                  <a:srgbClr val="213163"/>
                </a:solidFill>
              </a:rPr>
              <a:t>Bar Chart:</a:t>
            </a:r>
            <a:endParaRPr lang="en-IN" sz="2000" dirty="0">
              <a:solidFill>
                <a:srgbClr val="213163"/>
              </a:solidFill>
            </a:endParaRPr>
          </a:p>
        </p:txBody>
      </p:sp>
      <p:sp>
        <p:nvSpPr>
          <p:cNvPr id="8" name="TextBox 7">
            <a:extLst>
              <a:ext uri="{FF2B5EF4-FFF2-40B4-BE49-F238E27FC236}">
                <a16:creationId xmlns=""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85CDD102-0E00-BC57-99D2-0992452D1C91}"/>
              </a:ext>
            </a:extLst>
          </p:cNvPr>
          <p:cNvSpPr txBox="1"/>
          <p:nvPr/>
        </p:nvSpPr>
        <p:spPr>
          <a:xfrm>
            <a:off x="3805667" y="5364904"/>
            <a:ext cx="5143500" cy="610488"/>
          </a:xfrm>
          <a:prstGeom prst="rect">
            <a:avLst/>
          </a:prstGeom>
          <a:noFill/>
        </p:spPr>
        <p:txBody>
          <a:bodyPr wrap="square" rtlCol="0">
            <a:spAutoFit/>
          </a:bodyPr>
          <a:lstStyle/>
          <a:p>
            <a:r>
              <a:rPr lang="en-US" sz="1500" dirty="0">
                <a:solidFill>
                  <a:schemeClr val="tx1"/>
                </a:solidFill>
              </a:rPr>
              <a:t>Fig</a:t>
            </a:r>
            <a:r>
              <a:rPr lang="en-US" sz="1500" dirty="0">
                <a:solidFill>
                  <a:srgbClr val="C00000"/>
                </a:solidFill>
              </a:rPr>
              <a:t> : Cancer Risk Prediction</a:t>
            </a:r>
          </a:p>
          <a:p>
            <a:r>
              <a:rPr lang="en-IN" dirty="0"/>
              <a:t> </a:t>
            </a:r>
          </a:p>
        </p:txBody>
      </p:sp>
      <p:pic>
        <p:nvPicPr>
          <p:cNvPr id="4" name="Picture 3">
            <a:extLst>
              <a:ext uri="{FF2B5EF4-FFF2-40B4-BE49-F238E27FC236}">
                <a16:creationId xmlns="" xmlns:a16="http://schemas.microsoft.com/office/drawing/2014/main" id="{8B4F4310-1575-C7EC-EB55-EEADE3A851BF}"/>
              </a:ext>
            </a:extLst>
          </p:cNvPr>
          <p:cNvPicPr>
            <a:picLocks noChangeAspect="1"/>
          </p:cNvPicPr>
          <p:nvPr/>
        </p:nvPicPr>
        <p:blipFill>
          <a:blip r:embed="rId4"/>
          <a:stretch>
            <a:fillRect/>
          </a:stretch>
        </p:blipFill>
        <p:spPr>
          <a:xfrm>
            <a:off x="2086334" y="1202749"/>
            <a:ext cx="5637969" cy="4034957"/>
          </a:xfrm>
          <a:prstGeom prst="rect">
            <a:avLst/>
          </a:prstGeom>
        </p:spPr>
      </p:pic>
    </p:spTree>
    <p:extLst>
      <p:ext uri="{BB962C8B-B14F-4D97-AF65-F5344CB8AC3E}">
        <p14:creationId xmlns:p14="http://schemas.microsoft.com/office/powerpoint/2010/main" val="345066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 xmlns:a16="http://schemas.microsoft.com/office/drawing/2014/main" id="{EC8B546F-F91E-160B-DC7F-688AFB5A50EA}"/>
              </a:ext>
            </a:extLst>
          </p:cNvPr>
          <p:cNvSpPr txBox="1"/>
          <p:nvPr/>
        </p:nvSpPr>
        <p:spPr>
          <a:xfrm>
            <a:off x="210314" y="1461898"/>
            <a:ext cx="7804133" cy="3898503"/>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Cancer Risk Detection plays a crucial role in enhancing early diagnosis and preventive healthcare by leveraging AI and data analytics. By identifying individuals at high risk based on genetic, lifestyle, and environmental factors, this system empowers both individuals and healthcare professionals to take proactive measures before cancer develops. With the integration of machine learning models and a user-friendly platform, the project enables accurate risk assessments, personalized recommendations, and timely medical interventions.</a:t>
            </a: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1800" b="1" dirty="0">
                <a:latin typeface="+mn-lt"/>
              </a:rPr>
              <a:t>Future Work</a:t>
            </a:r>
            <a:r>
              <a:rPr lang="en-US" sz="1800" dirty="0">
                <a:latin typeface="+mn-lt"/>
              </a:rPr>
              <a:t>:</a:t>
            </a:r>
            <a:br>
              <a:rPr lang="en-US" sz="1800" dirty="0">
                <a:latin typeface="+mn-lt"/>
              </a:rPr>
            </a:br>
            <a:r>
              <a:rPr lang="en-US" sz="1800" dirty="0"/>
              <a:t>Integration of Advanced AI Models, Expansion to Multiple Cancer  model types,</a:t>
            </a:r>
            <a:r>
              <a:rPr lang="en-IN" sz="1800" dirty="0"/>
              <a:t> Genomic and Biomarker Analysis</a:t>
            </a:r>
            <a:endParaRPr lang="en-US" sz="1800" dirty="0"/>
          </a:p>
          <a:p>
            <a:pPr>
              <a:spcAft>
                <a:spcPts val="800"/>
              </a:spcAft>
            </a:pPr>
            <a:endParaRPr lang="en-US" sz="1800" dirty="0">
              <a:latin typeface="+mn-lt"/>
            </a:endParaRPr>
          </a:p>
        </p:txBody>
      </p:sp>
      <p:sp>
        <p:nvSpPr>
          <p:cNvPr id="8" name="TextBox 7">
            <a:extLst>
              <a:ext uri="{FF2B5EF4-FFF2-40B4-BE49-F238E27FC236}">
                <a16:creationId xmlns=""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520790" y="1000329"/>
            <a:ext cx="4551680" cy="4632115"/>
          </a:xfrm>
          <a:prstGeom prst="rect">
            <a:avLst/>
          </a:prstGeom>
        </p:spPr>
      </p:pic>
    </p:spTree>
    <p:extLst>
      <p:ext uri="{BB962C8B-B14F-4D97-AF65-F5344CB8AC3E}">
        <p14:creationId xmlns:p14="http://schemas.microsoft.com/office/powerpoint/2010/main" val="195852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 xmlns:a16="http://schemas.microsoft.com/office/drawing/2014/main" id="{EC8B546F-F91E-160B-DC7F-688AFB5A50EA}"/>
              </a:ext>
            </a:extLst>
          </p:cNvPr>
          <p:cNvSpPr txBox="1"/>
          <p:nvPr/>
        </p:nvSpPr>
        <p:spPr>
          <a:xfrm>
            <a:off x="210314" y="1461898"/>
            <a:ext cx="10267634" cy="3272691"/>
          </a:xfrm>
          <a:prstGeom prst="rect">
            <a:avLst/>
          </a:prstGeom>
          <a:noFill/>
        </p:spPr>
        <p:txBody>
          <a:bodyPr wrap="square" rtlCol="0">
            <a:spAutoFit/>
          </a:bodyPr>
          <a:lstStyle/>
          <a:p>
            <a:pPr lvl="0" eaLnBrk="0" fontAlgn="base" hangingPunct="0">
              <a:spcBef>
                <a:spcPct val="0"/>
              </a:spcBef>
              <a:spcAft>
                <a:spcPct val="0"/>
              </a:spcAft>
              <a:buClrTx/>
            </a:pPr>
            <a:r>
              <a:rPr lang="en-US" sz="1800" dirty="0" smtClean="0">
                <a:solidFill>
                  <a:schemeClr val="tx1"/>
                </a:solidFill>
                <a:latin typeface="Arial" panose="020B0604020202020204" pitchFamily="34" charset="0"/>
              </a:rPr>
              <a:t>Books:</a:t>
            </a:r>
          </a:p>
          <a:p>
            <a:pPr lvl="0" eaLnBrk="0" fontAlgn="base" hangingPunct="0">
              <a:spcBef>
                <a:spcPct val="0"/>
              </a:spcBef>
              <a:spcAft>
                <a:spcPct val="0"/>
              </a:spcAft>
              <a:buClrTx/>
              <a:buFontTx/>
              <a:buChar char="•"/>
            </a:pPr>
            <a:r>
              <a:rPr lang="en-US" sz="1800" dirty="0" smtClean="0">
                <a:solidFill>
                  <a:schemeClr val="tx1"/>
                </a:solidFill>
                <a:latin typeface="Arial" panose="020B0604020202020204" pitchFamily="34" charset="0"/>
              </a:rPr>
              <a:t>"</a:t>
            </a:r>
            <a:r>
              <a:rPr lang="en-US" sz="1800" dirty="0">
                <a:solidFill>
                  <a:schemeClr val="tx1"/>
                </a:solidFill>
                <a:latin typeface="Arial" panose="020B0604020202020204" pitchFamily="34" charset="0"/>
              </a:rPr>
              <a:t>Machine Learning Techniques for Biomedical and Health Informatics" – </a:t>
            </a:r>
            <a:r>
              <a:rPr lang="en-US" sz="1800" dirty="0" err="1">
                <a:solidFill>
                  <a:schemeClr val="tx1"/>
                </a:solidFill>
                <a:latin typeface="Arial" panose="020B0604020202020204" pitchFamily="34" charset="0"/>
              </a:rPr>
              <a:t>Shuiwang</a:t>
            </a:r>
            <a:r>
              <a:rPr lang="en-US" sz="1800" dirty="0">
                <a:solidFill>
                  <a:schemeClr val="tx1"/>
                </a:solidFill>
                <a:latin typeface="Arial" panose="020B0604020202020204" pitchFamily="34" charset="0"/>
              </a:rPr>
              <a:t> </a:t>
            </a:r>
            <a:r>
              <a:rPr lang="en-US" sz="1800" dirty="0" err="1">
                <a:solidFill>
                  <a:schemeClr val="tx1"/>
                </a:solidFill>
                <a:latin typeface="Arial" panose="020B0604020202020204" pitchFamily="34" charset="0"/>
              </a:rPr>
              <a:t>Ji</a:t>
            </a:r>
            <a:r>
              <a:rPr lang="en-US" sz="1800" dirty="0">
                <a:solidFill>
                  <a:schemeClr val="tx1"/>
                </a:solidFill>
                <a:latin typeface="Arial" panose="020B0604020202020204" pitchFamily="34" charset="0"/>
              </a:rPr>
              <a:t>, et al.</a:t>
            </a:r>
          </a:p>
          <a:p>
            <a:pPr lvl="0" eaLnBrk="0" fontAlgn="base" hangingPunct="0">
              <a:spcBef>
                <a:spcPct val="0"/>
              </a:spcBef>
              <a:spcAft>
                <a:spcPct val="0"/>
              </a:spcAft>
              <a:buClrTx/>
            </a:pPr>
            <a:endParaRPr lang="en-US" sz="1800" dirty="0" smtClean="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sz="1800" dirty="0" smtClean="0">
                <a:solidFill>
                  <a:schemeClr val="tx1"/>
                </a:solidFill>
                <a:latin typeface="Arial" panose="020B0604020202020204" pitchFamily="34" charset="0"/>
              </a:rPr>
              <a:t>“Biomedical </a:t>
            </a:r>
            <a:r>
              <a:rPr lang="en-US" sz="1800" dirty="0">
                <a:solidFill>
                  <a:schemeClr val="tx1"/>
                </a:solidFill>
                <a:latin typeface="Arial" panose="020B0604020202020204" pitchFamily="34" charset="0"/>
              </a:rPr>
              <a:t>Informatics: Computer Applications in Health Care and Biomedicine" – Edward H. </a:t>
            </a:r>
            <a:r>
              <a:rPr lang="en-US" sz="1800" dirty="0" err="1">
                <a:solidFill>
                  <a:schemeClr val="tx1"/>
                </a:solidFill>
                <a:latin typeface="Arial" panose="020B0604020202020204" pitchFamily="34" charset="0"/>
              </a:rPr>
              <a:t>Shortliffe</a:t>
            </a:r>
            <a:r>
              <a:rPr lang="en-US" sz="1800" dirty="0">
                <a:solidFill>
                  <a:schemeClr val="tx1"/>
                </a:solidFill>
                <a:latin typeface="Arial" panose="020B0604020202020204" pitchFamily="34" charset="0"/>
              </a:rPr>
              <a:t>, et al. </a:t>
            </a:r>
          </a:p>
          <a:p>
            <a:pPr>
              <a:spcAft>
                <a:spcPts val="800"/>
              </a:spcAft>
            </a:pPr>
            <a:endParaRPr lang="en-US" sz="1800" dirty="0">
              <a:latin typeface="+mn-lt"/>
            </a:endParaRPr>
          </a:p>
          <a:p>
            <a:pPr>
              <a:spcAft>
                <a:spcPts val="800"/>
              </a:spcAft>
            </a:pPr>
            <a:endParaRPr lang="en-US" sz="1800" dirty="0">
              <a:latin typeface="+mn-lt"/>
            </a:endParaRPr>
          </a:p>
          <a:p>
            <a:pPr>
              <a:spcAft>
                <a:spcPts val="800"/>
              </a:spcAft>
            </a:pPr>
            <a:r>
              <a:rPr lang="en-US" sz="1800" dirty="0">
                <a:latin typeface="+mn-lt"/>
              </a:rPr>
              <a:t>Online Resources</a:t>
            </a:r>
          </a:p>
          <a:p>
            <a:pPr>
              <a:spcAft>
                <a:spcPts val="800"/>
              </a:spcAft>
            </a:pPr>
            <a:r>
              <a:rPr lang="en-US" sz="1800" dirty="0">
                <a:latin typeface="+mn-lt"/>
              </a:rPr>
              <a:t>1</a:t>
            </a:r>
            <a:r>
              <a:rPr lang="en-US" sz="1800" dirty="0" smtClean="0">
                <a:latin typeface="+mn-lt"/>
              </a:rPr>
              <a:t>.*</a:t>
            </a:r>
            <a:r>
              <a:rPr lang="en-US" sz="1800" dirty="0" err="1"/>
              <a:t>Coursera</a:t>
            </a:r>
            <a:r>
              <a:rPr lang="en-US" sz="1800" dirty="0"/>
              <a:t>, </a:t>
            </a:r>
            <a:r>
              <a:rPr lang="en-US" sz="1800" dirty="0" err="1"/>
              <a:t>edX</a:t>
            </a:r>
            <a:r>
              <a:rPr lang="en-US" sz="1800" dirty="0"/>
              <a:t> (topics: "machine learning in healthcare," "bioinformatics</a:t>
            </a:r>
            <a:r>
              <a:rPr lang="en-US" sz="1800" dirty="0" smtClean="0"/>
              <a:t>")</a:t>
            </a:r>
          </a:p>
          <a:p>
            <a:pPr>
              <a:spcAft>
                <a:spcPts val="800"/>
              </a:spcAft>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3900</TotalTime>
  <Words>1095</Words>
  <Application>Microsoft Office PowerPoint</Application>
  <PresentationFormat>Widescreen</PresentationFormat>
  <Paragraphs>103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73</cp:revision>
  <dcterms:modified xsi:type="dcterms:W3CDTF">2025-02-14T04:19:52Z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