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8016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946"/>
    <a:srgbClr val="F2C3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35"/>
    <p:restoredTop sz="94710"/>
  </p:normalViewPr>
  <p:slideViewPr>
    <p:cSldViewPr snapToGrid="0">
      <p:cViewPr>
        <p:scale>
          <a:sx n="120" d="100"/>
          <a:sy n="120" d="100"/>
        </p:scale>
        <p:origin x="-160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244726"/>
            <a:ext cx="10881360" cy="477520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7204076"/>
            <a:ext cx="9601200" cy="3311524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2DAE-2BC3-2544-9DB2-8C6D8407D0E9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CD75-60AF-8D4D-89AE-F10281421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80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2DAE-2BC3-2544-9DB2-8C6D8407D0E9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CD75-60AF-8D4D-89AE-F10281421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21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730250"/>
            <a:ext cx="2760345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730250"/>
            <a:ext cx="8121015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2DAE-2BC3-2544-9DB2-8C6D8407D0E9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CD75-60AF-8D4D-89AE-F10281421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8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2DAE-2BC3-2544-9DB2-8C6D8407D0E9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CD75-60AF-8D4D-89AE-F10281421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63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3419479"/>
            <a:ext cx="11041380" cy="5705474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9178929"/>
            <a:ext cx="11041380" cy="3000374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82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2DAE-2BC3-2544-9DB2-8C6D8407D0E9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CD75-60AF-8D4D-89AE-F10281421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1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3651250"/>
            <a:ext cx="544068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3651250"/>
            <a:ext cx="544068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2DAE-2BC3-2544-9DB2-8C6D8407D0E9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CD75-60AF-8D4D-89AE-F10281421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20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730253"/>
            <a:ext cx="1104138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3362326"/>
            <a:ext cx="5415676" cy="1647824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5010150"/>
            <a:ext cx="541567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3362326"/>
            <a:ext cx="5442347" cy="1647824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5010150"/>
            <a:ext cx="544234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2DAE-2BC3-2544-9DB2-8C6D8407D0E9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CD75-60AF-8D4D-89AE-F10281421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41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2DAE-2BC3-2544-9DB2-8C6D8407D0E9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CD75-60AF-8D4D-89AE-F10281421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07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2DAE-2BC3-2544-9DB2-8C6D8407D0E9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CD75-60AF-8D4D-89AE-F10281421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61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914400"/>
            <a:ext cx="4128849" cy="320040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974853"/>
            <a:ext cx="6480810" cy="9747250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4114800"/>
            <a:ext cx="4128849" cy="7623176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2DAE-2BC3-2544-9DB2-8C6D8407D0E9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CD75-60AF-8D4D-89AE-F10281421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5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914400"/>
            <a:ext cx="4128849" cy="320040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974853"/>
            <a:ext cx="6480810" cy="9747250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4114800"/>
            <a:ext cx="4128849" cy="7623176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E2DAE-2BC3-2544-9DB2-8C6D8407D0E9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CD75-60AF-8D4D-89AE-F10281421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1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730253"/>
            <a:ext cx="1104138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3651250"/>
            <a:ext cx="1104138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12712703"/>
            <a:ext cx="288036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9E2DAE-2BC3-2544-9DB2-8C6D8407D0E9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12712703"/>
            <a:ext cx="432054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12712703"/>
            <a:ext cx="288036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A9CD75-60AF-8D4D-89AE-F10281421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38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baby&#10;&#10;Description automatically generated">
            <a:extLst>
              <a:ext uri="{FF2B5EF4-FFF2-40B4-BE49-F238E27FC236}">
                <a16:creationId xmlns:a16="http://schemas.microsoft.com/office/drawing/2014/main" id="{BB9E5F87-4ACA-DF9F-D802-8FCBE3AF6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170" y="2611309"/>
            <a:ext cx="1727263" cy="14090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2AD0BB-8ECC-AF32-BC50-59E53BE334B1}"/>
              </a:ext>
            </a:extLst>
          </p:cNvPr>
          <p:cNvSpPr txBox="1"/>
          <p:nvPr/>
        </p:nvSpPr>
        <p:spPr>
          <a:xfrm>
            <a:off x="3664946" y="3146571"/>
            <a:ext cx="1733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idot" panose="02000503000000020003" pitchFamily="2" charset="-79"/>
                <a:cs typeface="Didot" panose="02000503000000020003" pitchFamily="2" charset="-79"/>
              </a:rPr>
              <a:t>Input US Image: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116F900-9F72-128B-E9BF-90242F296BCE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6400801" y="4020390"/>
            <a:ext cx="1" cy="390314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9C215E46-EEBC-7B9D-7F69-4F40DEDAE666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5170501" y="4105989"/>
            <a:ext cx="407788" cy="2052809"/>
          </a:xfrm>
          <a:prstGeom prst="bentConnector2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4101D264-AFC2-CBD0-1D92-78E9114471C9}"/>
              </a:ext>
            </a:extLst>
          </p:cNvPr>
          <p:cNvCxnSpPr>
            <a:cxnSpLocks/>
          </p:cNvCxnSpPr>
          <p:nvPr/>
        </p:nvCxnSpPr>
        <p:spPr>
          <a:xfrm rot="16200000" flipH="1">
            <a:off x="7223308" y="4105987"/>
            <a:ext cx="407788" cy="2052809"/>
          </a:xfrm>
          <a:prstGeom prst="bentConnector2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D7483C0-8035-C7E5-36EB-7433FB437869}"/>
              </a:ext>
            </a:extLst>
          </p:cNvPr>
          <p:cNvSpPr/>
          <p:nvPr/>
        </p:nvSpPr>
        <p:spPr>
          <a:xfrm>
            <a:off x="4807944" y="4410706"/>
            <a:ext cx="3185713" cy="517793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Is the Image Quality Good?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9EC358-145C-C265-F93F-DD2A5CD48AD2}"/>
              </a:ext>
            </a:extLst>
          </p:cNvPr>
          <p:cNvCxnSpPr/>
          <p:nvPr/>
        </p:nvCxnSpPr>
        <p:spPr>
          <a:xfrm flipH="1">
            <a:off x="4347991" y="5323136"/>
            <a:ext cx="1" cy="390314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0DBD47C-5E23-DA8B-6A87-2A0F05655934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8453608" y="5323137"/>
            <a:ext cx="1" cy="1333373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9F0AA88-F4B8-CEB1-3733-EABF764869B9}"/>
              </a:ext>
            </a:extLst>
          </p:cNvPr>
          <p:cNvSpPr/>
          <p:nvPr/>
        </p:nvSpPr>
        <p:spPr>
          <a:xfrm>
            <a:off x="7998701" y="6656510"/>
            <a:ext cx="909812" cy="51779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Yes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9006E2C-DFEF-E16B-1E3C-17579BCC9A63}"/>
              </a:ext>
            </a:extLst>
          </p:cNvPr>
          <p:cNvSpPr/>
          <p:nvPr/>
        </p:nvSpPr>
        <p:spPr>
          <a:xfrm>
            <a:off x="3893083" y="5730927"/>
            <a:ext cx="909812" cy="517793"/>
          </a:xfrm>
          <a:prstGeom prst="roundRect">
            <a:avLst/>
          </a:prstGeom>
          <a:solidFill>
            <a:srgbClr val="F2C3B8"/>
          </a:solidFill>
          <a:ln w="50800">
            <a:solidFill>
              <a:srgbClr val="FF49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No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418D1EA-A5FB-7836-0515-C7A91B697E61}"/>
              </a:ext>
            </a:extLst>
          </p:cNvPr>
          <p:cNvCxnSpPr/>
          <p:nvPr/>
        </p:nvCxnSpPr>
        <p:spPr>
          <a:xfrm flipH="1">
            <a:off x="4347989" y="6266195"/>
            <a:ext cx="1" cy="390314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DBBBD78-506D-B843-42B2-526E2416F043}"/>
              </a:ext>
            </a:extLst>
          </p:cNvPr>
          <p:cNvSpPr/>
          <p:nvPr/>
        </p:nvSpPr>
        <p:spPr>
          <a:xfrm>
            <a:off x="3242784" y="6673986"/>
            <a:ext cx="2210408" cy="517793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Stop and Try Again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AF0EF3-CA18-DDF7-0E72-A84D53110F3B}"/>
              </a:ext>
            </a:extLst>
          </p:cNvPr>
          <p:cNvSpPr txBox="1"/>
          <p:nvPr/>
        </p:nvSpPr>
        <p:spPr>
          <a:xfrm>
            <a:off x="1104059" y="2501070"/>
            <a:ext cx="14989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Didot" panose="02000503000000020003" pitchFamily="2" charset="-79"/>
                <a:cs typeface="Didot" panose="02000503000000020003" pitchFamily="2" charset="-79"/>
              </a:rPr>
              <a:t>Concept:</a:t>
            </a:r>
          </a:p>
        </p:txBody>
      </p:sp>
      <p:pic>
        <p:nvPicPr>
          <p:cNvPr id="25" name="Picture 24" descr="A close-up of a black and white image&#10;&#10;Description automatically generated">
            <a:extLst>
              <a:ext uri="{FF2B5EF4-FFF2-40B4-BE49-F238E27FC236}">
                <a16:creationId xmlns:a16="http://schemas.microsoft.com/office/drawing/2014/main" id="{E0F83BA5-8AE8-F4D1-C7F2-0A4026FAA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654" y="5787020"/>
            <a:ext cx="1721961" cy="140475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58852B2-F1F9-BFE6-6401-21A2E101C884}"/>
              </a:ext>
            </a:extLst>
          </p:cNvPr>
          <p:cNvSpPr txBox="1"/>
          <p:nvPr/>
        </p:nvSpPr>
        <p:spPr>
          <a:xfrm>
            <a:off x="1430971" y="7191779"/>
            <a:ext cx="14153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Didot" panose="02000503000000020003" pitchFamily="2" charset="-79"/>
                <a:cs typeface="Didot" panose="02000503000000020003" pitchFamily="2" charset="-79"/>
              </a:rPr>
              <a:t>Poor-Quality </a:t>
            </a:r>
          </a:p>
          <a:p>
            <a:pPr algn="ctr"/>
            <a:r>
              <a:rPr lang="en-US" sz="1600" dirty="0">
                <a:latin typeface="Didot" panose="02000503000000020003" pitchFamily="2" charset="-79"/>
                <a:cs typeface="Didot" panose="02000503000000020003" pitchFamily="2" charset="-79"/>
              </a:rPr>
              <a:t>Image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8E8F008C-FCB3-51B4-5AF8-8FAF7F207FDE}"/>
              </a:ext>
            </a:extLst>
          </p:cNvPr>
          <p:cNvCxnSpPr>
            <a:cxnSpLocks/>
          </p:cNvCxnSpPr>
          <p:nvPr/>
        </p:nvCxnSpPr>
        <p:spPr>
          <a:xfrm rot="5400000">
            <a:off x="7223307" y="7319046"/>
            <a:ext cx="407788" cy="2052809"/>
          </a:xfrm>
          <a:prstGeom prst="bentConnector2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94D61C62-8813-CB82-D053-97576BB32750}"/>
              </a:ext>
            </a:extLst>
          </p:cNvPr>
          <p:cNvCxnSpPr>
            <a:cxnSpLocks/>
          </p:cNvCxnSpPr>
          <p:nvPr/>
        </p:nvCxnSpPr>
        <p:spPr>
          <a:xfrm rot="16200000" flipH="1">
            <a:off x="9276114" y="7319044"/>
            <a:ext cx="407788" cy="2052809"/>
          </a:xfrm>
          <a:prstGeom prst="bentConnector2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E060681-2D1F-926E-81CB-4ACDEF4E603F}"/>
              </a:ext>
            </a:extLst>
          </p:cNvPr>
          <p:cNvCxnSpPr/>
          <p:nvPr/>
        </p:nvCxnSpPr>
        <p:spPr>
          <a:xfrm flipH="1">
            <a:off x="6400795" y="8549342"/>
            <a:ext cx="1" cy="390314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4173045-2E64-41F9-1438-DDADAD5317AE}"/>
              </a:ext>
            </a:extLst>
          </p:cNvPr>
          <p:cNvCxnSpPr/>
          <p:nvPr/>
        </p:nvCxnSpPr>
        <p:spPr>
          <a:xfrm flipH="1">
            <a:off x="8453602" y="8536191"/>
            <a:ext cx="1" cy="390314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820C8FDE-5A6D-540D-19EE-30E1388B662E}"/>
              </a:ext>
            </a:extLst>
          </p:cNvPr>
          <p:cNvSpPr/>
          <p:nvPr/>
        </p:nvSpPr>
        <p:spPr>
          <a:xfrm>
            <a:off x="7745941" y="7597749"/>
            <a:ext cx="1415324" cy="517793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There is…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9F155A1-F63A-62D9-0805-17F8183C0CE0}"/>
              </a:ext>
            </a:extLst>
          </p:cNvPr>
          <p:cNvCxnSpPr/>
          <p:nvPr/>
        </p:nvCxnSpPr>
        <p:spPr>
          <a:xfrm flipH="1">
            <a:off x="8453604" y="7190868"/>
            <a:ext cx="1" cy="390314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1CB4607-A7ED-1951-58CD-6AAEE4B87F77}"/>
              </a:ext>
            </a:extLst>
          </p:cNvPr>
          <p:cNvCxnSpPr/>
          <p:nvPr/>
        </p:nvCxnSpPr>
        <p:spPr>
          <a:xfrm>
            <a:off x="4347986" y="8549342"/>
            <a:ext cx="2052809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994D0A4-3923-E403-3D46-3A56CD5F3ABB}"/>
              </a:ext>
            </a:extLst>
          </p:cNvPr>
          <p:cNvCxnSpPr/>
          <p:nvPr/>
        </p:nvCxnSpPr>
        <p:spPr>
          <a:xfrm flipH="1">
            <a:off x="4347984" y="8536191"/>
            <a:ext cx="1" cy="390314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6D4FE7D-6BDE-D51D-45E9-D413FF16DE60}"/>
              </a:ext>
            </a:extLst>
          </p:cNvPr>
          <p:cNvCxnSpPr/>
          <p:nvPr/>
        </p:nvCxnSpPr>
        <p:spPr>
          <a:xfrm flipH="1">
            <a:off x="10506407" y="8547305"/>
            <a:ext cx="1" cy="390314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20709006-A121-934A-238B-60684D9A5E3E}"/>
              </a:ext>
            </a:extLst>
          </p:cNvPr>
          <p:cNvSpPr/>
          <p:nvPr/>
        </p:nvSpPr>
        <p:spPr>
          <a:xfrm>
            <a:off x="3531276" y="8943982"/>
            <a:ext cx="1633415" cy="517793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Spinal Cord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81DB20C3-E408-1948-8C22-A19374573FF0}"/>
              </a:ext>
            </a:extLst>
          </p:cNvPr>
          <p:cNvSpPr/>
          <p:nvPr/>
        </p:nvSpPr>
        <p:spPr>
          <a:xfrm>
            <a:off x="5584087" y="8952808"/>
            <a:ext cx="1633415" cy="517793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Spinal Fluid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D3E85423-094B-F370-9353-14D4FC9D52BE}"/>
              </a:ext>
            </a:extLst>
          </p:cNvPr>
          <p:cNvSpPr/>
          <p:nvPr/>
        </p:nvSpPr>
        <p:spPr>
          <a:xfrm>
            <a:off x="7834418" y="8952808"/>
            <a:ext cx="1238366" cy="517793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Both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104448A2-497B-EC8B-BCC5-8AFC14DD7A66}"/>
              </a:ext>
            </a:extLst>
          </p:cNvPr>
          <p:cNvSpPr/>
          <p:nvPr/>
        </p:nvSpPr>
        <p:spPr>
          <a:xfrm>
            <a:off x="9887223" y="8952808"/>
            <a:ext cx="1238366" cy="517793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Neither</a:t>
            </a:r>
          </a:p>
        </p:txBody>
      </p:sp>
      <p:pic>
        <p:nvPicPr>
          <p:cNvPr id="50" name="Picture 49" descr="A ultrasound of a fetus&#10;&#10;Description automatically generated">
            <a:extLst>
              <a:ext uri="{FF2B5EF4-FFF2-40B4-BE49-F238E27FC236}">
                <a16:creationId xmlns:a16="http://schemas.microsoft.com/office/drawing/2014/main" id="{98D32D23-4A9C-988C-7856-FC41F71688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3749" y="9598052"/>
            <a:ext cx="1714089" cy="1398336"/>
          </a:xfrm>
          <a:prstGeom prst="rect">
            <a:avLst/>
          </a:prstGeom>
        </p:spPr>
      </p:pic>
      <p:pic>
        <p:nvPicPr>
          <p:cNvPr id="52" name="Picture 51" descr="A close-up of a ultrasound&#10;&#10;Description automatically generated">
            <a:extLst>
              <a:ext uri="{FF2B5EF4-FFF2-40B4-BE49-F238E27FC236}">
                <a16:creationId xmlns:a16="http://schemas.microsoft.com/office/drawing/2014/main" id="{B8A4D189-F768-144A-6402-0C5CAB7989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6556" y="9598053"/>
            <a:ext cx="1714091" cy="1398337"/>
          </a:xfrm>
          <a:prstGeom prst="rect">
            <a:avLst/>
          </a:prstGeom>
        </p:spPr>
      </p:pic>
      <p:pic>
        <p:nvPicPr>
          <p:cNvPr id="54" name="Picture 53" descr="A close-up of an ultrasound&#10;&#10;Description automatically generated">
            <a:extLst>
              <a:ext uri="{FF2B5EF4-FFF2-40B4-BE49-F238E27FC236}">
                <a16:creationId xmlns:a16="http://schemas.microsoft.com/office/drawing/2014/main" id="{622FF7A9-5F5F-CCD9-8F48-7FC74D685E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5759" y="9598054"/>
            <a:ext cx="1864447" cy="1398335"/>
          </a:xfrm>
          <a:prstGeom prst="rect">
            <a:avLst/>
          </a:prstGeom>
        </p:spPr>
      </p:pic>
      <p:pic>
        <p:nvPicPr>
          <p:cNvPr id="56" name="Picture 55" descr="A close-up of a sonogram&#10;&#10;Description automatically generated">
            <a:extLst>
              <a:ext uri="{FF2B5EF4-FFF2-40B4-BE49-F238E27FC236}">
                <a16:creationId xmlns:a16="http://schemas.microsoft.com/office/drawing/2014/main" id="{B0553756-5198-814B-E3F7-B37FEDFE8C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49364" y="9598052"/>
            <a:ext cx="1720846" cy="140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96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F836B8-3663-3F8F-3889-05BCE369D8AD}"/>
              </a:ext>
            </a:extLst>
          </p:cNvPr>
          <p:cNvSpPr txBox="1"/>
          <p:nvPr/>
        </p:nvSpPr>
        <p:spPr>
          <a:xfrm>
            <a:off x="508632" y="2591767"/>
            <a:ext cx="14989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Didot" panose="02000503000000020003" pitchFamily="2" charset="-79"/>
                <a:cs typeface="Didot" panose="02000503000000020003" pitchFamily="2" charset="-79"/>
              </a:rPr>
              <a:t>Execution:</a:t>
            </a:r>
          </a:p>
        </p:txBody>
      </p:sp>
      <p:pic>
        <p:nvPicPr>
          <p:cNvPr id="5" name="Picture 4" descr="A close-up of a baby&#10;&#10;Description automatically generated">
            <a:extLst>
              <a:ext uri="{FF2B5EF4-FFF2-40B4-BE49-F238E27FC236}">
                <a16:creationId xmlns:a16="http://schemas.microsoft.com/office/drawing/2014/main" id="{37326CA6-17BD-4EED-7431-C227DBF74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56" y="3473388"/>
            <a:ext cx="1727263" cy="14090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60E30B-4E78-47E1-9F6E-CBD32D34EA09}"/>
              </a:ext>
            </a:extLst>
          </p:cNvPr>
          <p:cNvSpPr txBox="1"/>
          <p:nvPr/>
        </p:nvSpPr>
        <p:spPr>
          <a:xfrm>
            <a:off x="635556" y="3134166"/>
            <a:ext cx="1733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idot" panose="02000503000000020003" pitchFamily="2" charset="-79"/>
                <a:cs typeface="Didot" panose="02000503000000020003" pitchFamily="2" charset="-79"/>
              </a:rPr>
              <a:t>Input US Image: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349669-0EE4-DA51-7E85-BBBB18B2C9F1}"/>
              </a:ext>
            </a:extLst>
          </p:cNvPr>
          <p:cNvCxnSpPr>
            <a:cxnSpLocks/>
          </p:cNvCxnSpPr>
          <p:nvPr/>
        </p:nvCxnSpPr>
        <p:spPr>
          <a:xfrm>
            <a:off x="2362819" y="4177261"/>
            <a:ext cx="571763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12974A-0CCC-16B9-4980-944446319EA5}"/>
              </a:ext>
            </a:extLst>
          </p:cNvPr>
          <p:cNvCxnSpPr>
            <a:cxnSpLocks/>
          </p:cNvCxnSpPr>
          <p:nvPr/>
        </p:nvCxnSpPr>
        <p:spPr>
          <a:xfrm>
            <a:off x="5571457" y="4177261"/>
            <a:ext cx="571763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5204DDF-13F5-8E17-31E3-F6723764279F}"/>
              </a:ext>
            </a:extLst>
          </p:cNvPr>
          <p:cNvSpPr/>
          <p:nvPr/>
        </p:nvSpPr>
        <p:spPr>
          <a:xfrm>
            <a:off x="2934582" y="3474845"/>
            <a:ext cx="2636874" cy="1409078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Image Pre-Processing (Normalization, Cropping, Data Augmentation)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66E20F-FA43-F9E3-5E23-5830A70DF8E6}"/>
              </a:ext>
            </a:extLst>
          </p:cNvPr>
          <p:cNvCxnSpPr>
            <a:cxnSpLocks/>
          </p:cNvCxnSpPr>
          <p:nvPr/>
        </p:nvCxnSpPr>
        <p:spPr>
          <a:xfrm>
            <a:off x="9112097" y="4177261"/>
            <a:ext cx="571763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5B674A5-C5AB-80B7-8843-22DEF5DA5B1D}"/>
              </a:ext>
            </a:extLst>
          </p:cNvPr>
          <p:cNvSpPr/>
          <p:nvPr/>
        </p:nvSpPr>
        <p:spPr>
          <a:xfrm>
            <a:off x="6146764" y="3473392"/>
            <a:ext cx="2965333" cy="1409078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Multilabel Classification via Computer Vision Model (ResNet18, Vision Transformer)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112722D-AF01-121E-6905-0D158F9D2136}"/>
              </a:ext>
            </a:extLst>
          </p:cNvPr>
          <p:cNvSpPr/>
          <p:nvPr/>
        </p:nvSpPr>
        <p:spPr>
          <a:xfrm>
            <a:off x="9683860" y="3473392"/>
            <a:ext cx="2277767" cy="1409078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Output Predicted Classes (Quality, Spinal Cord/Fluid Present)</a:t>
            </a:r>
          </a:p>
        </p:txBody>
      </p:sp>
    </p:spTree>
    <p:extLst>
      <p:ext uri="{BB962C8B-B14F-4D97-AF65-F5344CB8AC3E}">
        <p14:creationId xmlns:p14="http://schemas.microsoft.com/office/powerpoint/2010/main" val="1287340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C12AE-75C8-EECE-D6A3-309F1C53C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-up of a baby&#10;&#10;Description automatically generated">
            <a:extLst>
              <a:ext uri="{FF2B5EF4-FFF2-40B4-BE49-F238E27FC236}">
                <a16:creationId xmlns:a16="http://schemas.microsoft.com/office/drawing/2014/main" id="{26C50C23-8706-EB0F-B008-9E7D9ACD9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170" y="304044"/>
            <a:ext cx="1727263" cy="14090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37FFCB-69BF-28CF-0652-AA9350AFCE00}"/>
              </a:ext>
            </a:extLst>
          </p:cNvPr>
          <p:cNvSpPr txBox="1"/>
          <p:nvPr/>
        </p:nvSpPr>
        <p:spPr>
          <a:xfrm>
            <a:off x="3664946" y="839306"/>
            <a:ext cx="1733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idot" panose="02000503000000020003" pitchFamily="2" charset="-79"/>
                <a:cs typeface="Didot" panose="02000503000000020003" pitchFamily="2" charset="-79"/>
              </a:rPr>
              <a:t>Input US Image: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84A719A-0F1D-B0CD-A139-3BA076729E9A}"/>
              </a:ext>
            </a:extLst>
          </p:cNvPr>
          <p:cNvCxnSpPr>
            <a:stCxn id="2" idx="2"/>
            <a:endCxn id="16" idx="0"/>
          </p:cNvCxnSpPr>
          <p:nvPr/>
        </p:nvCxnSpPr>
        <p:spPr>
          <a:xfrm flipH="1">
            <a:off x="6400801" y="1713125"/>
            <a:ext cx="1" cy="390314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1ED4B17D-841D-41A9-F2AA-C9D97CC6826A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>
            <a:off x="5170501" y="1798724"/>
            <a:ext cx="407788" cy="2052809"/>
          </a:xfrm>
          <a:prstGeom prst="bentConnector2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6B834E48-5D8D-80CA-689F-BC6698A32A0F}"/>
              </a:ext>
            </a:extLst>
          </p:cNvPr>
          <p:cNvCxnSpPr>
            <a:cxnSpLocks/>
          </p:cNvCxnSpPr>
          <p:nvPr/>
        </p:nvCxnSpPr>
        <p:spPr>
          <a:xfrm rot="16200000" flipH="1">
            <a:off x="7223308" y="1798722"/>
            <a:ext cx="407788" cy="2052809"/>
          </a:xfrm>
          <a:prstGeom prst="bentConnector2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B7FDE5C-87B6-0EF6-6AA6-4B2899E09488}"/>
              </a:ext>
            </a:extLst>
          </p:cNvPr>
          <p:cNvSpPr/>
          <p:nvPr/>
        </p:nvSpPr>
        <p:spPr>
          <a:xfrm>
            <a:off x="4807944" y="2103441"/>
            <a:ext cx="3185713" cy="517793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Is the Image Quality Good?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F41303B-8132-A0FE-333D-45D1432336E8}"/>
              </a:ext>
            </a:extLst>
          </p:cNvPr>
          <p:cNvCxnSpPr/>
          <p:nvPr/>
        </p:nvCxnSpPr>
        <p:spPr>
          <a:xfrm flipH="1">
            <a:off x="4347991" y="3015871"/>
            <a:ext cx="1" cy="390314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03C37AB-8F9E-F7EE-FBAC-A249FD3CF23C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8453608" y="3015872"/>
            <a:ext cx="1" cy="1333373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80DA062-B2AC-9482-A11E-D341CD5632E6}"/>
              </a:ext>
            </a:extLst>
          </p:cNvPr>
          <p:cNvSpPr/>
          <p:nvPr/>
        </p:nvSpPr>
        <p:spPr>
          <a:xfrm>
            <a:off x="7998701" y="4349245"/>
            <a:ext cx="909812" cy="51779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508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Yes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DF7756B-5F57-7CC7-9719-B3BE9A7EFEAD}"/>
              </a:ext>
            </a:extLst>
          </p:cNvPr>
          <p:cNvSpPr/>
          <p:nvPr/>
        </p:nvSpPr>
        <p:spPr>
          <a:xfrm>
            <a:off x="3893083" y="3423662"/>
            <a:ext cx="909812" cy="517793"/>
          </a:xfrm>
          <a:prstGeom prst="roundRect">
            <a:avLst/>
          </a:prstGeom>
          <a:solidFill>
            <a:srgbClr val="F2C3B8"/>
          </a:solidFill>
          <a:ln w="50800">
            <a:solidFill>
              <a:srgbClr val="FF49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No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33DE3EB-AAD4-FB66-C2C6-C01BAB657167}"/>
              </a:ext>
            </a:extLst>
          </p:cNvPr>
          <p:cNvCxnSpPr/>
          <p:nvPr/>
        </p:nvCxnSpPr>
        <p:spPr>
          <a:xfrm flipH="1">
            <a:off x="4347989" y="3958930"/>
            <a:ext cx="1" cy="390314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DB0E2D2-59DE-4341-DAA0-8B4E628D4FEA}"/>
              </a:ext>
            </a:extLst>
          </p:cNvPr>
          <p:cNvSpPr/>
          <p:nvPr/>
        </p:nvSpPr>
        <p:spPr>
          <a:xfrm>
            <a:off x="3242784" y="4366721"/>
            <a:ext cx="2210408" cy="517793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Stop and Try Again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D92E79-2F75-DD3D-EFD2-66A83258D1FA}"/>
              </a:ext>
            </a:extLst>
          </p:cNvPr>
          <p:cNvSpPr txBox="1"/>
          <p:nvPr/>
        </p:nvSpPr>
        <p:spPr>
          <a:xfrm>
            <a:off x="681509" y="119378"/>
            <a:ext cx="14989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Didot" panose="02000503000000020003" pitchFamily="2" charset="-79"/>
                <a:cs typeface="Didot" panose="02000503000000020003" pitchFamily="2" charset="-79"/>
              </a:rPr>
              <a:t>Concept:</a:t>
            </a:r>
          </a:p>
        </p:txBody>
      </p:sp>
      <p:pic>
        <p:nvPicPr>
          <p:cNvPr id="24" name="Picture 23" descr="A close-up of a black and white image&#10;&#10;Description automatically generated">
            <a:extLst>
              <a:ext uri="{FF2B5EF4-FFF2-40B4-BE49-F238E27FC236}">
                <a16:creationId xmlns:a16="http://schemas.microsoft.com/office/drawing/2014/main" id="{9FC93B50-9D50-21E7-071F-BCC38A864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654" y="3479755"/>
            <a:ext cx="1721961" cy="140475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4220BFB-CEA5-7CC6-0534-F0979A1C5AD0}"/>
              </a:ext>
            </a:extLst>
          </p:cNvPr>
          <p:cNvSpPr txBox="1"/>
          <p:nvPr/>
        </p:nvSpPr>
        <p:spPr>
          <a:xfrm>
            <a:off x="1430971" y="4884514"/>
            <a:ext cx="14153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Didot" panose="02000503000000020003" pitchFamily="2" charset="-79"/>
                <a:cs typeface="Didot" panose="02000503000000020003" pitchFamily="2" charset="-79"/>
              </a:rPr>
              <a:t>Poor-Quality </a:t>
            </a:r>
          </a:p>
          <a:p>
            <a:pPr algn="ctr"/>
            <a:r>
              <a:rPr lang="en-US" sz="1600" dirty="0">
                <a:latin typeface="Didot" panose="02000503000000020003" pitchFamily="2" charset="-79"/>
                <a:cs typeface="Didot" panose="02000503000000020003" pitchFamily="2" charset="-79"/>
              </a:rPr>
              <a:t>Image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F22EEADE-D900-EAFD-B1D1-F61AF6DC1666}"/>
              </a:ext>
            </a:extLst>
          </p:cNvPr>
          <p:cNvCxnSpPr>
            <a:cxnSpLocks/>
          </p:cNvCxnSpPr>
          <p:nvPr/>
        </p:nvCxnSpPr>
        <p:spPr>
          <a:xfrm rot="5400000">
            <a:off x="7223307" y="5011781"/>
            <a:ext cx="407788" cy="2052809"/>
          </a:xfrm>
          <a:prstGeom prst="bentConnector2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1C1649B5-C5A8-07AC-9F46-6E470A25C1AD}"/>
              </a:ext>
            </a:extLst>
          </p:cNvPr>
          <p:cNvCxnSpPr>
            <a:cxnSpLocks/>
          </p:cNvCxnSpPr>
          <p:nvPr/>
        </p:nvCxnSpPr>
        <p:spPr>
          <a:xfrm rot="16200000" flipH="1">
            <a:off x="9276114" y="5011779"/>
            <a:ext cx="407788" cy="2052809"/>
          </a:xfrm>
          <a:prstGeom prst="bentConnector2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6122AA2-FA58-2E45-79CD-23E25A2FEB02}"/>
              </a:ext>
            </a:extLst>
          </p:cNvPr>
          <p:cNvCxnSpPr/>
          <p:nvPr/>
        </p:nvCxnSpPr>
        <p:spPr>
          <a:xfrm flipH="1">
            <a:off x="6400795" y="6242077"/>
            <a:ext cx="1" cy="390314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3877217-5227-9E72-9F37-9256C6D9F59F}"/>
              </a:ext>
            </a:extLst>
          </p:cNvPr>
          <p:cNvCxnSpPr/>
          <p:nvPr/>
        </p:nvCxnSpPr>
        <p:spPr>
          <a:xfrm flipH="1">
            <a:off x="8453602" y="6228926"/>
            <a:ext cx="1" cy="390314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5D709BCB-3D0B-AFAB-4789-FC60F3E6F48D}"/>
              </a:ext>
            </a:extLst>
          </p:cNvPr>
          <p:cNvSpPr/>
          <p:nvPr/>
        </p:nvSpPr>
        <p:spPr>
          <a:xfrm>
            <a:off x="7745941" y="5290484"/>
            <a:ext cx="1415324" cy="517793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There is…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0633622-CB42-CD0E-F8D7-8E7128EE9F7C}"/>
              </a:ext>
            </a:extLst>
          </p:cNvPr>
          <p:cNvCxnSpPr/>
          <p:nvPr/>
        </p:nvCxnSpPr>
        <p:spPr>
          <a:xfrm flipH="1">
            <a:off x="8453604" y="4883603"/>
            <a:ext cx="1" cy="390314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CD0D53F-F8A4-EF08-BD91-802D58A077E8}"/>
              </a:ext>
            </a:extLst>
          </p:cNvPr>
          <p:cNvCxnSpPr/>
          <p:nvPr/>
        </p:nvCxnSpPr>
        <p:spPr>
          <a:xfrm>
            <a:off x="4347986" y="6242077"/>
            <a:ext cx="2052809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7351E00-0117-75D3-E935-344E007312E9}"/>
              </a:ext>
            </a:extLst>
          </p:cNvPr>
          <p:cNvCxnSpPr/>
          <p:nvPr/>
        </p:nvCxnSpPr>
        <p:spPr>
          <a:xfrm flipH="1">
            <a:off x="4347984" y="6228926"/>
            <a:ext cx="1" cy="390314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AF53390-67B2-A45D-9CD9-CF53544B8E25}"/>
              </a:ext>
            </a:extLst>
          </p:cNvPr>
          <p:cNvCxnSpPr/>
          <p:nvPr/>
        </p:nvCxnSpPr>
        <p:spPr>
          <a:xfrm flipH="1">
            <a:off x="10506407" y="6240040"/>
            <a:ext cx="1" cy="390314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98FE2FFC-6D1A-6D85-F42F-F8DF6BB0E3E0}"/>
              </a:ext>
            </a:extLst>
          </p:cNvPr>
          <p:cNvSpPr/>
          <p:nvPr/>
        </p:nvSpPr>
        <p:spPr>
          <a:xfrm>
            <a:off x="3531276" y="6636717"/>
            <a:ext cx="1633415" cy="517793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Spinal Cord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A46EEA64-B68A-32E7-267C-C408A60B3021}"/>
              </a:ext>
            </a:extLst>
          </p:cNvPr>
          <p:cNvSpPr/>
          <p:nvPr/>
        </p:nvSpPr>
        <p:spPr>
          <a:xfrm>
            <a:off x="5584087" y="6645543"/>
            <a:ext cx="1633415" cy="517793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Spinal Fluid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4311B89-2AEA-6588-CD69-4B5A4D1DC013}"/>
              </a:ext>
            </a:extLst>
          </p:cNvPr>
          <p:cNvSpPr/>
          <p:nvPr/>
        </p:nvSpPr>
        <p:spPr>
          <a:xfrm>
            <a:off x="7834418" y="6645543"/>
            <a:ext cx="1238366" cy="517793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Both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BFD5537C-C764-7568-73D3-735A65C1CFC2}"/>
              </a:ext>
            </a:extLst>
          </p:cNvPr>
          <p:cNvSpPr/>
          <p:nvPr/>
        </p:nvSpPr>
        <p:spPr>
          <a:xfrm>
            <a:off x="9887223" y="6645543"/>
            <a:ext cx="1238366" cy="517793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Neither</a:t>
            </a:r>
          </a:p>
        </p:txBody>
      </p:sp>
      <p:pic>
        <p:nvPicPr>
          <p:cNvPr id="39" name="Picture 38" descr="A ultrasound of a fetus&#10;&#10;Description automatically generated">
            <a:extLst>
              <a:ext uri="{FF2B5EF4-FFF2-40B4-BE49-F238E27FC236}">
                <a16:creationId xmlns:a16="http://schemas.microsoft.com/office/drawing/2014/main" id="{14C359FF-F240-0F3A-BBF9-35E6F61C2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3749" y="7290787"/>
            <a:ext cx="1714089" cy="1398336"/>
          </a:xfrm>
          <a:prstGeom prst="rect">
            <a:avLst/>
          </a:prstGeom>
        </p:spPr>
      </p:pic>
      <p:pic>
        <p:nvPicPr>
          <p:cNvPr id="40" name="Picture 39" descr="A close-up of a ultrasound&#10;&#10;Description automatically generated">
            <a:extLst>
              <a:ext uri="{FF2B5EF4-FFF2-40B4-BE49-F238E27FC236}">
                <a16:creationId xmlns:a16="http://schemas.microsoft.com/office/drawing/2014/main" id="{C318F7DD-EE49-E057-76FD-F4DB5E17D8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6556" y="7290788"/>
            <a:ext cx="1714091" cy="1398337"/>
          </a:xfrm>
          <a:prstGeom prst="rect">
            <a:avLst/>
          </a:prstGeom>
        </p:spPr>
      </p:pic>
      <p:pic>
        <p:nvPicPr>
          <p:cNvPr id="41" name="Picture 40" descr="A close-up of an ultrasound&#10;&#10;Description automatically generated">
            <a:extLst>
              <a:ext uri="{FF2B5EF4-FFF2-40B4-BE49-F238E27FC236}">
                <a16:creationId xmlns:a16="http://schemas.microsoft.com/office/drawing/2014/main" id="{FD0AB637-CD01-49C8-B91E-9A8285FA83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5759" y="7290789"/>
            <a:ext cx="1864447" cy="1398335"/>
          </a:xfrm>
          <a:prstGeom prst="rect">
            <a:avLst/>
          </a:prstGeom>
        </p:spPr>
      </p:pic>
      <p:pic>
        <p:nvPicPr>
          <p:cNvPr id="42" name="Picture 41" descr="A close-up of a sonogram&#10;&#10;Description automatically generated">
            <a:extLst>
              <a:ext uri="{FF2B5EF4-FFF2-40B4-BE49-F238E27FC236}">
                <a16:creationId xmlns:a16="http://schemas.microsoft.com/office/drawing/2014/main" id="{E5D17BB0-2963-390E-0768-10C8149D24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49364" y="7290787"/>
            <a:ext cx="1720846" cy="1403848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B0AB1FC-350B-D320-BC0E-27780AE4F060}"/>
              </a:ext>
            </a:extLst>
          </p:cNvPr>
          <p:cNvSpPr txBox="1"/>
          <p:nvPr/>
        </p:nvSpPr>
        <p:spPr>
          <a:xfrm>
            <a:off x="681510" y="9077912"/>
            <a:ext cx="14989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Didot" panose="02000503000000020003" pitchFamily="2" charset="-79"/>
                <a:cs typeface="Didot" panose="02000503000000020003" pitchFamily="2" charset="-79"/>
              </a:rPr>
              <a:t>Execution:</a:t>
            </a:r>
          </a:p>
        </p:txBody>
      </p:sp>
      <p:pic>
        <p:nvPicPr>
          <p:cNvPr id="44" name="Picture 43" descr="A close-up of a baby&#10;&#10;Description automatically generated">
            <a:extLst>
              <a:ext uri="{FF2B5EF4-FFF2-40B4-BE49-F238E27FC236}">
                <a16:creationId xmlns:a16="http://schemas.microsoft.com/office/drawing/2014/main" id="{0D519B07-3A2A-8712-8902-88F65F539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434" y="9959533"/>
            <a:ext cx="1727263" cy="140908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4A89A0A8-6874-AF56-ED55-5EBAF48503C5}"/>
              </a:ext>
            </a:extLst>
          </p:cNvPr>
          <p:cNvSpPr txBox="1"/>
          <p:nvPr/>
        </p:nvSpPr>
        <p:spPr>
          <a:xfrm>
            <a:off x="808434" y="9620311"/>
            <a:ext cx="1733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Didot" panose="02000503000000020003" pitchFamily="2" charset="-79"/>
                <a:cs typeface="Didot" panose="02000503000000020003" pitchFamily="2" charset="-79"/>
              </a:rPr>
              <a:t>Input US Image: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9002620-91D6-EE58-81FA-8EA88B768598}"/>
              </a:ext>
            </a:extLst>
          </p:cNvPr>
          <p:cNvCxnSpPr>
            <a:cxnSpLocks/>
          </p:cNvCxnSpPr>
          <p:nvPr/>
        </p:nvCxnSpPr>
        <p:spPr>
          <a:xfrm>
            <a:off x="2535697" y="10663406"/>
            <a:ext cx="571763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784CFC7-8937-DFE9-9559-0111F5181BBB}"/>
              </a:ext>
            </a:extLst>
          </p:cNvPr>
          <p:cNvCxnSpPr>
            <a:cxnSpLocks/>
          </p:cNvCxnSpPr>
          <p:nvPr/>
        </p:nvCxnSpPr>
        <p:spPr>
          <a:xfrm>
            <a:off x="5744335" y="10663406"/>
            <a:ext cx="571763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8E9447A3-0881-C90F-7AA1-3C3C47D65EDC}"/>
              </a:ext>
            </a:extLst>
          </p:cNvPr>
          <p:cNvSpPr/>
          <p:nvPr/>
        </p:nvSpPr>
        <p:spPr>
          <a:xfrm>
            <a:off x="3107460" y="9960990"/>
            <a:ext cx="2636874" cy="1409078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Image Pre-Processing (Normalization, Cropping, Data Augmentation)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54A58C4-22D7-CF4C-0ACC-014C245B19B0}"/>
              </a:ext>
            </a:extLst>
          </p:cNvPr>
          <p:cNvCxnSpPr>
            <a:cxnSpLocks/>
          </p:cNvCxnSpPr>
          <p:nvPr/>
        </p:nvCxnSpPr>
        <p:spPr>
          <a:xfrm>
            <a:off x="9284975" y="10663406"/>
            <a:ext cx="571763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8C0C1D4A-B04E-C370-4BA5-95FC805DDE01}"/>
              </a:ext>
            </a:extLst>
          </p:cNvPr>
          <p:cNvSpPr/>
          <p:nvPr/>
        </p:nvSpPr>
        <p:spPr>
          <a:xfrm>
            <a:off x="6319642" y="9959537"/>
            <a:ext cx="2965333" cy="1409078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Multilabel Classification via Computer Vision Model (ResNet18, Vision Transformer)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046D160F-0F47-3F1A-6A35-D55224E4E921}"/>
              </a:ext>
            </a:extLst>
          </p:cNvPr>
          <p:cNvSpPr/>
          <p:nvPr/>
        </p:nvSpPr>
        <p:spPr>
          <a:xfrm>
            <a:off x="9856738" y="9959537"/>
            <a:ext cx="2277767" cy="1409078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Output Predicted Classes (Quality, Spinal Cord/Fluid Present)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448DE42-D797-83E4-1BD3-959B41022CF5}"/>
              </a:ext>
            </a:extLst>
          </p:cNvPr>
          <p:cNvCxnSpPr>
            <a:cxnSpLocks/>
          </p:cNvCxnSpPr>
          <p:nvPr/>
        </p:nvCxnSpPr>
        <p:spPr>
          <a:xfrm>
            <a:off x="0" y="8963247"/>
            <a:ext cx="128016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142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E55E4E55-6CCA-B4A0-E4B5-A946024FA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8581" y="1716713"/>
            <a:ext cx="4846526" cy="532945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F23BA8B-A297-22EE-D31E-FCEE66070807}"/>
              </a:ext>
            </a:extLst>
          </p:cNvPr>
          <p:cNvCxnSpPr>
            <a:cxnSpLocks/>
          </p:cNvCxnSpPr>
          <p:nvPr/>
        </p:nvCxnSpPr>
        <p:spPr>
          <a:xfrm flipV="1">
            <a:off x="6305107" y="1900481"/>
            <a:ext cx="0" cy="486649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ultrasound of a baby&#10;&#10;Description automatically generated">
            <a:extLst>
              <a:ext uri="{FF2B5EF4-FFF2-40B4-BE49-F238E27FC236}">
                <a16:creationId xmlns:a16="http://schemas.microsoft.com/office/drawing/2014/main" id="{E2F30344-6C02-0AA9-D136-292E0F19E7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5324" y="2100536"/>
            <a:ext cx="4658662" cy="4561808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FA77A6-82CA-4701-C9D6-AA9A434EC299}"/>
              </a:ext>
            </a:extLst>
          </p:cNvPr>
          <p:cNvCxnSpPr>
            <a:cxnSpLocks/>
          </p:cNvCxnSpPr>
          <p:nvPr/>
        </p:nvCxnSpPr>
        <p:spPr>
          <a:xfrm flipH="1">
            <a:off x="8765557" y="3040911"/>
            <a:ext cx="489098" cy="58479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8C92351-8DFD-26D9-D374-8DF0952B0136}"/>
              </a:ext>
            </a:extLst>
          </p:cNvPr>
          <p:cNvSpPr txBox="1"/>
          <p:nvPr/>
        </p:nvSpPr>
        <p:spPr>
          <a:xfrm>
            <a:off x="9254655" y="2760552"/>
            <a:ext cx="16480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6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Spinal Fluid</a:t>
            </a:r>
            <a:endParaRPr lang="en-US" b="1" dirty="0">
              <a:solidFill>
                <a:schemeClr val="accent6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F46B395-E96D-D854-35F1-3FDC94C039F0}"/>
              </a:ext>
            </a:extLst>
          </p:cNvPr>
          <p:cNvCxnSpPr>
            <a:cxnSpLocks/>
          </p:cNvCxnSpPr>
          <p:nvPr/>
        </p:nvCxnSpPr>
        <p:spPr>
          <a:xfrm flipH="1" flipV="1">
            <a:off x="8896692" y="4381440"/>
            <a:ext cx="506016" cy="4701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AB51C0C-BA56-2E7C-3B59-6755F4D02C18}"/>
              </a:ext>
            </a:extLst>
          </p:cNvPr>
          <p:cNvSpPr txBox="1"/>
          <p:nvPr/>
        </p:nvSpPr>
        <p:spPr>
          <a:xfrm>
            <a:off x="9402708" y="4743345"/>
            <a:ext cx="16480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Spinal Cord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5AE76D-3619-924C-7022-F0664FAADA9B}"/>
              </a:ext>
            </a:extLst>
          </p:cNvPr>
          <p:cNvSpPr txBox="1"/>
          <p:nvPr/>
        </p:nvSpPr>
        <p:spPr>
          <a:xfrm>
            <a:off x="6372427" y="1852826"/>
            <a:ext cx="8506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Didot" panose="02000503000000020003" pitchFamily="2" charset="-79"/>
                <a:cs typeface="Didot" panose="02000503000000020003" pitchFamily="2" charset="-79"/>
              </a:rPr>
              <a:t>B</a:t>
            </a:r>
            <a:endParaRPr lang="en-US" sz="2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F88D5A-B596-A745-410C-57241AABEDB8}"/>
              </a:ext>
            </a:extLst>
          </p:cNvPr>
          <p:cNvSpPr txBox="1"/>
          <p:nvPr/>
        </p:nvSpPr>
        <p:spPr>
          <a:xfrm>
            <a:off x="1309745" y="1852826"/>
            <a:ext cx="8506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Didot" panose="02000503000000020003" pitchFamily="2" charset="-79"/>
                <a:cs typeface="Didot" panose="02000503000000020003" pitchFamily="2" charset="-79"/>
              </a:rPr>
              <a:t>A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40860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</TotalTime>
  <Words>144</Words>
  <Application>Microsoft Macintosh PowerPoint</Application>
  <PresentationFormat>Custom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Didot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itp2109</dc:creator>
  <cp:lastModifiedBy>itp2109</cp:lastModifiedBy>
  <cp:revision>24</cp:revision>
  <dcterms:created xsi:type="dcterms:W3CDTF">2024-10-25T20:33:53Z</dcterms:created>
  <dcterms:modified xsi:type="dcterms:W3CDTF">2024-10-26T00:18:05Z</dcterms:modified>
</cp:coreProperties>
</file>