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5C8"/>
    <a:srgbClr val="1561BF"/>
    <a:srgbClr val="2075DE"/>
    <a:srgbClr val="2B8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p:restoredTop sz="94710"/>
  </p:normalViewPr>
  <p:slideViewPr>
    <p:cSldViewPr snapToGrid="0">
      <p:cViewPr>
        <p:scale>
          <a:sx n="120" d="100"/>
          <a:sy n="120" d="100"/>
        </p:scale>
        <p:origin x="1696"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1FBAB-A354-C242-98AE-DD23157CCC0B}" type="datetimeFigureOut">
              <a:rPr lang="en-US" smtClean="0"/>
              <a:t>10/25/24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276704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1FBAB-A354-C242-98AE-DD23157CCC0B}" type="datetimeFigureOut">
              <a:rPr lang="en-US" smtClean="0"/>
              <a:t>10/25/24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356908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1FBAB-A354-C242-98AE-DD23157CCC0B}" type="datetimeFigureOut">
              <a:rPr lang="en-US" smtClean="0"/>
              <a:t>10/25/24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113977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1FBAB-A354-C242-98AE-DD23157CCC0B}" type="datetimeFigureOut">
              <a:rPr lang="en-US" smtClean="0"/>
              <a:t>10/25/24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234223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tint val="82000"/>
                  </a:schemeClr>
                </a:solidFill>
              </a:defRPr>
            </a:lvl1pPr>
            <a:lvl2pPr marL="388620" indent="0">
              <a:buNone/>
              <a:defRPr sz="1700">
                <a:solidFill>
                  <a:schemeClr val="tx1">
                    <a:tint val="82000"/>
                  </a:schemeClr>
                </a:solidFill>
              </a:defRPr>
            </a:lvl2pPr>
            <a:lvl3pPr marL="777240" indent="0">
              <a:buNone/>
              <a:defRPr sz="1530">
                <a:solidFill>
                  <a:schemeClr val="tx1">
                    <a:tint val="82000"/>
                  </a:schemeClr>
                </a:solidFill>
              </a:defRPr>
            </a:lvl3pPr>
            <a:lvl4pPr marL="1165860" indent="0">
              <a:buNone/>
              <a:defRPr sz="1360">
                <a:solidFill>
                  <a:schemeClr val="tx1">
                    <a:tint val="82000"/>
                  </a:schemeClr>
                </a:solidFill>
              </a:defRPr>
            </a:lvl4pPr>
            <a:lvl5pPr marL="1554480" indent="0">
              <a:buNone/>
              <a:defRPr sz="1360">
                <a:solidFill>
                  <a:schemeClr val="tx1">
                    <a:tint val="82000"/>
                  </a:schemeClr>
                </a:solidFill>
              </a:defRPr>
            </a:lvl5pPr>
            <a:lvl6pPr marL="1943100" indent="0">
              <a:buNone/>
              <a:defRPr sz="1360">
                <a:solidFill>
                  <a:schemeClr val="tx1">
                    <a:tint val="82000"/>
                  </a:schemeClr>
                </a:solidFill>
              </a:defRPr>
            </a:lvl6pPr>
            <a:lvl7pPr marL="2331720" indent="0">
              <a:buNone/>
              <a:defRPr sz="1360">
                <a:solidFill>
                  <a:schemeClr val="tx1">
                    <a:tint val="82000"/>
                  </a:schemeClr>
                </a:solidFill>
              </a:defRPr>
            </a:lvl7pPr>
            <a:lvl8pPr marL="2720340" indent="0">
              <a:buNone/>
              <a:defRPr sz="1360">
                <a:solidFill>
                  <a:schemeClr val="tx1">
                    <a:tint val="82000"/>
                  </a:schemeClr>
                </a:solidFill>
              </a:defRPr>
            </a:lvl8pPr>
            <a:lvl9pPr marL="3108960" indent="0">
              <a:buNone/>
              <a:defRPr sz="13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E1FBAB-A354-C242-98AE-DD23157CCC0B}" type="datetimeFigureOut">
              <a:rPr lang="en-US" smtClean="0"/>
              <a:t>10/25/24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410727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E1FBAB-A354-C242-98AE-DD23157CCC0B}" type="datetimeFigureOut">
              <a:rPr lang="en-US" smtClean="0"/>
              <a:t>10/25/24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410991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E1FBAB-A354-C242-98AE-DD23157CCC0B}" type="datetimeFigureOut">
              <a:rPr lang="en-US" smtClean="0"/>
              <a:t>10/25/24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288970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E1FBAB-A354-C242-98AE-DD23157CCC0B}" type="datetimeFigureOut">
              <a:rPr lang="en-US" smtClean="0"/>
              <a:t>10/25/24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100946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1FBAB-A354-C242-98AE-DD23157CCC0B}" type="datetimeFigureOut">
              <a:rPr lang="en-US" smtClean="0"/>
              <a:t>10/25/24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359873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CE1FBAB-A354-C242-98AE-DD23157CCC0B}" type="datetimeFigureOut">
              <a:rPr lang="en-US" smtClean="0"/>
              <a:t>10/25/24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50649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CE1FBAB-A354-C242-98AE-DD23157CCC0B}" type="datetimeFigureOut">
              <a:rPr lang="en-US" smtClean="0"/>
              <a:t>10/25/24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494D1-E866-B24C-972B-BBCDEB6C1778}" type="slidenum">
              <a:rPr lang="en-US" smtClean="0"/>
              <a:t>‹#›</a:t>
            </a:fld>
            <a:endParaRPr lang="en-US"/>
          </a:p>
        </p:txBody>
      </p:sp>
    </p:spTree>
    <p:extLst>
      <p:ext uri="{BB962C8B-B14F-4D97-AF65-F5344CB8AC3E}">
        <p14:creationId xmlns:p14="http://schemas.microsoft.com/office/powerpoint/2010/main" val="126996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82000"/>
                  </a:schemeClr>
                </a:solidFill>
              </a:defRPr>
            </a:lvl1pPr>
          </a:lstStyle>
          <a:p>
            <a:fld id="{0CE1FBAB-A354-C242-98AE-DD23157CCC0B}" type="datetimeFigureOut">
              <a:rPr lang="en-US" smtClean="0"/>
              <a:t>10/25/24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82000"/>
                  </a:schemeClr>
                </a:solidFill>
              </a:defRPr>
            </a:lvl1pPr>
          </a:lstStyle>
          <a:p>
            <a:fld id="{1A1494D1-E866-B24C-972B-BBCDEB6C1778}" type="slidenum">
              <a:rPr lang="en-US" smtClean="0"/>
              <a:t>‹#›</a:t>
            </a:fld>
            <a:endParaRPr lang="en-US"/>
          </a:p>
        </p:txBody>
      </p:sp>
    </p:spTree>
    <p:extLst>
      <p:ext uri="{BB962C8B-B14F-4D97-AF65-F5344CB8AC3E}">
        <p14:creationId xmlns:p14="http://schemas.microsoft.com/office/powerpoint/2010/main" val="2869724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D3A268-BFF7-D527-1224-06CEA4FD3BC8}"/>
              </a:ext>
            </a:extLst>
          </p:cNvPr>
          <p:cNvSpPr/>
          <p:nvPr/>
        </p:nvSpPr>
        <p:spPr>
          <a:xfrm flipV="1">
            <a:off x="0" y="-4"/>
            <a:ext cx="7772400" cy="1014611"/>
          </a:xfrm>
          <a:prstGeom prst="rect">
            <a:avLst/>
          </a:prstGeom>
          <a:solidFill>
            <a:srgbClr val="1D4F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3C320C-BFDE-885E-F679-02BD043E8E95}"/>
              </a:ext>
            </a:extLst>
          </p:cNvPr>
          <p:cNvSpPr txBox="1"/>
          <p:nvPr/>
        </p:nvSpPr>
        <p:spPr>
          <a:xfrm>
            <a:off x="1114033" y="153358"/>
            <a:ext cx="5544333" cy="707886"/>
          </a:xfrm>
          <a:prstGeom prst="rect">
            <a:avLst/>
          </a:prstGeom>
          <a:noFill/>
        </p:spPr>
        <p:txBody>
          <a:bodyPr wrap="square">
            <a:spAutoFit/>
          </a:bodyPr>
          <a:lstStyle/>
          <a:p>
            <a:pPr marL="0" marR="0" lvl="0" indent="0" algn="ctr" rtl="0">
              <a:lnSpc>
                <a:spcPct val="100000"/>
              </a:lnSpc>
              <a:spcBef>
                <a:spcPts val="0"/>
              </a:spcBef>
              <a:spcAft>
                <a:spcPts val="0"/>
              </a:spcAft>
              <a:buClr>
                <a:srgbClr val="00B0F0"/>
              </a:buClr>
              <a:buSzPts val="6600"/>
              <a:buFont typeface="Calibri"/>
              <a:buNone/>
            </a:pPr>
            <a:r>
              <a:rPr lang="en-US" sz="2000" b="1" dirty="0">
                <a:solidFill>
                  <a:srgbClr val="FCFBFA"/>
                </a:solidFill>
                <a:latin typeface="Univers" panose="020B0503020202020204" pitchFamily="34" charset="0"/>
                <a:ea typeface="Calibri"/>
                <a:cs typeface="Calibri"/>
                <a:sym typeface="Calibri"/>
              </a:rPr>
              <a:t>Machine Learning for Automated Ultrasound-Guided Infant Lumbar Puncture</a:t>
            </a:r>
            <a:endParaRPr lang="en-US" sz="2000" dirty="0">
              <a:solidFill>
                <a:srgbClr val="FCFBFA"/>
              </a:solidFill>
              <a:latin typeface="Univers" panose="020B0503020202020204" pitchFamily="34" charset="0"/>
            </a:endParaRPr>
          </a:p>
        </p:txBody>
      </p:sp>
      <p:pic>
        <p:nvPicPr>
          <p:cNvPr id="7" name="Picture 6" descr="Blue text on a black background&#10;&#10;Description automatically generated">
            <a:extLst>
              <a:ext uri="{FF2B5EF4-FFF2-40B4-BE49-F238E27FC236}">
                <a16:creationId xmlns:a16="http://schemas.microsoft.com/office/drawing/2014/main" id="{FADAC4F8-F01E-6CE2-58FF-5A32527F6B3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Lst>
          </a:blip>
          <a:stretch>
            <a:fillRect/>
          </a:stretch>
        </p:blipFill>
        <p:spPr>
          <a:xfrm>
            <a:off x="6037545" y="57476"/>
            <a:ext cx="1597068" cy="255087"/>
          </a:xfrm>
          <a:prstGeom prst="rect">
            <a:avLst/>
          </a:prstGeom>
        </p:spPr>
      </p:pic>
      <p:sp>
        <p:nvSpPr>
          <p:cNvPr id="8" name="Rectangle 7">
            <a:extLst>
              <a:ext uri="{FF2B5EF4-FFF2-40B4-BE49-F238E27FC236}">
                <a16:creationId xmlns:a16="http://schemas.microsoft.com/office/drawing/2014/main" id="{9E463846-C2BF-9B4E-00A1-E7FF64D455BB}"/>
              </a:ext>
            </a:extLst>
          </p:cNvPr>
          <p:cNvSpPr/>
          <p:nvPr/>
        </p:nvSpPr>
        <p:spPr>
          <a:xfrm rot="10800000" flipV="1">
            <a:off x="0" y="1014605"/>
            <a:ext cx="7772400" cy="413361"/>
          </a:xfrm>
          <a:prstGeom prst="rect">
            <a:avLst/>
          </a:prstGeom>
          <a:solidFill>
            <a:srgbClr val="1561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latin typeface="Univers" panose="020B0503020202020204" pitchFamily="34" charset="0"/>
              </a:rPr>
              <a:t>Background / Objectives:</a:t>
            </a:r>
          </a:p>
        </p:txBody>
      </p:sp>
      <p:cxnSp>
        <p:nvCxnSpPr>
          <p:cNvPr id="10" name="Straight Connector 9">
            <a:extLst>
              <a:ext uri="{FF2B5EF4-FFF2-40B4-BE49-F238E27FC236}">
                <a16:creationId xmlns:a16="http://schemas.microsoft.com/office/drawing/2014/main" id="{8B2780B2-359F-88EC-1705-FABF94B55988}"/>
              </a:ext>
            </a:extLst>
          </p:cNvPr>
          <p:cNvCxnSpPr/>
          <p:nvPr/>
        </p:nvCxnSpPr>
        <p:spPr>
          <a:xfrm>
            <a:off x="0" y="1014604"/>
            <a:ext cx="77724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8BB6C0A0-CDD7-A7F1-58E5-23407FDF53B9}"/>
              </a:ext>
            </a:extLst>
          </p:cNvPr>
          <p:cNvSpPr/>
          <p:nvPr/>
        </p:nvSpPr>
        <p:spPr>
          <a:xfrm rot="10800000" flipV="1">
            <a:off x="0" y="4822519"/>
            <a:ext cx="7772400" cy="413361"/>
          </a:xfrm>
          <a:prstGeom prst="rect">
            <a:avLst/>
          </a:prstGeom>
          <a:solidFill>
            <a:srgbClr val="1561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latin typeface="Univers" panose="020B0503020202020204" pitchFamily="34" charset="0"/>
              </a:rPr>
              <a:t>Goals:</a:t>
            </a:r>
          </a:p>
        </p:txBody>
      </p:sp>
      <p:cxnSp>
        <p:nvCxnSpPr>
          <p:cNvPr id="14" name="Straight Connector 13">
            <a:extLst>
              <a:ext uri="{FF2B5EF4-FFF2-40B4-BE49-F238E27FC236}">
                <a16:creationId xmlns:a16="http://schemas.microsoft.com/office/drawing/2014/main" id="{D6735042-09F2-8A45-6CEF-4C05BBEB735D}"/>
              </a:ext>
            </a:extLst>
          </p:cNvPr>
          <p:cNvCxnSpPr>
            <a:cxnSpLocks/>
            <a:stCxn id="13" idx="0"/>
            <a:endCxn id="13" idx="2"/>
          </p:cNvCxnSpPr>
          <p:nvPr/>
        </p:nvCxnSpPr>
        <p:spPr>
          <a:xfrm>
            <a:off x="3886200" y="4822519"/>
            <a:ext cx="0" cy="41336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5F88471-0582-AB31-BF2A-491B9C71E7A7}"/>
              </a:ext>
            </a:extLst>
          </p:cNvPr>
          <p:cNvSpPr txBox="1"/>
          <p:nvPr/>
        </p:nvSpPr>
        <p:spPr>
          <a:xfrm>
            <a:off x="3886199" y="4844533"/>
            <a:ext cx="3920646" cy="338554"/>
          </a:xfrm>
          <a:prstGeom prst="rect">
            <a:avLst/>
          </a:prstGeom>
          <a:noFill/>
        </p:spPr>
        <p:txBody>
          <a:bodyPr wrap="square">
            <a:spAutoFit/>
          </a:bodyPr>
          <a:lstStyle/>
          <a:p>
            <a:r>
              <a:rPr lang="en-US" sz="1600" b="1" dirty="0">
                <a:solidFill>
                  <a:schemeClr val="bg1"/>
                </a:solidFill>
                <a:latin typeface="Univers" panose="020B0503020202020204" pitchFamily="34" charset="0"/>
              </a:rPr>
              <a:t>Technical Indicators:</a:t>
            </a:r>
          </a:p>
        </p:txBody>
      </p:sp>
      <p:sp>
        <p:nvSpPr>
          <p:cNvPr id="19" name="Google Shape;316;p14">
            <a:extLst>
              <a:ext uri="{FF2B5EF4-FFF2-40B4-BE49-F238E27FC236}">
                <a16:creationId xmlns:a16="http://schemas.microsoft.com/office/drawing/2014/main" id="{A169B4C2-00C2-57D0-1668-3C5EC8DB1B16}"/>
              </a:ext>
            </a:extLst>
          </p:cNvPr>
          <p:cNvSpPr txBox="1"/>
          <p:nvPr/>
        </p:nvSpPr>
        <p:spPr>
          <a:xfrm>
            <a:off x="0" y="5235880"/>
            <a:ext cx="7772400" cy="2440827"/>
          </a:xfrm>
          <a:prstGeom prst="rect">
            <a:avLst/>
          </a:prstGeom>
          <a:solidFill>
            <a:srgbClr val="F6F4F0"/>
          </a:solidFill>
          <a:ln>
            <a:noFill/>
          </a:ln>
        </p:spPr>
        <p:txBody>
          <a:bodyPr spcFirstLastPara="1" wrap="square" lIns="457200" tIns="365760" rIns="228600" bIns="45250" anchor="t" anchorCtr="0">
            <a:noAutofit/>
          </a:bodyPr>
          <a:lstStyle/>
          <a:p>
            <a:pPr marL="0" marR="0" lvl="0" indent="0" algn="l" rtl="0">
              <a:lnSpc>
                <a:spcPct val="90000"/>
              </a:lnSpc>
              <a:spcBef>
                <a:spcPts val="1200"/>
              </a:spcBef>
              <a:spcAft>
                <a:spcPts val="0"/>
              </a:spcAft>
              <a:buClr>
                <a:srgbClr val="00B0F0"/>
              </a:buClr>
              <a:buSzPts val="4400"/>
              <a:buFont typeface="Calibri"/>
              <a:buNone/>
            </a:pPr>
            <a:endParaRPr sz="2800" dirty="0">
              <a:solidFill>
                <a:schemeClr val="tx1"/>
              </a:solidFill>
              <a:latin typeface="Univers" panose="020B0503020202020204" pitchFamily="34" charset="0"/>
              <a:ea typeface="Calibri"/>
              <a:cs typeface="Calibri"/>
              <a:sym typeface="Calibri"/>
            </a:endParaRPr>
          </a:p>
        </p:txBody>
      </p:sp>
      <p:cxnSp>
        <p:nvCxnSpPr>
          <p:cNvPr id="21" name="Straight Connector 20">
            <a:extLst>
              <a:ext uri="{FF2B5EF4-FFF2-40B4-BE49-F238E27FC236}">
                <a16:creationId xmlns:a16="http://schemas.microsoft.com/office/drawing/2014/main" id="{B4C202F9-B43F-8F8E-579D-455AA03A49EE}"/>
              </a:ext>
            </a:extLst>
          </p:cNvPr>
          <p:cNvCxnSpPr>
            <a:cxnSpLocks/>
            <a:endCxn id="19" idx="2"/>
          </p:cNvCxnSpPr>
          <p:nvPr/>
        </p:nvCxnSpPr>
        <p:spPr>
          <a:xfrm>
            <a:off x="3886199" y="4844533"/>
            <a:ext cx="1" cy="2832174"/>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385131D5-F01D-5507-0B80-B0DD8DDABBC4}"/>
              </a:ext>
            </a:extLst>
          </p:cNvPr>
          <p:cNvSpPr/>
          <p:nvPr/>
        </p:nvSpPr>
        <p:spPr>
          <a:xfrm rot="10800000" flipV="1">
            <a:off x="0" y="7676707"/>
            <a:ext cx="7772400" cy="413361"/>
          </a:xfrm>
          <a:prstGeom prst="rect">
            <a:avLst/>
          </a:prstGeom>
          <a:solidFill>
            <a:srgbClr val="1561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latin typeface="Univers" panose="020B0503020202020204" pitchFamily="34" charset="0"/>
              </a:rPr>
              <a:t>Stakeholders:</a:t>
            </a:r>
          </a:p>
        </p:txBody>
      </p:sp>
      <p:sp>
        <p:nvSpPr>
          <p:cNvPr id="27" name="Google Shape;316;p14">
            <a:extLst>
              <a:ext uri="{FF2B5EF4-FFF2-40B4-BE49-F238E27FC236}">
                <a16:creationId xmlns:a16="http://schemas.microsoft.com/office/drawing/2014/main" id="{7281D0F9-73DF-13B6-C147-7AA705703004}"/>
              </a:ext>
            </a:extLst>
          </p:cNvPr>
          <p:cNvSpPr txBox="1"/>
          <p:nvPr/>
        </p:nvSpPr>
        <p:spPr>
          <a:xfrm>
            <a:off x="1943" y="1426542"/>
            <a:ext cx="7772400" cy="3395976"/>
          </a:xfrm>
          <a:prstGeom prst="rect">
            <a:avLst/>
          </a:prstGeom>
          <a:solidFill>
            <a:srgbClr val="F6F4F0"/>
          </a:solidFill>
          <a:ln>
            <a:noFill/>
          </a:ln>
        </p:spPr>
        <p:txBody>
          <a:bodyPr spcFirstLastPara="1" wrap="square" lIns="457200" tIns="365760" rIns="228600" bIns="45250" anchor="t" anchorCtr="0">
            <a:noAutofit/>
          </a:bodyPr>
          <a:lstStyle/>
          <a:p>
            <a:pPr marL="0" marR="0" lvl="0" indent="0" algn="l" rtl="0">
              <a:lnSpc>
                <a:spcPct val="90000"/>
              </a:lnSpc>
              <a:spcBef>
                <a:spcPts val="1200"/>
              </a:spcBef>
              <a:spcAft>
                <a:spcPts val="0"/>
              </a:spcAft>
              <a:buClr>
                <a:srgbClr val="00B0F0"/>
              </a:buClr>
              <a:buSzPts val="4400"/>
              <a:buFont typeface="Calibri"/>
              <a:buNone/>
            </a:pPr>
            <a:endParaRPr sz="2800" dirty="0">
              <a:solidFill>
                <a:schemeClr val="tx1"/>
              </a:solidFill>
              <a:latin typeface="Univers" panose="020B0503020202020204" pitchFamily="34" charset="0"/>
              <a:ea typeface="Calibri"/>
              <a:cs typeface="Calibri"/>
              <a:sym typeface="Calibri"/>
            </a:endParaRPr>
          </a:p>
        </p:txBody>
      </p:sp>
      <p:sp>
        <p:nvSpPr>
          <p:cNvPr id="12" name="TextBox 11">
            <a:extLst>
              <a:ext uri="{FF2B5EF4-FFF2-40B4-BE49-F238E27FC236}">
                <a16:creationId xmlns:a16="http://schemas.microsoft.com/office/drawing/2014/main" id="{3F9A7F50-C48B-BF20-B098-3AEC74AE7C0D}"/>
              </a:ext>
            </a:extLst>
          </p:cNvPr>
          <p:cNvSpPr txBox="1"/>
          <p:nvPr/>
        </p:nvSpPr>
        <p:spPr>
          <a:xfrm>
            <a:off x="6262" y="1467632"/>
            <a:ext cx="7800583" cy="3293209"/>
          </a:xfrm>
          <a:prstGeom prst="rect">
            <a:avLst/>
          </a:prstGeom>
          <a:noFill/>
        </p:spPr>
        <p:txBody>
          <a:bodyPr wrap="square">
            <a:spAutoFit/>
          </a:bodyPr>
          <a:lstStyle/>
          <a:p>
            <a:r>
              <a:rPr lang="en-US" sz="1400" b="1" dirty="0">
                <a:latin typeface="Univers" panose="020B0503020202020204" pitchFamily="34" charset="0"/>
              </a:rPr>
              <a:t>Background:</a:t>
            </a:r>
          </a:p>
          <a:p>
            <a:r>
              <a:rPr lang="en-US" sz="1200" dirty="0">
                <a:latin typeface="Univers" panose="020B0503020202020204" pitchFamily="34" charset="0"/>
              </a:rPr>
              <a:t>Lumbar puncture (LP), also known as spinal tap, is a procedure used to diagnose or treat various health conditions. For this procedure, a hollow needle is inserted in the lower back and into the space surrounding the spinal column, to extract cerebrospinal fluid (CSF) or inject therapeutics. One common use case of LP is to diagnose meningitis in infants, yet the success rate of this procedure in infants is remarkably low (50-60%). Studies have shown that preprocedural ultrasound imaging can improve procedure success by allowing physicians to view the vertebral interspace directly; however, reading ultrasound images requires special expertise, which many physicians lack. To aid physicians in reading ultrasound images of the vertebral interspace, we aim to develop artificial intelligence models to automatically identify key features within these images, such as spinal cord and fluid. </a:t>
            </a:r>
          </a:p>
          <a:p>
            <a:endParaRPr lang="en-US" sz="1200" b="1" dirty="0">
              <a:latin typeface="Univers" panose="020B0503020202020204" pitchFamily="34" charset="0"/>
            </a:endParaRPr>
          </a:p>
          <a:p>
            <a:r>
              <a:rPr lang="en-US" sz="1400" b="1" dirty="0">
                <a:latin typeface="Univers" panose="020B0503020202020204" pitchFamily="34" charset="0"/>
              </a:rPr>
              <a:t>Objectives:</a:t>
            </a:r>
          </a:p>
          <a:p>
            <a:pPr marL="228600" indent="-228600">
              <a:buFont typeface="+mj-lt"/>
              <a:buAutoNum type="arabicPeriod"/>
            </a:pPr>
            <a:r>
              <a:rPr lang="en-US" sz="1200" dirty="0">
                <a:latin typeface="Univers" panose="020B0503020202020204" pitchFamily="34" charset="0"/>
              </a:rPr>
              <a:t>Develop a model framework to assess image quality and identify spinal cord/fluid within single-frame ultrasound images.</a:t>
            </a:r>
          </a:p>
          <a:p>
            <a:pPr marL="228600" indent="-228600">
              <a:buFont typeface="+mj-lt"/>
              <a:buAutoNum type="arabicPeriod"/>
            </a:pPr>
            <a:r>
              <a:rPr lang="en-US" sz="1200" dirty="0">
                <a:latin typeface="Univers" panose="020B0503020202020204" pitchFamily="34" charset="0"/>
              </a:rPr>
              <a:t>Identify optimal computer vision model architectures for the above multi-label task.</a:t>
            </a:r>
          </a:p>
          <a:p>
            <a:pPr marL="228600" indent="-228600">
              <a:buFont typeface="+mj-lt"/>
              <a:buAutoNum type="arabicPeriod"/>
            </a:pPr>
            <a:r>
              <a:rPr lang="en-US" sz="1200" dirty="0">
                <a:latin typeface="Univers" panose="020B0503020202020204" pitchFamily="34" charset="0"/>
              </a:rPr>
              <a:t>Generalize models to achieve optimal performance over a variety of ultrasound image batches, ensuring maximum clinical relevance.</a:t>
            </a:r>
          </a:p>
        </p:txBody>
      </p:sp>
      <p:sp>
        <p:nvSpPr>
          <p:cNvPr id="28" name="Google Shape;316;p14">
            <a:extLst>
              <a:ext uri="{FF2B5EF4-FFF2-40B4-BE49-F238E27FC236}">
                <a16:creationId xmlns:a16="http://schemas.microsoft.com/office/drawing/2014/main" id="{3AE6576E-C8C0-6BAA-D520-A1D18406CECF}"/>
              </a:ext>
            </a:extLst>
          </p:cNvPr>
          <p:cNvSpPr txBox="1"/>
          <p:nvPr/>
        </p:nvSpPr>
        <p:spPr>
          <a:xfrm>
            <a:off x="-1" y="8090068"/>
            <a:ext cx="7772400" cy="1968331"/>
          </a:xfrm>
          <a:prstGeom prst="rect">
            <a:avLst/>
          </a:prstGeom>
          <a:solidFill>
            <a:srgbClr val="F6F4F0"/>
          </a:solidFill>
          <a:ln>
            <a:noFill/>
          </a:ln>
        </p:spPr>
        <p:txBody>
          <a:bodyPr spcFirstLastPara="1" wrap="square" lIns="457200" tIns="365760" rIns="228600" bIns="45250" anchor="t" anchorCtr="0">
            <a:noAutofit/>
          </a:bodyPr>
          <a:lstStyle/>
          <a:p>
            <a:pPr marL="0" marR="0" lvl="0" indent="0" algn="l" rtl="0">
              <a:lnSpc>
                <a:spcPct val="90000"/>
              </a:lnSpc>
              <a:spcBef>
                <a:spcPts val="1200"/>
              </a:spcBef>
              <a:spcAft>
                <a:spcPts val="0"/>
              </a:spcAft>
              <a:buClr>
                <a:srgbClr val="00B0F0"/>
              </a:buClr>
              <a:buSzPts val="4400"/>
              <a:buFont typeface="Calibri"/>
              <a:buNone/>
            </a:pPr>
            <a:endParaRPr sz="2800" dirty="0">
              <a:solidFill>
                <a:schemeClr val="tx1"/>
              </a:solidFill>
              <a:latin typeface="Univers" panose="020B0503020202020204" pitchFamily="34" charset="0"/>
              <a:ea typeface="Calibri"/>
              <a:cs typeface="Calibri"/>
              <a:sym typeface="Calibri"/>
            </a:endParaRPr>
          </a:p>
        </p:txBody>
      </p:sp>
      <p:cxnSp>
        <p:nvCxnSpPr>
          <p:cNvPr id="29" name="Straight Connector 28">
            <a:extLst>
              <a:ext uri="{FF2B5EF4-FFF2-40B4-BE49-F238E27FC236}">
                <a16:creationId xmlns:a16="http://schemas.microsoft.com/office/drawing/2014/main" id="{1A850E79-3D71-A2FB-702D-C8141567603D}"/>
              </a:ext>
            </a:extLst>
          </p:cNvPr>
          <p:cNvCxnSpPr>
            <a:cxnSpLocks/>
          </p:cNvCxnSpPr>
          <p:nvPr/>
        </p:nvCxnSpPr>
        <p:spPr>
          <a:xfrm>
            <a:off x="2592571" y="7676707"/>
            <a:ext cx="0" cy="238169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7BAAD85-A566-ACFC-B7C4-57FE38D984BB}"/>
              </a:ext>
            </a:extLst>
          </p:cNvPr>
          <p:cNvSpPr txBox="1"/>
          <p:nvPr/>
        </p:nvSpPr>
        <p:spPr>
          <a:xfrm>
            <a:off x="2600555" y="7708985"/>
            <a:ext cx="2587249" cy="338554"/>
          </a:xfrm>
          <a:prstGeom prst="rect">
            <a:avLst/>
          </a:prstGeom>
          <a:noFill/>
        </p:spPr>
        <p:txBody>
          <a:bodyPr wrap="square">
            <a:spAutoFit/>
          </a:bodyPr>
          <a:lstStyle/>
          <a:p>
            <a:r>
              <a:rPr lang="en-US" sz="1600" b="1" dirty="0">
                <a:solidFill>
                  <a:schemeClr val="bg1"/>
                </a:solidFill>
                <a:latin typeface="Univers" panose="020B0503020202020204" pitchFamily="34" charset="0"/>
              </a:rPr>
              <a:t>Business Value:</a:t>
            </a:r>
          </a:p>
        </p:txBody>
      </p:sp>
      <p:cxnSp>
        <p:nvCxnSpPr>
          <p:cNvPr id="34" name="Straight Connector 33">
            <a:extLst>
              <a:ext uri="{FF2B5EF4-FFF2-40B4-BE49-F238E27FC236}">
                <a16:creationId xmlns:a16="http://schemas.microsoft.com/office/drawing/2014/main" id="{AE21139E-233F-0ADD-7F6F-66A59D0B4209}"/>
              </a:ext>
            </a:extLst>
          </p:cNvPr>
          <p:cNvCxnSpPr>
            <a:cxnSpLocks/>
          </p:cNvCxnSpPr>
          <p:nvPr/>
        </p:nvCxnSpPr>
        <p:spPr>
          <a:xfrm>
            <a:off x="5184258" y="7676706"/>
            <a:ext cx="0" cy="238169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F4E0EB93-5729-8643-D591-9C026146BB91}"/>
              </a:ext>
            </a:extLst>
          </p:cNvPr>
          <p:cNvSpPr txBox="1"/>
          <p:nvPr/>
        </p:nvSpPr>
        <p:spPr>
          <a:xfrm>
            <a:off x="5188698" y="7708985"/>
            <a:ext cx="2582808" cy="338554"/>
          </a:xfrm>
          <a:prstGeom prst="rect">
            <a:avLst/>
          </a:prstGeom>
          <a:noFill/>
        </p:spPr>
        <p:txBody>
          <a:bodyPr wrap="square">
            <a:spAutoFit/>
          </a:bodyPr>
          <a:lstStyle/>
          <a:p>
            <a:r>
              <a:rPr lang="en-US" sz="1600" b="1" dirty="0">
                <a:solidFill>
                  <a:schemeClr val="bg1"/>
                </a:solidFill>
                <a:latin typeface="Univers" panose="020B0503020202020204" pitchFamily="34" charset="0"/>
              </a:rPr>
              <a:t>Project Milestones:</a:t>
            </a:r>
          </a:p>
        </p:txBody>
      </p:sp>
      <p:sp>
        <p:nvSpPr>
          <p:cNvPr id="37" name="TextBox 36">
            <a:extLst>
              <a:ext uri="{FF2B5EF4-FFF2-40B4-BE49-F238E27FC236}">
                <a16:creationId xmlns:a16="http://schemas.microsoft.com/office/drawing/2014/main" id="{9FDDE00A-76FF-77B4-EE88-8EFA05405145}"/>
              </a:ext>
            </a:extLst>
          </p:cNvPr>
          <p:cNvSpPr txBox="1"/>
          <p:nvPr/>
        </p:nvSpPr>
        <p:spPr>
          <a:xfrm>
            <a:off x="0" y="5292065"/>
            <a:ext cx="3886198" cy="1569660"/>
          </a:xfrm>
          <a:prstGeom prst="rect">
            <a:avLst/>
          </a:prstGeom>
          <a:noFill/>
        </p:spPr>
        <p:txBody>
          <a:bodyPr wrap="square">
            <a:spAutoFit/>
          </a:bodyPr>
          <a:lstStyle/>
          <a:p>
            <a:pPr marL="228600" indent="-228600">
              <a:buFont typeface="+mj-lt"/>
              <a:buAutoNum type="arabicPeriod"/>
            </a:pPr>
            <a:r>
              <a:rPr lang="en-US" sz="1200" dirty="0">
                <a:latin typeface="Univers" panose="020B0503020202020204" pitchFamily="34" charset="0"/>
              </a:rPr>
              <a:t>Leverage literature to determine best practices for ultrasound image pre-processing.</a:t>
            </a:r>
          </a:p>
          <a:p>
            <a:pPr marL="228600" indent="-228600">
              <a:buFont typeface="+mj-lt"/>
              <a:buAutoNum type="arabicPeriod"/>
            </a:pPr>
            <a:r>
              <a:rPr lang="en-US" sz="1200" dirty="0">
                <a:latin typeface="Univers" panose="020B0503020202020204" pitchFamily="34" charset="0"/>
              </a:rPr>
              <a:t>Adapt existing computer vision models to determine image quality and the existence of spinal cord/fluid.</a:t>
            </a:r>
          </a:p>
          <a:p>
            <a:pPr marL="228600" indent="-228600">
              <a:buFont typeface="+mj-lt"/>
              <a:buAutoNum type="arabicPeriod"/>
            </a:pPr>
            <a:r>
              <a:rPr lang="en-US" sz="1200" dirty="0">
                <a:latin typeface="Univers" panose="020B0503020202020204" pitchFamily="34" charset="0"/>
              </a:rPr>
              <a:t>Fine-tune computer vision models to achieve the best results over ultrasound images collected by a variety of physicians. </a:t>
            </a:r>
          </a:p>
        </p:txBody>
      </p:sp>
      <p:sp>
        <p:nvSpPr>
          <p:cNvPr id="38" name="TextBox 37">
            <a:extLst>
              <a:ext uri="{FF2B5EF4-FFF2-40B4-BE49-F238E27FC236}">
                <a16:creationId xmlns:a16="http://schemas.microsoft.com/office/drawing/2014/main" id="{4A0FF92D-CDAD-2075-FB99-2D23B7B9402F}"/>
              </a:ext>
            </a:extLst>
          </p:cNvPr>
          <p:cNvSpPr txBox="1"/>
          <p:nvPr/>
        </p:nvSpPr>
        <p:spPr>
          <a:xfrm>
            <a:off x="3906553" y="5296040"/>
            <a:ext cx="3886198" cy="2308324"/>
          </a:xfrm>
          <a:prstGeom prst="rect">
            <a:avLst/>
          </a:prstGeom>
          <a:noFill/>
        </p:spPr>
        <p:txBody>
          <a:bodyPr wrap="square">
            <a:spAutoFit/>
          </a:bodyPr>
          <a:lstStyle/>
          <a:p>
            <a:pPr marL="228600" indent="-228600">
              <a:buFont typeface="+mj-lt"/>
              <a:buAutoNum type="arabicPeriod"/>
            </a:pPr>
            <a:r>
              <a:rPr lang="en-US" sz="1200" dirty="0">
                <a:latin typeface="Univers" panose="020B0503020202020204" pitchFamily="34" charset="0"/>
              </a:rPr>
              <a:t>Take a video of spinal ultrasound as input.</a:t>
            </a:r>
          </a:p>
          <a:p>
            <a:pPr marL="228600" indent="-228600">
              <a:buFont typeface="+mj-lt"/>
              <a:buAutoNum type="arabicPeriod"/>
            </a:pPr>
            <a:r>
              <a:rPr lang="en-US" sz="1200" dirty="0">
                <a:latin typeface="Univers" panose="020B0503020202020204" pitchFamily="34" charset="0"/>
              </a:rPr>
              <a:t>Split video into frames and store the resulting set of images.</a:t>
            </a:r>
          </a:p>
          <a:p>
            <a:pPr marL="228600" indent="-228600">
              <a:buFont typeface="+mj-lt"/>
              <a:buAutoNum type="arabicPeriod"/>
            </a:pPr>
            <a:r>
              <a:rPr lang="en-US" sz="1200" dirty="0">
                <a:latin typeface="Univers" panose="020B0503020202020204" pitchFamily="34" charset="0"/>
              </a:rPr>
              <a:t>Feed images into the computer vision model to generate a set of classes for each image.</a:t>
            </a:r>
          </a:p>
          <a:p>
            <a:pPr marL="228600" indent="-228600">
              <a:buFont typeface="+mj-lt"/>
              <a:buAutoNum type="arabicPeriod"/>
            </a:pPr>
            <a:r>
              <a:rPr lang="en-US" sz="1200" dirty="0">
                <a:latin typeface="Univers" panose="020B0503020202020204" pitchFamily="34" charset="0"/>
              </a:rPr>
              <a:t>Generate a combined set of scores based on the distribution of classes among the images.</a:t>
            </a:r>
          </a:p>
          <a:p>
            <a:pPr marL="228600" indent="-228600">
              <a:buFont typeface="+mj-lt"/>
              <a:buAutoNum type="arabicPeriod"/>
            </a:pPr>
            <a:r>
              <a:rPr lang="en-US" sz="1200" dirty="0">
                <a:latin typeface="Univers" panose="020B0503020202020204" pitchFamily="34" charset="0"/>
              </a:rPr>
              <a:t>If the overall quality of the images is deemed to be poor, instruct the user to try taking another video. Otherwise, alert the user of spinal cord/fluid presence.</a:t>
            </a:r>
          </a:p>
          <a:p>
            <a:pPr marL="228600" indent="-228600">
              <a:buFont typeface="+mj-lt"/>
              <a:buAutoNum type="arabicPeriod"/>
            </a:pPr>
            <a:endParaRPr lang="en-US" sz="1200" dirty="0">
              <a:latin typeface="Univers" panose="020B0503020202020204" pitchFamily="34" charset="0"/>
            </a:endParaRPr>
          </a:p>
        </p:txBody>
      </p:sp>
      <p:sp>
        <p:nvSpPr>
          <p:cNvPr id="39" name="TextBox 38">
            <a:extLst>
              <a:ext uri="{FF2B5EF4-FFF2-40B4-BE49-F238E27FC236}">
                <a16:creationId xmlns:a16="http://schemas.microsoft.com/office/drawing/2014/main" id="{F2DFEC50-3D22-1619-96DE-AD1EA23BFBCA}"/>
              </a:ext>
            </a:extLst>
          </p:cNvPr>
          <p:cNvSpPr txBox="1"/>
          <p:nvPr/>
        </p:nvSpPr>
        <p:spPr>
          <a:xfrm>
            <a:off x="9925" y="8146252"/>
            <a:ext cx="2582645" cy="1569660"/>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Univers" panose="020B0503020202020204" pitchFamily="34" charset="0"/>
              </a:rPr>
              <a:t>Isaac Peabody</a:t>
            </a:r>
          </a:p>
          <a:p>
            <a:pPr marL="171450" indent="-171450">
              <a:buFont typeface="Arial" panose="020B0604020202020204" pitchFamily="34" charset="0"/>
              <a:buChar char="•"/>
            </a:pPr>
            <a:r>
              <a:rPr lang="en-US" sz="1200" dirty="0" err="1">
                <a:latin typeface="Univers" panose="020B0503020202020204" pitchFamily="34" charset="0"/>
              </a:rPr>
              <a:t>Abhik</a:t>
            </a:r>
            <a:r>
              <a:rPr lang="en-US" sz="1200" dirty="0">
                <a:latin typeface="Univers" panose="020B0503020202020204" pitchFamily="34" charset="0"/>
              </a:rPr>
              <a:t> Biswas</a:t>
            </a:r>
          </a:p>
          <a:p>
            <a:pPr marL="171450" indent="-171450">
              <a:buFont typeface="Arial" panose="020B0604020202020204" pitchFamily="34" charset="0"/>
              <a:buChar char="•"/>
            </a:pPr>
            <a:r>
              <a:rPr lang="en-US" sz="1200" dirty="0">
                <a:latin typeface="Univers" panose="020B0503020202020204" pitchFamily="34" charset="0"/>
              </a:rPr>
              <a:t>Harinder </a:t>
            </a:r>
            <a:r>
              <a:rPr lang="en-US" sz="1200" dirty="0" err="1">
                <a:latin typeface="Univers" panose="020B0503020202020204" pitchFamily="34" charset="0"/>
              </a:rPr>
              <a:t>Mashiana</a:t>
            </a:r>
            <a:endParaRPr lang="en-US" sz="1200" dirty="0">
              <a:latin typeface="Univers" panose="020B0503020202020204" pitchFamily="34" charset="0"/>
            </a:endParaRPr>
          </a:p>
          <a:p>
            <a:pPr marL="171450" indent="-171450">
              <a:buFont typeface="Arial" panose="020B0604020202020204" pitchFamily="34" charset="0"/>
              <a:buChar char="•"/>
            </a:pPr>
            <a:r>
              <a:rPr lang="en-US" sz="1200" dirty="0">
                <a:latin typeface="Univers" panose="020B0503020202020204" pitchFamily="34" charset="0"/>
              </a:rPr>
              <a:t>Mohini </a:t>
            </a:r>
            <a:r>
              <a:rPr lang="en-US" sz="1200" dirty="0" err="1">
                <a:latin typeface="Univers" panose="020B0503020202020204" pitchFamily="34" charset="0"/>
              </a:rPr>
              <a:t>Bhave</a:t>
            </a:r>
            <a:endParaRPr lang="en-US" sz="1200" dirty="0">
              <a:latin typeface="Univers" panose="020B0503020202020204" pitchFamily="34" charset="0"/>
            </a:endParaRPr>
          </a:p>
          <a:p>
            <a:pPr marL="171450" indent="-171450">
              <a:buFont typeface="Arial" panose="020B0604020202020204" pitchFamily="34" charset="0"/>
              <a:buChar char="•"/>
            </a:pPr>
            <a:r>
              <a:rPr lang="en-US" sz="1200" dirty="0" err="1">
                <a:latin typeface="Univers" panose="020B0503020202020204" pitchFamily="34" charset="0"/>
              </a:rPr>
              <a:t>Shrinjay</a:t>
            </a:r>
            <a:r>
              <a:rPr lang="en-US" sz="1200" dirty="0">
                <a:latin typeface="Univers" panose="020B0503020202020204" pitchFamily="34" charset="0"/>
              </a:rPr>
              <a:t> Kaushik</a:t>
            </a:r>
          </a:p>
          <a:p>
            <a:pPr marL="171450" indent="-171450">
              <a:buFont typeface="Arial" panose="020B0604020202020204" pitchFamily="34" charset="0"/>
              <a:buChar char="•"/>
            </a:pPr>
            <a:r>
              <a:rPr lang="en-US" sz="1200" dirty="0">
                <a:latin typeface="Univers" panose="020B0503020202020204" pitchFamily="34" charset="0"/>
              </a:rPr>
              <a:t>Ritvik Khandelwal</a:t>
            </a:r>
          </a:p>
          <a:p>
            <a:pPr marL="171450" indent="-171450">
              <a:buFont typeface="Arial" panose="020B0604020202020204" pitchFamily="34" charset="0"/>
              <a:buChar char="•"/>
            </a:pPr>
            <a:r>
              <a:rPr lang="en-US" sz="1200" dirty="0">
                <a:latin typeface="Univers" panose="020B0503020202020204" pitchFamily="34" charset="0"/>
              </a:rPr>
              <a:t>David Kessler, MD</a:t>
            </a:r>
          </a:p>
          <a:p>
            <a:pPr marL="171450" indent="-171450">
              <a:buFont typeface="Arial" panose="020B0604020202020204" pitchFamily="34" charset="0"/>
              <a:buChar char="•"/>
            </a:pPr>
            <a:r>
              <a:rPr lang="en-US" sz="1200" dirty="0">
                <a:latin typeface="Univers" panose="020B0503020202020204" pitchFamily="34" charset="0"/>
              </a:rPr>
              <a:t>Elia Lima-Walton, MD</a:t>
            </a:r>
          </a:p>
        </p:txBody>
      </p:sp>
      <p:sp>
        <p:nvSpPr>
          <p:cNvPr id="40" name="TextBox 39">
            <a:extLst>
              <a:ext uri="{FF2B5EF4-FFF2-40B4-BE49-F238E27FC236}">
                <a16:creationId xmlns:a16="http://schemas.microsoft.com/office/drawing/2014/main" id="{DBB39588-9043-1FB1-8657-7AF6ADD2F518}"/>
              </a:ext>
            </a:extLst>
          </p:cNvPr>
          <p:cNvSpPr txBox="1"/>
          <p:nvPr/>
        </p:nvSpPr>
        <p:spPr>
          <a:xfrm>
            <a:off x="2600555" y="8162412"/>
            <a:ext cx="2575715" cy="1200329"/>
          </a:xfrm>
          <a:prstGeom prst="rect">
            <a:avLst/>
          </a:prstGeom>
          <a:noFill/>
        </p:spPr>
        <p:txBody>
          <a:bodyPr wrap="square">
            <a:spAutoFit/>
          </a:bodyPr>
          <a:lstStyle/>
          <a:p>
            <a:pPr marL="228600" indent="-228600">
              <a:buFont typeface="+mj-lt"/>
              <a:buAutoNum type="arabicPeriod"/>
            </a:pPr>
            <a:r>
              <a:rPr lang="en-US" sz="1200" dirty="0">
                <a:latin typeface="Univers" panose="020B0503020202020204" pitchFamily="34" charset="0"/>
              </a:rPr>
              <a:t>Improved success of lumbar puncture procedures in infants.</a:t>
            </a:r>
          </a:p>
          <a:p>
            <a:pPr marL="228600" indent="-228600">
              <a:buFont typeface="+mj-lt"/>
              <a:buAutoNum type="arabicPeriod"/>
            </a:pPr>
            <a:r>
              <a:rPr lang="en-US" sz="1200" dirty="0">
                <a:latin typeface="Univers" panose="020B0503020202020204" pitchFamily="34" charset="0"/>
              </a:rPr>
              <a:t>Reduced need for extensive physician training to properly read ultrasound images.</a:t>
            </a:r>
          </a:p>
        </p:txBody>
      </p:sp>
      <p:sp>
        <p:nvSpPr>
          <p:cNvPr id="41" name="TextBox 40">
            <a:extLst>
              <a:ext uri="{FF2B5EF4-FFF2-40B4-BE49-F238E27FC236}">
                <a16:creationId xmlns:a16="http://schemas.microsoft.com/office/drawing/2014/main" id="{5B6C12E0-1AC3-F651-D87D-904D5DB3F02D}"/>
              </a:ext>
            </a:extLst>
          </p:cNvPr>
          <p:cNvSpPr txBox="1"/>
          <p:nvPr/>
        </p:nvSpPr>
        <p:spPr>
          <a:xfrm>
            <a:off x="5186470" y="8166177"/>
            <a:ext cx="2575715" cy="830997"/>
          </a:xfrm>
          <a:prstGeom prst="rect">
            <a:avLst/>
          </a:prstGeom>
          <a:noFill/>
        </p:spPr>
        <p:txBody>
          <a:bodyPr wrap="square">
            <a:spAutoFit/>
          </a:bodyPr>
          <a:lstStyle/>
          <a:p>
            <a:pPr marL="228600" indent="-228600">
              <a:buFont typeface="+mj-lt"/>
              <a:buAutoNum type="arabicPeriod"/>
            </a:pPr>
            <a:r>
              <a:rPr lang="en-US" sz="1200" dirty="0">
                <a:latin typeface="Univers" panose="020B0503020202020204" pitchFamily="34" charset="0"/>
              </a:rPr>
              <a:t>Study Development (TBA)</a:t>
            </a:r>
          </a:p>
          <a:p>
            <a:pPr marL="228600" indent="-228600">
              <a:buFont typeface="+mj-lt"/>
              <a:buAutoNum type="arabicPeriod"/>
            </a:pPr>
            <a:r>
              <a:rPr lang="en-US" sz="1200" dirty="0">
                <a:latin typeface="Univers" panose="020B0503020202020204" pitchFamily="34" charset="0"/>
              </a:rPr>
              <a:t>Carryout study (TBA)</a:t>
            </a:r>
          </a:p>
          <a:p>
            <a:pPr marL="228600" indent="-228600">
              <a:buFont typeface="+mj-lt"/>
              <a:buAutoNum type="arabicPeriod"/>
            </a:pPr>
            <a:r>
              <a:rPr lang="en-US" sz="1200" dirty="0">
                <a:latin typeface="Univers" panose="020B0503020202020204" pitchFamily="34" charset="0"/>
              </a:rPr>
              <a:t>Evaluate study results (TBA)</a:t>
            </a:r>
          </a:p>
          <a:p>
            <a:pPr marL="228600" indent="-228600">
              <a:buFont typeface="+mj-lt"/>
              <a:buAutoNum type="arabicPeriod"/>
            </a:pPr>
            <a:r>
              <a:rPr lang="en-US" sz="1200" dirty="0">
                <a:latin typeface="Univers" panose="020B0503020202020204" pitchFamily="34" charset="0"/>
              </a:rPr>
              <a:t>Disseminate results (TBA)</a:t>
            </a:r>
          </a:p>
        </p:txBody>
      </p:sp>
    </p:spTree>
    <p:extLst>
      <p:ext uri="{BB962C8B-B14F-4D97-AF65-F5344CB8AC3E}">
        <p14:creationId xmlns:p14="http://schemas.microsoft.com/office/powerpoint/2010/main" val="32143311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431</Words>
  <Application>Microsoft Macintosh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Univers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itp2109</dc:creator>
  <cp:lastModifiedBy>itp2109</cp:lastModifiedBy>
  <cp:revision>13</cp:revision>
  <dcterms:created xsi:type="dcterms:W3CDTF">2024-10-26T02:14:45Z</dcterms:created>
  <dcterms:modified xsi:type="dcterms:W3CDTF">2024-10-26T03:25:23Z</dcterms:modified>
</cp:coreProperties>
</file>