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6" r:id="rId6"/>
    <p:sldId id="272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FCC99"/>
    <a:srgbClr val="CD2FD1"/>
    <a:srgbClr val="84F2D5"/>
    <a:srgbClr val="F2E583"/>
    <a:srgbClr val="956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4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3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4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3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9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8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6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2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1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7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9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6D8D-FC7D-3AF8-1DC3-8A9829156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sz="5600" b="1" dirty="0">
                <a:latin typeface="Amasis MT Pro Medium" panose="020B0604020202020204" pitchFamily="18" charset="0"/>
                <a:cs typeface="Aldhabi" panose="020B0604020202020204" pitchFamily="2" charset="-78"/>
              </a:rPr>
              <a:t>FUTURE &amp; SCOPE OF QUANTUM COMPUTING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85672-2D21-8A1C-3A23-05B34827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BY-SHRINKHAL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 THE GUIDANCE OF DR MANOJ KUMAR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844813B-764E-52A6-D0F7-575E07D2F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" r="1" b="7476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23F67B6-5C30-C1C8-D4BC-D4072ECBC35F}"/>
              </a:ext>
            </a:extLst>
          </p:cNvPr>
          <p:cNvSpPr>
            <a:spLocks/>
          </p:cNvSpPr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BC9C8B-54F8-740D-C721-05C642E2D534}"/>
              </a:ext>
            </a:extLst>
          </p:cNvPr>
          <p:cNvSpPr>
            <a:spLocks/>
          </p:cNvSpPr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894E7-3B3B-7623-D7CC-2EBC852D6B20}"/>
              </a:ext>
            </a:extLst>
          </p:cNvPr>
          <p:cNvSpPr>
            <a:spLocks/>
          </p:cNvSpPr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3CF-A0AE-E76C-D8E7-22627771D9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48188"/>
            <a:ext cx="9812338" cy="727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There are other implications as – Multivariate based cryptography , Hash Based Cryptography &amp; Code Based 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C7AC2F-C233-940C-5A20-BAD171B6024A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8421D3-96CA-B0A8-7316-2EABF845893C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269855-7D5F-104D-5577-F6116C25381E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C30E1-28F3-AD3B-09A4-4772AA89456D}"/>
              </a:ext>
            </a:extLst>
          </p:cNvPr>
          <p:cNvSpPr txBox="1"/>
          <p:nvPr/>
        </p:nvSpPr>
        <p:spPr>
          <a:xfrm>
            <a:off x="934497" y="181858"/>
            <a:ext cx="444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u="sng" dirty="0"/>
              <a:t>Most researched mathematical implications are-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5A30A-9104-5BA0-A872-A5EDB9445617}"/>
              </a:ext>
            </a:extLst>
          </p:cNvPr>
          <p:cNvSpPr txBox="1"/>
          <p:nvPr/>
        </p:nvSpPr>
        <p:spPr>
          <a:xfrm>
            <a:off x="934496" y="619576"/>
            <a:ext cx="4658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 err="1"/>
              <a:t>i</a:t>
            </a:r>
            <a:r>
              <a:rPr lang="en-IN" sz="2400" i="1" dirty="0"/>
              <a:t>] LATTICE BASED CRYPTOGRAPHY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34D2E-4550-AA14-3783-535B4D5FEAF7}"/>
              </a:ext>
            </a:extLst>
          </p:cNvPr>
          <p:cNvSpPr txBox="1"/>
          <p:nvPr/>
        </p:nvSpPr>
        <p:spPr>
          <a:xfrm>
            <a:off x="1140862" y="1057294"/>
            <a:ext cx="6405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UNLIKE OTHERS LATTICE BASED CRYPTOGRAPHY IS RESISTANT TO BOTH CLASSICAL AND QUANTUM CRYPTOGRAPHY.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938AC-5FCB-72CE-CE3E-ADF6A3721462}"/>
              </a:ext>
            </a:extLst>
          </p:cNvPr>
          <p:cNvSpPr txBox="1"/>
          <p:nvPr/>
        </p:nvSpPr>
        <p:spPr>
          <a:xfrm>
            <a:off x="934496" y="2137175"/>
            <a:ext cx="7405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Offers improved security as lattice more difficult to break.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Its faster than other cryptographic algorithms-streaming and online gaming.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2B3D8-81C0-C3EE-8CE5-E80C76710769}"/>
              </a:ext>
            </a:extLst>
          </p:cNvPr>
          <p:cNvSpPr txBox="1"/>
          <p:nvPr/>
        </p:nvSpPr>
        <p:spPr>
          <a:xfrm>
            <a:off x="934496" y="3347222"/>
            <a:ext cx="6370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Difficult to give estimation of security on existing software and hardware.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Their implementation on these platforms vulnerable to pry attack.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C66F4-6064-48AD-F761-5CDCB88D50D3}"/>
              </a:ext>
            </a:extLst>
          </p:cNvPr>
          <p:cNvSpPr txBox="1"/>
          <p:nvPr/>
        </p:nvSpPr>
        <p:spPr>
          <a:xfrm>
            <a:off x="934496" y="1767843"/>
            <a:ext cx="934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MERIT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99129E-D561-CDAD-9019-48AC2D57D1D8}"/>
              </a:ext>
            </a:extLst>
          </p:cNvPr>
          <p:cNvSpPr txBox="1"/>
          <p:nvPr/>
        </p:nvSpPr>
        <p:spPr>
          <a:xfrm>
            <a:off x="934496" y="2793224"/>
            <a:ext cx="1326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DEMERIT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DD9627-67A8-1895-3B31-9C99A4F2C71D}"/>
              </a:ext>
            </a:extLst>
          </p:cNvPr>
          <p:cNvSpPr/>
          <p:nvPr/>
        </p:nvSpPr>
        <p:spPr>
          <a:xfrm>
            <a:off x="8677169" y="290011"/>
            <a:ext cx="3376246" cy="425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 descr="Chart&#10;&#10;Description automatically generated with low confidence">
            <a:extLst>
              <a:ext uri="{FF2B5EF4-FFF2-40B4-BE49-F238E27FC236}">
                <a16:creationId xmlns:a16="http://schemas.microsoft.com/office/drawing/2014/main" id="{A63B3481-5BBE-D681-2D47-03735A534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82" y="376917"/>
            <a:ext cx="3179820" cy="40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07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3CF-A0AE-E76C-D8E7-22627771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WILL WE LEARN HERE THROUGHT THIS 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487A-64DD-E00B-C667-A8E267F1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i="1" dirty="0"/>
              <a:t>WHAT IS QUANTUM CRYPTOGRAPHY?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/>
              <a:t>SCIENTIFIC PRINCIPLES UNDERLYING QUANTUM CRYPTOGRAPHY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/>
              <a:t>PRESENT CRYPTOGRAPHY AND ITS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/>
              <a:t>POST QUANTUM CRYPTOGRAPHY AND ITS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/>
              <a:t>ALSO THE MERITS AND DEMERITS OF EACH WILL BE COVERED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C7AC2F-C233-940C-5A20-BAD171B6024A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8421D3-96CA-B0A8-7316-2EABF845893C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269855-7D5F-104D-5577-F6116C25381E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64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3CF-A0AE-E76C-D8E7-22627771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Autofit/>
          </a:bodyPr>
          <a:lstStyle/>
          <a:p>
            <a:br>
              <a:rPr lang="en-IN" sz="4800" b="1" u="sng" dirty="0"/>
            </a:br>
            <a:br>
              <a:rPr lang="en-IN" sz="4800" b="1" u="sng" dirty="0"/>
            </a:br>
            <a:r>
              <a:rPr lang="en-IN" sz="4800" b="1" u="sng" dirty="0"/>
              <a:t>WHAT IS QUANTUM CRYPTOGRAPHY?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487A-64DD-E00B-C667-A8E267F1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cs typeface="Angsana New" panose="020B0502040204020203" pitchFamily="18" charset="-34"/>
              </a:rPr>
              <a:t>“THE SCIENCE OF PERFORMING QUANTUM MECHANICAL PROPERTIES TO PERFORM CRYPTOGRAPHIC TASKS.”</a:t>
            </a:r>
          </a:p>
          <a:p>
            <a:endParaRPr lang="en-IN" sz="3200" b="1" dirty="0">
              <a:solidFill>
                <a:schemeClr val="accent3">
                  <a:lumMod val="75000"/>
                </a:schemeClr>
              </a:solidFill>
              <a:cs typeface="Angsana New" panose="020B0502040204020203" pitchFamily="18" charset="-34"/>
            </a:endParaRPr>
          </a:p>
          <a:p>
            <a:endParaRPr lang="en-IN" sz="4400" b="1" dirty="0">
              <a:cs typeface="Angsana New" panose="020B0502040204020203" pitchFamily="18" charset="-34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47395435-A319-82F6-B4A4-17F8E7E8D60A}"/>
              </a:ext>
            </a:extLst>
          </p:cNvPr>
          <p:cNvSpPr/>
          <p:nvPr/>
        </p:nvSpPr>
        <p:spPr>
          <a:xfrm>
            <a:off x="123940" y="4052708"/>
            <a:ext cx="2985571" cy="1355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Agency FB" panose="020B0503020202020204" pitchFamily="34" charset="0"/>
              </a:rPr>
              <a:t>QUANTUM CRYPTOGRAPHY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9A806B3-9BA8-C114-4B15-00ED2EEBBB02}"/>
              </a:ext>
            </a:extLst>
          </p:cNvPr>
          <p:cNvSpPr/>
          <p:nvPr/>
        </p:nvSpPr>
        <p:spPr>
          <a:xfrm>
            <a:off x="4048148" y="4068694"/>
            <a:ext cx="2985571" cy="1355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Agency FB" panose="020B0503020202020204" pitchFamily="34" charset="0"/>
              </a:rPr>
              <a:t>QUANTUM </a:t>
            </a:r>
          </a:p>
          <a:p>
            <a:pPr algn="ctr"/>
            <a:r>
              <a:rPr lang="en-IN" sz="2400" b="1" dirty="0">
                <a:latin typeface="Agency FB" panose="020B0503020202020204" pitchFamily="34" charset="0"/>
              </a:rPr>
              <a:t>ALGORITHMS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520FF1C-9481-21A5-F0B0-980D27431A71}"/>
              </a:ext>
            </a:extLst>
          </p:cNvPr>
          <p:cNvSpPr/>
          <p:nvPr/>
        </p:nvSpPr>
        <p:spPr>
          <a:xfrm>
            <a:off x="7982823" y="4052708"/>
            <a:ext cx="2985571" cy="1355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gency FB" panose="020B0503020202020204" pitchFamily="34" charset="0"/>
              </a:rPr>
              <a:t>CRYPTOGRAPHY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9ED4E-7CE9-4C27-73D2-EA060EA5411F}"/>
              </a:ext>
            </a:extLst>
          </p:cNvPr>
          <p:cNvCxnSpPr/>
          <p:nvPr/>
        </p:nvCxnSpPr>
        <p:spPr>
          <a:xfrm>
            <a:off x="2974554" y="4746231"/>
            <a:ext cx="1073594" cy="0"/>
          </a:xfrm>
          <a:prstGeom prst="straightConnector1">
            <a:avLst/>
          </a:prstGeom>
          <a:ln w="66675" cap="rnd">
            <a:solidFill>
              <a:schemeClr val="bg2">
                <a:lumMod val="2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75C125-7231-1432-CCB8-9C7A8DED95B8}"/>
              </a:ext>
            </a:extLst>
          </p:cNvPr>
          <p:cNvCxnSpPr/>
          <p:nvPr/>
        </p:nvCxnSpPr>
        <p:spPr>
          <a:xfrm>
            <a:off x="6909229" y="4746231"/>
            <a:ext cx="1073594" cy="0"/>
          </a:xfrm>
          <a:prstGeom prst="straightConnector1">
            <a:avLst/>
          </a:prstGeom>
          <a:ln w="66675" cap="rnd">
            <a:solidFill>
              <a:schemeClr val="bg2">
                <a:lumMod val="2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14376F6-67BF-F2A7-A56F-79595F273DEE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E803D6-79F3-3F8F-3543-A0CD5EF06B36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E22066-29B8-C077-67E6-79498C0EF713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3CF-A0AE-E76C-D8E7-22627771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643" y="383262"/>
            <a:ext cx="8819147" cy="1450757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HEISENBERG UNCERTAINITY PRINCIPLE</a:t>
            </a:r>
          </a:p>
        </p:txBody>
      </p:sp>
      <p:pic>
        <p:nvPicPr>
          <p:cNvPr id="5" name="Content Placeholder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4377B6D-29AA-0F3F-6C01-477A4E100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4" b="99240" l="0" r="98793">
                        <a14:foregroundMark x1="71227" y1="10013" x2="59557" y2="10013"/>
                        <a14:foregroundMark x1="59557" y1="10013" x2="70423" y2="10900"/>
                        <a14:foregroundMark x1="70423" y1="10900" x2="56942" y2="10013"/>
                        <a14:foregroundMark x1="56942" y1="10013" x2="67404" y2="12294"/>
                        <a14:foregroundMark x1="67404" y1="12294" x2="74648" y2="19518"/>
                        <a14:foregroundMark x1="74648" y1="19518" x2="73843" y2="27883"/>
                        <a14:foregroundMark x1="73843" y1="27883" x2="76660" y2="21166"/>
                        <a14:foregroundMark x1="76056" y1="28390" x2="75050" y2="26996"/>
                        <a14:foregroundMark x1="79074" y1="29911" x2="78068" y2="22307"/>
                        <a14:foregroundMark x1="78068" y1="22307" x2="82897" y2="15843"/>
                        <a14:foregroundMark x1="82897" y1="15843" x2="77062" y2="8112"/>
                        <a14:foregroundMark x1="77062" y1="8112" x2="65594" y2="5957"/>
                        <a14:foregroundMark x1="65594" y1="5957" x2="50302" y2="6337"/>
                        <a14:foregroundMark x1="50302" y1="6337" x2="39235" y2="12294"/>
                        <a14:foregroundMark x1="39235" y1="12294" x2="34837" y2="18246"/>
                        <a14:foregroundMark x1="35281" y1="33504" x2="35412" y2="34728"/>
                        <a14:foregroundMark x1="35412" y1="34728" x2="36016" y2="36122"/>
                        <a14:foregroundMark x1="690" y1="63302" x2="201" y2="63498"/>
                        <a14:foregroundMark x1="44266" y1="45881" x2="13531" y2="58169"/>
                        <a14:foregroundMark x1="78873" y1="42712" x2="88129" y2="50317"/>
                        <a14:foregroundMark x1="88129" y1="50317" x2="98793" y2="55260"/>
                        <a14:foregroundMark x1="98793" y1="55260" x2="98793" y2="55260"/>
                        <a14:foregroundMark x1="80483" y1="44994" x2="43461" y2="63371"/>
                        <a14:foregroundMark x1="43461" y1="63371" x2="57344" y2="72117"/>
                        <a14:foregroundMark x1="57344" y1="72117" x2="81288" y2="71736"/>
                        <a14:foregroundMark x1="81288" y1="71736" x2="89336" y2="58555"/>
                        <a14:foregroundMark x1="89336" y1="58555" x2="83702" y2="49556"/>
                        <a14:foregroundMark x1="83702" y1="49556" x2="80483" y2="47022"/>
                        <a14:foregroundMark x1="96781" y1="66160" x2="96378" y2="77567"/>
                        <a14:foregroundMark x1="96378" y1="77567" x2="77867" y2="80989"/>
                        <a14:foregroundMark x1="77867" y1="80989" x2="50302" y2="79214"/>
                        <a14:foregroundMark x1="50302" y1="79214" x2="38431" y2="83397"/>
                        <a14:foregroundMark x1="38431" y1="83397" x2="39034" y2="67300"/>
                        <a14:foregroundMark x1="39034" y1="67300" x2="29577" y2="60330"/>
                        <a14:foregroundMark x1="29577" y1="60330" x2="16298" y2="75032"/>
                        <a14:foregroundMark x1="16298" y1="75032" x2="16700" y2="85425"/>
                        <a14:foregroundMark x1="16700" y1="85425" x2="43058" y2="89607"/>
                        <a14:foregroundMark x1="43058" y1="89607" x2="84507" y2="83904"/>
                        <a14:foregroundMark x1="84507" y1="83904" x2="91751" y2="75665"/>
                        <a14:foregroundMark x1="91751" y1="75665" x2="95976" y2="87072"/>
                        <a14:foregroundMark x1="95976" y1="87072" x2="80885" y2="92776"/>
                        <a14:foregroundMark x1="80885" y1="92776" x2="29980" y2="98986"/>
                        <a14:foregroundMark x1="29980" y1="98986" x2="18913" y2="97972"/>
                        <a14:foregroundMark x1="18913" y1="97972" x2="9054" y2="93409"/>
                        <a14:foregroundMark x1="9054" y1="93409" x2="10262" y2="79468"/>
                        <a14:foregroundMark x1="10262" y1="79468" x2="15493" y2="75665"/>
                        <a14:foregroundMark x1="27163" y1="93663" x2="53521" y2="98479"/>
                        <a14:foregroundMark x1="53521" y1="98479" x2="78672" y2="98352"/>
                        <a14:foregroundMark x1="78672" y1="98352" x2="89738" y2="99873"/>
                        <a14:foregroundMark x1="89738" y1="99873" x2="99396" y2="92902"/>
                        <a14:foregroundMark x1="99396" y1="92902" x2="32394" y2="99366"/>
                        <a14:foregroundMark x1="32394" y1="99366" x2="19920" y2="97085"/>
                        <a14:foregroundMark x1="19920" y1="97085" x2="32596" y2="95564"/>
                        <a14:foregroundMark x1="32596" y1="95564" x2="49095" y2="97845"/>
                        <a14:foregroundMark x1="49095" y1="97845" x2="28370" y2="90875"/>
                        <a14:foregroundMark x1="28370" y1="90875" x2="14286" y2="97845"/>
                        <a14:foregroundMark x1="14286" y1="97845" x2="2213" y2="99240"/>
                        <a14:foregroundMark x1="2213" y1="99240" x2="2213" y2="99240"/>
                        <a14:foregroundMark x1="75252" y1="37136" x2="65191" y2="28771"/>
                        <a14:foregroundMark x1="65191" y1="28771" x2="60765" y2="43473"/>
                        <a14:foregroundMark x1="60765" y1="43473" x2="72032" y2="21546"/>
                        <a14:foregroundMark x1="72032" y1="21546" x2="34831" y2="18062"/>
                        <a14:foregroundMark x1="34318" y1="46339" x2="57344" y2="51838"/>
                        <a14:foregroundMark x1="57344" y1="51838" x2="73038" y2="31686"/>
                        <a14:foregroundMark x1="73038" y1="31686" x2="60966" y2="20152"/>
                        <a14:foregroundMark x1="60966" y1="20152" x2="35038" y2="25133"/>
                        <a14:foregroundMark x1="35181" y1="30066" x2="44266" y2="45754"/>
                        <a14:foregroundMark x1="44266" y1="45754" x2="78068" y2="36375"/>
                        <a14:foregroundMark x1="78068" y1="36375" x2="63581" y2="23828"/>
                        <a14:foregroundMark x1="63581" y1="23828" x2="47686" y2="31559"/>
                        <a14:foregroundMark x1="47686" y1="31559" x2="47082" y2="34981"/>
                        <a14:backgroundMark x1="31388" y1="17364" x2="32193" y2="44994"/>
                        <a14:backgroundMark x1="32193" y1="44994" x2="2414" y2="56907"/>
                        <a14:backgroundMark x1="2414" y1="56907" x2="604" y2="58682"/>
                        <a14:backgroundMark x1="26962" y1="27123" x2="25956" y2="39037"/>
                        <a14:backgroundMark x1="25956" y1="39037" x2="15292" y2="46641"/>
                        <a14:backgroundMark x1="15292" y1="46641" x2="26157" y2="35234"/>
                        <a14:backgroundMark x1="26157" y1="35234" x2="24547" y2="45374"/>
                        <a14:backgroundMark x1="24547" y1="45374" x2="23541" y2="45120"/>
                        <a14:backgroundMark x1="12072" y1="55894" x2="4225" y2="61977"/>
                        <a14:backgroundMark x1="4225" y1="61977" x2="604" y2="63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70" y="0"/>
            <a:ext cx="431993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B1B13-51FA-9D87-0B00-132644D73B83}"/>
              </a:ext>
            </a:extLst>
          </p:cNvPr>
          <p:cNvSpPr txBox="1"/>
          <p:nvPr/>
        </p:nvSpPr>
        <p:spPr>
          <a:xfrm>
            <a:off x="0" y="1834019"/>
            <a:ext cx="87295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i="1" dirty="0"/>
              <a:t>In 1927,German researcher W. Heisenberg</a:t>
            </a:r>
            <a:r>
              <a:rPr lang="en-IN" sz="2800" i="1" dirty="0">
                <a:latin typeface="+mj-lt"/>
              </a:rPr>
              <a:t> said </a:t>
            </a:r>
            <a:r>
              <a:rPr lang="en-IN" sz="2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i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it will not be possible to accurately determine both the position and velocity at the same time.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i="1" dirty="0">
              <a:solidFill>
                <a:srgbClr val="333333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i="1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8195B-62F3-81DA-5B5B-C0F8FAE39CF1}"/>
              </a:ext>
            </a:extLst>
          </p:cNvPr>
          <p:cNvSpPr txBox="1"/>
          <p:nvPr/>
        </p:nvSpPr>
        <p:spPr>
          <a:xfrm>
            <a:off x="-89643" y="3234402"/>
            <a:ext cx="8284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PHOTON POLARISATION PRINCIPLE</a:t>
            </a:r>
            <a:endParaRPr lang="en-IN" sz="3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718F3-61B3-B6B7-C521-9FC72AA0C9E0}"/>
              </a:ext>
            </a:extLst>
          </p:cNvPr>
          <p:cNvSpPr txBox="1"/>
          <p:nvPr/>
        </p:nvSpPr>
        <p:spPr>
          <a:xfrm>
            <a:off x="88135" y="4099069"/>
            <a:ext cx="7667740" cy="1258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i="1" dirty="0">
                <a:solidFill>
                  <a:srgbClr val="1111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 per this principle it </a:t>
            </a:r>
            <a:r>
              <a:rPr lang="en-IN" sz="2400" i="1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creates a quantum state which cannot be recognized and distorts other information if anyone tries to measure the bit.</a:t>
            </a:r>
            <a:endParaRPr lang="en-IN" sz="24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6B678E-F530-4BA5-21BF-09D9885D70EA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58C1F0-0E13-4518-CBBC-4B33C8EC9005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>
              <a:alpha val="60000"/>
            </a:srgbClr>
          </a:solidFill>
          <a:ln>
            <a:solidFill>
              <a:schemeClr val="accent1">
                <a:shade val="50000"/>
                <a:alpha val="16000"/>
              </a:schemeClr>
            </a:solidFill>
          </a:ln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E8D89B-76AB-2927-9271-531A24D8FB26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>
              <a:alpha val="66000"/>
            </a:srgbClr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6D8D-FC7D-3AF8-1DC3-8A9829156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31" y="-347626"/>
            <a:ext cx="10741445" cy="1879367"/>
          </a:xfrm>
        </p:spPr>
        <p:txBody>
          <a:bodyPr>
            <a:normAutofit/>
          </a:bodyPr>
          <a:lstStyle/>
          <a:p>
            <a:r>
              <a:rPr lang="en-IN" sz="5600" b="1" dirty="0">
                <a:latin typeface="Amasis MT Pro Medium" panose="020B0604020202020204" pitchFamily="18" charset="0"/>
                <a:cs typeface="Aldhabi" panose="020B0604020202020204" pitchFamily="2" charset="-78"/>
              </a:rPr>
              <a:t>PRESENT CRYPTOGRAPHY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23F67B6-5C30-C1C8-D4BC-D4072ECBC35F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BC9C8B-54F8-740D-C721-05C642E2D534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894E7-3B3B-7623-D7CC-2EBC852D6B20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66E1AB-358F-8DCA-293C-559D137E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84" y="1879367"/>
            <a:ext cx="10058400" cy="154963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At present times we have namely: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Symmetric cryptography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Asymmetric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3401979833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D8D-FC7D-3AF8-1DC3-8A982915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66" y="-289276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sz="5600" b="1" dirty="0">
                <a:latin typeface="Amasis MT Pro Medium" panose="020B0604020202020204" pitchFamily="18" charset="0"/>
                <a:cs typeface="Aldhabi" panose="020B0604020202020204" pitchFamily="2" charset="-78"/>
              </a:rPr>
              <a:t>SYMMETRIC CRYPTOGRAPHY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66E1AB-358F-8DCA-293C-559D137E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64" y="1260728"/>
            <a:ext cx="7786103" cy="112367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HERE SENDER AND RECEIVE HAVE THE SAME CRYPTOGRAPHIC ALGORITHM AND SECRET KEY.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3F67B6-5C30-C1C8-D4BC-D4072ECBC35F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BC9C8B-54F8-740D-C721-05C642E2D534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894E7-3B3B-7623-D7CC-2EBC852D6B20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2E91D5-1FCF-9874-5772-A6E714893EAD}"/>
              </a:ext>
            </a:extLst>
          </p:cNvPr>
          <p:cNvSpPr txBox="1"/>
          <p:nvPr/>
        </p:nvSpPr>
        <p:spPr>
          <a:xfrm>
            <a:off x="286267" y="3871705"/>
            <a:ext cx="7329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It is essentially unbreakable.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It requires only one key hence much faster to execute.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6A67C5-4599-3492-C0CB-812939FB5626}"/>
              </a:ext>
            </a:extLst>
          </p:cNvPr>
          <p:cNvSpPr txBox="1"/>
          <p:nvPr/>
        </p:nvSpPr>
        <p:spPr>
          <a:xfrm>
            <a:off x="207684" y="5187556"/>
            <a:ext cx="2495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latin typeface="+mj-lt"/>
              </a:rPr>
              <a:t>Key distribution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latin typeface="+mj-lt"/>
              </a:rPr>
              <a:t>Key management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07BEA2-8685-54BF-C525-5E1013AD0EBA}"/>
              </a:ext>
            </a:extLst>
          </p:cNvPr>
          <p:cNvSpPr txBox="1"/>
          <p:nvPr/>
        </p:nvSpPr>
        <p:spPr>
          <a:xfrm>
            <a:off x="272333" y="3188869"/>
            <a:ext cx="2691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MERIT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0F216-4C00-A54E-09D1-47B3D7122FD2}"/>
              </a:ext>
            </a:extLst>
          </p:cNvPr>
          <p:cNvSpPr txBox="1"/>
          <p:nvPr/>
        </p:nvSpPr>
        <p:spPr>
          <a:xfrm>
            <a:off x="272333" y="4541934"/>
            <a:ext cx="2430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DEMERIT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1F5C7F4-86B9-B52C-A540-F02F20913B98}"/>
              </a:ext>
            </a:extLst>
          </p:cNvPr>
          <p:cNvSpPr/>
          <p:nvPr/>
        </p:nvSpPr>
        <p:spPr>
          <a:xfrm>
            <a:off x="6579472" y="1756847"/>
            <a:ext cx="5418260" cy="3016555"/>
          </a:xfrm>
          <a:prstGeom prst="roundRect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0" name="Graphic 59" descr="Document with solid fill">
            <a:extLst>
              <a:ext uri="{FF2B5EF4-FFF2-40B4-BE49-F238E27FC236}">
                <a16:creationId xmlns:a16="http://schemas.microsoft.com/office/drawing/2014/main" id="{FFC41729-E9B0-C36C-C782-FD50F07AA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146" y="2206018"/>
            <a:ext cx="811902" cy="811902"/>
          </a:xfrm>
          <a:prstGeom prst="rect">
            <a:avLst/>
          </a:prstGeom>
        </p:spPr>
      </p:pic>
      <p:pic>
        <p:nvPicPr>
          <p:cNvPr id="61" name="Graphic 60" descr="Document with solid fill">
            <a:extLst>
              <a:ext uri="{FF2B5EF4-FFF2-40B4-BE49-F238E27FC236}">
                <a16:creationId xmlns:a16="http://schemas.microsoft.com/office/drawing/2014/main" id="{F6285E7A-87F9-231A-2154-2F24F1D3E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2955" y="2206033"/>
            <a:ext cx="811902" cy="811902"/>
          </a:xfrm>
          <a:prstGeom prst="rect">
            <a:avLst/>
          </a:prstGeom>
        </p:spPr>
      </p:pic>
      <p:pic>
        <p:nvPicPr>
          <p:cNvPr id="62" name="Graphic 61" descr="Key outline">
            <a:extLst>
              <a:ext uri="{FF2B5EF4-FFF2-40B4-BE49-F238E27FC236}">
                <a16:creationId xmlns:a16="http://schemas.microsoft.com/office/drawing/2014/main" id="{A22A3614-5B50-8281-5202-95028BEA7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3183" y="3516690"/>
            <a:ext cx="811902" cy="811902"/>
          </a:xfrm>
          <a:prstGeom prst="rect">
            <a:avLst/>
          </a:prstGeom>
        </p:spPr>
      </p:pic>
      <p:pic>
        <p:nvPicPr>
          <p:cNvPr id="63" name="Graphic 62" descr="Key outline">
            <a:extLst>
              <a:ext uri="{FF2B5EF4-FFF2-40B4-BE49-F238E27FC236}">
                <a16:creationId xmlns:a16="http://schemas.microsoft.com/office/drawing/2014/main" id="{74D069F3-DEFE-ECF5-3115-DB156A540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2845" y="3456285"/>
            <a:ext cx="811902" cy="811902"/>
          </a:xfrm>
          <a:prstGeom prst="rect">
            <a:avLst/>
          </a:prstGeom>
        </p:spPr>
      </p:pic>
      <p:pic>
        <p:nvPicPr>
          <p:cNvPr id="64" name="Graphic 63" descr="Document with solid fill">
            <a:extLst>
              <a:ext uri="{FF2B5EF4-FFF2-40B4-BE49-F238E27FC236}">
                <a16:creationId xmlns:a16="http://schemas.microsoft.com/office/drawing/2014/main" id="{44254BC0-5199-84D0-D2CE-D2FA02A91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1029" y="2218719"/>
            <a:ext cx="811902" cy="811902"/>
          </a:xfrm>
          <a:prstGeom prst="rect">
            <a:avLst/>
          </a:prstGeom>
        </p:spPr>
      </p:pic>
      <p:pic>
        <p:nvPicPr>
          <p:cNvPr id="65" name="Graphic 64" descr="Line arrow: Straight outline">
            <a:extLst>
              <a:ext uri="{FF2B5EF4-FFF2-40B4-BE49-F238E27FC236}">
                <a16:creationId xmlns:a16="http://schemas.microsoft.com/office/drawing/2014/main" id="{F742B4B5-89AF-0D37-3783-A2D21D5FC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724022" y="2194069"/>
            <a:ext cx="1433454" cy="811902"/>
          </a:xfrm>
          <a:prstGeom prst="rect">
            <a:avLst/>
          </a:prstGeom>
        </p:spPr>
      </p:pic>
      <p:pic>
        <p:nvPicPr>
          <p:cNvPr id="66" name="Graphic 65" descr="Line arrow: Straight outline">
            <a:extLst>
              <a:ext uri="{FF2B5EF4-FFF2-40B4-BE49-F238E27FC236}">
                <a16:creationId xmlns:a16="http://schemas.microsoft.com/office/drawing/2014/main" id="{494B0358-9516-0816-90BD-C144F35A1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9601309" y="2283237"/>
            <a:ext cx="1564696" cy="811902"/>
          </a:xfrm>
          <a:prstGeom prst="rect">
            <a:avLst/>
          </a:prstGeom>
        </p:spPr>
      </p:pic>
      <p:pic>
        <p:nvPicPr>
          <p:cNvPr id="67" name="Graphic 66" descr="Lock with solid fill">
            <a:extLst>
              <a:ext uri="{FF2B5EF4-FFF2-40B4-BE49-F238E27FC236}">
                <a16:creationId xmlns:a16="http://schemas.microsoft.com/office/drawing/2014/main" id="{B0FC58AA-1583-B5BD-2321-5B8363DD2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0792" y="2169804"/>
            <a:ext cx="811902" cy="811902"/>
          </a:xfrm>
          <a:prstGeom prst="rect">
            <a:avLst/>
          </a:prstGeom>
        </p:spPr>
      </p:pic>
      <p:pic>
        <p:nvPicPr>
          <p:cNvPr id="68" name="Graphic 67" descr="Line arrow: Straight outline">
            <a:extLst>
              <a:ext uri="{FF2B5EF4-FFF2-40B4-BE49-F238E27FC236}">
                <a16:creationId xmlns:a16="http://schemas.microsoft.com/office/drawing/2014/main" id="{FD86B81A-0AB0-73C5-40EA-36C8C43578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893395" y="2945672"/>
            <a:ext cx="999690" cy="747517"/>
          </a:xfrm>
          <a:prstGeom prst="rect">
            <a:avLst/>
          </a:prstGeom>
        </p:spPr>
      </p:pic>
      <p:pic>
        <p:nvPicPr>
          <p:cNvPr id="69" name="Graphic 68" descr="Line arrow: Straight outline">
            <a:extLst>
              <a:ext uri="{FF2B5EF4-FFF2-40B4-BE49-F238E27FC236}">
                <a16:creationId xmlns:a16="http://schemas.microsoft.com/office/drawing/2014/main" id="{80FBCE37-B962-C21F-869D-22E9D982F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777225" y="3035892"/>
            <a:ext cx="983702" cy="545316"/>
          </a:xfrm>
          <a:prstGeom prst="rect">
            <a:avLst/>
          </a:prstGeom>
        </p:spPr>
      </p:pic>
      <p:pic>
        <p:nvPicPr>
          <p:cNvPr id="70" name="Graphic 69" descr="Unlock with solid fill">
            <a:extLst>
              <a:ext uri="{FF2B5EF4-FFF2-40B4-BE49-F238E27FC236}">
                <a16:creationId xmlns:a16="http://schemas.microsoft.com/office/drawing/2014/main" id="{61102441-7C40-C50D-E425-9E53F894F7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5218" y="2129499"/>
            <a:ext cx="811902" cy="81190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1532CA2-5F7D-26A6-5F25-E8B6BAE52E55}"/>
              </a:ext>
            </a:extLst>
          </p:cNvPr>
          <p:cNvSpPr txBox="1"/>
          <p:nvPr/>
        </p:nvSpPr>
        <p:spPr>
          <a:xfrm>
            <a:off x="7289715" y="3050196"/>
            <a:ext cx="7809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PLAIN</a:t>
            </a:r>
          </a:p>
          <a:p>
            <a:r>
              <a:rPr lang="en-IN" sz="1000" dirty="0"/>
              <a:t>TEXT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2F1EB5-DAC7-5770-9E81-EDABC7888BD8}"/>
              </a:ext>
            </a:extLst>
          </p:cNvPr>
          <p:cNvSpPr txBox="1"/>
          <p:nvPr/>
        </p:nvSpPr>
        <p:spPr>
          <a:xfrm>
            <a:off x="8899908" y="2997125"/>
            <a:ext cx="10918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/>
              <a:t>ENCRYPTED CIPHER TEXT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2ED13C-7EC9-A67D-A512-233935CEC2B7}"/>
              </a:ext>
            </a:extLst>
          </p:cNvPr>
          <p:cNvSpPr txBox="1"/>
          <p:nvPr/>
        </p:nvSpPr>
        <p:spPr>
          <a:xfrm>
            <a:off x="10990993" y="2961856"/>
            <a:ext cx="80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/>
              <a:t>DECRYPTED </a:t>
            </a:r>
          </a:p>
          <a:p>
            <a:r>
              <a:rPr lang="en-IN" sz="900" dirty="0"/>
              <a:t>PLAIN TEXT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7AC8F5-9070-578A-DBE5-3608E83DB416}"/>
              </a:ext>
            </a:extLst>
          </p:cNvPr>
          <p:cNvSpPr txBox="1"/>
          <p:nvPr/>
        </p:nvSpPr>
        <p:spPr>
          <a:xfrm>
            <a:off x="7724022" y="4168154"/>
            <a:ext cx="44679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ENCRYPTION KEY(K1)                 ECRYPTION KEY(K1) </a:t>
            </a:r>
          </a:p>
        </p:txBody>
      </p:sp>
    </p:spTree>
    <p:extLst>
      <p:ext uri="{BB962C8B-B14F-4D97-AF65-F5344CB8AC3E}">
        <p14:creationId xmlns:p14="http://schemas.microsoft.com/office/powerpoint/2010/main" val="3769643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D8D-FC7D-3AF8-1DC3-8A982915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5" y="-39797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sz="5600" b="1" dirty="0">
                <a:latin typeface="Amasis MT Pro Medium" panose="020B0604020202020204" pitchFamily="18" charset="0"/>
                <a:cs typeface="Aldhabi" panose="020B0604020202020204" pitchFamily="2" charset="-78"/>
              </a:rPr>
              <a:t>ASYMMETRIC CRYPTOGRAPHY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66E1AB-358F-8DCA-293C-559D137E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36" y="1019287"/>
            <a:ext cx="7733680" cy="145075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HERE SENDER AND RECEIVE HAVE THE different CRYPTOGRAPHIC ALGORITHM AND SECRET KEY.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3F67B6-5C30-C1C8-D4BC-D4072ECBC35F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BC9C8B-54F8-740D-C721-05C642E2D534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894E7-3B3B-7623-D7CC-2EBC852D6B20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D2CB7-C733-A540-751E-C4E41385F21C}"/>
              </a:ext>
            </a:extLst>
          </p:cNvPr>
          <p:cNvSpPr txBox="1"/>
          <p:nvPr/>
        </p:nvSpPr>
        <p:spPr>
          <a:xfrm>
            <a:off x="198636" y="2841003"/>
            <a:ext cx="7325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Key distribution problem is eliminated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Allows non-repudiation so sender can deny sending a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C5A26-6DC8-FAAD-62EA-74E63C2A8E7C}"/>
              </a:ext>
            </a:extLst>
          </p:cNvPr>
          <p:cNvSpPr txBox="1"/>
          <p:nvPr/>
        </p:nvSpPr>
        <p:spPr>
          <a:xfrm>
            <a:off x="198636" y="4180977"/>
            <a:ext cx="7325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/>
              <a:t>It is a slow process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/>
              <a:t>Its public keys are not authenticated.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F9593-C599-A9BB-7569-F1E88E6CDA5A}"/>
              </a:ext>
            </a:extLst>
          </p:cNvPr>
          <p:cNvSpPr txBox="1"/>
          <p:nvPr/>
        </p:nvSpPr>
        <p:spPr>
          <a:xfrm>
            <a:off x="352436" y="2108507"/>
            <a:ext cx="12607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MERIT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96466-B0F1-CBBF-A740-C2F0E9B143CA}"/>
              </a:ext>
            </a:extLst>
          </p:cNvPr>
          <p:cNvSpPr txBox="1"/>
          <p:nvPr/>
        </p:nvSpPr>
        <p:spPr>
          <a:xfrm>
            <a:off x="352436" y="3605362"/>
            <a:ext cx="1814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DEMERIT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1DAC94-0E50-1D78-4517-B1440E4560A6}"/>
              </a:ext>
            </a:extLst>
          </p:cNvPr>
          <p:cNvSpPr/>
          <p:nvPr/>
        </p:nvSpPr>
        <p:spPr>
          <a:xfrm>
            <a:off x="6853084" y="1140542"/>
            <a:ext cx="5140280" cy="3411793"/>
          </a:xfrm>
          <a:prstGeom prst="roundRect">
            <a:avLst/>
          </a:prstGeom>
          <a:solidFill>
            <a:srgbClr val="99663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8E51E4D3-2D8C-9BA8-22B1-A1F80B439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1658" y="1935767"/>
            <a:ext cx="905767" cy="905767"/>
          </a:xfrm>
          <a:prstGeom prst="rect">
            <a:avLst/>
          </a:prstGeom>
        </p:spPr>
      </p:pic>
      <p:pic>
        <p:nvPicPr>
          <p:cNvPr id="28" name="Graphic 27" descr="Document with solid fill">
            <a:extLst>
              <a:ext uri="{FF2B5EF4-FFF2-40B4-BE49-F238E27FC236}">
                <a16:creationId xmlns:a16="http://schemas.microsoft.com/office/drawing/2014/main" id="{22B22B4A-0C02-B604-8AA1-3E6EC05F5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8523" y="1948605"/>
            <a:ext cx="905767" cy="905767"/>
          </a:xfrm>
          <a:prstGeom prst="rect">
            <a:avLst/>
          </a:prstGeom>
        </p:spPr>
      </p:pic>
      <p:pic>
        <p:nvPicPr>
          <p:cNvPr id="30" name="Graphic 29" descr="Key outline">
            <a:extLst>
              <a:ext uri="{FF2B5EF4-FFF2-40B4-BE49-F238E27FC236}">
                <a16:creationId xmlns:a16="http://schemas.microsoft.com/office/drawing/2014/main" id="{34D0EAC9-1A19-1651-00AB-C26178312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667" y="3170970"/>
            <a:ext cx="905767" cy="905767"/>
          </a:xfrm>
          <a:prstGeom prst="rect">
            <a:avLst/>
          </a:prstGeom>
        </p:spPr>
      </p:pic>
      <p:pic>
        <p:nvPicPr>
          <p:cNvPr id="32" name="Graphic 31" descr="Key outline">
            <a:extLst>
              <a:ext uri="{FF2B5EF4-FFF2-40B4-BE49-F238E27FC236}">
                <a16:creationId xmlns:a16="http://schemas.microsoft.com/office/drawing/2014/main" id="{CF6C3B42-1C57-45C4-72DC-0B0D664B5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961" y="3170970"/>
            <a:ext cx="905767" cy="905767"/>
          </a:xfrm>
          <a:prstGeom prst="rect">
            <a:avLst/>
          </a:prstGeom>
        </p:spPr>
      </p:pic>
      <p:pic>
        <p:nvPicPr>
          <p:cNvPr id="34" name="Graphic 33" descr="Document with solid fill">
            <a:extLst>
              <a:ext uri="{FF2B5EF4-FFF2-40B4-BE49-F238E27FC236}">
                <a16:creationId xmlns:a16="http://schemas.microsoft.com/office/drawing/2014/main" id="{C10461D3-F717-6517-66EE-046DF00BD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593" y="1956833"/>
            <a:ext cx="905767" cy="905767"/>
          </a:xfrm>
          <a:prstGeom prst="rect">
            <a:avLst/>
          </a:prstGeom>
        </p:spPr>
      </p:pic>
      <p:pic>
        <p:nvPicPr>
          <p:cNvPr id="36" name="Graphic 35" descr="Line arrow: Straight outline">
            <a:extLst>
              <a:ext uri="{FF2B5EF4-FFF2-40B4-BE49-F238E27FC236}">
                <a16:creationId xmlns:a16="http://schemas.microsoft.com/office/drawing/2014/main" id="{CE46E428-02F4-D855-7C30-4B588D581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808296" y="1955141"/>
            <a:ext cx="1707840" cy="905767"/>
          </a:xfrm>
          <a:prstGeom prst="rect">
            <a:avLst/>
          </a:prstGeom>
        </p:spPr>
      </p:pic>
      <p:pic>
        <p:nvPicPr>
          <p:cNvPr id="37" name="Graphic 36" descr="Line arrow: Straight outline">
            <a:extLst>
              <a:ext uri="{FF2B5EF4-FFF2-40B4-BE49-F238E27FC236}">
                <a16:creationId xmlns:a16="http://schemas.microsoft.com/office/drawing/2014/main" id="{13B9E7FA-F3E9-19FA-2EC3-0B9A9F150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9338308" y="1975660"/>
            <a:ext cx="1745592" cy="905767"/>
          </a:xfrm>
          <a:prstGeom prst="rect">
            <a:avLst/>
          </a:prstGeom>
        </p:spPr>
      </p:pic>
      <p:pic>
        <p:nvPicPr>
          <p:cNvPr id="38" name="Graphic 37" descr="Lock with solid fill">
            <a:extLst>
              <a:ext uri="{FF2B5EF4-FFF2-40B4-BE49-F238E27FC236}">
                <a16:creationId xmlns:a16="http://schemas.microsoft.com/office/drawing/2014/main" id="{C872996C-8679-619B-F63A-933C16565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217" y="1953801"/>
            <a:ext cx="787213" cy="787213"/>
          </a:xfrm>
          <a:prstGeom prst="rect">
            <a:avLst/>
          </a:prstGeom>
        </p:spPr>
      </p:pic>
      <p:pic>
        <p:nvPicPr>
          <p:cNvPr id="39" name="Graphic 38" descr="Line arrow: Straight outline">
            <a:extLst>
              <a:ext uri="{FF2B5EF4-FFF2-40B4-BE49-F238E27FC236}">
                <a16:creationId xmlns:a16="http://schemas.microsoft.com/office/drawing/2014/main" id="{2B5F4C74-954C-705B-CCBF-645DAF55E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706756" y="2696930"/>
            <a:ext cx="1472359" cy="833938"/>
          </a:xfrm>
          <a:prstGeom prst="rect">
            <a:avLst/>
          </a:prstGeom>
        </p:spPr>
      </p:pic>
      <p:pic>
        <p:nvPicPr>
          <p:cNvPr id="40" name="Graphic 39" descr="Line arrow: Straight outline">
            <a:extLst>
              <a:ext uri="{FF2B5EF4-FFF2-40B4-BE49-F238E27FC236}">
                <a16:creationId xmlns:a16="http://schemas.microsoft.com/office/drawing/2014/main" id="{D375151C-6CE0-5AD3-3519-27FBA2F4E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371319" y="2661748"/>
            <a:ext cx="1472359" cy="833938"/>
          </a:xfrm>
          <a:prstGeom prst="rect">
            <a:avLst/>
          </a:prstGeom>
        </p:spPr>
      </p:pic>
      <p:pic>
        <p:nvPicPr>
          <p:cNvPr id="41" name="Graphic 40" descr="Unlock with solid fill">
            <a:extLst>
              <a:ext uri="{FF2B5EF4-FFF2-40B4-BE49-F238E27FC236}">
                <a16:creationId xmlns:a16="http://schemas.microsoft.com/office/drawing/2014/main" id="{C1A44D87-B524-A58C-548E-874610D00E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2921" y="1942301"/>
            <a:ext cx="714995" cy="71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D1E075A-A542-4D2A-5FF9-E747CDFF1560}"/>
              </a:ext>
            </a:extLst>
          </p:cNvPr>
          <p:cNvSpPr txBox="1"/>
          <p:nvPr/>
        </p:nvSpPr>
        <p:spPr>
          <a:xfrm>
            <a:off x="7269987" y="1433702"/>
            <a:ext cx="8565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dirty="0"/>
              <a:t>PLAIN</a:t>
            </a:r>
          </a:p>
          <a:p>
            <a:r>
              <a:rPr lang="en-IN" sz="1400" dirty="0"/>
              <a:t>TEXT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D55D9F-5406-04FD-F2AC-D421FB3D94D7}"/>
              </a:ext>
            </a:extLst>
          </p:cNvPr>
          <p:cNvSpPr txBox="1"/>
          <p:nvPr/>
        </p:nvSpPr>
        <p:spPr>
          <a:xfrm>
            <a:off x="8581518" y="1423225"/>
            <a:ext cx="171496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dirty="0"/>
              <a:t>ENCRYPTED CIPHER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45B8EA-D3D1-CD76-41EB-9BE6C01C81E1}"/>
              </a:ext>
            </a:extLst>
          </p:cNvPr>
          <p:cNvSpPr txBox="1"/>
          <p:nvPr/>
        </p:nvSpPr>
        <p:spPr>
          <a:xfrm>
            <a:off x="10180791" y="1443647"/>
            <a:ext cx="259187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dirty="0"/>
              <a:t>DECRYPTED </a:t>
            </a:r>
          </a:p>
          <a:p>
            <a:r>
              <a:rPr lang="en-IN" sz="1400" dirty="0"/>
              <a:t>PLAIN 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3E6087-FAF8-1CDC-33D3-15F6D4A6D1EA}"/>
              </a:ext>
            </a:extLst>
          </p:cNvPr>
          <p:cNvSpPr txBox="1"/>
          <p:nvPr/>
        </p:nvSpPr>
        <p:spPr>
          <a:xfrm>
            <a:off x="7734318" y="3629005"/>
            <a:ext cx="6363846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1200" dirty="0"/>
              <a:t>ENCRYPTION KEY(K1)               DECRYPTION KEY(K2)</a:t>
            </a:r>
          </a:p>
        </p:txBody>
      </p:sp>
    </p:spTree>
    <p:extLst>
      <p:ext uri="{BB962C8B-B14F-4D97-AF65-F5344CB8AC3E}">
        <p14:creationId xmlns:p14="http://schemas.microsoft.com/office/powerpoint/2010/main" val="139877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258D-5995-DDEC-DD14-45FFE737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-503601"/>
            <a:ext cx="10058400" cy="1450757"/>
          </a:xfrm>
        </p:spPr>
        <p:txBody>
          <a:bodyPr/>
          <a:lstStyle/>
          <a:p>
            <a:r>
              <a:rPr lang="en-IN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1AD0-99A2-89C4-7583-89F2DCFD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87" y="1210442"/>
            <a:ext cx="10058400" cy="1320799"/>
          </a:xfrm>
        </p:spPr>
        <p:txBody>
          <a:bodyPr/>
          <a:lstStyle/>
          <a:p>
            <a:r>
              <a:rPr lang="en-IN" dirty="0"/>
              <a:t>UNIQUE IDENTIFIER FOR EACH GIVEN PIECE OF CONTEXT.</a:t>
            </a:r>
          </a:p>
          <a:p>
            <a:r>
              <a:rPr lang="en-IN" dirty="0"/>
              <a:t>TAKES PLAIN TEXT OF UNIQUE SIZE TO CONVERT INTO CIPHER TEXT OF ANY SIZE.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E2E10-93E6-25CC-A5FA-2F5F1F572E5F}"/>
              </a:ext>
            </a:extLst>
          </p:cNvPr>
          <p:cNvSpPr txBox="1"/>
          <p:nvPr/>
        </p:nvSpPr>
        <p:spPr>
          <a:xfrm>
            <a:off x="680987" y="3191991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Help in authentication ,server stores hash value of the password ensuring no sniffing.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Even Rabin Carp algorithm uses hashing to </a:t>
            </a:r>
            <a:r>
              <a:rPr lang="en-IN" dirty="0" err="1">
                <a:latin typeface="+mj-lt"/>
              </a:rPr>
              <a:t>findany</a:t>
            </a:r>
            <a:r>
              <a:rPr lang="en-IN" dirty="0">
                <a:latin typeface="+mj-lt"/>
              </a:rPr>
              <a:t> pattern in string.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3D4F-CCEC-F1C8-1C01-A93E8E8D721E}"/>
              </a:ext>
            </a:extLst>
          </p:cNvPr>
          <p:cNvSpPr txBox="1"/>
          <p:nvPr/>
        </p:nvSpPr>
        <p:spPr>
          <a:xfrm>
            <a:off x="680987" y="4714404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Inefficient due to high number of collisions.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Doesn’t allow Null values.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FCE3D-72CD-876C-6034-6A78013D8890}"/>
              </a:ext>
            </a:extLst>
          </p:cNvPr>
          <p:cNvSpPr txBox="1"/>
          <p:nvPr/>
        </p:nvSpPr>
        <p:spPr>
          <a:xfrm>
            <a:off x="818147" y="2668771"/>
            <a:ext cx="1080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MERIT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5AB2B-DE52-7120-96F2-61572C85F9A4}"/>
              </a:ext>
            </a:extLst>
          </p:cNvPr>
          <p:cNvSpPr txBox="1"/>
          <p:nvPr/>
        </p:nvSpPr>
        <p:spPr>
          <a:xfrm>
            <a:off x="818147" y="4248108"/>
            <a:ext cx="1684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DEMERIT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B28821-2063-D446-E46E-8DE7C0ADA7B5}"/>
              </a:ext>
            </a:extLst>
          </p:cNvPr>
          <p:cNvSpPr/>
          <p:nvPr/>
        </p:nvSpPr>
        <p:spPr>
          <a:xfrm>
            <a:off x="6668194" y="2794528"/>
            <a:ext cx="4640826" cy="26940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3B1D237-00EA-C021-50A9-5E0839A7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231" y="2930095"/>
            <a:ext cx="4307391" cy="2422907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9D90D95-06A5-E090-FADC-F318DA08C49E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CFADD0-83F4-BAB2-3500-5801B5A8E1FF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1D4DE2-86B4-152D-256D-35706FA4647B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96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3CF-A0AE-E76C-D8E7-22627771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43" y="-497928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POST QUANTUM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487A-64DD-E00B-C667-A8E267F1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10" y="1521428"/>
            <a:ext cx="8428557" cy="751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i="1" dirty="0"/>
              <a:t>Use quantum mechanic’s system to generate and distribute cryptographic keying material.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C7AC2F-C233-940C-5A20-BAD171B6024A}"/>
              </a:ext>
            </a:extLst>
          </p:cNvPr>
          <p:cNvSpPr/>
          <p:nvPr/>
        </p:nvSpPr>
        <p:spPr>
          <a:xfrm>
            <a:off x="10451592" y="5694237"/>
            <a:ext cx="2066544" cy="1511390"/>
          </a:xfrm>
          <a:prstGeom prst="ellipse">
            <a:avLst/>
          </a:prstGeom>
          <a:effectLst>
            <a:outerShdw blurRad="165100" dist="38100" dir="16200000" sx="104000" sy="104000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8421D3-96CA-B0A8-7316-2EABF845893C}"/>
              </a:ext>
            </a:extLst>
          </p:cNvPr>
          <p:cNvSpPr/>
          <p:nvPr/>
        </p:nvSpPr>
        <p:spPr>
          <a:xfrm>
            <a:off x="9578633" y="5868050"/>
            <a:ext cx="1745918" cy="1511390"/>
          </a:xfrm>
          <a:prstGeom prst="ellipse">
            <a:avLst/>
          </a:prstGeom>
          <a:solidFill>
            <a:srgbClr val="CD2FD1"/>
          </a:solidFill>
          <a:effectLst>
            <a:outerShdw blurRad="165100" dist="38100" dir="16200000" sx="105000" sy="10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269855-7D5F-104D-5577-F6116C25381E}"/>
              </a:ext>
            </a:extLst>
          </p:cNvPr>
          <p:cNvSpPr/>
          <p:nvPr/>
        </p:nvSpPr>
        <p:spPr>
          <a:xfrm>
            <a:off x="11199262" y="4834249"/>
            <a:ext cx="1426464" cy="1372350"/>
          </a:xfrm>
          <a:prstGeom prst="ellipse">
            <a:avLst/>
          </a:prstGeom>
          <a:solidFill>
            <a:srgbClr val="84F2D5"/>
          </a:solidFill>
          <a:ln w="28575">
            <a:noFill/>
          </a:ln>
          <a:effectLst>
            <a:outerShdw blurRad="50800" dist="76200" dir="10200000" sx="102000" sy="102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456F3-0D8D-8D0F-3D2B-8C3667720672}"/>
              </a:ext>
            </a:extLst>
          </p:cNvPr>
          <p:cNvSpPr txBox="1"/>
          <p:nvPr/>
        </p:nvSpPr>
        <p:spPr>
          <a:xfrm>
            <a:off x="715443" y="1067098"/>
            <a:ext cx="332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A] QUANTUM KEY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52885-7CC2-D356-484E-B0144ED59DAC}"/>
              </a:ext>
            </a:extLst>
          </p:cNvPr>
          <p:cNvSpPr txBox="1"/>
          <p:nvPr/>
        </p:nvSpPr>
        <p:spPr>
          <a:xfrm>
            <a:off x="715443" y="2464780"/>
            <a:ext cx="1032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MERIT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26176-EBB6-4243-6AD1-5F581C6B23F2}"/>
              </a:ext>
            </a:extLst>
          </p:cNvPr>
          <p:cNvSpPr txBox="1"/>
          <p:nvPr/>
        </p:nvSpPr>
        <p:spPr>
          <a:xfrm>
            <a:off x="854110" y="2987097"/>
            <a:ext cx="6370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Allow detection of eavesdropping as error comparatively more when eavesdropper on quantum channel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Utilization of supreme key permitted by additional encryption using traditional algorithm thus data security increased.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57484-66F1-FAEB-6FF2-AF807259EA9B}"/>
              </a:ext>
            </a:extLst>
          </p:cNvPr>
          <p:cNvSpPr txBox="1"/>
          <p:nvPr/>
        </p:nvSpPr>
        <p:spPr>
          <a:xfrm>
            <a:off x="715443" y="4360507"/>
            <a:ext cx="1414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DEMERIT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6404D-1FF2-0124-9755-8DB0285498A5}"/>
              </a:ext>
            </a:extLst>
          </p:cNvPr>
          <p:cNvSpPr txBox="1"/>
          <p:nvPr/>
        </p:nvSpPr>
        <p:spPr>
          <a:xfrm>
            <a:off x="715443" y="4756025"/>
            <a:ext cx="6370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Complete solution of distribution key not provided by network values in system it supports.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The data transfer rate decreases immediately with rise of channel length.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02384F-D64B-A1AC-71A3-C77FAEDE2CEA}"/>
              </a:ext>
            </a:extLst>
          </p:cNvPr>
          <p:cNvSpPr/>
          <p:nvPr/>
        </p:nvSpPr>
        <p:spPr>
          <a:xfrm>
            <a:off x="7546312" y="2023752"/>
            <a:ext cx="4250453" cy="2706088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6E87B75D-3BF8-8C32-A5E3-5EB0D666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5" t="39026" r="15999" b="4139"/>
          <a:stretch/>
        </p:blipFill>
        <p:spPr>
          <a:xfrm>
            <a:off x="7636197" y="2140223"/>
            <a:ext cx="4083195" cy="24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8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504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Amasis MT Pro Medium</vt:lpstr>
      <vt:lpstr>Arial</vt:lpstr>
      <vt:lpstr>Calibri</vt:lpstr>
      <vt:lpstr>Tw Cen MT</vt:lpstr>
      <vt:lpstr>Wingdings</vt:lpstr>
      <vt:lpstr>RetrospectVTI</vt:lpstr>
      <vt:lpstr>FUTURE &amp; SCOPE OF QUANTUM COMPUTING CRYPTOGRAPHY</vt:lpstr>
      <vt:lpstr>WHAT WILL WE LEARN HERE THROUGHT THIS PRESENTATION:</vt:lpstr>
      <vt:lpstr>  WHAT IS QUANTUM CRYPTOGRAPHY? </vt:lpstr>
      <vt:lpstr>HEISENBERG UNCERTAINITY PRINCIPLE</vt:lpstr>
      <vt:lpstr>PRESENT CRYPTOGRAPHY</vt:lpstr>
      <vt:lpstr>SYMMETRIC CRYPTOGRAPHY</vt:lpstr>
      <vt:lpstr>ASYMMETRIC CRYPTOGRAPHY</vt:lpstr>
      <vt:lpstr>HASH FUNCTION</vt:lpstr>
      <vt:lpstr>POST QUANTUM CRYPTOGRAPHY</vt:lpstr>
      <vt:lpstr>There are other implications as – Multivariate based cryptography , Hash Based Cryptography &amp; Code Based Cryptography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&amp; SCOPE OF QUANTUM COMPUTING CRYPTOGRAPHY</dc:title>
  <dc:creator>Shrinkhal</dc:creator>
  <cp:lastModifiedBy>Shrinkhal</cp:lastModifiedBy>
  <cp:revision>6</cp:revision>
  <dcterms:created xsi:type="dcterms:W3CDTF">2023-01-22T11:25:09Z</dcterms:created>
  <dcterms:modified xsi:type="dcterms:W3CDTF">2023-01-23T11:50:16Z</dcterms:modified>
</cp:coreProperties>
</file>