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56" r:id="rId2"/>
    <p:sldId id="257" r:id="rId3"/>
    <p:sldId id="345" r:id="rId4"/>
    <p:sldId id="261" r:id="rId5"/>
    <p:sldId id="293" r:id="rId6"/>
    <p:sldId id="312" r:id="rId7"/>
    <p:sldId id="316" r:id="rId8"/>
    <p:sldId id="328" r:id="rId9"/>
    <p:sldId id="291" r:id="rId10"/>
    <p:sldId id="300" r:id="rId11"/>
    <p:sldId id="317" r:id="rId12"/>
    <p:sldId id="318" r:id="rId13"/>
    <p:sldId id="319" r:id="rId14"/>
    <p:sldId id="264" r:id="rId15"/>
    <p:sldId id="271" r:id="rId16"/>
    <p:sldId id="320" r:id="rId17"/>
    <p:sldId id="321" r:id="rId18"/>
    <p:sldId id="324" r:id="rId19"/>
    <p:sldId id="322" r:id="rId20"/>
    <p:sldId id="325" r:id="rId21"/>
    <p:sldId id="323" r:id="rId22"/>
    <p:sldId id="330" r:id="rId23"/>
    <p:sldId id="274" r:id="rId24"/>
    <p:sldId id="258" r:id="rId25"/>
  </p:sldIdLst>
  <p:sldSz cx="12192000" cy="6858000"/>
  <p:notesSz cx="7053263"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1875139-1AD8-4F90-AD0E-0B51F2CEE7C2}">
          <p14:sldIdLst>
            <p14:sldId id="256"/>
            <p14:sldId id="257"/>
            <p14:sldId id="345"/>
            <p14:sldId id="261"/>
            <p14:sldId id="293"/>
            <p14:sldId id="312"/>
          </p14:sldIdLst>
        </p14:section>
        <p14:section name="Untitled Section" id="{03FADB3C-2B80-49AB-83A6-BC59E5E4662C}">
          <p14:sldIdLst>
            <p14:sldId id="316"/>
            <p14:sldId id="328"/>
            <p14:sldId id="291"/>
            <p14:sldId id="300"/>
            <p14:sldId id="317"/>
            <p14:sldId id="318"/>
            <p14:sldId id="319"/>
            <p14:sldId id="264"/>
            <p14:sldId id="271"/>
            <p14:sldId id="320"/>
            <p14:sldId id="321"/>
            <p14:sldId id="324"/>
            <p14:sldId id="322"/>
            <p14:sldId id="325"/>
            <p14:sldId id="323"/>
            <p14:sldId id="330"/>
            <p14:sldId id="274"/>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63" d="100"/>
          <a:sy n="63" d="100"/>
        </p:scale>
        <p:origin x="80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9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995738" y="0"/>
            <a:ext cx="3055937" cy="469900"/>
          </a:xfrm>
          <a:prstGeom prst="rect">
            <a:avLst/>
          </a:prstGeom>
        </p:spPr>
        <p:txBody>
          <a:bodyPr vert="horz" lIns="91440" tIns="45720" rIns="91440" bIns="45720" rtlCol="0"/>
          <a:lstStyle>
            <a:lvl1pPr algn="r">
              <a:defRPr sz="1200"/>
            </a:lvl1pPr>
          </a:lstStyle>
          <a:p>
            <a:fld id="{43E57C6C-6BCE-49F7-BFA8-93C3C18A3D81}" type="datetimeFigureOut">
              <a:rPr lang="en-IN" smtClean="0"/>
              <a:t>15-01-2025</a:t>
            </a:fld>
            <a:endParaRPr lang="en-IN"/>
          </a:p>
        </p:txBody>
      </p:sp>
      <p:sp>
        <p:nvSpPr>
          <p:cNvPr id="4" name="Footer Placeholder 3"/>
          <p:cNvSpPr>
            <a:spLocks noGrp="1"/>
          </p:cNvSpPr>
          <p:nvPr>
            <p:ph type="ftr" sz="quarter" idx="2"/>
          </p:nvPr>
        </p:nvSpPr>
        <p:spPr>
          <a:xfrm>
            <a:off x="0" y="8902700"/>
            <a:ext cx="3055938" cy="469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95738" y="8902700"/>
            <a:ext cx="3055937" cy="469900"/>
          </a:xfrm>
          <a:prstGeom prst="rect">
            <a:avLst/>
          </a:prstGeom>
        </p:spPr>
        <p:txBody>
          <a:bodyPr vert="horz" lIns="91440" tIns="45720" rIns="91440" bIns="45720" rtlCol="0" anchor="b"/>
          <a:lstStyle>
            <a:lvl1pPr algn="r">
              <a:defRPr sz="1200"/>
            </a:lvl1pPr>
          </a:lstStyle>
          <a:p>
            <a:fld id="{3AADFBF3-40C7-4E46-AB24-98F8CEA48C5F}"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lgn="r">
              <a:defRPr sz="1200" b="0"/>
            </a:lvl1pPr>
          </a:lstStyle>
          <a:p>
            <a:fld id="{5FFE27DE-142D-4443-9119-5D0CF204A130}"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E27DE-142D-4443-9119-5D0CF204A130}"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FE27DE-142D-4443-9119-5D0CF204A130}" type="slidenum">
              <a:rPr lang="en-US" altLang="en-US" smtClean="0"/>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FE27DE-142D-4443-9119-5D0CF204A130}" type="slidenum">
              <a:rPr lang="en-US" altLang="en-US" smtClean="0"/>
              <a:t>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FE27DE-142D-4443-9119-5D0CF204A130}" type="slidenum">
              <a:rPr lang="en-US" altLang="en-US" smtClean="0"/>
              <a:t>24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8378" y="0"/>
            <a:ext cx="1220336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sp>
      </p:grpSp>
      <p:grpSp>
        <p:nvGrpSpPr>
          <p:cNvPr id="84" name="Group 83" title="Text Container Shape"/>
          <p:cNvGrpSpPr/>
          <p:nvPr/>
        </p:nvGrpSpPr>
        <p:grpSpPr>
          <a:xfrm>
            <a:off x="7315201" y="466726"/>
            <a:ext cx="4883151"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8973319" y="6442526"/>
            <a:ext cx="2743200" cy="365125"/>
          </a:xfrm>
        </p:spPr>
        <p:txBody>
          <a:bodyPr/>
          <a:lstStyle/>
          <a:p>
            <a:pPr>
              <a:defRPr/>
            </a:pPr>
            <a:fld id="{51D81877-3E10-46F5-AEAD-0A147FCD76C2}" type="datetime5">
              <a:rPr lang="en-IN" smtClean="0"/>
              <a:t>15-Jan-25</a:t>
            </a:fld>
            <a:endParaRPr lang="en-US"/>
          </a:p>
        </p:txBody>
      </p:sp>
      <p:sp>
        <p:nvSpPr>
          <p:cNvPr id="5" name="Footer Placeholder 4"/>
          <p:cNvSpPr>
            <a:spLocks noGrp="1"/>
          </p:cNvSpPr>
          <p:nvPr>
            <p:ph type="ftr" sz="quarter" idx="11"/>
          </p:nvPr>
        </p:nvSpPr>
        <p:spPr>
          <a:xfrm>
            <a:off x="4032211" y="6442526"/>
            <a:ext cx="4114800" cy="365125"/>
          </a:xfrm>
        </p:spPr>
        <p:txBody>
          <a:bodyPr/>
          <a:lstStyle>
            <a:lvl1pPr algn="ctr">
              <a:defRPr/>
            </a:lvl1pPr>
          </a:lstStyle>
          <a:p>
            <a:pPr>
              <a:defRPr/>
            </a:pPr>
            <a:r>
              <a:rPr lang="en-US"/>
              <a:t>Dept. of E &amp; CE, DSCE</a:t>
            </a:r>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B9927487-EC64-49D6-9AFB-D5683ABD5B2C}" type="slidenum">
              <a:rPr lang="en-US" altLang="en-US" smtClean="0"/>
              <a:t>‹#›</a:t>
            </a:fld>
            <a:endParaRPr lang="en-US"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6"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66BF1A-9F21-4430-832B-BD1DF7DE2E21}" type="datetime5">
              <a:rPr lang="en-IN" smtClean="0"/>
              <a:t>15-Jan-25</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323230" y="723330"/>
            <a:ext cx="4231253"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8765113" y="507037"/>
            <a:ext cx="2084832"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44983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pPr>
              <a:defRPr/>
            </a:pPr>
            <a:fld id="{A4D86207-A39B-4F7B-B00D-E9E68769EC9A}" type="datetime5">
              <a:rPr lang="en-IN" smtClean="0"/>
              <a:t>15-Jan-25</a:t>
            </a:fld>
            <a:endParaRPr lang="en-US"/>
          </a:p>
        </p:txBody>
      </p:sp>
      <p:sp>
        <p:nvSpPr>
          <p:cNvPr id="5" name="Footer Placeholder 4"/>
          <p:cNvSpPr>
            <a:spLocks noGrp="1"/>
          </p:cNvSpPr>
          <p:nvPr>
            <p:ph type="ftr" sz="quarter" idx="11"/>
          </p:nvPr>
        </p:nvSpPr>
        <p:spPr>
          <a:xfrm>
            <a:off x="2933701" y="6296617"/>
            <a:ext cx="5959577" cy="365125"/>
          </a:xfrm>
        </p:spPr>
        <p:txBody>
          <a:bodyPr/>
          <a:lstStyle/>
          <a:p>
            <a:pPr>
              <a:defRPr/>
            </a:pPr>
            <a:r>
              <a:rPr lang="en-US"/>
              <a:t>Dept. of E &amp; CE, DSCE</a:t>
            </a:r>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C0891531-8353-4BFD-9600-3D8BB5356655}" type="slidenum">
              <a:rPr lang="en-US" altLang="en-US" smtClean="0"/>
              <a:t>‹#›</a:t>
            </a:fld>
            <a:endParaRPr lang="en-US" altLang="en-US"/>
          </a:p>
        </p:txBody>
      </p:sp>
      <p:cxnSp>
        <p:nvCxnSpPr>
          <p:cNvPr id="12" name="Straight Connector 11" title="Rule Line"/>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1108BA1-145C-45C7-80A4-5EA12F8CE5E2}" type="datetime5">
              <a:rPr lang="en-IN" smtClean="0"/>
              <a:t>15-Jan-25</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2451100" y="1262064"/>
            <a:ext cx="73152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pPr>
              <a:defRPr/>
            </a:pPr>
            <a:fld id="{0842FFA8-EDA0-4308-8457-20FF517D894B}" type="datetime5">
              <a:rPr lang="en-IN" smtClean="0"/>
              <a:t>15-Jan-25</a:t>
            </a:fld>
            <a:endParaRPr lang="en-US"/>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pPr>
              <a:defRPr/>
            </a:pPr>
            <a:r>
              <a:rPr lang="en-US"/>
              <a:t>Dept. of E &amp; CE, DSCE</a:t>
            </a:r>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D31D5DA4-F4D5-4B43-AEBC-4CDB565D4A05}" type="slidenum">
              <a:rPr lang="en-US" altLang="en-US" smtClean="0"/>
              <a:t>‹#›</a:t>
            </a:fld>
            <a:endParaRPr lang="en-US" altLang="en-US"/>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0145"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34607"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347A9336-F640-41AA-B09E-481EF68CDF71}" type="datetime5">
              <a:rPr lang="en-IN" smtClean="0"/>
              <a:t>15-Jan-25</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33701"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7522415"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1071E94-9B90-4D73-990C-597217ABFC4B}" type="datetime5">
              <a:rPr lang="en-IN" smtClean="0"/>
              <a:t>15-Jan-25</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73F2608-0F41-4DFF-B6AB-3DD84543CA11}" type="datetime5">
              <a:rPr lang="en-IN" smtClean="0"/>
              <a:t>15-Jan-25</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5" name="Group 4" title="Feathers"/>
          <p:cNvGrpSpPr/>
          <p:nvPr/>
        </p:nvGrpSpPr>
        <p:grpSpPr>
          <a:xfrm>
            <a:off x="323230" y="723330"/>
            <a:ext cx="4231253"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9" name="Date Placeholder 8"/>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10" name="Footer Placeholder 9"/>
          <p:cNvSpPr>
            <a:spLocks noGrp="1"/>
          </p:cNvSpPr>
          <p:nvPr>
            <p:ph type="ftr" sz="quarter" idx="11"/>
          </p:nvPr>
        </p:nvSpPr>
        <p:spPr>
          <a:xfrm>
            <a:off x="394253" y="6296617"/>
            <a:ext cx="2044147" cy="414687"/>
          </a:xfrm>
        </p:spPr>
        <p:txBody>
          <a:bodyPr/>
          <a:lstStyle/>
          <a:p>
            <a:pPr>
              <a:defRPr/>
            </a:pPr>
            <a:r>
              <a:rPr lang="en-US"/>
              <a:t>Dept. of E &amp; CE, DSCE</a:t>
            </a:r>
          </a:p>
        </p:txBody>
      </p:sp>
      <p:sp>
        <p:nvSpPr>
          <p:cNvPr id="11" name="Slide Number Placeholder 10"/>
          <p:cNvSpPr>
            <a:spLocks noGrp="1"/>
          </p:cNvSpPr>
          <p:nvPr>
            <p:ph type="sldNum" sz="quarter" idx="12"/>
          </p:nvPr>
        </p:nvSpPr>
        <p:spPr>
          <a:xfrm>
            <a:off x="4554483" y="6296617"/>
            <a:ext cx="1846317" cy="365125"/>
          </a:xfrm>
        </p:spPr>
        <p:txBody>
          <a:bodyPr/>
          <a:lstStyle>
            <a:lvl1pPr algn="ctr">
              <a:defRPr sz="1100"/>
            </a:lvl1pPr>
          </a:lstStyle>
          <a:p>
            <a:fld id="{E760C0DE-C484-4112-B95C-85EE94FFFCC1}" type="slidenum">
              <a:rPr lang="en-US" altLang="en-US" smtClean="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pPr>
              <a:defRPr/>
            </a:pPr>
            <a:fld id="{FFE4E86C-1C44-48F6-969E-E3CA3E659E54}" type="datetime5">
              <a:rPr lang="en-IN" smtClean="0"/>
              <a:t>15-Jan-25</a:t>
            </a:fld>
            <a:endParaRPr lang="en-US"/>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049DCE39-4001-409C-A1D0-890191E68975}" type="slidenum">
              <a:rPr lang="en-US" altLang="en-US" smtClean="0"/>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66925" y="6296617"/>
            <a:ext cx="3237347" cy="365125"/>
          </a:xfrm>
        </p:spPr>
        <p:txBody>
          <a:bodyPr/>
          <a:lstStyle>
            <a:lvl1pPr algn="l">
              <a:defRPr/>
            </a:lvl1pPr>
          </a:lstStyle>
          <a:p>
            <a:pPr>
              <a:defRPr/>
            </a:pPr>
            <a:fld id="{6661457F-7EB3-43BA-BB8F-F4AAD4EFE994}" type="datetime5">
              <a:rPr lang="en-IN" smtClean="0"/>
              <a:t>15-Jan-25</a:t>
            </a:fld>
            <a:endParaRPr lang="en-US"/>
          </a:p>
        </p:txBody>
      </p:sp>
      <p:sp>
        <p:nvSpPr>
          <p:cNvPr id="6" name="Footer Placeholder 5"/>
          <p:cNvSpPr>
            <a:spLocks noGrp="1"/>
          </p:cNvSpPr>
          <p:nvPr>
            <p:ph type="ftr" sz="quarter" idx="11"/>
          </p:nvPr>
        </p:nvSpPr>
        <p:spPr>
          <a:xfrm>
            <a:off x="487731" y="6296617"/>
            <a:ext cx="761492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D3715090-9D78-43CC-9255-D096E7A8FA55}" type="slidenum">
              <a:rPr lang="en-US" altLang="en-US" smtClean="0"/>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title="Feathers"/>
          <p:cNvGrpSpPr/>
          <p:nvPr/>
        </p:nvGrpSpPr>
        <p:grpSpPr>
          <a:xfrm>
            <a:off x="323230" y="723330"/>
            <a:ext cx="4231253"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fld id="{62A5F571-19B3-40E3-B911-0E5B86C203B9}" type="datetime5">
              <a:rPr lang="en-IN" smtClean="0"/>
              <a:t>15-Jan-25</a:t>
            </a:fld>
            <a:endParaRPr lang="en-US"/>
          </a:p>
        </p:txBody>
      </p:sp>
      <p:sp>
        <p:nvSpPr>
          <p:cNvPr id="5"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r>
              <a:rPr lang="en-US"/>
              <a:t>Dept. of E &amp; CE, DSCE</a:t>
            </a:r>
          </a:p>
        </p:txBody>
      </p:sp>
      <p:sp>
        <p:nvSpPr>
          <p:cNvPr id="6"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E760C0DE-C484-4112-B95C-85EE94FFFCC1}" type="slidenum">
              <a:rPr lang="en-US" altLang="en-US" smtClean="0"/>
              <a:t>‹#›</a:t>
            </a:fld>
            <a:endParaRPr lang="en-US" altLang="en-US"/>
          </a:p>
        </p:txBody>
      </p:sp>
      <p:cxnSp>
        <p:nvCxnSpPr>
          <p:cNvPr id="9" name="Straight Connector 8"/>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250" y="3588152"/>
            <a:ext cx="1181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rPr>
              <a:t>                    USN : 1DS21EC208         	           Name : Sudeer Reddy</a:t>
            </a:r>
          </a:p>
          <a:p>
            <a:pPr eaLnBrk="1" hangingPunct="1"/>
            <a:r>
              <a:rPr lang="en-US" altLang="en-US" sz="2400" dirty="0">
                <a:latin typeface="Times New Roman" panose="02020603050405020304" pitchFamily="18" charset="0"/>
              </a:rPr>
              <a:t>                    USN : 1DS21EC224	                       Name : Vaibhav</a:t>
            </a:r>
          </a:p>
          <a:p>
            <a:pPr eaLnBrk="1" hangingPunct="1"/>
            <a:r>
              <a:rPr lang="en-US" altLang="en-US" sz="2400" dirty="0">
                <a:latin typeface="Times New Roman" panose="02020603050405020304" pitchFamily="18" charset="0"/>
              </a:rPr>
              <a:t>                    USN : 1DS21EC196   	                       Name : Shrinivas</a:t>
            </a:r>
          </a:p>
          <a:p>
            <a:pPr eaLnBrk="1" hangingPunct="1"/>
            <a:r>
              <a:rPr lang="en-US" altLang="en-US" sz="2400" dirty="0">
                <a:latin typeface="Times New Roman" panose="02020603050405020304" pitchFamily="18" charset="0"/>
              </a:rPr>
              <a:t>                    USN : 1DS21EC226  	                       Name : Vashnavi</a:t>
            </a:r>
          </a:p>
        </p:txBody>
      </p:sp>
      <p:grpSp>
        <p:nvGrpSpPr>
          <p:cNvPr id="16" name="Group 15"/>
          <p:cNvGrpSpPr/>
          <p:nvPr/>
        </p:nvGrpSpPr>
        <p:grpSpPr>
          <a:xfrm>
            <a:off x="152400" y="117132"/>
            <a:ext cx="11947445" cy="2217773"/>
            <a:chOff x="31909" y="64065"/>
            <a:chExt cx="12128182" cy="2221935"/>
          </a:xfrm>
        </p:grpSpPr>
        <p:grpSp>
          <p:nvGrpSpPr>
            <p:cNvPr id="14" name="Group 13"/>
            <p:cNvGrpSpPr/>
            <p:nvPr/>
          </p:nvGrpSpPr>
          <p:grpSpPr>
            <a:xfrm>
              <a:off x="76200" y="64065"/>
              <a:ext cx="12083891" cy="1373698"/>
              <a:chOff x="76200" y="64065"/>
              <a:chExt cx="12083891" cy="1373698"/>
            </a:xfrm>
          </p:grpSpPr>
          <p:sp>
            <p:nvSpPr>
              <p:cNvPr id="2" name="Rectangle 1"/>
              <p:cNvSpPr/>
              <p:nvPr/>
            </p:nvSpPr>
            <p:spPr>
              <a:xfrm>
                <a:off x="2454778" y="111840"/>
                <a:ext cx="7711731" cy="1325923"/>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r>
                  <a:rPr lang="en-US" altLang="en-US" sz="2000" dirty="0">
                    <a:solidFill>
                      <a:srgbClr val="C00000"/>
                    </a:solidFill>
                    <a:latin typeface="Bookman Old Style" panose="02050604050505020204" pitchFamily="18" charset="0"/>
                  </a:rPr>
                  <a:t>7th Semester Major Project Work (21MP67)</a:t>
                </a:r>
              </a:p>
              <a:p>
                <a:pPr algn="ctr" eaLnBrk="1" hangingPunct="1"/>
                <a:r>
                  <a:rPr lang="en-US" altLang="en-US" sz="2000" dirty="0">
                    <a:solidFill>
                      <a:srgbClr val="C00000"/>
                    </a:solidFill>
                    <a:latin typeface="Bookman Old Style" panose="02050604050505020204" pitchFamily="18" charset="0"/>
                  </a:rPr>
                  <a:t>SEE Presentation</a:t>
                </a:r>
              </a:p>
              <a:p>
                <a:pPr algn="ctr" eaLnBrk="1" hangingPunct="1"/>
                <a:r>
                  <a:rPr lang="en-US" altLang="en-US" sz="2000" dirty="0">
                    <a:solidFill>
                      <a:srgbClr val="FF0000"/>
                    </a:solidFill>
                    <a:latin typeface="Bookman Old Style" panose="02050604050505020204" pitchFamily="18" charset="0"/>
                  </a:rPr>
                  <a:t>December 2024</a:t>
                </a:r>
              </a:p>
              <a:p>
                <a:pPr algn="ctr" eaLnBrk="1" hangingPunct="1"/>
                <a:endParaRPr lang="en-US" altLang="en-US" sz="2000" dirty="0">
                  <a:solidFill>
                    <a:srgbClr val="FF0000"/>
                  </a:solidFill>
                  <a:latin typeface="Bookman Old Style" panose="02050604050505020204" pitchFamily="18" charset="0"/>
                </a:endParaRPr>
              </a:p>
            </p:txBody>
          </p:sp>
          <p:grpSp>
            <p:nvGrpSpPr>
              <p:cNvPr id="6" name="Group 5"/>
              <p:cNvGrpSpPr/>
              <p:nvPr/>
            </p:nvGrpSpPr>
            <p:grpSpPr>
              <a:xfrm>
                <a:off x="76200" y="127866"/>
                <a:ext cx="2362200" cy="1200329"/>
                <a:chOff x="152400" y="127866"/>
                <a:chExt cx="2346960" cy="1126491"/>
              </a:xfrm>
            </p:grpSpPr>
            <p:pic>
              <p:nvPicPr>
                <p:cNvPr id="9" name="Picture 8"/>
                <p:cNvPicPr/>
                <p:nvPr/>
              </p:nvPicPr>
              <p:blipFill rotWithShape="1">
                <a:blip r:embed="rId3">
                  <a:extLst>
                    <a:ext uri="{28A0092B-C50C-407E-A947-70E740481C1C}">
                      <a14:useLocalDpi xmlns:a14="http://schemas.microsoft.com/office/drawing/2010/main" val="0"/>
                    </a:ext>
                  </a:extLst>
                </a:blip>
                <a:srcRect t="6453" r="51613" b="6451"/>
                <a:stretch>
                  <a:fillRect/>
                </a:stretch>
              </p:blipFill>
              <p:spPr bwMode="auto">
                <a:xfrm>
                  <a:off x="152400" y="127866"/>
                  <a:ext cx="1143000" cy="1126491"/>
                </a:xfrm>
                <a:prstGeom prst="rect">
                  <a:avLst/>
                </a:prstGeom>
                <a:noFill/>
                <a:ln>
                  <a:noFill/>
                </a:ln>
              </p:spPr>
            </p:pic>
            <p:pic>
              <p:nvPicPr>
                <p:cNvPr id="11" name="Pictur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672" y="127866"/>
                  <a:ext cx="1187688" cy="1126491"/>
                </a:xfrm>
                <a:prstGeom prst="rect">
                  <a:avLst/>
                </a:prstGeom>
                <a:solidFill>
                  <a:schemeClr val="accent2">
                    <a:lumMod val="60000"/>
                    <a:lumOff val="40000"/>
                  </a:schemeClr>
                </a:solidFill>
                <a:ln>
                  <a:solidFill>
                    <a:schemeClr val="tx1"/>
                  </a:solidFill>
                </a:ln>
              </p:spPr>
            </p:pic>
          </p:grpSp>
          <p:grpSp>
            <p:nvGrpSpPr>
              <p:cNvPr id="13" name="Group 12"/>
              <p:cNvGrpSpPr/>
              <p:nvPr/>
            </p:nvGrpSpPr>
            <p:grpSpPr>
              <a:xfrm>
                <a:off x="10210800" y="64065"/>
                <a:ext cx="1949291" cy="1264130"/>
                <a:chOff x="9662550" y="80211"/>
                <a:chExt cx="1767450" cy="1062789"/>
              </a:xfrm>
            </p:grpSpPr>
            <p:pic>
              <p:nvPicPr>
                <p:cNvPr id="7" name="Picture 6"/>
                <p:cNvPicPr/>
                <p:nvPr/>
              </p:nvPicPr>
              <p:blipFill rotWithShape="1">
                <a:blip r:embed="rId3">
                  <a:extLst>
                    <a:ext uri="{28A0092B-C50C-407E-A947-70E740481C1C}">
                      <a14:useLocalDpi xmlns:a14="http://schemas.microsoft.com/office/drawing/2010/main" val="0"/>
                    </a:ext>
                  </a:extLst>
                </a:blip>
                <a:srcRect l="52419" t="6453" b="6451"/>
                <a:stretch>
                  <a:fillRect/>
                </a:stretch>
              </p:blipFill>
              <p:spPr bwMode="auto">
                <a:xfrm>
                  <a:off x="9662550" y="80211"/>
                  <a:ext cx="990600" cy="1062789"/>
                </a:xfrm>
                <a:prstGeom prst="rect">
                  <a:avLst/>
                </a:prstGeom>
                <a:noFill/>
                <a:ln>
                  <a:noFill/>
                </a:ln>
              </p:spPr>
            </p:pic>
            <p:pic>
              <p:nvPicPr>
                <p:cNvPr id="8" name="Picture 7"/>
                <p:cNvPicPr>
                  <a:picLocks noChangeAspect="1"/>
                </p:cNvPicPr>
                <p:nvPr/>
              </p:nvPicPr>
              <p:blipFill>
                <a:blip r:embed="rId5"/>
                <a:stretch>
                  <a:fillRect/>
                </a:stretch>
              </p:blipFill>
              <p:spPr>
                <a:xfrm>
                  <a:off x="10668000" y="127986"/>
                  <a:ext cx="762000" cy="1015014"/>
                </a:xfrm>
                <a:prstGeom prst="rect">
                  <a:avLst/>
                </a:prstGeom>
              </p:spPr>
            </p:pic>
          </p:grpSp>
        </p:grpSp>
        <p:sp>
          <p:nvSpPr>
            <p:cNvPr id="19" name="TextBox 18"/>
            <p:cNvSpPr txBox="1"/>
            <p:nvPr/>
          </p:nvSpPr>
          <p:spPr>
            <a:xfrm>
              <a:off x="31909" y="1331893"/>
              <a:ext cx="12083891" cy="954107"/>
            </a:xfrm>
            <a:prstGeom prst="rect">
              <a:avLst/>
            </a:prstGeom>
            <a:solidFill>
              <a:schemeClr val="accent6">
                <a:lumMod val="20000"/>
                <a:lumOff val="80000"/>
              </a:schemeClr>
            </a:solidFill>
            <a:ln>
              <a:solidFill>
                <a:schemeClr val="tx1"/>
              </a:solidFill>
            </a:ln>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Bengaluru, Karnataka</a:t>
              </a: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3" name="Rectangle 2"/>
          <p:cNvSpPr/>
          <p:nvPr/>
        </p:nvSpPr>
        <p:spPr>
          <a:xfrm>
            <a:off x="152400" y="2533533"/>
            <a:ext cx="2386763"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Section : D</a:t>
            </a:r>
            <a:endParaRPr lang="en-IN" sz="3200" dirty="0">
              <a:solidFill>
                <a:schemeClr val="tx1"/>
              </a:solidFill>
            </a:endParaRPr>
          </a:p>
        </p:txBody>
      </p:sp>
      <p:sp>
        <p:nvSpPr>
          <p:cNvPr id="20" name="Rectangle 19"/>
          <p:cNvSpPr/>
          <p:nvPr/>
        </p:nvSpPr>
        <p:spPr>
          <a:xfrm>
            <a:off x="9220200" y="2533533"/>
            <a:ext cx="2879645"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Major Project Batch No : IP7</a:t>
            </a:r>
            <a:endParaRPr lang="en-IN" sz="2800" dirty="0">
              <a:solidFill>
                <a:schemeClr val="tx1"/>
              </a:solidFill>
            </a:endParaRPr>
          </a:p>
        </p:txBody>
      </p:sp>
      <p:sp>
        <p:nvSpPr>
          <p:cNvPr id="21" name="Rectangle 20"/>
          <p:cNvSpPr/>
          <p:nvPr/>
        </p:nvSpPr>
        <p:spPr>
          <a:xfrm>
            <a:off x="228186" y="5571273"/>
            <a:ext cx="5426153" cy="11206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Section Coordinator</a:t>
            </a:r>
          </a:p>
          <a:p>
            <a:pPr algn="ctr"/>
            <a:r>
              <a:rPr lang="en-US" sz="2000" dirty="0">
                <a:solidFill>
                  <a:schemeClr val="tx1"/>
                </a:solidFill>
              </a:rPr>
              <a:t>Prof. Bindu H M</a:t>
            </a:r>
          </a:p>
          <a:p>
            <a:pPr algn="ctr"/>
            <a:r>
              <a:rPr lang="en-US" sz="2000" dirty="0">
                <a:solidFill>
                  <a:schemeClr val="tx1"/>
                </a:solidFill>
              </a:rPr>
              <a:t>Assistant Professor, Dept. of ECE, DSCE</a:t>
            </a:r>
            <a:endParaRPr lang="en-IN" sz="2000" dirty="0">
              <a:solidFill>
                <a:schemeClr val="tx1"/>
              </a:solidFill>
            </a:endParaRPr>
          </a:p>
        </p:txBody>
      </p:sp>
      <p:sp>
        <p:nvSpPr>
          <p:cNvPr id="22" name="Rectangle 21"/>
          <p:cNvSpPr/>
          <p:nvPr/>
        </p:nvSpPr>
        <p:spPr>
          <a:xfrm>
            <a:off x="6413658" y="5571273"/>
            <a:ext cx="5426154" cy="108558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Mini Project Guide </a:t>
            </a:r>
          </a:p>
          <a:p>
            <a:pPr algn="ctr"/>
            <a:r>
              <a:rPr lang="en-US" sz="2000" dirty="0">
                <a:solidFill>
                  <a:schemeClr val="tx1"/>
                </a:solidFill>
              </a:rPr>
              <a:t> Dr. Yashaswini Gowda N</a:t>
            </a:r>
          </a:p>
          <a:p>
            <a:pPr algn="ctr"/>
            <a:r>
              <a:rPr lang="en-US" sz="2000" dirty="0">
                <a:solidFill>
                  <a:schemeClr val="tx1"/>
                </a:solidFill>
                <a:sym typeface="+mn-ea"/>
              </a:rPr>
              <a:t>Assistant</a:t>
            </a:r>
            <a:r>
              <a:rPr lang="en-US" sz="2000" dirty="0">
                <a:solidFill>
                  <a:schemeClr val="tx1"/>
                </a:solidFill>
              </a:rPr>
              <a:t> Professor, Dept. of ECE, DSCE</a:t>
            </a:r>
            <a:endParaRPr lang="en-IN" sz="2000" dirty="0">
              <a:solidFill>
                <a:schemeClr val="tx1"/>
              </a:solidFill>
            </a:endParaRPr>
          </a:p>
        </p:txBody>
      </p:sp>
      <p:graphicFrame>
        <p:nvGraphicFramePr>
          <p:cNvPr id="17" name="Table 17"/>
          <p:cNvGraphicFramePr>
            <a:graphicFrameLocks noGrp="1"/>
          </p:cNvGraphicFramePr>
          <p:nvPr/>
        </p:nvGraphicFramePr>
        <p:xfrm>
          <a:off x="2539162" y="2533534"/>
          <a:ext cx="6681038" cy="639948"/>
        </p:xfrm>
        <a:graphic>
          <a:graphicData uri="http://schemas.openxmlformats.org/drawingml/2006/table">
            <a:tbl>
              <a:tblPr firstRow="1" bandRow="1">
                <a:tableStyleId>{5C22544A-7EE6-4342-B048-85BDC9FD1C3A}</a:tableStyleId>
              </a:tblPr>
              <a:tblGrid>
                <a:gridCol w="6681038">
                  <a:extLst>
                    <a:ext uri="{9D8B030D-6E8A-4147-A177-3AD203B41FA5}">
                      <a16:colId xmlns:a16="http://schemas.microsoft.com/office/drawing/2014/main" val="20000"/>
                    </a:ext>
                  </a:extLst>
                </a:gridCol>
              </a:tblGrid>
              <a:tr h="639948">
                <a:tc>
                  <a:txBody>
                    <a:bodyPr/>
                    <a:lstStyle/>
                    <a:p>
                      <a:pPr algn="ctr"/>
                      <a:r>
                        <a:rPr lang="en-IN" sz="2400" dirty="0">
                          <a:latin typeface="Times New Roman" panose="02020603050405020304" pitchFamily="18" charset="0"/>
                          <a:cs typeface="Times New Roman" panose="02020603050405020304" pitchFamily="18" charset="0"/>
                        </a:rPr>
                        <a:t>Brain Tumor Segmentation and Classification</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961071" y="6296617"/>
            <a:ext cx="2743200" cy="365125"/>
          </a:xfrm>
        </p:spPr>
        <p:txBody>
          <a:bodyPr/>
          <a:lstStyle/>
          <a:p>
            <a:pPr>
              <a:defRPr/>
            </a:pPr>
            <a:fld id="{16008717-E29B-4334-B244-1BAB8433AF69}" type="datetime5">
              <a:rPr lang="en-IN" smtClean="0"/>
              <a:t>15-Jan-25</a:t>
            </a:fld>
            <a:endParaRPr lang="en-US"/>
          </a:p>
        </p:txBody>
      </p:sp>
      <p:sp>
        <p:nvSpPr>
          <p:cNvPr id="4" name="Footer Placeholder 3"/>
          <p:cNvSpPr>
            <a:spLocks noGrp="1"/>
          </p:cNvSpPr>
          <p:nvPr>
            <p:ph type="ftr" sz="quarter" idx="11"/>
          </p:nvPr>
        </p:nvSpPr>
        <p:spPr>
          <a:xfrm>
            <a:off x="533400" y="6296617"/>
            <a:ext cx="3273263" cy="390017"/>
          </a:xfrm>
        </p:spPr>
        <p:txBody>
          <a:bodyPr/>
          <a:lstStyle/>
          <a:p>
            <a:pPr>
              <a:defRPr/>
            </a:pPr>
            <a:r>
              <a:rPr lang="en-US"/>
              <a:t>Dept. of E &amp; CE, DSCE</a:t>
            </a:r>
          </a:p>
        </p:txBody>
      </p:sp>
      <p:sp>
        <p:nvSpPr>
          <p:cNvPr id="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t>10</a:t>
            </a:fld>
            <a:endParaRPr lang="en-US" altLang="en-US"/>
          </a:p>
        </p:txBody>
      </p:sp>
      <p:sp>
        <p:nvSpPr>
          <p:cNvPr id="8" name="TextBox 7"/>
          <p:cNvSpPr txBox="1"/>
          <p:nvPr/>
        </p:nvSpPr>
        <p:spPr>
          <a:xfrm>
            <a:off x="457201" y="304800"/>
            <a:ext cx="11239500" cy="5909310"/>
          </a:xfrm>
          <a:prstGeom prst="rect">
            <a:avLst/>
          </a:prstGeom>
          <a:noFill/>
        </p:spPr>
        <p:txBody>
          <a:bodyPr wrap="square">
            <a:spAutoFit/>
          </a:bodyPr>
          <a:lstStyle/>
          <a:p>
            <a:pPr algn="ctr"/>
            <a:r>
              <a:rPr lang="en-US" sz="2400" u="sng" dirty="0">
                <a:solidFill>
                  <a:srgbClr val="0D0D0D"/>
                </a:solidFill>
                <a:latin typeface="Times New Roman" panose="02020603050405020304" pitchFamily="18" charset="0"/>
                <a:cs typeface="Times New Roman" panose="02020603050405020304" pitchFamily="18" charset="0"/>
              </a:rPr>
              <a:t>OTSU segmentation</a:t>
            </a:r>
          </a:p>
          <a:p>
            <a:pPr algn="ctr"/>
            <a:endParaRPr lang="en-US" sz="2400" u="sng" dirty="0">
              <a:solidFill>
                <a:srgbClr val="0D0D0D"/>
              </a:solidFill>
              <a:latin typeface="Times New Roman" panose="02020603050405020304" pitchFamily="18" charset="0"/>
              <a:cs typeface="Times New Roman" panose="02020603050405020304" pitchFamily="18" charset="0"/>
            </a:endParaRPr>
          </a:p>
          <a:p>
            <a:pPr algn="just"/>
            <a:r>
              <a:rPr lang="en-US" sz="2200" b="0" i="0" dirty="0">
                <a:solidFill>
                  <a:srgbClr val="0D0D0D"/>
                </a:solidFill>
                <a:effectLst/>
                <a:latin typeface="Times New Roman" panose="02020603050405020304" pitchFamily="18" charset="0"/>
                <a:cs typeface="Times New Roman" panose="02020603050405020304" pitchFamily="18" charset="0"/>
              </a:rPr>
              <a:t>Otsu's method is a popular image segmentation technique used to automatically perform clustering-based thresholding. </a:t>
            </a:r>
          </a:p>
          <a:p>
            <a:pPr marL="342900" indent="-342900" algn="just">
              <a:buFont typeface="Wingdings" panose="05000000000000000000" pitchFamily="2" charset="2"/>
              <a:buChar char="§"/>
            </a:pPr>
            <a:r>
              <a:rPr lang="en-US" sz="2200" b="0" i="0" dirty="0">
                <a:solidFill>
                  <a:srgbClr val="0D0D0D"/>
                </a:solidFill>
                <a:effectLst/>
                <a:latin typeface="Times New Roman" panose="02020603050405020304" pitchFamily="18" charset="0"/>
                <a:cs typeface="Times New Roman" panose="02020603050405020304" pitchFamily="18" charset="0"/>
              </a:rPr>
              <a:t>The Otsu's method separates the pixels of an image into two classes: the foreground and the background. It chooses an optimal threshold that minimizes the intra-class variance (the variance within each class) or equivalently maximizes the inter-class variance (the variance between the classes)..</a:t>
            </a:r>
          </a:p>
          <a:p>
            <a:pPr marL="342900" indent="-342900" algn="just">
              <a:buFont typeface="Wingdings" panose="05000000000000000000" pitchFamily="2" charset="2"/>
              <a:buChar char="§"/>
            </a:pPr>
            <a:r>
              <a:rPr lang="en-US" sz="2200" b="0" i="0" dirty="0">
                <a:solidFill>
                  <a:srgbClr val="0D0D0D"/>
                </a:solidFill>
                <a:effectLst/>
                <a:latin typeface="Times New Roman" panose="02020603050405020304" pitchFamily="18" charset="0"/>
                <a:cs typeface="Times New Roman" panose="02020603050405020304" pitchFamily="18" charset="0"/>
              </a:rPr>
              <a:t>Compute the histogram : The algorithm calculates the histogram of the pixel intensities, showing how many pixels have each intensity value.</a:t>
            </a:r>
          </a:p>
          <a:p>
            <a:pPr marL="342900" indent="-342900" algn="just">
              <a:buFont typeface="Wingdings" panose="05000000000000000000" pitchFamily="2" charset="2"/>
              <a:buChar char="§"/>
            </a:pPr>
            <a:r>
              <a:rPr lang="en-US" sz="2200" b="0" i="0" dirty="0">
                <a:solidFill>
                  <a:srgbClr val="0D0D0D"/>
                </a:solidFill>
                <a:effectLst/>
                <a:latin typeface="Times New Roman" panose="02020603050405020304" pitchFamily="18" charset="0"/>
                <a:cs typeface="Times New Roman" panose="02020603050405020304" pitchFamily="18" charset="0"/>
              </a:rPr>
              <a:t>Calculate probabilities: For each possible threshold, calculate the probability of each pixel belonging to either the foreground or background.</a:t>
            </a:r>
          </a:p>
          <a:p>
            <a:pPr marL="342900" indent="-342900" algn="just">
              <a:buFont typeface="Wingdings" panose="05000000000000000000" pitchFamily="2" charset="2"/>
              <a:buChar char="§"/>
            </a:pPr>
            <a:r>
              <a:rPr lang="en-US" sz="2200" b="0" i="0" dirty="0">
                <a:solidFill>
                  <a:srgbClr val="0D0D0D"/>
                </a:solidFill>
                <a:effectLst/>
                <a:latin typeface="Times New Roman" panose="02020603050405020304" pitchFamily="18" charset="0"/>
                <a:cs typeface="Times New Roman" panose="02020603050405020304" pitchFamily="18" charset="0"/>
              </a:rPr>
              <a:t>Maximize inter-class variance: Compute the inter-class variance for all possible thresholds and choose the one that maximizes this variance.</a:t>
            </a:r>
          </a:p>
          <a:p>
            <a:pPr marL="342900" indent="-342900" algn="just">
              <a:buFont typeface="Wingdings" panose="05000000000000000000" pitchFamily="2" charset="2"/>
              <a:buChar char="§"/>
            </a:pPr>
            <a:r>
              <a:rPr lang="en-US" sz="2200" b="0" i="0" dirty="0">
                <a:solidFill>
                  <a:srgbClr val="0D0D0D"/>
                </a:solidFill>
                <a:effectLst/>
                <a:latin typeface="Times New Roman" panose="02020603050405020304" pitchFamily="18" charset="0"/>
                <a:cs typeface="Times New Roman" panose="02020603050405020304" pitchFamily="18" charset="0"/>
              </a:rPr>
              <a:t>Segment the image: Using the optimal threshold, segment the image into two parts — the foreground and background.</a:t>
            </a:r>
          </a:p>
          <a:p>
            <a:pPr marL="342900" indent="-342900" algn="just">
              <a:buFont typeface="Wingdings" panose="05000000000000000000" pitchFamily="2" charset="2"/>
              <a:buChar char="§"/>
            </a:pPr>
            <a:r>
              <a:rPr lang="en-US" sz="2200" b="0" dirty="0">
                <a:solidFill>
                  <a:srgbClr val="0D0D0D"/>
                </a:solidFill>
                <a:latin typeface="Times New Roman" panose="02020603050405020304" pitchFamily="18" charset="0"/>
                <a:cs typeface="Times New Roman" panose="02020603050405020304" pitchFamily="18" charset="0"/>
              </a:rPr>
              <a:t>The region of interest (ROI) is separated from the rest of the image using a bounding box.</a:t>
            </a:r>
            <a:endParaRPr lang="en-US" sz="22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11</a:t>
            </a:fld>
            <a:endParaRPr lang="en-US" altLang="en-US" dirty="0"/>
          </a:p>
        </p:txBody>
      </p:sp>
      <p:sp>
        <p:nvSpPr>
          <p:cNvPr id="5" name="Text Box 7"/>
          <p:cNvSpPr txBox="1"/>
          <p:nvPr/>
        </p:nvSpPr>
        <p:spPr>
          <a:xfrm>
            <a:off x="426671" y="203354"/>
            <a:ext cx="11308129" cy="6093263"/>
          </a:xfrm>
          <a:prstGeom prst="rect">
            <a:avLst/>
          </a:prstGeom>
          <a:noFill/>
        </p:spPr>
        <p:txBody>
          <a:bodyPr wrap="square" rtlCol="0" anchor="t">
            <a:noAutofit/>
          </a:bodyPr>
          <a:lstStyle/>
          <a:p>
            <a:pPr algn="ctr"/>
            <a:r>
              <a:rPr lang="en-US" sz="2400" u="sng" dirty="0">
                <a:latin typeface="Times New Roman" panose="02020603050405020304" pitchFamily="18" charset="0"/>
                <a:cs typeface="Times New Roman" panose="02020603050405020304" pitchFamily="18" charset="0"/>
              </a:rPr>
              <a:t>Feature Extraction</a:t>
            </a:r>
          </a:p>
          <a:p>
            <a:r>
              <a:rPr lang="en-US" sz="2400" u="sng"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Gray-Level Co-occurrence Matrix (GLCM) is used for extracting texture features from the segmented image.</a:t>
            </a:r>
          </a:p>
          <a:p>
            <a:pPr marL="285750" indent="-285750">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It captures the spatial relationship between pixel pairs in an image, representing the texture of the image. It calculates the frequency of pixel pairs with specific values occurring in a specific spatial relationship (i.e., distance and orientation)</a:t>
            </a:r>
            <a:r>
              <a:rPr lang="en-US" dirty="0">
                <a:latin typeface="Times New Roman" panose="02020603050405020304" pitchFamily="18" charset="0"/>
                <a:cs typeface="Times New Roman" panose="02020603050405020304" pitchFamily="18" charset="0"/>
              </a:rPr>
              <a:t>.</a:t>
            </a:r>
          </a:p>
          <a:p>
            <a:pPr marL="0" indent="0">
              <a:lnSpc>
                <a:spcPct val="150000"/>
              </a:lnSpc>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features extracted in our work are: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Mean</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Standard deviation</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Variance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Correlation</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Energy</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Contrast</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Skewness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Homogenity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12</a:t>
            </a:fld>
            <a:endParaRPr lang="en-US" altLang="en-US" dirty="0"/>
          </a:p>
        </p:txBody>
      </p:sp>
      <p:sp>
        <p:nvSpPr>
          <p:cNvPr id="5" name="Text Box 7"/>
          <p:cNvSpPr txBox="1"/>
          <p:nvPr/>
        </p:nvSpPr>
        <p:spPr>
          <a:xfrm>
            <a:off x="304800" y="410697"/>
            <a:ext cx="11308129" cy="6093263"/>
          </a:xfrm>
          <a:prstGeom prst="rect">
            <a:avLst/>
          </a:prstGeom>
          <a:noFill/>
        </p:spPr>
        <p:txBody>
          <a:bodyPr wrap="square" rtlCol="0" anchor="t">
            <a:noAutofit/>
          </a:bodyPr>
          <a:lstStyle/>
          <a:p>
            <a:pPr algn="ctr"/>
            <a:r>
              <a:rPr lang="en-US" sz="2400" u="sng" dirty="0">
                <a:latin typeface="Times New Roman" panose="02020603050405020304" pitchFamily="18" charset="0"/>
                <a:cs typeface="Times New Roman" panose="02020603050405020304" pitchFamily="18" charset="0"/>
              </a:rPr>
              <a:t>Training of CNN</a:t>
            </a:r>
          </a:p>
          <a:p>
            <a:endParaRPr lang="en-US" sz="2400" u="sng"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Convolutional neural networks are composed of multiple layers, including convolutional layers, pooling layers, and fully connected layers, which work together to automatically learn features from input data, primarily images</a:t>
            </a:r>
            <a:r>
              <a:rPr lang="en-US" sz="2000" dirty="0">
                <a:latin typeface="Times New Roman" panose="02020603050405020304" pitchFamily="18" charset="0"/>
                <a:cs typeface="Times New Roman" panose="02020603050405020304" pitchFamily="18" charset="0"/>
              </a:rPr>
              <a:t>.</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features extracted by GLCM is passed through the layers of the CNN. Each layer processes the input and extracts relevant features, with the final layer producing a prediction of the class label.</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After training, this CNN model is used by the classifier to classify the tumors into benign and malignant</a:t>
            </a:r>
          </a:p>
          <a:p>
            <a:pPr marL="342900" indent="-342900">
              <a:lnSpc>
                <a:spcPct val="200000"/>
              </a:lnSpc>
              <a:buFont typeface="Arial" panose="020B0604020202020204" pitchFamily="34" charset="0"/>
              <a:buChar char="•"/>
            </a:pPr>
            <a:r>
              <a:rPr lang="en-US" sz="2000" b="0" u="sng"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Validation performance of the model is evaluated, which refers to how well a trained model generalizes to unseen data, specifically the data that is not used during training </a:t>
            </a:r>
          </a:p>
          <a:p>
            <a:pPr marL="342900" indent="-342900">
              <a:lnSpc>
                <a:spcPct val="200000"/>
              </a:lnSpc>
              <a:buFont typeface="Arial" panose="020B0604020202020204" pitchFamily="34" charset="0"/>
              <a:buChar char="•"/>
            </a:pPr>
            <a:endParaRPr lang="en-US" sz="2000" b="0" u="sng" dirty="0">
              <a:latin typeface="Times New Roman" panose="02020603050405020304" pitchFamily="18" charset="0"/>
              <a:cs typeface="Times New Roman" panose="02020603050405020304" pitchFamily="18" charset="0"/>
            </a:endParaRPr>
          </a:p>
          <a:p>
            <a:pPr>
              <a:lnSpc>
                <a:spcPct val="150000"/>
              </a:lnSpc>
            </a:pPr>
            <a:endParaRPr lang="en-US" sz="2000" b="0" dirty="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13</a:t>
            </a:fld>
            <a:endParaRPr lang="en-US" altLang="en-US" dirty="0"/>
          </a:p>
        </p:txBody>
      </p:sp>
      <p:sp>
        <p:nvSpPr>
          <p:cNvPr id="5" name="Text Box 7"/>
          <p:cNvSpPr txBox="1"/>
          <p:nvPr/>
        </p:nvSpPr>
        <p:spPr>
          <a:xfrm>
            <a:off x="304800" y="410697"/>
            <a:ext cx="11308129" cy="6093263"/>
          </a:xfrm>
          <a:prstGeom prst="rect">
            <a:avLst/>
          </a:prstGeom>
          <a:noFill/>
        </p:spPr>
        <p:txBody>
          <a:bodyPr wrap="square" rtlCol="0" anchor="t">
            <a:noAutofit/>
          </a:bodyPr>
          <a:lstStyle/>
          <a:p>
            <a:pPr algn="ctr"/>
            <a:r>
              <a:rPr lang="en-US" sz="2400" u="sng" dirty="0">
                <a:latin typeface="Times New Roman" panose="02020603050405020304" pitchFamily="18" charset="0"/>
                <a:cs typeface="Times New Roman" panose="02020603050405020304" pitchFamily="18" charset="0"/>
              </a:rPr>
              <a:t>Classification </a:t>
            </a:r>
          </a:p>
          <a:p>
            <a:endParaRPr lang="en-US" sz="2400" u="sng"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 SVM </a:t>
            </a:r>
            <a:r>
              <a:rPr lang="en-US" sz="2000" b="0" dirty="0">
                <a:latin typeface="Times New Roman" panose="02020603050405020304" pitchFamily="18" charset="0"/>
                <a:cs typeface="Times New Roman" panose="02020603050405020304" pitchFamily="18" charset="0"/>
              </a:rPr>
              <a:t>technique is used to classify the tumor after training</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trained CNN  model is used by the SVM classifier which accurately classifies the tumor into </a:t>
            </a:r>
            <a:r>
              <a:rPr lang="en-US" sz="2000" dirty="0">
                <a:latin typeface="Times New Roman" panose="02020603050405020304" pitchFamily="18" charset="0"/>
                <a:cs typeface="Times New Roman" panose="02020603050405020304" pitchFamily="18" charset="0"/>
              </a:rPr>
              <a:t>Benign</a:t>
            </a:r>
            <a:r>
              <a:rPr lang="en-US" sz="2000" b="0" dirty="0">
                <a:latin typeface="Times New Roman" panose="02020603050405020304" pitchFamily="18" charset="0"/>
                <a:cs typeface="Times New Roman" panose="02020603050405020304" pitchFamily="18" charset="0"/>
              </a:rPr>
              <a:t> or </a:t>
            </a:r>
            <a:r>
              <a:rPr lang="en-US" sz="2000" dirty="0">
                <a:latin typeface="Times New Roman" panose="02020603050405020304" pitchFamily="18" charset="0"/>
                <a:cs typeface="Times New Roman" panose="02020603050405020304" pitchFamily="18" charset="0"/>
              </a:rPr>
              <a:t>Malignant</a:t>
            </a:r>
            <a:r>
              <a:rPr lang="en-US" sz="2000" b="0" dirty="0">
                <a:latin typeface="Times New Roman" panose="02020603050405020304" pitchFamily="18" charset="0"/>
                <a:cs typeface="Times New Roman" panose="02020603050405020304" pitchFamily="18" charset="0"/>
              </a:rPr>
              <a:t> type.</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A confusion matrix is obtained which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consists of four elements: TN, FP, TP, and FN. Accuracy is calculated as the ratio of correctly segmented samples to the total number of samples, serving as an indicator of segmentation performance. A value of one generally signifies an almost perfect segmentation result. </a:t>
            </a:r>
          </a:p>
          <a:p>
            <a:pPr marL="342900" indent="-342900">
              <a:lnSpc>
                <a:spcPct val="200000"/>
              </a:lnSpc>
              <a:buFont typeface="Arial" panose="020B0604020202020204" pitchFamily="34" charset="0"/>
              <a:buChar char="•"/>
            </a:pPr>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 y="187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 Tools used </a:t>
            </a:r>
          </a:p>
        </p:txBody>
      </p:sp>
      <p:sp>
        <p:nvSpPr>
          <p:cNvPr id="3" name="Date Placeholder 2"/>
          <p:cNvSpPr>
            <a:spLocks noGrp="1"/>
          </p:cNvSpPr>
          <p:nvPr>
            <p:ph type="dt" sz="half" idx="10"/>
          </p:nvPr>
        </p:nvSpPr>
        <p:spPr>
          <a:xfrm>
            <a:off x="8961071" y="6296617"/>
            <a:ext cx="2743200" cy="365125"/>
          </a:xfrm>
        </p:spPr>
        <p:txBody>
          <a:bodyPr/>
          <a:lstStyle/>
          <a:p>
            <a:pPr>
              <a:defRPr/>
            </a:pPr>
            <a:fld id="{C0B6D57E-99F8-4147-AA8D-1826E6A822CD}" type="datetime5">
              <a:rPr lang="en-IN" smtClean="0"/>
              <a:t>15-Jan-25</a:t>
            </a:fld>
            <a:endParaRPr lang="en-US"/>
          </a:p>
        </p:txBody>
      </p:sp>
      <p:sp>
        <p:nvSpPr>
          <p:cNvPr id="4" name="Footer Placeholder 3"/>
          <p:cNvSpPr>
            <a:spLocks noGrp="1"/>
          </p:cNvSpPr>
          <p:nvPr>
            <p:ph type="ftr" sz="quarter" idx="11"/>
          </p:nvPr>
        </p:nvSpPr>
        <p:spPr>
          <a:xfrm>
            <a:off x="533400" y="6296617"/>
            <a:ext cx="3273263" cy="390017"/>
          </a:xfrm>
        </p:spPr>
        <p:txBody>
          <a:bodyPr/>
          <a:lstStyle/>
          <a:p>
            <a:pPr>
              <a:defRPr/>
            </a:pPr>
            <a:r>
              <a:rPr lang="en-US"/>
              <a:t>Dept. of E &amp; CE, DSCE</a:t>
            </a:r>
          </a:p>
        </p:txBody>
      </p:sp>
      <p:sp>
        <p:nvSpPr>
          <p:cNvPr id="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t>14</a:t>
            </a:fld>
            <a:endParaRPr lang="en-US" altLang="en-US"/>
          </a:p>
        </p:txBody>
      </p:sp>
      <p:sp>
        <p:nvSpPr>
          <p:cNvPr id="5" name="Text Box 4"/>
          <p:cNvSpPr txBox="1"/>
          <p:nvPr/>
        </p:nvSpPr>
        <p:spPr>
          <a:xfrm>
            <a:off x="243522" y="1215029"/>
            <a:ext cx="11704955" cy="5264150"/>
          </a:xfrm>
          <a:prstGeom prst="rect">
            <a:avLst/>
          </a:prstGeom>
          <a:noFill/>
        </p:spPr>
        <p:txBody>
          <a:bodyPr wrap="square" rtlCol="0" anchor="t">
            <a:noAutofit/>
          </a:bodyPr>
          <a:lstStyle/>
          <a:p>
            <a:r>
              <a:rPr lang="en-US" sz="2800" dirty="0">
                <a:latin typeface="Times New Roman" panose="02020603050405020304"/>
                <a:ea typeface="Calibri Light" panose="020F0302020204030204"/>
                <a:cs typeface="Calibri Light" panose="020F0302020204030204"/>
              </a:rPr>
              <a:t>Matlab 2023A- image processing</a:t>
            </a:r>
          </a:p>
          <a:p>
            <a:endParaRPr lang="en-US" sz="2800" dirty="0">
              <a:latin typeface="Times New Roman" panose="02020603050405020304"/>
              <a:ea typeface="Calibri Light" panose="020F0302020204030204"/>
              <a:cs typeface="Calibri Light" panose="020F03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Results </a:t>
            </a:r>
          </a:p>
        </p:txBody>
      </p:sp>
      <p:sp>
        <p:nvSpPr>
          <p:cNvPr id="2" name="Date Placeholder 1"/>
          <p:cNvSpPr>
            <a:spLocks noGrp="1"/>
          </p:cNvSpPr>
          <p:nvPr>
            <p:ph type="dt" sz="half" idx="10"/>
          </p:nvPr>
        </p:nvSpPr>
        <p:spPr/>
        <p:txBody>
          <a:bodyPr/>
          <a:lstStyle/>
          <a:p>
            <a:pPr>
              <a:defRPr/>
            </a:pPr>
            <a:fld id="{F81D475F-E26C-483D-9E5E-1B642373BD59}" type="datetime5">
              <a:rPr lang="en-IN" smtClean="0"/>
              <a:t>15-Jan-25</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17483"/>
            <a:ext cx="6553200" cy="365125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057400"/>
            <a:ext cx="5410201" cy="46294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16</a:t>
            </a:fld>
            <a:endParaRPr lang="en-US" altLang="en-US" dirty="0"/>
          </a:p>
        </p:txBody>
      </p:sp>
      <p:sp>
        <p:nvSpPr>
          <p:cNvPr id="9" name="Text Box 7"/>
          <p:cNvSpPr txBox="1"/>
          <p:nvPr/>
        </p:nvSpPr>
        <p:spPr>
          <a:xfrm>
            <a:off x="228600" y="385916"/>
            <a:ext cx="11308129" cy="6093263"/>
          </a:xfrm>
          <a:prstGeom prst="rect">
            <a:avLst/>
          </a:prstGeom>
          <a:noFill/>
        </p:spPr>
        <p:txBody>
          <a:bodyPr wrap="square" rtlCol="0" anchor="t">
            <a:noAutofit/>
          </a:bodyPr>
          <a:lstStyle/>
          <a:p>
            <a:endParaRPr lang="en-US" sz="2400" u="sng"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u="sng" dirty="0">
              <a:latin typeface="Times New Roman" panose="02020603050405020304" pitchFamily="18" charset="0"/>
              <a:cs typeface="Times New Roman" panose="02020603050405020304" pitchFamily="18" charset="0"/>
            </a:endParaRPr>
          </a:p>
        </p:txBody>
      </p:sp>
      <p:sp>
        <p:nvSpPr>
          <p:cNvPr id="10" name="Text Box 7"/>
          <p:cNvSpPr txBox="1"/>
          <p:nvPr/>
        </p:nvSpPr>
        <p:spPr>
          <a:xfrm>
            <a:off x="528320" y="156002"/>
            <a:ext cx="11279587" cy="6824624"/>
          </a:xfrm>
          <a:prstGeom prst="rect">
            <a:avLst/>
          </a:prstGeom>
          <a:noFill/>
        </p:spPr>
        <p:txBody>
          <a:bodyPr wrap="square" rtlCol="0" anchor="t">
            <a:noAutofit/>
          </a:bodyPr>
          <a:lstStyle/>
          <a:p>
            <a:pPr marL="342900" indent="-342900">
              <a:lnSpc>
                <a:spcPct val="200000"/>
              </a:lnSpc>
              <a:buFont typeface="Arial" panose="020B0604020202020204" pitchFamily="34" charset="0"/>
              <a:buChar char="•"/>
            </a:pPr>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u="sng"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3561" t="3466" r="2062" b="19164"/>
          <a:stretch>
            <a:fillRect/>
          </a:stretch>
        </p:blipFill>
        <p:spPr bwMode="auto">
          <a:xfrm>
            <a:off x="137258" y="37667"/>
            <a:ext cx="10911742" cy="2997047"/>
          </a:xfrm>
          <a:prstGeom prst="rect">
            <a:avLst/>
          </a:prstGeom>
          <a:noFill/>
          <a:ln>
            <a:noFill/>
          </a:ln>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1" y="3121074"/>
            <a:ext cx="10582212" cy="34729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17</a:t>
            </a:fld>
            <a:endParaRPr lang="en-US" altLang="en-US" dirty="0"/>
          </a:p>
        </p:txBody>
      </p:sp>
      <p:sp>
        <p:nvSpPr>
          <p:cNvPr id="5" name="Text Box 7"/>
          <p:cNvSpPr txBox="1"/>
          <p:nvPr/>
        </p:nvSpPr>
        <p:spPr>
          <a:xfrm>
            <a:off x="147484" y="127819"/>
            <a:ext cx="11650263" cy="6840517"/>
          </a:xfrm>
          <a:prstGeom prst="rect">
            <a:avLst/>
          </a:prstGeom>
          <a:noFill/>
        </p:spPr>
        <p:txBody>
          <a:bodyPr wrap="square" rtlCol="0" anchor="t">
            <a:noAutofit/>
          </a:bodyPr>
          <a:lstStyle/>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b="0" dirty="0">
                <a:latin typeface="Times New Roman" panose="02020603050405020304" pitchFamily="18" charset="0"/>
                <a:ea typeface="Calibri" panose="020F0502020204030204" pitchFamily="34" charset="0"/>
              </a:rPr>
              <a:t>The </a:t>
            </a:r>
            <a:r>
              <a:rPr lang="en-IN" sz="1800" b="0" dirty="0">
                <a:effectLst/>
                <a:latin typeface="Times New Roman" panose="02020603050405020304" pitchFamily="18" charset="0"/>
                <a:ea typeface="Calibri" panose="020F0502020204030204" pitchFamily="34" charset="0"/>
              </a:rPr>
              <a:t>graph depicts accuracy versus iterations for the training data shows that the accuracy starts low at the beginning of the training process. As the training continues, the </a:t>
            </a:r>
            <a:r>
              <a:rPr lang="en-IN" sz="1800" dirty="0">
                <a:effectLst/>
                <a:latin typeface="Times New Roman" panose="02020603050405020304" pitchFamily="18" charset="0"/>
                <a:ea typeface="Calibri" panose="020F0502020204030204" pitchFamily="34" charset="0"/>
              </a:rPr>
              <a:t>accuracy gradually improves</a:t>
            </a:r>
          </a:p>
          <a:p>
            <a:pPr marL="285750" indent="-285750" algn="just">
              <a:lnSpc>
                <a:spcPct val="107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rPr>
              <a:t>The graph also shows that the </a:t>
            </a:r>
            <a:r>
              <a:rPr lang="en-IN" sz="1800" dirty="0">
                <a:effectLst/>
                <a:latin typeface="Times New Roman" panose="02020603050405020304" pitchFamily="18" charset="0"/>
                <a:ea typeface="Calibri" panose="020F0502020204030204" pitchFamily="34" charset="0"/>
              </a:rPr>
              <a:t>loss</a:t>
            </a:r>
            <a:r>
              <a:rPr lang="en-IN" sz="1800" b="0" dirty="0">
                <a:effectLst/>
                <a:latin typeface="Times New Roman" panose="02020603050405020304" pitchFamily="18" charset="0"/>
                <a:ea typeface="Calibri" panose="020F0502020204030204" pitchFamily="34" charset="0"/>
              </a:rPr>
              <a:t> is initially very high at the start of training but </a:t>
            </a:r>
            <a:r>
              <a:rPr lang="en-IN" sz="1800" dirty="0">
                <a:effectLst/>
                <a:latin typeface="Times New Roman" panose="02020603050405020304" pitchFamily="18" charset="0"/>
                <a:ea typeface="Calibri" panose="020F0502020204030204" pitchFamily="34" charset="0"/>
              </a:rPr>
              <a:t>gradually decreases </a:t>
            </a:r>
            <a:r>
              <a:rPr lang="en-IN" sz="1800" b="0" dirty="0">
                <a:effectLst/>
                <a:latin typeface="Times New Roman" panose="02020603050405020304" pitchFamily="18" charset="0"/>
                <a:ea typeface="Calibri" panose="020F0502020204030204" pitchFamily="34" charset="0"/>
              </a:rPr>
              <a:t>as the number of iterations increases</a:t>
            </a:r>
          </a:p>
          <a:p>
            <a:endParaRPr lang="en-IN" b="0"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b="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81000"/>
            <a:ext cx="10134600" cy="373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18</a:t>
            </a:fld>
            <a:endParaRPr lang="en-US" alt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730" t="8846" r="30689" b="15167"/>
          <a:stretch>
            <a:fillRect/>
          </a:stretch>
        </p:blipFill>
        <p:spPr bwMode="auto">
          <a:xfrm>
            <a:off x="1981200" y="437437"/>
            <a:ext cx="8077200" cy="3181814"/>
          </a:xfrm>
          <a:prstGeom prst="rect">
            <a:avLst/>
          </a:prstGeom>
          <a:noFill/>
          <a:ln>
            <a:noFill/>
          </a:ln>
        </p:spPr>
      </p:pic>
      <p:sp>
        <p:nvSpPr>
          <p:cNvPr id="8" name="Text Box 7"/>
          <p:cNvSpPr txBox="1"/>
          <p:nvPr/>
        </p:nvSpPr>
        <p:spPr>
          <a:xfrm>
            <a:off x="270868" y="3511884"/>
            <a:ext cx="11650263" cy="6840517"/>
          </a:xfrm>
          <a:prstGeom prst="rect">
            <a:avLst/>
          </a:prstGeom>
          <a:noFill/>
        </p:spPr>
        <p:txBody>
          <a:bodyPr wrap="square" rtlCol="0" anchor="t">
            <a:noAutofit/>
          </a:bodyPr>
          <a:lstStyle/>
          <a:p>
            <a:pPr marL="342900" indent="-342900">
              <a:lnSpc>
                <a:spcPct val="150000"/>
              </a:lnSpc>
              <a:buFont typeface="Arial" panose="020B0604020202020204" pitchFamily="34" charset="0"/>
              <a:buChar char="•"/>
            </a:pPr>
            <a:endParaRPr lang="en-IN" sz="1800" b="0" dirty="0">
              <a:effectLst/>
              <a:latin typeface="Times New Roman" panose="02020603050405020304" pitchFamily="18" charset="0"/>
              <a:ea typeface="Calibri" panose="020F0502020204030204" pitchFamily="34" charset="0"/>
            </a:endParaRPr>
          </a:p>
          <a:p>
            <a:pPr marL="342900" indent="-342900">
              <a:lnSpc>
                <a:spcPct val="150000"/>
              </a:lnSpc>
              <a:buFont typeface="Arial" panose="020B0604020202020204" pitchFamily="34" charset="0"/>
              <a:buChar char="•"/>
            </a:pPr>
            <a:r>
              <a:rPr lang="en-IN" sz="1800" b="0" dirty="0">
                <a:effectLst/>
                <a:latin typeface="Times New Roman" panose="02020603050405020304" pitchFamily="18" charset="0"/>
                <a:ea typeface="Calibri" panose="020F0502020204030204" pitchFamily="34" charset="0"/>
              </a:rPr>
              <a:t>The confusion matrix consists of four elements: TN, FP, TP, and FN.</a:t>
            </a:r>
            <a:r>
              <a:rPr lang="en-IN" sz="1800" b="0" dirty="0">
                <a:effectLst/>
                <a:ea typeface="Calibri" panose="020F0502020204030204" pitchFamily="34" charset="0"/>
              </a:rPr>
              <a:t> Accuracy</a:t>
            </a:r>
            <a:r>
              <a:rPr lang="en-IN" sz="1800" b="0" dirty="0">
                <a:effectLst/>
                <a:latin typeface="Times New Roman" panose="02020603050405020304" pitchFamily="18" charset="0"/>
                <a:ea typeface="Calibri" panose="020F0502020204030204" pitchFamily="34" charset="0"/>
              </a:rPr>
              <a:t> is calculated as the ratio of correctly segmented samples to the total number of samples, serving as an indicator of segmentation performance</a:t>
            </a:r>
          </a:p>
          <a:p>
            <a:pPr marL="342900" indent="-342900">
              <a:lnSpc>
                <a:spcPct val="150000"/>
              </a:lnSpc>
              <a:buFont typeface="Arial" panose="020B0604020202020204" pitchFamily="34" charset="0"/>
              <a:buChar char="•"/>
            </a:pPr>
            <a:endParaRPr lang="en-IN" b="0"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IN" b="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Accuracy</a:t>
            </a:r>
            <a:r>
              <a:rPr lang="en-IN" b="0" dirty="0">
                <a:latin typeface="Times New Roman" panose="02020603050405020304" pitchFamily="18" charset="0"/>
                <a:ea typeface="Calibri" panose="020F0502020204030204" pitchFamily="34" charset="0"/>
                <a:cs typeface="Times New Roman" panose="02020603050405020304" pitchFamily="18" charset="0"/>
              </a:rPr>
              <a:t>(%)  = </a:t>
            </a:r>
            <a:endParaRPr lang="en-US" b="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3352800" y="5181600"/>
            <a:ext cx="2819794" cy="8097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19</a:t>
            </a:fld>
            <a:endParaRPr lang="en-US" altLang="en-US" dirty="0"/>
          </a:p>
        </p:txBody>
      </p:sp>
      <p:sp>
        <p:nvSpPr>
          <p:cNvPr id="5" name="Text Box 7"/>
          <p:cNvSpPr txBox="1"/>
          <p:nvPr/>
        </p:nvSpPr>
        <p:spPr>
          <a:xfrm>
            <a:off x="68826" y="147484"/>
            <a:ext cx="11625285" cy="6833142"/>
          </a:xfrm>
          <a:prstGeom prst="rect">
            <a:avLst/>
          </a:prstGeom>
          <a:noFill/>
        </p:spPr>
        <p:txBody>
          <a:bodyPr wrap="square" rtlCol="0" anchor="t">
            <a:noAutofit/>
          </a:bodyPr>
          <a:lstStyle/>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r>
              <a:rPr lang="en-IN" b="0" dirty="0">
                <a:latin typeface="Times New Roman" panose="02020603050405020304" pitchFamily="18" charset="0"/>
                <a:ea typeface="Times New Roman" panose="02020603050405020304" pitchFamily="18" charset="0"/>
              </a:rPr>
              <a:t>T</a:t>
            </a:r>
            <a:r>
              <a:rPr lang="en-IN" sz="1800" b="0" dirty="0">
                <a:effectLst/>
                <a:latin typeface="Times New Roman" panose="02020603050405020304" pitchFamily="18" charset="0"/>
                <a:ea typeface="Times New Roman" panose="02020603050405020304" pitchFamily="18" charset="0"/>
              </a:rPr>
              <a:t>he model's performance assessed using cross-entropy loss on the training, validation, and test datasets. The best validation performance occurred at epoch 27, with a minimum cross-entropy loss of 0.06084. The validation loss decreased steadily initially and reached its lowest point at this epoch</a:t>
            </a:r>
            <a:endParaRPr lang="en-US" b="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1554" t="16703" r="31841" b="28146"/>
          <a:stretch>
            <a:fillRect/>
          </a:stretch>
        </p:blipFill>
        <p:spPr bwMode="auto">
          <a:xfrm>
            <a:off x="914400" y="554202"/>
            <a:ext cx="9648956" cy="2977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Overview</a:t>
            </a:r>
          </a:p>
        </p:txBody>
      </p:sp>
      <p:sp>
        <p:nvSpPr>
          <p:cNvPr id="3076" name="Rectangle 3"/>
          <p:cNvSpPr>
            <a:spLocks noChangeArrowheads="1"/>
          </p:cNvSpPr>
          <p:nvPr/>
        </p:nvSpPr>
        <p:spPr bwMode="auto">
          <a:xfrm>
            <a:off x="152400" y="1371600"/>
            <a:ext cx="11506200" cy="344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630" indent="-341630"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Introduction</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Problem Statement </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Objectives</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Literature Review</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Clarifications to the comments given during phase-1</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Methodology adopted with Block-Diagrams </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 Tools used </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 Results</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Timeline</a:t>
            </a:r>
          </a:p>
          <a:p>
            <a:pPr marL="457200" indent="-457200" algn="just" eaLnBrk="1" hangingPunct="1">
              <a:buFont typeface="+mj-lt"/>
              <a:buAutoNum type="arabicPeriod"/>
              <a:tabLst>
                <a:tab pos="445770" algn="l"/>
              </a:tabLst>
            </a:pPr>
            <a:r>
              <a:rPr lang="en-US" altLang="en-US" sz="2200" b="0" dirty="0">
                <a:latin typeface="Times New Roman" panose="02020603050405020304" pitchFamily="18" charset="0"/>
                <a:cs typeface="Times New Roman" panose="02020603050405020304" pitchFamily="18" charset="0"/>
              </a:rPr>
              <a:t>References</a:t>
            </a:r>
          </a:p>
        </p:txBody>
      </p:sp>
      <p:sp>
        <p:nvSpPr>
          <p:cNvPr id="2" name="Date Placeholder 1"/>
          <p:cNvSpPr>
            <a:spLocks noGrp="1"/>
          </p:cNvSpPr>
          <p:nvPr>
            <p:ph type="dt" sz="half" idx="10"/>
          </p:nvPr>
        </p:nvSpPr>
        <p:spPr>
          <a:xfrm>
            <a:off x="8961071" y="6296617"/>
            <a:ext cx="2743200" cy="365125"/>
          </a:xfrm>
        </p:spPr>
        <p:txBody>
          <a:bodyPr/>
          <a:lstStyle/>
          <a:p>
            <a:pPr>
              <a:defRPr/>
            </a:pPr>
            <a:fld id="{DFAB1550-E754-4009-9D1F-5A15CE784B61}" type="datetime5">
              <a:rPr lang="en-IN" smtClean="0"/>
              <a:t>15-Jan-25</a:t>
            </a:fld>
            <a:endParaRPr lang="en-US" dirty="0"/>
          </a:p>
        </p:txBody>
      </p:sp>
      <p:sp>
        <p:nvSpPr>
          <p:cNvPr id="3" name="Footer Placeholder 2"/>
          <p:cNvSpPr>
            <a:spLocks noGrp="1"/>
          </p:cNvSpPr>
          <p:nvPr>
            <p:ph type="ftr" sz="quarter" idx="11"/>
          </p:nvPr>
        </p:nvSpPr>
        <p:spPr>
          <a:xfrm>
            <a:off x="443867" y="6296617"/>
            <a:ext cx="5667373" cy="365125"/>
          </a:xfrm>
        </p:spPr>
        <p:txBody>
          <a:bodyPr/>
          <a:lstStyle/>
          <a:p>
            <a:pPr>
              <a:defRPr/>
            </a:pPr>
            <a:r>
              <a:rPr lang="en-US" dirty="0"/>
              <a:t>Dept. of E &amp; CE, DSCE</a:t>
            </a:r>
          </a:p>
        </p:txBody>
      </p:sp>
      <p:sp>
        <p:nvSpPr>
          <p:cNvPr id="6" name="Slide Number Placeholder 5"/>
          <p:cNvSpPr>
            <a:spLocks noGrp="1"/>
          </p:cNvSpPr>
          <p:nvPr>
            <p:ph type="sldNum" sz="quarter" idx="12"/>
          </p:nvPr>
        </p:nvSpPr>
        <p:spPr>
          <a:xfrm>
            <a:off x="4953000" y="6296617"/>
            <a:ext cx="1905000" cy="365125"/>
          </a:xfrm>
        </p:spPr>
        <p:txBody>
          <a:bodyPr/>
          <a:lstStyle/>
          <a:p>
            <a:fld id="{61B5AB7C-B9B8-4808-BD85-49D8C8998859}" type="slidenum">
              <a:rPr lang="en-US" altLang="en-US" sz="1200" smtClean="0"/>
              <a:t>2</a:t>
            </a:fld>
            <a:endParaRPr lang="en-US" altLang="en-US" sz="1200" dirty="0"/>
          </a:p>
        </p:txBody>
      </p:sp>
      <p:sp>
        <p:nvSpPr>
          <p:cNvPr id="5" name="TextBox 4"/>
          <p:cNvSpPr txBox="1"/>
          <p:nvPr/>
        </p:nvSpPr>
        <p:spPr>
          <a:xfrm>
            <a:off x="2286000" y="3241875"/>
            <a:ext cx="6096000" cy="369332"/>
          </a:xfrm>
          <a:prstGeom prst="rect">
            <a:avLst/>
          </a:prstGeom>
          <a:noFill/>
        </p:spPr>
        <p:txBody>
          <a:bodyPr wrap="square">
            <a:spAutoFit/>
          </a:bodyPr>
          <a:lstStyle/>
          <a:p>
            <a:r>
              <a:rPr lang="en-US" altLang="en-US" sz="1800" b="0" dirty="0">
                <a:latin typeface="Book Antiqua" panose="02040602050305030304" pitchFamily="18" charset="0"/>
                <a:cs typeface="Times New Roman" panose="02020603050405020304" pitchFamily="18" charset="0"/>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20</a:t>
            </a:fld>
            <a:endParaRPr lang="en-US" alt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819" t="17176" r="31930" b="28304"/>
          <a:stretch>
            <a:fillRect/>
          </a:stretch>
        </p:blipFill>
        <p:spPr bwMode="auto">
          <a:xfrm>
            <a:off x="1600200" y="141780"/>
            <a:ext cx="8458200" cy="3461342"/>
          </a:xfrm>
          <a:prstGeom prst="rect">
            <a:avLst/>
          </a:prstGeom>
          <a:noFill/>
          <a:ln>
            <a:noFill/>
          </a:ln>
        </p:spPr>
      </p:pic>
      <p:sp>
        <p:nvSpPr>
          <p:cNvPr id="8" name="Text Box 7"/>
          <p:cNvSpPr txBox="1"/>
          <p:nvPr/>
        </p:nvSpPr>
        <p:spPr>
          <a:xfrm>
            <a:off x="68826" y="147484"/>
            <a:ext cx="11625285" cy="6833142"/>
          </a:xfrm>
          <a:prstGeom prst="rect">
            <a:avLst/>
          </a:prstGeom>
          <a:noFill/>
        </p:spPr>
        <p:txBody>
          <a:bodyPr wrap="square" rtlCol="0" anchor="t">
            <a:noAutofit/>
          </a:bodyPr>
          <a:lstStyle/>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42900" indent="-342900">
              <a:lnSpc>
                <a:spcPct val="200000"/>
              </a:lnSpc>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342900" indent="-342900">
              <a:lnSpc>
                <a:spcPct val="250000"/>
              </a:lnSpc>
              <a:buFont typeface="Arial" panose="020B0604020202020204" pitchFamily="34" charset="0"/>
              <a:buChar char="•"/>
            </a:pPr>
            <a:endParaRPr lang="en-US" b="0" dirty="0"/>
          </a:p>
          <a:p>
            <a:pPr marL="342900" indent="-342900">
              <a:lnSpc>
                <a:spcPct val="2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Gradients are derivatives of the loss function with respect to the model's parameters (weights and biases).</a:t>
            </a:r>
          </a:p>
          <a:p>
            <a:pPr marL="342900" indent="-342900">
              <a:lnSpc>
                <a:spcPct val="2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Large gradients cause significant updates, while small gradients result in minimal updates.</a:t>
            </a:r>
          </a:p>
          <a:p>
            <a:pPr marL="342900" indent="-342900">
              <a:lnSpc>
                <a:spcPct val="250000"/>
              </a:lnSpc>
              <a:buFont typeface="Arial" panose="020B0604020202020204" pitchFamily="34" charset="0"/>
              <a:buChar char="•"/>
            </a:pPr>
            <a:r>
              <a:rPr lang="en-US" b="0" dirty="0">
                <a:latin typeface="Times New Roman" panose="02020603050405020304" pitchFamily="18" charset="0"/>
                <a:ea typeface="Times New Roman" panose="02020603050405020304" pitchFamily="18" charset="0"/>
                <a:cs typeface="Times New Roman" panose="02020603050405020304" pitchFamily="18" charset="0"/>
              </a:rPr>
              <a:t>It monitors stability</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21</a:t>
            </a:fld>
            <a:endParaRPr lang="en-US" altLang="en-US" dirty="0"/>
          </a:p>
        </p:txBody>
      </p:sp>
      <p:sp>
        <p:nvSpPr>
          <p:cNvPr id="5" name="Text Box 7"/>
          <p:cNvSpPr txBox="1"/>
          <p:nvPr/>
        </p:nvSpPr>
        <p:spPr>
          <a:xfrm>
            <a:off x="39330" y="146696"/>
            <a:ext cx="11654782" cy="6833930"/>
          </a:xfrm>
          <a:prstGeom prst="rect">
            <a:avLst/>
          </a:prstGeom>
          <a:noFill/>
        </p:spPr>
        <p:txBody>
          <a:bodyPr wrap="square" rtlCol="0" anchor="t">
            <a:noAutofit/>
          </a:bodyPr>
          <a:lstStyle/>
          <a:p>
            <a:pPr algn="just">
              <a:lnSpc>
                <a:spcPct val="25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proposed model achieved: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Accuracy value of 96.1 %, </a:t>
            </a:r>
            <a:endParaRPr lang="en-IN" sz="2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50000"/>
              </a:lnSpc>
              <a:spcAft>
                <a:spcPts val="800"/>
              </a:spcAft>
            </a:pPr>
            <a:r>
              <a:rPr lang="en-IN" sz="2400" b="0" dirty="0">
                <a:latin typeface="Times New Roman" panose="02020603050405020304" pitchFamily="18" charset="0"/>
                <a:ea typeface="Times New Roman" panose="02020603050405020304" pitchFamily="18" charset="0"/>
                <a:cs typeface="Times New Roman" panose="02020603050405020304" pitchFamily="18" charset="0"/>
              </a:rPr>
              <a:t>B</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est Validation Performance of 0.0060937, </a:t>
            </a:r>
            <a:endParaRPr lang="en-IN" sz="2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50000"/>
              </a:lnSpc>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Gradient of 0.024219 for an MRI image which indicates that the model’s predictions are close to the true values with low errors</a:t>
            </a:r>
            <a:endParaRPr lang="en-US" sz="2400" b="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22</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95400"/>
            <a:ext cx="8353425" cy="4267200"/>
          </a:xfrm>
          <a:prstGeom prst="rect">
            <a:avLst/>
          </a:prstGeom>
        </p:spPr>
      </p:pic>
      <p:sp>
        <p:nvSpPr>
          <p:cNvPr id="7" name="Text Box 7"/>
          <p:cNvSpPr txBox="1"/>
          <p:nvPr/>
        </p:nvSpPr>
        <p:spPr>
          <a:xfrm>
            <a:off x="-1371600" y="12290"/>
            <a:ext cx="13916201" cy="6116453"/>
          </a:xfrm>
          <a:prstGeom prst="rect">
            <a:avLst/>
          </a:prstGeom>
          <a:noFill/>
        </p:spPr>
        <p:txBody>
          <a:bodyPr wrap="square" rtlCol="0" anchor="t">
            <a:noAutofit/>
          </a:bodyPr>
          <a:lstStyle/>
          <a:p>
            <a:pPr algn="ctr">
              <a:lnSpc>
                <a:spcPct val="250000"/>
              </a:lnSpc>
              <a:spcAft>
                <a:spcPts val="800"/>
              </a:spcAft>
            </a:pP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Comparison of Result with other Papers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References</a:t>
            </a:r>
          </a:p>
        </p:txBody>
      </p:sp>
      <p:sp>
        <p:nvSpPr>
          <p:cNvPr id="3" name="Date Placeholder 2"/>
          <p:cNvSpPr>
            <a:spLocks noGrp="1"/>
          </p:cNvSpPr>
          <p:nvPr>
            <p:ph type="dt" sz="half" idx="10"/>
          </p:nvPr>
        </p:nvSpPr>
        <p:spPr>
          <a:xfrm>
            <a:off x="8961071" y="6296617"/>
            <a:ext cx="2743200" cy="365125"/>
          </a:xfrm>
        </p:spPr>
        <p:txBody>
          <a:bodyPr/>
          <a:lstStyle/>
          <a:p>
            <a:pPr>
              <a:defRPr/>
            </a:pPr>
            <a:fld id="{3228B9FF-C1D8-4457-96D9-F8068913D9B5}" type="datetime5">
              <a:rPr lang="en-IN" smtClean="0"/>
              <a:t>15-Jan-25</a:t>
            </a:fld>
            <a:endParaRPr lang="en-US"/>
          </a:p>
        </p:txBody>
      </p:sp>
      <p:sp>
        <p:nvSpPr>
          <p:cNvPr id="4" name="Footer Placeholder 3"/>
          <p:cNvSpPr>
            <a:spLocks noGrp="1"/>
          </p:cNvSpPr>
          <p:nvPr>
            <p:ph type="ftr" sz="quarter" idx="11"/>
          </p:nvPr>
        </p:nvSpPr>
        <p:spPr>
          <a:xfrm>
            <a:off x="533400" y="6296617"/>
            <a:ext cx="3273263" cy="390017"/>
          </a:xfrm>
        </p:spPr>
        <p:txBody>
          <a:bodyPr/>
          <a:lstStyle/>
          <a:p>
            <a:pPr>
              <a:defRPr/>
            </a:pPr>
            <a:r>
              <a:rPr lang="en-US" dirty="0"/>
              <a:t>Dept. of E &amp; CE, DSCE</a:t>
            </a:r>
          </a:p>
        </p:txBody>
      </p:sp>
      <p:sp>
        <p:nvSpPr>
          <p:cNvPr id="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t>23</a:t>
            </a:fld>
            <a:endParaRPr lang="en-US" altLang="en-US" dirty="0"/>
          </a:p>
        </p:txBody>
      </p:sp>
      <p:sp>
        <p:nvSpPr>
          <p:cNvPr id="5" name="Rectangle 4"/>
          <p:cNvSpPr/>
          <p:nvPr/>
        </p:nvSpPr>
        <p:spPr>
          <a:xfrm>
            <a:off x="147321" y="990599"/>
            <a:ext cx="11887200" cy="5651500"/>
          </a:xfrm>
          <a:prstGeom prst="rect">
            <a:avLst/>
          </a:prstGeom>
        </p:spPr>
        <p:txBody>
          <a:bodyPr wrap="square">
            <a:spAutoFit/>
          </a:bodyPr>
          <a:lstStyle/>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sym typeface="+mn-ea"/>
              </a:rPr>
              <a:t>[1] V. Pawar, "Enhancing Brain Tumour Classification through Hybrid Machine Learning Approaches," Research Publication, pp. 21-30,2022</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[2] N. Zulpe, "Classification of Brain Tumors Using GLCM Textural Features Extracted from MRI Scans," Research Paper, pp. 1-10,may 2023</a:t>
            </a: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sym typeface="+mn-ea"/>
              </a:rPr>
              <a:t>[3] A. K. Aggarwal, "Classification of Brain Tumor MRI Images Using GLCM Texture Features and svm," Research Paper, pp. 71-80,2023</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[4] S. Jain, "Brain cancer Classification for Early Detection and Improved Survival Rates," Research Study, pp. 11-20,2024.</a:t>
            </a: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[5] K. S. Prasad, "</a:t>
            </a:r>
            <a:r>
              <a:rPr lang="en-US" sz="1800" b="0" dirty="0">
                <a:solidFill>
                  <a:schemeClr val="dk1"/>
                </a:solidFill>
                <a:effectLst/>
                <a:latin typeface="Times New Roman" panose="02020603050405020304" pitchFamily="18" charset="0"/>
                <a:cs typeface="Times New Roman" panose="02020603050405020304" pitchFamily="18" charset="0"/>
                <a:sym typeface="+mn-ea"/>
              </a:rPr>
              <a:t>Optimized Brain Tumor Detection: A Dual-Module Approach for MRI Image Enhancement and Tumor Classification</a:t>
            </a: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 pp. 31-40,2024.</a:t>
            </a: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[6] H. P. Hadi, "Brain Tumor Segmentation Using Multimodal Benchmark Data and Active Contour Model," Research Results, pp. 41-50,2020</a:t>
            </a: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[7] S. Saeedi, "Advancements in Brain Tumor Detection via Machine Learning and Deep Learning Techniques," Literature Review, pp. 51-60,2019</a:t>
            </a:r>
          </a:p>
          <a:p>
            <a:pPr>
              <a:lnSpc>
                <a:spcPct val="107000"/>
              </a:lnSpc>
              <a:spcAft>
                <a:spcPts val="800"/>
              </a:spcAft>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[8] J. Chaki, "Brain Tumor Categorization with Deep and Reinforcement Learning Techniques," Research Advances, pp. 61-70,2019</a:t>
            </a:r>
          </a:p>
          <a:p>
            <a:pPr>
              <a:lnSpc>
                <a:spcPct val="107000"/>
              </a:lnSpc>
              <a:spcAft>
                <a:spcPts val="800"/>
              </a:spcAft>
            </a:pP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 Box 5"/>
          <p:cNvSpPr txBox="1"/>
          <p:nvPr/>
        </p:nvSpPr>
        <p:spPr>
          <a:xfrm>
            <a:off x="889000" y="1356089"/>
            <a:ext cx="4064000" cy="368300"/>
          </a:xfrm>
          <a:prstGeom prst="rect">
            <a:avLst/>
          </a:prstGeom>
          <a:noFill/>
        </p:spPr>
        <p:txBody>
          <a:bodyPr wrap="square" rtlCol="0">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288618" y="3124200"/>
            <a:ext cx="4876800" cy="3499724"/>
            <a:chOff x="7425660" y="4114801"/>
            <a:chExt cx="3515390" cy="2585323"/>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660" y="4223341"/>
              <a:ext cx="3251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7740650" y="4324648"/>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5400" b="0" dirty="0">
                  <a:solidFill>
                    <a:srgbClr val="FFFFFF"/>
                  </a:solidFill>
                  <a:latin typeface="Monotype Corsiva" panose="03010101010201010101" pitchFamily="66" charset="0"/>
                </a:rPr>
                <a:t>Questions</a:t>
              </a:r>
            </a:p>
          </p:txBody>
        </p:sp>
        <p:sp>
          <p:nvSpPr>
            <p:cNvPr id="8" name="Text Box 4"/>
            <p:cNvSpPr txBox="1">
              <a:spLocks noChangeArrowheads="1"/>
            </p:cNvSpPr>
            <p:nvPr/>
          </p:nvSpPr>
          <p:spPr bwMode="auto">
            <a:xfrm>
              <a:off x="9753601" y="4114801"/>
              <a:ext cx="49244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sz="5400" b="0" dirty="0">
                <a:solidFill>
                  <a:srgbClr val="FFFFFF"/>
                </a:solidFill>
                <a:latin typeface="Times New Roman" panose="02020603050405020304" pitchFamily="18" charset="0"/>
              </a:endParaRPr>
            </a:p>
            <a:p>
              <a:pPr eaLnBrk="1" hangingPunct="1"/>
              <a:r>
                <a:rPr lang="en-US" altLang="en-US" sz="5400" b="0" dirty="0">
                  <a:solidFill>
                    <a:srgbClr val="FFFFFF"/>
                  </a:solidFill>
                  <a:latin typeface="Times New Roman" panose="02020603050405020304" pitchFamily="18" charset="0"/>
                </a:rPr>
                <a:t>?</a:t>
              </a:r>
            </a:p>
            <a:p>
              <a:pPr eaLnBrk="1" hangingPunct="1"/>
              <a:r>
                <a:rPr lang="en-US" altLang="en-US" sz="5400" b="0" dirty="0">
                  <a:solidFill>
                    <a:srgbClr val="FFFFFF"/>
                  </a:solidFill>
                  <a:latin typeface="Times New Roman" panose="02020603050405020304" pitchFamily="18" charset="0"/>
                </a:rPr>
                <a:t>?</a:t>
              </a:r>
            </a:p>
          </p:txBody>
        </p:sp>
      </p:grpSp>
      <p:pic>
        <p:nvPicPr>
          <p:cNvPr id="1026" name="Picture 2" descr="5 Thank-You Letter Examples for Extending Gratitude to Your Network -  Ideali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37" y="341596"/>
            <a:ext cx="7239000" cy="292953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a:xfrm>
            <a:off x="8961071" y="6296617"/>
            <a:ext cx="2743200" cy="365125"/>
          </a:xfrm>
        </p:spPr>
        <p:txBody>
          <a:bodyPr/>
          <a:lstStyle/>
          <a:p>
            <a:pPr>
              <a:defRPr/>
            </a:pPr>
            <a:fld id="{A0A64108-F62A-464A-947B-3F09FE607984}" type="datetime5">
              <a:rPr lang="en-IN" smtClean="0"/>
              <a:t>15-Jan-25</a:t>
            </a:fld>
            <a:endParaRPr lang="en-US"/>
          </a:p>
        </p:txBody>
      </p:sp>
      <p:sp>
        <p:nvSpPr>
          <p:cNvPr id="14" name="Footer Placeholder 13"/>
          <p:cNvSpPr>
            <a:spLocks noGrp="1"/>
          </p:cNvSpPr>
          <p:nvPr>
            <p:ph type="ftr" sz="quarter" idx="11"/>
          </p:nvPr>
        </p:nvSpPr>
        <p:spPr>
          <a:xfrm>
            <a:off x="533400" y="6296617"/>
            <a:ext cx="3273263" cy="390017"/>
          </a:xfrm>
        </p:spPr>
        <p:txBody>
          <a:bodyPr/>
          <a:lstStyle/>
          <a:p>
            <a:pPr>
              <a:defRPr/>
            </a:pPr>
            <a:r>
              <a:rPr lang="en-US"/>
              <a:t>Dept. of E &amp; CE, DSCE</a:t>
            </a:r>
          </a:p>
        </p:txBody>
      </p:sp>
      <p:sp>
        <p:nvSpPr>
          <p:cNvPr id="15" name="Slide Number Placeholder 14"/>
          <p:cNvSpPr>
            <a:spLocks noGrp="1"/>
          </p:cNvSpPr>
          <p:nvPr>
            <p:ph type="sldNum" sz="quarter" idx="12"/>
          </p:nvPr>
        </p:nvSpPr>
        <p:spPr>
          <a:xfrm>
            <a:off x="4953000" y="6296617"/>
            <a:ext cx="1884348" cy="390017"/>
          </a:xfrm>
        </p:spPr>
        <p:txBody>
          <a:bodyPr/>
          <a:lstStyle/>
          <a:p>
            <a:fld id="{61B5AB7C-B9B8-4808-BD85-49D8C8998859}" type="slidenum">
              <a:rPr lang="en-US" altLang="en-US" smtClean="0"/>
              <a:t>24</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3</a:t>
            </a:fld>
            <a:endParaRPr lang="en-US" altLang="en-US" dirty="0"/>
          </a:p>
        </p:txBody>
      </p:sp>
      <p:sp>
        <p:nvSpPr>
          <p:cNvPr id="5" name="Text Box 4"/>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tabLst>
                <a:tab pos="445770" algn="l"/>
              </a:tabLst>
            </a:pPr>
            <a:r>
              <a:rPr lang="en-US" altLang="en-US" sz="3600" dirty="0">
                <a:latin typeface="Book Antiqua" panose="02040602050305030304" pitchFamily="18" charset="0"/>
                <a:cs typeface="Times New Roman" panose="02020603050405020304" pitchFamily="18" charset="0"/>
              </a:rPr>
              <a:t>Introduction</a:t>
            </a:r>
          </a:p>
        </p:txBody>
      </p:sp>
      <p:sp>
        <p:nvSpPr>
          <p:cNvPr id="6" name="Text Box 5"/>
          <p:cNvSpPr txBox="1"/>
          <p:nvPr/>
        </p:nvSpPr>
        <p:spPr>
          <a:xfrm>
            <a:off x="487680" y="1447800"/>
            <a:ext cx="11206480" cy="4523105"/>
          </a:xfrm>
          <a:prstGeom prst="rect">
            <a:avLst/>
          </a:prstGeom>
          <a:noFill/>
        </p:spPr>
        <p:txBody>
          <a:bodyPr wrap="square" rtlCol="0" anchor="t">
            <a:spAutoFit/>
          </a:bodyPr>
          <a:lstStyle/>
          <a:p>
            <a:pPr marL="285750" indent="-285750" algn="just">
              <a:lnSpc>
                <a:spcPct val="200000"/>
              </a:lnSpc>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sym typeface="+mn-ea"/>
              </a:rPr>
              <a:t>Brain tumors represent one of the most critical health challenges faced by individuals worldwide, requiring timely and accurate diagnosis for effective treatment.</a:t>
            </a:r>
            <a:endParaRPr lang="en-US" b="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sym typeface="+mn-ea"/>
              </a:rPr>
              <a:t>Brain tumors are abnormal growths of cells within the brain or surrounding tissues. </a:t>
            </a:r>
          </a:p>
          <a:p>
            <a:pPr marL="285750" indent="-285750" algn="just">
              <a:lnSpc>
                <a:spcPct val="200000"/>
              </a:lnSpc>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sym typeface="+mn-ea"/>
              </a:rPr>
              <a:t>Brain tumors are categorized further based on their histological features, location, and growth patterns</a:t>
            </a:r>
          </a:p>
          <a:p>
            <a:pPr marL="285750" indent="-285750" algn="just">
              <a:lnSpc>
                <a:spcPct val="200000"/>
              </a:lnSpc>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sym typeface="+mn-ea"/>
              </a:rPr>
              <a:t>As brain tumors can significantly affect an individual's quality of life and prognosis, early detection and accurate characterization are essential. </a:t>
            </a:r>
          </a:p>
          <a:p>
            <a:pPr marL="285750" indent="-285750" algn="just">
              <a:lnSpc>
                <a:spcPct val="200000"/>
              </a:lnSpc>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sym typeface="+mn-ea"/>
              </a:rPr>
              <a:t>Advancements in imaging technologies and processing techniques continue to improve our ability to identify and treat brain tumors effectively</a:t>
            </a:r>
            <a:r>
              <a:rPr lang="en-US" dirty="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Problem Statement </a:t>
            </a:r>
          </a:p>
        </p:txBody>
      </p:sp>
      <p:sp>
        <p:nvSpPr>
          <p:cNvPr id="3" name="Date Placeholder 2"/>
          <p:cNvSpPr>
            <a:spLocks noGrp="1"/>
          </p:cNvSpPr>
          <p:nvPr>
            <p:ph type="dt" sz="half" idx="10"/>
          </p:nvPr>
        </p:nvSpPr>
        <p:spPr>
          <a:xfrm>
            <a:off x="8961071" y="6296617"/>
            <a:ext cx="2743200" cy="365125"/>
          </a:xfrm>
        </p:spPr>
        <p:txBody>
          <a:bodyPr/>
          <a:lstStyle/>
          <a:p>
            <a:pPr>
              <a:defRPr/>
            </a:pPr>
            <a:fld id="{9FA35F06-F019-4D36-9EF1-CA2CBFDA7FB9}" type="datetime5">
              <a:rPr lang="en-IN" smtClean="0"/>
              <a:t>15-Jan-25</a:t>
            </a:fld>
            <a:endParaRPr lang="en-US"/>
          </a:p>
        </p:txBody>
      </p:sp>
      <p:sp>
        <p:nvSpPr>
          <p:cNvPr id="4" name="Footer Placeholder 3"/>
          <p:cNvSpPr>
            <a:spLocks noGrp="1"/>
          </p:cNvSpPr>
          <p:nvPr>
            <p:ph type="ftr" sz="quarter" idx="11"/>
          </p:nvPr>
        </p:nvSpPr>
        <p:spPr>
          <a:xfrm>
            <a:off x="533400" y="6296617"/>
            <a:ext cx="3273263" cy="390017"/>
          </a:xfrm>
        </p:spPr>
        <p:txBody>
          <a:bodyPr/>
          <a:lstStyle/>
          <a:p>
            <a:pPr>
              <a:defRPr/>
            </a:pPr>
            <a:r>
              <a:rPr lang="en-US"/>
              <a:t>Dept. of E &amp; CE, DSCE</a:t>
            </a:r>
          </a:p>
        </p:txBody>
      </p:sp>
      <p:sp>
        <p:nvSpPr>
          <p:cNvPr id="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t>4</a:t>
            </a:fld>
            <a:endParaRPr lang="en-US" altLang="en-US"/>
          </a:p>
        </p:txBody>
      </p:sp>
      <p:sp>
        <p:nvSpPr>
          <p:cNvPr id="5" name="Text Box 4"/>
          <p:cNvSpPr txBox="1"/>
          <p:nvPr/>
        </p:nvSpPr>
        <p:spPr>
          <a:xfrm>
            <a:off x="198140" y="1457632"/>
            <a:ext cx="11993860" cy="4866968"/>
          </a:xfrm>
          <a:prstGeom prst="rect">
            <a:avLst/>
          </a:prstGeom>
          <a:noFill/>
        </p:spPr>
        <p:txBody>
          <a:bodyPr wrap="square" rtlCol="0" anchor="t">
            <a:noAutofit/>
          </a:bodyPr>
          <a:lstStyle/>
          <a:p>
            <a:pPr algn="just">
              <a:lnSpc>
                <a:spcPct val="150000"/>
              </a:lnSpc>
            </a:pPr>
            <a:endParaRPr lang="en-US" b="0" dirty="0">
              <a:latin typeface="Times New Roman" panose="02020603050405020304" pitchFamily="18" charset="0"/>
              <a:cs typeface="Times New Roman" panose="02020603050405020304" pitchFamily="18" charset="0"/>
            </a:endParaRPr>
          </a:p>
          <a:p>
            <a:pPr algn="just">
              <a:lnSpc>
                <a:spcPct val="250000"/>
              </a:lnSpc>
            </a:pPr>
            <a:r>
              <a:rPr lang="en-US" b="0" dirty="0">
                <a:latin typeface="Times New Roman" panose="02020603050405020304" pitchFamily="18" charset="0"/>
                <a:cs typeface="Times New Roman" panose="02020603050405020304" pitchFamily="18" charset="0"/>
              </a:rPr>
              <a:t>Accurate segmentation of brain tumors is crucial for effective diagnosis, treatment planning, and monitoring of tumor progression </a:t>
            </a:r>
            <a:r>
              <a:rPr lang="en-US" dirty="0"/>
              <a:t>. </a:t>
            </a:r>
            <a:r>
              <a:rPr lang="en-US" b="0" dirty="0">
                <a:latin typeface="Times New Roman" panose="02020603050405020304" pitchFamily="18" charset="0"/>
                <a:cs typeface="Times New Roman" panose="02020603050405020304" pitchFamily="18" charset="0"/>
              </a:rPr>
              <a:t>Many algorithms struggle to enhance MRI images without losing critical information, and tumor classification models may exhibit poor generalization when dealing with diverse patient data. This leads to incorrect or delayed diagnoses, directly impacting patient outcomes.</a:t>
            </a:r>
          </a:p>
          <a:p>
            <a:pPr marL="285750" indent="-285750">
              <a:lnSpc>
                <a:spcPct val="200000"/>
              </a:lnSpc>
              <a:buFont typeface="Wingdings" panose="05000000000000000000" pitchFamily="2" charset="2"/>
              <a:buChar char="§"/>
            </a:pPr>
            <a:endParaRPr lang="en-US"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 y="141656"/>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tabLst>
                <a:tab pos="445770" algn="l"/>
              </a:tabLst>
            </a:pPr>
            <a:r>
              <a:rPr lang="en-US" altLang="en-US" sz="3600" dirty="0">
                <a:latin typeface="Book Antiqua" panose="02040602050305030304" pitchFamily="18" charset="0"/>
                <a:cs typeface="Times New Roman" panose="02020603050405020304" pitchFamily="18" charset="0"/>
              </a:rPr>
              <a:t>Objectives</a:t>
            </a:r>
          </a:p>
        </p:txBody>
      </p:sp>
      <p:sp>
        <p:nvSpPr>
          <p:cNvPr id="2" name="Date Placeholder 1"/>
          <p:cNvSpPr>
            <a:spLocks noGrp="1"/>
          </p:cNvSpPr>
          <p:nvPr>
            <p:ph type="dt" sz="half" idx="10"/>
          </p:nvPr>
        </p:nvSpPr>
        <p:spPr>
          <a:xfrm>
            <a:off x="8961071" y="6296617"/>
            <a:ext cx="2743200" cy="365125"/>
          </a:xfrm>
        </p:spPr>
        <p:txBody>
          <a:bodyPr/>
          <a:lstStyle/>
          <a:p>
            <a:pPr>
              <a:defRPr/>
            </a:pPr>
            <a:fld id="{16008717-E29B-4334-B244-1BAB8433AF69}" type="datetime5">
              <a:rPr lang="en-IN" smtClean="0"/>
              <a:t>15-Jan-25</a:t>
            </a:fld>
            <a:endParaRPr lang="en-US"/>
          </a:p>
        </p:txBody>
      </p:sp>
      <p:sp>
        <p:nvSpPr>
          <p:cNvPr id="4" name="Footer Placeholder 3"/>
          <p:cNvSpPr>
            <a:spLocks noGrp="1"/>
          </p:cNvSpPr>
          <p:nvPr>
            <p:ph type="ftr" sz="quarter" idx="11"/>
          </p:nvPr>
        </p:nvSpPr>
        <p:spPr>
          <a:xfrm>
            <a:off x="533400" y="6296617"/>
            <a:ext cx="3273263" cy="390017"/>
          </a:xfrm>
        </p:spPr>
        <p:txBody>
          <a:bodyPr/>
          <a:lstStyle/>
          <a:p>
            <a:pPr>
              <a:defRPr/>
            </a:pPr>
            <a:r>
              <a:rPr lang="en-US"/>
              <a:t>Dept. of E &amp; CE, DSCE</a:t>
            </a:r>
          </a:p>
        </p:txBody>
      </p:sp>
      <p:sp>
        <p:nvSpPr>
          <p:cNvPr id="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t>5</a:t>
            </a:fld>
            <a:endParaRPr lang="en-US" altLang="en-US"/>
          </a:p>
        </p:txBody>
      </p:sp>
      <p:sp>
        <p:nvSpPr>
          <p:cNvPr id="5" name="Text Box 4"/>
          <p:cNvSpPr txBox="1"/>
          <p:nvPr/>
        </p:nvSpPr>
        <p:spPr>
          <a:xfrm rot="10800000">
            <a:off x="694824" y="6446001"/>
            <a:ext cx="10838045" cy="70327"/>
          </a:xfrm>
          <a:prstGeom prst="rect">
            <a:avLst/>
          </a:prstGeom>
          <a:noFill/>
        </p:spPr>
        <p:txBody>
          <a:bodyPr wrap="square" rtlCol="0" anchor="t">
            <a:noAutofit/>
          </a:bodyPr>
          <a:lstStyle/>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p:txBody>
      </p:sp>
      <p:sp>
        <p:nvSpPr>
          <p:cNvPr id="16" name="Rectangle 8"/>
          <p:cNvSpPr>
            <a:spLocks noChangeArrowheads="1"/>
          </p:cNvSpPr>
          <p:nvPr/>
        </p:nvSpPr>
        <p:spPr bwMode="auto">
          <a:xfrm rot="10800000" flipV="1">
            <a:off x="-1" y="1356978"/>
            <a:ext cx="12157586" cy="604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Tumor Segmentation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effectively segment tumor regions from the pre-processed image</a:t>
            </a:r>
            <a:r>
              <a:rPr lang="en-US" altLang="en-US" b="0" dirty="0">
                <a:latin typeface="Times New Roman" panose="02020603050405020304" pitchFamily="18" charset="0"/>
                <a:cs typeface="Times New Roman" panose="02020603050405020304" pitchFamily="18" charset="0"/>
              </a:rPr>
              <a:t> using </a:t>
            </a:r>
            <a:r>
              <a:rPr lang="en-US" altLang="en-US" dirty="0">
                <a:latin typeface="Times New Roman" panose="02020603050405020304" pitchFamily="18" charset="0"/>
                <a:cs typeface="Times New Roman" panose="02020603050405020304" pitchFamily="18" charset="0"/>
              </a:rPr>
              <a:t>OTSU</a:t>
            </a:r>
            <a:r>
              <a:rPr lang="en-US" altLang="en-US" b="0" dirty="0">
                <a:latin typeface="Times New Roman" panose="02020603050405020304" pitchFamily="18" charset="0"/>
                <a:cs typeface="Times New Roman" panose="02020603050405020304" pitchFamily="18" charset="0"/>
              </a:rPr>
              <a:t> algorithm, to facilitate effective extraction followed by classification of the tumor.</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a:t>
            </a:r>
            <a:r>
              <a:rPr lang="en-US" altLang="en-US" dirty="0">
                <a:latin typeface="Times New Roman" panose="02020603050405020304" pitchFamily="18" charset="0"/>
                <a:cs typeface="Times New Roman" panose="02020603050405020304" pitchFamily="18" charset="0"/>
              </a:rPr>
              <a:t>ion </a:t>
            </a:r>
          </a:p>
          <a:p>
            <a:pPr algn="just" eaLnBrk="0" hangingPunct="0">
              <a:lnSpc>
                <a:spcPct val="200000"/>
              </a:lnSpc>
            </a:pPr>
            <a:r>
              <a:rPr lang="en-US" altLang="en-US" b="0" dirty="0">
                <a:latin typeface="Times New Roman" panose="02020603050405020304" pitchFamily="18" charset="0"/>
                <a:cs typeface="Times New Roman" panose="02020603050405020304" pitchFamily="18" charset="0"/>
              </a:rPr>
              <a:t>     To extract features such as mean ,SD ,variance ,correlation, energy, contrast </a:t>
            </a:r>
            <a:r>
              <a:rPr lang="en-US" altLang="en-US" b="0" dirty="0" err="1">
                <a:latin typeface="Times New Roman" panose="02020603050405020304" pitchFamily="18" charset="0"/>
                <a:cs typeface="Times New Roman" panose="02020603050405020304" pitchFamily="18" charset="0"/>
              </a:rPr>
              <a:t>etc</a:t>
            </a:r>
            <a:r>
              <a:rPr lang="en-US" altLang="en-US" b="0" dirty="0">
                <a:latin typeface="Times New Roman" panose="02020603050405020304" pitchFamily="18" charset="0"/>
                <a:cs typeface="Times New Roman" panose="02020603050405020304" pitchFamily="18" charset="0"/>
              </a:rPr>
              <a:t>, using </a:t>
            </a:r>
            <a:r>
              <a:rPr lang="en-US" altLang="en-US" dirty="0">
                <a:latin typeface="Times New Roman" panose="02020603050405020304" pitchFamily="18" charset="0"/>
                <a:cs typeface="Times New Roman" panose="02020603050405020304" pitchFamily="18" charset="0"/>
              </a:rPr>
              <a:t>GLCM</a:t>
            </a:r>
            <a:r>
              <a:rPr lang="en-US" altLang="en-US" b="0" dirty="0">
                <a:latin typeface="Times New Roman" panose="02020603050405020304" pitchFamily="18" charset="0"/>
                <a:cs typeface="Times New Roman" panose="02020603050405020304" pitchFamily="18" charset="0"/>
              </a:rPr>
              <a:t> technique from the segmented   image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Classification of tumor </a:t>
            </a:r>
          </a:p>
          <a:p>
            <a:pPr marR="0" lvl="0" algn="just" defTabSz="914400" rtl="0" eaLnBrk="0" fontAlgn="base" latinLnBrk="0" hangingPunct="0">
              <a:lnSpc>
                <a:spcPct val="2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b="0" dirty="0">
                <a:latin typeface="Times New Roman" panose="02020603050405020304" pitchFamily="18" charset="0"/>
                <a:cs typeface="Times New Roman" panose="02020603050405020304" pitchFamily="18" charset="0"/>
              </a:rPr>
              <a:t>Classification of tumor into benign and malignant tumor using Multi SVM and CNN techniques based on the feature extracted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6</a:t>
            </a:fld>
            <a:endParaRPr lang="en-US" altLang="en-US" dirty="0"/>
          </a:p>
        </p:txBody>
      </p:sp>
      <p:graphicFrame>
        <p:nvGraphicFramePr>
          <p:cNvPr id="6" name="Table 5"/>
          <p:cNvGraphicFramePr/>
          <p:nvPr>
            <p:custDataLst>
              <p:tags r:id="rId1"/>
            </p:custDataLst>
          </p:nvPr>
        </p:nvGraphicFramePr>
        <p:xfrm>
          <a:off x="152400" y="1447800"/>
          <a:ext cx="11963400" cy="66294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636095">
                <a:tc>
                  <a:txBody>
                    <a:bodyPr/>
                    <a:lstStyle/>
                    <a:p>
                      <a:pPr>
                        <a:buNone/>
                      </a:pPr>
                      <a:r>
                        <a:rPr lang="en-US" sz="1600" dirty="0">
                          <a:latin typeface="Times New Roman" panose="02020603050405020304" pitchFamily="18" charset="0"/>
                          <a:cs typeface="Times New Roman" panose="02020603050405020304" pitchFamily="18" charset="0"/>
                          <a:sym typeface="+mn-ea"/>
                        </a:rPr>
                        <a:t>Reference paper </a:t>
                      </a: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600" dirty="0">
                          <a:latin typeface="Times New Roman" panose="02020603050405020304" pitchFamily="18" charset="0"/>
                          <a:cs typeface="Times New Roman" panose="02020603050405020304" pitchFamily="18" charset="0"/>
                          <a:sym typeface="+mn-ea"/>
                        </a:rPr>
                        <a:t>Methods used in the paper </a:t>
                      </a:r>
                      <a:endParaRPr lang="en-US" sz="1600" b="1"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rPr>
                        <a:t>Ideas implemented from the paper</a:t>
                      </a:r>
                    </a:p>
                  </a:txBody>
                  <a:tcPr/>
                </a:tc>
                <a:extLst>
                  <a:ext uri="{0D108BD9-81ED-4DB2-BD59-A6C34878D82A}">
                    <a16:rowId xmlns:a16="http://schemas.microsoft.com/office/drawing/2014/main" val="10000"/>
                  </a:ext>
                </a:extLst>
              </a:tr>
              <a:tr h="1431734">
                <a:tc>
                  <a:txBody>
                    <a:bodyPr/>
                    <a:lstStyle/>
                    <a:p>
                      <a:pPr>
                        <a:buNone/>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Enhancing Brain Tumour Classification through Hybrid Machine Learning Approaches-2022-Journal of electrical systems</a:t>
                      </a:r>
                      <a:endParaRPr lang="en-IN" altLang="en-US" sz="14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Developed an algorithm on the classification of brain tumors into 2</a:t>
                      </a:r>
                      <a:r>
                        <a:rPr lang="en-IN" sz="14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different classes by extracting </a:t>
                      </a:r>
                      <a:r>
                        <a:rPr lang="en-IN" sz="1400" b="1" kern="1200" dirty="0">
                          <a:solidFill>
                            <a:schemeClr val="dk1"/>
                          </a:solidFill>
                          <a:effectLst/>
                          <a:latin typeface="Times New Roman" panose="02020603050405020304" pitchFamily="18" charset="0"/>
                          <a:ea typeface="+mn-ea"/>
                          <a:cs typeface="Times New Roman" panose="02020603050405020304" pitchFamily="18" charset="0"/>
                        </a:rPr>
                        <a:t>4</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GLCM features using Gray-Level Co-occurrence Matrix (GLCM) textural features extracted from Magnetic Resonance Imaging (MRI) scans</a:t>
                      </a:r>
                      <a:endParaRPr lang="en-US" sz="14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IN" altLang="en-US" sz="1400" dirty="0">
                          <a:latin typeface="Times New Roman" panose="02020603050405020304" pitchFamily="18" charset="0"/>
                          <a:cs typeface="Times New Roman" panose="02020603050405020304" pitchFamily="18" charset="0"/>
                        </a:rPr>
                        <a:t>We have implemented GLCM technique for extracting 13 features which facilitates classification of tumors into 2 classes: Benign and Malignant</a:t>
                      </a:r>
                    </a:p>
                  </a:txBody>
                  <a:tcPr/>
                </a:tc>
                <a:extLst>
                  <a:ext uri="{0D108BD9-81ED-4DB2-BD59-A6C34878D82A}">
                    <a16:rowId xmlns:a16="http://schemas.microsoft.com/office/drawing/2014/main" val="10001"/>
                  </a:ext>
                </a:extLst>
              </a:tr>
              <a:tr h="1431734">
                <a:tc>
                  <a:txBody>
                    <a:bodyPr/>
                    <a:lstStyle/>
                    <a:p>
                      <a:pPr>
                        <a:buNone/>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Optimized Brain Tumor Detection: A Dual-Module Approach for MRI Image Enhancement and Tumor Classification-2024- (IEEE Access).</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buFont typeface="Arial" panose="020B0604020202020204" pitchFamily="34" charset="0"/>
                        <a:buNone/>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Adaptive Wiener filtering for pre-processing RBF neural network for training of the dataset, Support vector model (SVM) classifier</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to classify 3 classes of brain tumors.</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lgn="just">
                        <a:buFont typeface="Arial" panose="020B0604020202020204" pitchFamily="34" charset="0"/>
                        <a:buNone/>
                      </a:pPr>
                      <a:r>
                        <a:rPr lang="en-US" sz="1400" dirty="0">
                          <a:effectLst/>
                          <a:latin typeface="Times New Roman" panose="02020603050405020304" pitchFamily="18" charset="0"/>
                          <a:cs typeface="Times New Roman" panose="02020603050405020304" pitchFamily="18" charset="0"/>
                        </a:rPr>
                        <a:t> We have used SVM classifier algorithm which uses the trained CNN model to classify the tumor into benign and malignant tumors</a:t>
                      </a:r>
                    </a:p>
                    <a:p>
                      <a:pPr marL="0" indent="0" algn="just">
                        <a:buFont typeface="Arial" panose="020B0604020202020204" pitchFamily="34" charset="0"/>
                        <a:buNone/>
                      </a:pPr>
                      <a:endParaRPr lang="en-IN" sz="14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31734">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"Classification of Brain Tumor MRI Images Using GLCM Texture Features,cnn and svm,"</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-2023-(IEEE Access)</a:t>
                      </a: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The Proposed methodology extracts essential features to classify three types of brain tumors and healthy brains (no tumor) by 2D CNN, auto-encoder network, and common machine learning techniques. </a:t>
                      </a:r>
                      <a:endParaRPr lang="en-US" sz="14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defRPr/>
                      </a:pPr>
                      <a:endParaRPr lang="en-US" sz="14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We have used CNN algorithm to develop a model which is trained using raw image data.</a:t>
                      </a:r>
                    </a:p>
                    <a:p>
                      <a:pPr marL="0" indent="0" algn="just">
                        <a:buFont typeface="Arial" panose="020B0604020202020204" pitchFamily="34" charset="0"/>
                        <a:buNone/>
                      </a:pPr>
                      <a:r>
                        <a:rPr lang="en-US" sz="1400" dirty="0">
                          <a:effectLst/>
                          <a:latin typeface="Times New Roman" panose="02020603050405020304" pitchFamily="18" charset="0"/>
                          <a:cs typeface="Times New Roman" panose="02020603050405020304" pitchFamily="18" charset="0"/>
                        </a:rPr>
                        <a:t>This CNN model is used by the Multi SVM</a:t>
                      </a:r>
                    </a:p>
                    <a:p>
                      <a:pPr marL="0" indent="0" algn="just">
                        <a:buFont typeface="Arial" panose="020B0604020202020204" pitchFamily="34" charset="0"/>
                        <a:buNone/>
                      </a:pPr>
                      <a:r>
                        <a:rPr lang="en-US" sz="1400" dirty="0">
                          <a:effectLst/>
                          <a:latin typeface="Times New Roman" panose="02020603050405020304" pitchFamily="18" charset="0"/>
                          <a:cs typeface="Times New Roman" panose="02020603050405020304" pitchFamily="18" charset="0"/>
                        </a:rPr>
                        <a:t>Classifier to classify the two types of tumors </a:t>
                      </a:r>
                      <a:endParaRPr lang="en-IN" sz="1400" dirty="0">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698103">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7" name="Text Box 2"/>
          <p:cNvSpPr txBox="1">
            <a:spLocks noChangeArrowheads="1"/>
          </p:cNvSpPr>
          <p:nvPr>
            <p:custDataLst>
              <p:tags r:id="rId2"/>
            </p:custDataLst>
          </p:nvPr>
        </p:nvSpPr>
        <p:spPr bwMode="auto">
          <a:xfrm>
            <a:off x="0" y="68580"/>
            <a:ext cx="12192000" cy="621665"/>
          </a:xfrm>
          <a:prstGeom prst="rect">
            <a:avLst/>
          </a:prstGeom>
          <a:solidFill>
            <a:schemeClr val="bg2">
              <a:lumMod val="75000"/>
            </a:schemeClr>
          </a:solidFill>
          <a:ln>
            <a:solidFill>
              <a:schemeClr val="tx1"/>
            </a:solidFill>
          </a:ln>
        </p:spPr>
        <p:txBody>
          <a:bodyPr wrap="square">
            <a:no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E760C0DE-C484-4112-B95C-85EE94FFFCC1}" type="slidenum">
              <a:rPr lang="en-US" altLang="en-US" smtClean="0"/>
              <a:t>7</a:t>
            </a:fld>
            <a:endParaRPr lang="en-US" altLang="en-US" dirty="0"/>
          </a:p>
        </p:txBody>
      </p:sp>
      <p:graphicFrame>
        <p:nvGraphicFramePr>
          <p:cNvPr id="9" name="Table 9"/>
          <p:cNvGraphicFramePr>
            <a:graphicFrameLocks noGrp="1"/>
          </p:cNvGraphicFramePr>
          <p:nvPr/>
        </p:nvGraphicFramePr>
        <p:xfrm>
          <a:off x="304800" y="196258"/>
          <a:ext cx="11506200" cy="565742"/>
        </p:xfrm>
        <a:graphic>
          <a:graphicData uri="http://schemas.openxmlformats.org/drawingml/2006/table">
            <a:tbl>
              <a:tblPr firstRow="1" bandRow="1">
                <a:tableStyleId>{5C22544A-7EE6-4342-B048-85BDC9FD1C3A}</a:tableStyleId>
              </a:tblPr>
              <a:tblGrid>
                <a:gridCol w="11506200">
                  <a:extLst>
                    <a:ext uri="{9D8B030D-6E8A-4147-A177-3AD203B41FA5}">
                      <a16:colId xmlns:a16="http://schemas.microsoft.com/office/drawing/2014/main" val="20000"/>
                    </a:ext>
                  </a:extLst>
                </a:gridCol>
              </a:tblGrid>
              <a:tr h="565742">
                <a:tc>
                  <a:txBody>
                    <a:bodyPr/>
                    <a:lstStyle/>
                    <a:p>
                      <a:pPr marL="0" indent="0" algn="ctr">
                        <a:buNone/>
                      </a:pPr>
                      <a:r>
                        <a:rPr lang="en-IN" sz="2800" b="0" u="none" dirty="0">
                          <a:solidFill>
                            <a:schemeClr val="tx1"/>
                          </a:solidFill>
                          <a:latin typeface="Times New Roman" panose="02020603050405020304" pitchFamily="18" charset="0"/>
                          <a:cs typeface="Times New Roman" panose="02020603050405020304" pitchFamily="18" charset="0"/>
                        </a:rPr>
                        <a:t>Data set collection</a:t>
                      </a:r>
                    </a:p>
                  </a:txBody>
                  <a:tcPr>
                    <a:solidFill>
                      <a:schemeClr val="bg2">
                        <a:lumMod val="75000"/>
                      </a:schemeClr>
                    </a:solidFill>
                  </a:tcPr>
                </a:tc>
                <a:extLst>
                  <a:ext uri="{0D108BD9-81ED-4DB2-BD59-A6C34878D82A}">
                    <a16:rowId xmlns:a16="http://schemas.microsoft.com/office/drawing/2014/main" val="10000"/>
                  </a:ext>
                </a:extLst>
              </a:tr>
            </a:tbl>
          </a:graphicData>
        </a:graphic>
      </p:graphicFrame>
      <p:sp>
        <p:nvSpPr>
          <p:cNvPr id="7" name="Text Box 7"/>
          <p:cNvSpPr txBox="1"/>
          <p:nvPr/>
        </p:nvSpPr>
        <p:spPr>
          <a:xfrm>
            <a:off x="152400" y="914679"/>
            <a:ext cx="11399077" cy="5638521"/>
          </a:xfrm>
          <a:prstGeom prst="rect">
            <a:avLst/>
          </a:prstGeom>
          <a:noFill/>
        </p:spPr>
        <p:txBody>
          <a:bodyPr wrap="square" rtlCol="0" anchor="t">
            <a:noAutofit/>
          </a:bodyPr>
          <a:lstStyle/>
          <a:p>
            <a:pPr marL="342900" indent="-342900">
              <a:lnSpc>
                <a:spcPct val="250000"/>
              </a:lnSpc>
              <a:buFont typeface="Arial" panose="020B0604020202020204" pitchFamily="34" charset="0"/>
              <a:buChar char="•"/>
            </a:pPr>
            <a:endParaRPr lang="en-US" sz="2000" b="0" u="sng"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data set was fetched by a publicly accessible ‘Abdallah  Wagih Ibrahim’ collection </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Data set was collected from Kaggle website</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Data Set consists of different MRI scanned images of varying pixel sizes, which was resized to 255 x 255 pixels size.</a:t>
            </a:r>
          </a:p>
          <a:p>
            <a:pPr marL="342900" indent="-342900">
              <a:lnSpc>
                <a:spcPct val="2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There are total 170 MRI images in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pPr>
              <a:defRPr/>
            </a:pPr>
            <a:fld id="{16008717-E29B-4334-B244-1BAB8433AF69}" type="datetime5">
              <a:rPr lang="en-IN" smtClean="0"/>
              <a:t>15-Jan-25</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3" name="Text Box 2"/>
          <p:cNvSpPr txBox="1">
            <a:spLocks noChangeArrowheads="1"/>
          </p:cNvSpPr>
          <p:nvPr/>
        </p:nvSpPr>
        <p:spPr bwMode="auto">
          <a:xfrm>
            <a:off x="152400" y="171152"/>
            <a:ext cx="11887200" cy="58356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IN" altLang="en-US" sz="3200" dirty="0">
                <a:latin typeface="Book Antiqua" panose="02040602050305030304" pitchFamily="18" charset="0"/>
              </a:rPr>
              <a:t>Flow Diagram</a:t>
            </a:r>
          </a:p>
        </p:txBody>
      </p:sp>
      <p:sp>
        <p:nvSpPr>
          <p:cNvPr id="6" name="Slide Number Placeholder 2"/>
          <p:cNvSpPr>
            <a:spLocks noGrp="1"/>
          </p:cNvSpPr>
          <p:nvPr/>
        </p:nvSpPr>
        <p:spPr>
          <a:xfrm>
            <a:off x="8763926" y="5876412"/>
            <a:ext cx="2926080" cy="1397039"/>
          </a:xfrm>
          <a:prstGeom prst="rect">
            <a:avLst/>
          </a:prstGeom>
        </p:spPr>
        <p:txBody>
          <a:bodyPr vert="horz" lIns="91440" tIns="45720" rIns="91440" bIns="45720" rtlCol="0" anchor="b"/>
          <a:lstStyle>
            <a:defPPr>
              <a:defRPr lang="en-US"/>
            </a:defPPr>
            <a:lvl1pPr marL="0" algn="r" defTabSz="914400" rtl="0" eaLnBrk="1" latinLnBrk="0" hangingPunct="1">
              <a:defRPr sz="10300" b="0" kern="1200">
                <a:ln>
                  <a:noFill/>
                </a:ln>
                <a:solidFill>
                  <a:schemeClr val="accent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B5AB7C-B9B8-4808-BD85-49D8C8998859}" type="slidenum">
              <a:rPr lang="en-US" altLang="en-US" smtClean="0"/>
              <a:t>8</a:t>
            </a:fld>
            <a:endParaRPr lang="en-US" altLang="en-US"/>
          </a:p>
        </p:txBody>
      </p:sp>
      <p:sp>
        <p:nvSpPr>
          <p:cNvPr id="9" name="Footer Placeholder 3"/>
          <p:cNvSpPr>
            <a:spLocks noGrp="1"/>
          </p:cNvSpPr>
          <p:nvPr/>
        </p:nvSpPr>
        <p:spPr>
          <a:xfrm>
            <a:off x="812800" y="6681697"/>
            <a:ext cx="5029200" cy="228600"/>
          </a:xfrm>
          <a:prstGeom prst="rect">
            <a:avLst/>
          </a:prstGeom>
        </p:spPr>
        <p:txBody>
          <a:bodyPr vert="horz" lIns="91440" tIns="45720" rIns="91440" bIns="45720" rtlCol="0" anchor="ctr"/>
          <a:lstStyle>
            <a:defPPr>
              <a:defRPr lang="en-US"/>
            </a:defPPr>
            <a:lvl1pPr marL="0" algn="l" defTabSz="914400" rtl="0" eaLnBrk="1" latinLnBrk="0" hangingPunct="1">
              <a:defRPr sz="950" kern="1200" cap="all" baseline="0">
                <a:solidFill>
                  <a:schemeClr val="tx1">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0" name="Slide Number Placeholder 4"/>
          <p:cNvSpPr>
            <a:spLocks noGrp="1"/>
          </p:cNvSpPr>
          <p:nvPr/>
        </p:nvSpPr>
        <p:spPr>
          <a:xfrm>
            <a:off x="8890926" y="6003412"/>
            <a:ext cx="2926080" cy="1397039"/>
          </a:xfrm>
          <a:prstGeom prst="rect">
            <a:avLst/>
          </a:prstGeom>
        </p:spPr>
        <p:txBody>
          <a:bodyPr vert="horz" lIns="91440" tIns="45720" rIns="91440" bIns="45720" rtlCol="0" anchor="b"/>
          <a:lstStyle>
            <a:defPPr>
              <a:defRPr lang="en-US"/>
            </a:defPPr>
            <a:lvl1pPr marL="0" algn="r" defTabSz="914400" rtl="0" eaLnBrk="1" latinLnBrk="0" hangingPunct="1">
              <a:defRPr sz="10300" b="0" kern="1200">
                <a:ln>
                  <a:noFill/>
                </a:ln>
                <a:solidFill>
                  <a:schemeClr val="accent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B5AB7C-B9B8-4808-BD85-49D8C8998859}" type="slidenum">
              <a:rPr lang="en-US" altLang="en-US" smtClean="0"/>
              <a:t>8</a:t>
            </a:fld>
            <a:endParaRPr lang="en-US" altLang="en-US"/>
          </a:p>
        </p:txBody>
      </p:sp>
      <p:sp>
        <p:nvSpPr>
          <p:cNvPr id="19" name="Text Box 2"/>
          <p:cNvSpPr txBox="1">
            <a:spLocks noChangeArrowheads="1"/>
          </p:cNvSpPr>
          <p:nvPr/>
        </p:nvSpPr>
        <p:spPr bwMode="auto">
          <a:xfrm>
            <a:off x="152400" y="171366"/>
            <a:ext cx="11887200" cy="58356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IN" altLang="en-US" sz="3200" dirty="0">
                <a:latin typeface="Book Antiqua" panose="02040602050305030304" pitchFamily="18" charset="0"/>
              </a:rPr>
              <a:t>Flow Diagram</a:t>
            </a:r>
          </a:p>
        </p:txBody>
      </p:sp>
      <p:graphicFrame>
        <p:nvGraphicFramePr>
          <p:cNvPr id="7" name="Content Placeholder 6"/>
          <p:cNvGraphicFramePr>
            <a:graphicFrameLocks noGrp="1"/>
          </p:cNvGraphicFramePr>
          <p:nvPr>
            <p:ph idx="1"/>
          </p:nvPr>
        </p:nvGraphicFramePr>
        <p:xfrm>
          <a:off x="-5080" y="754380"/>
          <a:ext cx="12197080" cy="6103620"/>
        </p:xfrm>
        <a:graphic>
          <a:graphicData uri="http://schemas.openxmlformats.org/presentationml/2006/ole">
            <mc:AlternateContent xmlns:mc="http://schemas.openxmlformats.org/markup-compatibility/2006">
              <mc:Choice xmlns:v="urn:schemas-microsoft-com:vml" Requires="v">
                <p:oleObj r:id="rId2" imgW="11460480" imgH="5341620" progId="Paint.Picture">
                  <p:embed/>
                </p:oleObj>
              </mc:Choice>
              <mc:Fallback>
                <p:oleObj r:id="rId2" imgW="11460480" imgH="5341620" progId="Paint.Picture">
                  <p:embed/>
                  <p:pic>
                    <p:nvPicPr>
                      <p:cNvPr id="0" name="Picture 7"/>
                      <p:cNvPicPr/>
                      <p:nvPr/>
                    </p:nvPicPr>
                    <p:blipFill>
                      <a:blip r:embed="rId3"/>
                      <a:stretch>
                        <a:fillRect/>
                      </a:stretch>
                    </p:blipFill>
                    <p:spPr>
                      <a:xfrm>
                        <a:off x="-5080" y="754380"/>
                        <a:ext cx="12197080" cy="610362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2A5F571-19B3-40E3-B911-0E5B86C203B9}" type="datetime5">
              <a:rPr lang="en-IN" smtClean="0"/>
              <a:t>15-Jan-25</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t>9</a:t>
            </a:fld>
            <a:endParaRPr lang="en-US" altLang="en-US"/>
          </a:p>
        </p:txBody>
      </p:sp>
      <p:sp>
        <p:nvSpPr>
          <p:cNvPr id="7" name="Text Box 6"/>
          <p:cNvSpPr txBox="1">
            <a:spLocks noChangeArrowheads="1"/>
          </p:cNvSpPr>
          <p:nvPr/>
        </p:nvSpPr>
        <p:spPr bwMode="auto">
          <a:xfrm>
            <a:off x="152400" y="141655"/>
            <a:ext cx="11887200" cy="58356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Methodology</a:t>
            </a:r>
          </a:p>
        </p:txBody>
      </p:sp>
      <p:sp>
        <p:nvSpPr>
          <p:cNvPr id="8" name="Text Box 7"/>
          <p:cNvSpPr txBox="1"/>
          <p:nvPr/>
        </p:nvSpPr>
        <p:spPr>
          <a:xfrm>
            <a:off x="137652" y="835742"/>
            <a:ext cx="11399077" cy="5638521"/>
          </a:xfrm>
          <a:prstGeom prst="rect">
            <a:avLst/>
          </a:prstGeom>
          <a:noFill/>
        </p:spPr>
        <p:txBody>
          <a:bodyPr wrap="square" rtlCol="0" anchor="t">
            <a:noAutofit/>
          </a:bodyPr>
          <a:lstStyle/>
          <a:p>
            <a:pPr algn="ctr"/>
            <a:r>
              <a:rPr lang="en-US" sz="2400" u="sng" dirty="0">
                <a:latin typeface="Times New Roman" panose="02020603050405020304" pitchFamily="18" charset="0"/>
                <a:cs typeface="Times New Roman" panose="02020603050405020304" pitchFamily="18" charset="0"/>
              </a:rPr>
              <a:t>Pre processing </a:t>
            </a:r>
          </a:p>
          <a:p>
            <a:pPr algn="ctr"/>
            <a:endParaRPr lang="en-US" sz="20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Adaptive Histogram Equalization (AHE)</a:t>
            </a:r>
          </a:p>
          <a:p>
            <a:endParaRPr lang="en-IN"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To</a:t>
            </a: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 improve the visibility of key features for better segmentation, we applied Adaptive  histogram equalization, which enhances the contrast of </a:t>
            </a:r>
            <a:r>
              <a:rPr lang="en-IN" b="0" dirty="0">
                <a:latin typeface="Times New Roman" panose="02020603050405020304" pitchFamily="18" charset="0"/>
                <a:ea typeface="Times New Roman" panose="02020603050405020304" pitchFamily="18" charset="0"/>
                <a:cs typeface="Times New Roman" panose="02020603050405020304" pitchFamily="18" charset="0"/>
              </a:rPr>
              <a:t>the input MRI </a:t>
            </a: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 images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Conversion of the equalized MRI image to grayscale</a:t>
            </a:r>
          </a:p>
          <a:p>
            <a:pPr lvl="1">
              <a:lnSpc>
                <a:spcPct val="150000"/>
              </a:lnSpc>
            </a:pPr>
            <a:endParaRPr lang="en-US" b="0" dirty="0">
              <a:latin typeface="Times New Roman" panose="02020603050405020304" pitchFamily="18" charset="0"/>
              <a:cs typeface="Times New Roman" panose="02020603050405020304" pitchFamily="18" charset="0"/>
            </a:endParaRPr>
          </a:p>
          <a:p>
            <a:pPr>
              <a:lnSpc>
                <a:spcPct val="150000"/>
              </a:lnSpc>
            </a:pPr>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Median Filtering</a:t>
            </a:r>
          </a:p>
          <a:p>
            <a:pPr marL="285750" indent="-285750">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  It reduce salt and pepper noise  while preserving edges in the enhanced image. This step helps in smoothening the image and removing small noise artifacts without blurring important details</a:t>
            </a:r>
          </a:p>
          <a:p>
            <a:pPr marL="285750" indent="-285750">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The pre –processing steps  helps to improve the quality of the data, reduce noise, and ensure effective segmentation and classification.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06*455"/>
  <p:tag name="TABLE_ENDDRAG_RECT" val="15*66*906*455"/>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40</TotalTime>
  <Words>1946</Words>
  <Application>Microsoft Office PowerPoint</Application>
  <PresentationFormat>Widescreen</PresentationFormat>
  <Paragraphs>265</Paragraphs>
  <Slides>24</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7" baseType="lpstr">
      <vt:lpstr>Arial</vt:lpstr>
      <vt:lpstr>Book Antiqua</vt:lpstr>
      <vt:lpstr>Bookman Old Style</vt:lpstr>
      <vt:lpstr>Calibri</vt:lpstr>
      <vt:lpstr>Century Schoolbook</vt:lpstr>
      <vt:lpstr>Corbel</vt:lpstr>
      <vt:lpstr>Courier New</vt:lpstr>
      <vt:lpstr>Monotype Corsiva</vt:lpstr>
      <vt:lpstr>Times New Roman</vt:lpstr>
      <vt:lpstr>Tw Cen MT</vt:lpstr>
      <vt:lpstr>Wingdings</vt:lpstr>
      <vt:lpstr>Feathered</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vaishnavi kandgule</cp:lastModifiedBy>
  <cp:revision>337</cp:revision>
  <cp:lastPrinted>2012-11-14T16:17:00Z</cp:lastPrinted>
  <dcterms:created xsi:type="dcterms:W3CDTF">2010-12-28T02:07:00Z</dcterms:created>
  <dcterms:modified xsi:type="dcterms:W3CDTF">2025-01-15T18:57:11Z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FC1A9515E79A4F29BF24510413F5F5A8_12</vt:lpwstr>
  </property>
  <property fmtid="{D5CDD505-2E9C-101B-9397-08002B2CF9AE}" pid="3" name="KSOProductBuildVer">
    <vt:lpwstr>1033-12.2.0.19307</vt:lpwstr>
  </property>
</Properties>
</file>