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Functional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5.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svg"/><Relationship Id="rId3"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sv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20061" y="1028700"/>
            <a:ext cx="4411594" cy="539096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552859" y="8160527"/>
            <a:ext cx="3189599" cy="158900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42725" y="2773045"/>
            <a:ext cx="2097616" cy="1044994"/>
          </a:xfrm>
          <a:prstGeom prst="rect">
            <a:avLst/>
          </a:prstGeom>
        </p:spPr>
      </p:pic>
      <p:sp>
        <p:nvSpPr>
          <p:cNvPr id="5" name="AutoShape 5"/>
          <p:cNvSpPr/>
          <p:nvPr/>
        </p:nvSpPr>
        <p:spPr>
          <a:xfrm rot="-2386809">
            <a:off x="13714989" y="8040872"/>
            <a:ext cx="1382246" cy="239309"/>
          </a:xfrm>
          <a:prstGeom prst="rect">
            <a:avLst/>
          </a:prstGeom>
          <a:solidFill>
            <a:srgbClr val="6422B8"/>
          </a:solidFill>
        </p:spPr>
      </p:sp>
      <p:grpSp>
        <p:nvGrpSpPr>
          <p:cNvPr id="6" name="Group 6"/>
          <p:cNvGrpSpPr/>
          <p:nvPr/>
        </p:nvGrpSpPr>
        <p:grpSpPr>
          <a:xfrm rot="0">
            <a:off x="15742458" y="2216953"/>
            <a:ext cx="1516842" cy="1516842"/>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grpSp>
        <p:nvGrpSpPr>
          <p:cNvPr id="8" name="Group 8"/>
          <p:cNvGrpSpPr/>
          <p:nvPr/>
        </p:nvGrpSpPr>
        <p:grpSpPr>
          <a:xfrm rot="0">
            <a:off x="4140341" y="1028700"/>
            <a:ext cx="10007317" cy="7437995"/>
            <a:chOff x="0" y="0"/>
            <a:chExt cx="13343089" cy="9917327"/>
          </a:xfrm>
        </p:grpSpPr>
        <p:sp>
          <p:nvSpPr>
            <p:cNvPr id="9" name="TextBox 9"/>
            <p:cNvSpPr txBox="1"/>
            <p:nvPr/>
          </p:nvSpPr>
          <p:spPr>
            <a:xfrm>
              <a:off x="0" y="0"/>
              <a:ext cx="13343089" cy="8801943"/>
            </a:xfrm>
            <a:prstGeom prst="rect">
              <a:avLst/>
            </a:prstGeom>
          </p:spPr>
          <p:txBody>
            <a:bodyPr lIns="0" tIns="0" rIns="0" bIns="0" rtlCol="0" anchor="t">
              <a:spAutoFit/>
            </a:bodyPr>
            <a:lstStyle/>
            <a:p>
              <a:pPr algn="ctr">
                <a:lnSpc>
                  <a:spcPts val="12400"/>
                </a:lnSpc>
              </a:pPr>
              <a:r>
                <a:rPr lang="en-US" sz="12400">
                  <a:solidFill>
                    <a:srgbClr val="1B1B1B"/>
                  </a:solidFill>
                  <a:latin typeface="Times New Roman Bold"/>
                </a:rPr>
                <a:t>Mental</a:t>
              </a:r>
              <a:endParaRPr lang="en-US" sz="12400">
                <a:solidFill>
                  <a:srgbClr val="1B1B1B"/>
                </a:solidFill>
                <a:latin typeface="Times New Roman Bold"/>
              </a:endParaRPr>
            </a:p>
            <a:p>
              <a:pPr algn="ctr">
                <a:lnSpc>
                  <a:spcPts val="12400"/>
                </a:lnSpc>
              </a:pPr>
              <a:r>
                <a:rPr lang="en-US" sz="12400">
                  <a:solidFill>
                    <a:srgbClr val="1B1B1B"/>
                  </a:solidFill>
                  <a:latin typeface="Times New Roman Bold"/>
                </a:rPr>
                <a:t>Health</a:t>
              </a:r>
              <a:endParaRPr lang="en-US" sz="12400">
                <a:solidFill>
                  <a:srgbClr val="1B1B1B"/>
                </a:solidFill>
                <a:latin typeface="Times New Roman Bold"/>
              </a:endParaRPr>
            </a:p>
            <a:p>
              <a:pPr algn="ctr">
                <a:lnSpc>
                  <a:spcPts val="12400"/>
                </a:lnSpc>
              </a:pPr>
              <a:r>
                <a:rPr lang="en-US" sz="12400">
                  <a:solidFill>
                    <a:srgbClr val="1B1B1B"/>
                  </a:solidFill>
                  <a:latin typeface="Times New Roman Bold"/>
                </a:rPr>
                <a:t>Prediction Application </a:t>
              </a:r>
              <a:endParaRPr lang="en-US" sz="12400">
                <a:solidFill>
                  <a:srgbClr val="1B1B1B"/>
                </a:solidFill>
                <a:latin typeface="Times New Roman Bold"/>
              </a:endParaRPr>
            </a:p>
          </p:txBody>
        </p:sp>
        <p:sp>
          <p:nvSpPr>
            <p:cNvPr id="10" name="TextBox 10"/>
            <p:cNvSpPr txBox="1"/>
            <p:nvPr/>
          </p:nvSpPr>
          <p:spPr>
            <a:xfrm>
              <a:off x="2105403" y="9152575"/>
              <a:ext cx="9132284" cy="764752"/>
            </a:xfrm>
            <a:prstGeom prst="rect">
              <a:avLst/>
            </a:prstGeom>
          </p:spPr>
          <p:txBody>
            <a:bodyPr lIns="0" tIns="0" rIns="0" bIns="0" rtlCol="0" anchor="t">
              <a:spAutoFit/>
            </a:bodyPr>
            <a:lstStyle/>
            <a:p>
              <a:pPr algn="ctr">
                <a:lnSpc>
                  <a:spcPts val="4480"/>
                </a:lnSpc>
              </a:pPr>
              <a:r>
                <a:rPr lang="en-US" sz="3200">
                  <a:solidFill>
                    <a:srgbClr val="1B1B1B"/>
                  </a:solidFill>
                  <a:latin typeface="Times New Roman" panose="02020603050405020304"/>
                </a:rPr>
                <a:t>Introduction and Working </a:t>
              </a:r>
              <a:endParaRPr lang="en-US" sz="3200">
                <a:solidFill>
                  <a:srgbClr val="1B1B1B"/>
                </a:solidFill>
                <a:latin typeface="Times New Roman" panose="020206030504050203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50993" y="771525"/>
            <a:ext cx="7876047" cy="1246462"/>
          </a:xfrm>
          <a:prstGeom prst="rect">
            <a:avLst/>
          </a:prstGeom>
        </p:spPr>
        <p:txBody>
          <a:bodyPr lIns="0" tIns="0" rIns="0" bIns="0" rtlCol="0" anchor="t">
            <a:spAutoFit/>
          </a:bodyPr>
          <a:lstStyle/>
          <a:p>
            <a:pPr algn="ctr">
              <a:lnSpc>
                <a:spcPts val="9100"/>
              </a:lnSpc>
            </a:pPr>
            <a:r>
              <a:rPr lang="en-US" sz="6500" u="sng">
                <a:solidFill>
                  <a:srgbClr val="1B1B1B"/>
                </a:solidFill>
                <a:latin typeface="Times New Roman Bold"/>
              </a:rPr>
              <a:t>How far it can go</a:t>
            </a:r>
            <a:endParaRPr lang="en-US" sz="6500" u="sng">
              <a:solidFill>
                <a:srgbClr val="1B1B1B"/>
              </a:solidFill>
              <a:latin typeface="Times New Roman Bold"/>
            </a:endParaRPr>
          </a:p>
        </p:txBody>
      </p:sp>
      <p:sp>
        <p:nvSpPr>
          <p:cNvPr id="3" name="TextBox 3"/>
          <p:cNvSpPr txBox="1"/>
          <p:nvPr/>
        </p:nvSpPr>
        <p:spPr>
          <a:xfrm>
            <a:off x="0" y="3218734"/>
            <a:ext cx="18049227" cy="4040959"/>
          </a:xfrm>
          <a:prstGeom prst="rect">
            <a:avLst/>
          </a:prstGeom>
        </p:spPr>
        <p:txBody>
          <a:bodyPr lIns="0" tIns="0" rIns="0" bIns="0" rtlCol="0" anchor="t">
            <a:spAutoFit/>
          </a:bodyPr>
          <a:lstStyle/>
          <a:p>
            <a:pPr algn="ctr">
              <a:lnSpc>
                <a:spcPts val="4475"/>
              </a:lnSpc>
            </a:pPr>
            <a:r>
              <a:rPr lang="en-US" sz="4180">
                <a:solidFill>
                  <a:srgbClr val="1B1B1B"/>
                </a:solidFill>
                <a:latin typeface="Times New Roman" panose="02020603050405020304"/>
              </a:rPr>
              <a:t>Application will take approximately 1.5-2 years to be completed.</a:t>
            </a:r>
            <a:endParaRPr lang="en-US" sz="4180">
              <a:solidFill>
                <a:srgbClr val="1B1B1B"/>
              </a:solidFill>
              <a:latin typeface="Times New Roman" panose="02020603050405020304"/>
            </a:endParaRPr>
          </a:p>
          <a:p>
            <a:pPr algn="ctr">
              <a:lnSpc>
                <a:spcPts val="4475"/>
              </a:lnSpc>
            </a:pPr>
            <a:r>
              <a:rPr lang="en-US" sz="4180">
                <a:solidFill>
                  <a:srgbClr val="1B1B1B"/>
                </a:solidFill>
                <a:latin typeface="Times New Roman" panose="02020603050405020304"/>
              </a:rPr>
              <a:t>We have decided to help the people who are suffering from mental issues and give them correct and healthy solution.We are making our application user friendly so that one can easily use our application.Also we are providing lots of practices to our users.Also after this we will take suggetions from psychologists.So this will take one to two years to develop the best mental health application.</a:t>
            </a:r>
            <a:endParaRPr lang="en-US" sz="4180">
              <a:solidFill>
                <a:srgbClr val="1B1B1B"/>
              </a:solidFill>
              <a:latin typeface="Times New Roman" panose="02020603050405020304"/>
            </a:endParaRPr>
          </a:p>
        </p:txBody>
      </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277791" y="-502565"/>
            <a:ext cx="2010209" cy="2456475"/>
          </a:xfrm>
          <a:prstGeom prst="rect">
            <a:avLst/>
          </a:prstGeom>
        </p:spPr>
      </p:pic>
      <p:grpSp>
        <p:nvGrpSpPr>
          <p:cNvPr id="5" name="Group 5"/>
          <p:cNvGrpSpPr/>
          <p:nvPr/>
        </p:nvGrpSpPr>
        <p:grpSpPr>
          <a:xfrm rot="0">
            <a:off x="0" y="8770158"/>
            <a:ext cx="1516842" cy="1516842"/>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p:spPr>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4922848">
            <a:off x="15782925" y="7781925"/>
            <a:ext cx="2952750" cy="2952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8341" y="1701877"/>
            <a:ext cx="5536645" cy="1773563"/>
          </a:xfrm>
          <a:prstGeom prst="rect">
            <a:avLst/>
          </a:prstGeom>
        </p:spPr>
        <p:txBody>
          <a:bodyPr lIns="0" tIns="0" rIns="0" bIns="0" rtlCol="0" anchor="t">
            <a:spAutoFit/>
          </a:bodyPr>
          <a:lstStyle/>
          <a:p>
            <a:pPr algn="ctr">
              <a:lnSpc>
                <a:spcPts val="13020"/>
              </a:lnSpc>
              <a:spcBef>
                <a:spcPct val="0"/>
              </a:spcBef>
            </a:pPr>
            <a:r>
              <a:rPr lang="en-US" sz="9300" u="sng">
                <a:solidFill>
                  <a:srgbClr val="000000"/>
                </a:solidFill>
                <a:latin typeface="Times New Roman Bold"/>
              </a:rPr>
              <a:t>Thank You</a:t>
            </a:r>
            <a:endParaRPr lang="en-US" sz="9300" u="sng">
              <a:solidFill>
                <a:srgbClr val="000000"/>
              </a:solidFill>
              <a:latin typeface="Times New Roman Bold"/>
            </a:endParaRPr>
          </a:p>
        </p:txBody>
      </p:sp>
      <p:sp>
        <p:nvSpPr>
          <p:cNvPr id="3" name="TextBox 3"/>
          <p:cNvSpPr txBox="1"/>
          <p:nvPr/>
        </p:nvSpPr>
        <p:spPr>
          <a:xfrm>
            <a:off x="1800850" y="4889983"/>
            <a:ext cx="11461671" cy="2447033"/>
          </a:xfrm>
          <a:prstGeom prst="rect">
            <a:avLst/>
          </a:prstGeom>
        </p:spPr>
        <p:txBody>
          <a:bodyPr lIns="0" tIns="0" rIns="0" bIns="0" rtlCol="0" anchor="t">
            <a:spAutoFit/>
          </a:bodyPr>
          <a:lstStyle/>
          <a:p>
            <a:pPr algn="ctr">
              <a:lnSpc>
                <a:spcPts val="4775"/>
              </a:lnSpc>
            </a:pPr>
            <a:r>
              <a:rPr lang="en-US" sz="3410">
                <a:solidFill>
                  <a:srgbClr val="000000"/>
                </a:solidFill>
                <a:latin typeface="Times New Roman Bold"/>
              </a:rPr>
              <a:t>Team Members:-</a:t>
            </a:r>
            <a:r>
              <a:rPr lang="en-US" sz="3410">
                <a:solidFill>
                  <a:srgbClr val="000000"/>
                </a:solidFill>
                <a:latin typeface="Times New Roman Bold"/>
              </a:rPr>
              <a:t> </a:t>
            </a:r>
            <a:r>
              <a:rPr lang="en-US" sz="3410">
                <a:solidFill>
                  <a:srgbClr val="000000"/>
                </a:solidFill>
                <a:latin typeface="Times New Roman" panose="02020603050405020304"/>
              </a:rPr>
              <a:t>Prof. S. T. Pirjade Assistant Professor-Guide</a:t>
            </a:r>
            <a:endParaRPr lang="en-US" sz="3410">
              <a:solidFill>
                <a:srgbClr val="000000"/>
              </a:solidFill>
              <a:latin typeface="Times New Roman" panose="02020603050405020304"/>
            </a:endParaRPr>
          </a:p>
          <a:p>
            <a:pPr algn="ctr">
              <a:lnSpc>
                <a:spcPts val="4775"/>
              </a:lnSpc>
            </a:pPr>
          </a:p>
          <a:p>
            <a:pPr algn="ctr">
              <a:lnSpc>
                <a:spcPts val="4775"/>
              </a:lnSpc>
            </a:pPr>
          </a:p>
          <a:p>
            <a:pPr algn="ctr">
              <a:lnSpc>
                <a:spcPts val="4775"/>
              </a:lnSpc>
              <a:spcBef>
                <a:spcPct val="0"/>
              </a:spcBef>
            </a:pPr>
          </a:p>
        </p:txBody>
      </p:sp>
      <p:sp>
        <p:nvSpPr>
          <p:cNvPr id="4" name="TextBox 4"/>
          <p:cNvSpPr txBox="1"/>
          <p:nvPr/>
        </p:nvSpPr>
        <p:spPr>
          <a:xfrm>
            <a:off x="4766864" y="5566812"/>
            <a:ext cx="3784878" cy="3047108"/>
          </a:xfrm>
          <a:prstGeom prst="rect">
            <a:avLst/>
          </a:prstGeom>
        </p:spPr>
        <p:txBody>
          <a:bodyPr lIns="0" tIns="0" rIns="0" bIns="0" rtlCol="0" anchor="t">
            <a:spAutoFit/>
          </a:bodyPr>
          <a:lstStyle/>
          <a:p>
            <a:pPr>
              <a:lnSpc>
                <a:spcPts val="4775"/>
              </a:lnSpc>
            </a:pPr>
            <a:r>
              <a:rPr lang="en-US" sz="3410">
                <a:solidFill>
                  <a:srgbClr val="000000"/>
                </a:solidFill>
                <a:latin typeface="Times New Roman" panose="02020603050405020304"/>
              </a:rPr>
              <a:t>1)Shripad Vichare</a:t>
            </a:r>
            <a:endParaRPr lang="en-US" sz="3410">
              <a:solidFill>
                <a:srgbClr val="000000"/>
              </a:solidFill>
              <a:latin typeface="Times New Roman" panose="02020603050405020304"/>
            </a:endParaRPr>
          </a:p>
          <a:p>
            <a:pPr>
              <a:lnSpc>
                <a:spcPts val="4775"/>
              </a:lnSpc>
            </a:pPr>
            <a:r>
              <a:rPr lang="en-US" sz="3410">
                <a:solidFill>
                  <a:srgbClr val="000000"/>
                </a:solidFill>
                <a:latin typeface="Times New Roman" panose="02020603050405020304"/>
              </a:rPr>
              <a:t>2)Samiksha Jaunjale</a:t>
            </a:r>
            <a:endParaRPr lang="en-US" sz="3410">
              <a:solidFill>
                <a:srgbClr val="000000"/>
              </a:solidFill>
              <a:latin typeface="Times New Roman" panose="02020603050405020304"/>
            </a:endParaRPr>
          </a:p>
          <a:p>
            <a:pPr>
              <a:lnSpc>
                <a:spcPts val="4775"/>
              </a:lnSpc>
            </a:pPr>
            <a:r>
              <a:rPr lang="en-US" sz="3410">
                <a:solidFill>
                  <a:srgbClr val="000000"/>
                </a:solidFill>
                <a:latin typeface="Times New Roman" panose="02020603050405020304"/>
              </a:rPr>
              <a:t>3)Samrudhi Parte</a:t>
            </a:r>
            <a:endParaRPr lang="en-US" sz="3410">
              <a:solidFill>
                <a:srgbClr val="000000"/>
              </a:solidFill>
              <a:latin typeface="Times New Roman" panose="02020603050405020304"/>
            </a:endParaRPr>
          </a:p>
          <a:p>
            <a:pPr>
              <a:lnSpc>
                <a:spcPts val="4775"/>
              </a:lnSpc>
            </a:pPr>
            <a:r>
              <a:rPr lang="en-US" sz="3410">
                <a:solidFill>
                  <a:srgbClr val="000000"/>
                </a:solidFill>
                <a:latin typeface="Times New Roman" panose="02020603050405020304"/>
              </a:rPr>
              <a:t>4)Diya Salunkhe</a:t>
            </a:r>
            <a:endParaRPr lang="en-US" sz="3410">
              <a:solidFill>
                <a:srgbClr val="000000"/>
              </a:solidFill>
              <a:latin typeface="Times New Roman" panose="02020603050405020304"/>
            </a:endParaRPr>
          </a:p>
          <a:p>
            <a:pPr>
              <a:lnSpc>
                <a:spcPts val="4775"/>
              </a:lnSpc>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386809">
            <a:off x="-491016" y="627648"/>
            <a:ext cx="2816149" cy="384040"/>
          </a:xfrm>
          <a:prstGeom prst="rect">
            <a:avLst/>
          </a:prstGeom>
          <a:solidFill>
            <a:srgbClr val="6422B8"/>
          </a:solidFill>
        </p:spPr>
      </p:sp>
      <p:grpSp>
        <p:nvGrpSpPr>
          <p:cNvPr id="3" name="Group 3"/>
          <p:cNvGrpSpPr/>
          <p:nvPr/>
        </p:nvGrpSpPr>
        <p:grpSpPr>
          <a:xfrm rot="0">
            <a:off x="15428299" y="160535"/>
            <a:ext cx="2377918" cy="2377918"/>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A53B"/>
            </a:solidFill>
          </p:spPr>
        </p:sp>
      </p:grpSp>
      <p:sp>
        <p:nvSpPr>
          <p:cNvPr id="5" name="TextBox 5"/>
          <p:cNvSpPr txBox="1"/>
          <p:nvPr/>
        </p:nvSpPr>
        <p:spPr>
          <a:xfrm>
            <a:off x="2908916" y="1323735"/>
            <a:ext cx="12670963" cy="1031748"/>
          </a:xfrm>
          <a:prstGeom prst="rect">
            <a:avLst/>
          </a:prstGeom>
        </p:spPr>
        <p:txBody>
          <a:bodyPr lIns="0" tIns="0" rIns="0" bIns="0" rtlCol="0" anchor="t">
            <a:spAutoFit/>
          </a:bodyPr>
          <a:lstStyle/>
          <a:p>
            <a:pPr algn="ctr">
              <a:lnSpc>
                <a:spcPts val="8255"/>
              </a:lnSpc>
            </a:pPr>
          </a:p>
        </p:txBody>
      </p:sp>
      <p:sp>
        <p:nvSpPr>
          <p:cNvPr id="6" name="TextBox 6"/>
          <p:cNvSpPr txBox="1"/>
          <p:nvPr/>
        </p:nvSpPr>
        <p:spPr>
          <a:xfrm>
            <a:off x="5158646" y="236159"/>
            <a:ext cx="8171503" cy="2017120"/>
          </a:xfrm>
          <a:prstGeom prst="rect">
            <a:avLst/>
          </a:prstGeom>
        </p:spPr>
        <p:txBody>
          <a:bodyPr lIns="0" tIns="0" rIns="0" bIns="0" rtlCol="0" anchor="t">
            <a:spAutoFit/>
          </a:bodyPr>
          <a:lstStyle/>
          <a:p>
            <a:pPr algn="ctr">
              <a:lnSpc>
                <a:spcPts val="7700"/>
              </a:lnSpc>
            </a:pPr>
            <a:r>
              <a:rPr lang="en-US" sz="5500">
                <a:solidFill>
                  <a:srgbClr val="1B1B1B"/>
                </a:solidFill>
                <a:latin typeface="Times New Roman" panose="02020603050405020304"/>
              </a:rPr>
              <a:t>PLEDGE TO PROGRESS</a:t>
            </a:r>
            <a:endParaRPr lang="en-US" sz="5500">
              <a:solidFill>
                <a:srgbClr val="1B1B1B"/>
              </a:solidFill>
              <a:latin typeface="Times New Roman" panose="02020603050405020304"/>
            </a:endParaRPr>
          </a:p>
          <a:p>
            <a:pPr algn="ctr">
              <a:lnSpc>
                <a:spcPts val="7700"/>
              </a:lnSpc>
            </a:pPr>
            <a:r>
              <a:rPr lang="en-US" sz="5500">
                <a:solidFill>
                  <a:srgbClr val="1B1B1B"/>
                </a:solidFill>
                <a:latin typeface="Times New Roman Bold"/>
              </a:rPr>
              <a:t>Sustainability Hackathon </a:t>
            </a:r>
            <a:endParaRPr lang="en-US" sz="5500">
              <a:solidFill>
                <a:srgbClr val="1B1B1B"/>
              </a:solidFill>
              <a:latin typeface="Times New Roman Bold"/>
            </a:endParaRPr>
          </a:p>
        </p:txBody>
      </p:sp>
      <p:sp>
        <p:nvSpPr>
          <p:cNvPr id="7" name="TextBox 7"/>
          <p:cNvSpPr txBox="1"/>
          <p:nvPr/>
        </p:nvSpPr>
        <p:spPr>
          <a:xfrm>
            <a:off x="1871134" y="3712054"/>
            <a:ext cx="3755112" cy="671662"/>
          </a:xfrm>
          <a:prstGeom prst="rect">
            <a:avLst/>
          </a:prstGeom>
        </p:spPr>
        <p:txBody>
          <a:bodyPr lIns="0" tIns="0" rIns="0" bIns="0" rtlCol="0" anchor="t">
            <a:spAutoFit/>
          </a:bodyPr>
          <a:lstStyle/>
          <a:p>
            <a:pPr algn="ctr">
              <a:lnSpc>
                <a:spcPts val="4980"/>
              </a:lnSpc>
              <a:spcBef>
                <a:spcPct val="0"/>
              </a:spcBef>
            </a:pPr>
            <a:r>
              <a:rPr lang="en-US" sz="3555">
                <a:solidFill>
                  <a:srgbClr val="1B1B1B"/>
                </a:solidFill>
                <a:latin typeface="Times New Roman Bold"/>
              </a:rPr>
              <a:t>Your Team Name:- </a:t>
            </a:r>
            <a:endParaRPr lang="en-US" sz="3555">
              <a:solidFill>
                <a:srgbClr val="1B1B1B"/>
              </a:solidFill>
              <a:latin typeface="Times New Roman Bold"/>
            </a:endParaRPr>
          </a:p>
        </p:txBody>
      </p:sp>
      <p:sp>
        <p:nvSpPr>
          <p:cNvPr id="8" name="TextBox 8"/>
          <p:cNvSpPr txBox="1"/>
          <p:nvPr/>
        </p:nvSpPr>
        <p:spPr>
          <a:xfrm>
            <a:off x="1547037" y="4757779"/>
            <a:ext cx="12937164" cy="2447033"/>
          </a:xfrm>
          <a:prstGeom prst="rect">
            <a:avLst/>
          </a:prstGeom>
        </p:spPr>
        <p:txBody>
          <a:bodyPr lIns="0" tIns="0" rIns="0" bIns="0" rtlCol="0" anchor="t">
            <a:spAutoFit/>
          </a:bodyPr>
          <a:lstStyle/>
          <a:p>
            <a:pPr algn="ctr">
              <a:lnSpc>
                <a:spcPts val="4775"/>
              </a:lnSpc>
            </a:pPr>
            <a:r>
              <a:rPr lang="en-US" sz="3410">
                <a:solidFill>
                  <a:srgbClr val="1B1B1B"/>
                </a:solidFill>
                <a:latin typeface="Times New Roman Bold"/>
              </a:rPr>
              <a:t>Team Members:-   </a:t>
            </a:r>
            <a:r>
              <a:rPr lang="en-US" sz="3410">
                <a:solidFill>
                  <a:srgbClr val="1B1B1B"/>
                </a:solidFill>
                <a:latin typeface="Times New Roman" panose="02020603050405020304"/>
              </a:rPr>
              <a:t>Prof. S. T. Pirjade Assistant Professor-Guide</a:t>
            </a:r>
            <a:endParaRPr lang="en-US" sz="3410">
              <a:solidFill>
                <a:srgbClr val="1B1B1B"/>
              </a:solidFill>
              <a:latin typeface="Times New Roman" panose="02020603050405020304"/>
            </a:endParaRPr>
          </a:p>
          <a:p>
            <a:pPr algn="ctr">
              <a:lnSpc>
                <a:spcPts val="4775"/>
              </a:lnSpc>
            </a:pPr>
          </a:p>
          <a:p>
            <a:pPr algn="ctr">
              <a:lnSpc>
                <a:spcPts val="4775"/>
              </a:lnSpc>
            </a:pPr>
          </a:p>
          <a:p>
            <a:pPr algn="ctr">
              <a:lnSpc>
                <a:spcPts val="4775"/>
              </a:lnSpc>
              <a:spcBef>
                <a:spcPct val="0"/>
              </a:spcBef>
            </a:pPr>
          </a:p>
        </p:txBody>
      </p:sp>
      <p:sp>
        <p:nvSpPr>
          <p:cNvPr id="9" name="TextBox 9"/>
          <p:cNvSpPr txBox="1"/>
          <p:nvPr/>
        </p:nvSpPr>
        <p:spPr>
          <a:xfrm>
            <a:off x="5350836" y="5364937"/>
            <a:ext cx="12937164" cy="3047108"/>
          </a:xfrm>
          <a:prstGeom prst="rect">
            <a:avLst/>
          </a:prstGeom>
        </p:spPr>
        <p:txBody>
          <a:bodyPr lIns="0" tIns="0" rIns="0" bIns="0" rtlCol="0" anchor="t">
            <a:spAutoFit/>
          </a:bodyPr>
          <a:lstStyle/>
          <a:p>
            <a:pPr>
              <a:lnSpc>
                <a:spcPts val="4775"/>
              </a:lnSpc>
            </a:pPr>
            <a:r>
              <a:rPr lang="en-US" sz="3410">
                <a:solidFill>
                  <a:srgbClr val="1B1B1B"/>
                </a:solidFill>
                <a:latin typeface="Times New Roman" panose="02020603050405020304"/>
              </a:rPr>
              <a:t>1)Shripad Vichare</a:t>
            </a:r>
            <a:endParaRPr lang="en-US" sz="3410">
              <a:solidFill>
                <a:srgbClr val="1B1B1B"/>
              </a:solidFill>
              <a:latin typeface="Times New Roman" panose="02020603050405020304"/>
            </a:endParaRPr>
          </a:p>
          <a:p>
            <a:pPr>
              <a:lnSpc>
                <a:spcPts val="4775"/>
              </a:lnSpc>
            </a:pPr>
            <a:r>
              <a:rPr lang="en-US" sz="3410">
                <a:solidFill>
                  <a:srgbClr val="1B1B1B"/>
                </a:solidFill>
                <a:latin typeface="Times New Roman" panose="02020603050405020304"/>
              </a:rPr>
              <a:t>2)Samiksha Jaunjale</a:t>
            </a:r>
            <a:endParaRPr lang="en-US" sz="3410">
              <a:solidFill>
                <a:srgbClr val="1B1B1B"/>
              </a:solidFill>
              <a:latin typeface="Times New Roman" panose="02020603050405020304"/>
            </a:endParaRPr>
          </a:p>
          <a:p>
            <a:pPr>
              <a:lnSpc>
                <a:spcPts val="4775"/>
              </a:lnSpc>
            </a:pPr>
            <a:r>
              <a:rPr lang="en-US" sz="3410">
                <a:solidFill>
                  <a:srgbClr val="1B1B1B"/>
                </a:solidFill>
                <a:latin typeface="Times New Roman" panose="02020603050405020304"/>
              </a:rPr>
              <a:t>3)Samrudhi Parte</a:t>
            </a:r>
            <a:endParaRPr lang="en-US" sz="3410">
              <a:solidFill>
                <a:srgbClr val="1B1B1B"/>
              </a:solidFill>
              <a:latin typeface="Times New Roman" panose="02020603050405020304"/>
            </a:endParaRPr>
          </a:p>
          <a:p>
            <a:pPr>
              <a:lnSpc>
                <a:spcPts val="4775"/>
              </a:lnSpc>
            </a:pPr>
            <a:r>
              <a:rPr lang="en-US" sz="3410">
                <a:solidFill>
                  <a:srgbClr val="1B1B1B"/>
                </a:solidFill>
                <a:latin typeface="Times New Roman" panose="02020603050405020304"/>
              </a:rPr>
              <a:t>4)Diya Salunkhe</a:t>
            </a:r>
            <a:endParaRPr lang="en-US" sz="3410">
              <a:solidFill>
                <a:srgbClr val="1B1B1B"/>
              </a:solidFill>
              <a:latin typeface="Times New Roman" panose="02020603050405020304"/>
            </a:endParaRPr>
          </a:p>
          <a:p>
            <a:pPr>
              <a:lnSpc>
                <a:spcPts val="4775"/>
              </a:lnSpc>
              <a:spcBef>
                <a:spcPct val="0"/>
              </a:spcBef>
            </a:pPr>
          </a:p>
        </p:txBody>
      </p:sp>
      <p:pic>
        <p:nvPicPr>
          <p:cNvPr id="10" name="Picture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828945" y="-1795577"/>
            <a:ext cx="3407342" cy="4163771"/>
          </a:xfrm>
          <a:prstGeom prst="rect">
            <a:avLst/>
          </a:prstGeom>
        </p:spPr>
      </p:pic>
      <p:sp>
        <p:nvSpPr>
          <p:cNvPr id="11" name="AutoShape 11"/>
          <p:cNvSpPr/>
          <p:nvPr/>
        </p:nvSpPr>
        <p:spPr>
          <a:xfrm rot="-2386809">
            <a:off x="16246410" y="9377487"/>
            <a:ext cx="2325851" cy="401031"/>
          </a:xfrm>
          <a:prstGeom prst="rect">
            <a:avLst/>
          </a:prstGeom>
        </p:spPr>
      </p:sp>
      <p:sp>
        <p:nvSpPr>
          <p:cNvPr id="12" name="TextBox 12"/>
          <p:cNvSpPr txBox="1"/>
          <p:nvPr/>
        </p:nvSpPr>
        <p:spPr>
          <a:xfrm>
            <a:off x="5818084" y="3712054"/>
            <a:ext cx="2608659" cy="647065"/>
          </a:xfrm>
          <a:prstGeom prst="rect">
            <a:avLst/>
          </a:prstGeom>
        </p:spPr>
        <p:txBody>
          <a:bodyPr lIns="0" tIns="0" rIns="0" bIns="0" rtlCol="0" anchor="t">
            <a:spAutoFit/>
          </a:bodyPr>
          <a:lstStyle/>
          <a:p>
            <a:pPr algn="ctr">
              <a:lnSpc>
                <a:spcPts val="4760"/>
              </a:lnSpc>
            </a:pPr>
            <a:r>
              <a:rPr lang="en-US" sz="3400">
                <a:solidFill>
                  <a:srgbClr val="1B1B1B"/>
                </a:solidFill>
                <a:latin typeface="Times New Roman" panose="02020603050405020304"/>
              </a:rPr>
              <a:t>Team Shripad</a:t>
            </a:r>
            <a:endParaRPr lang="en-US" sz="3400">
              <a:solidFill>
                <a:srgbClr val="1B1B1B"/>
              </a:solidFill>
              <a:latin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20578" y="410643"/>
            <a:ext cx="11815464" cy="1442085"/>
          </a:xfrm>
          <a:prstGeom prst="rect">
            <a:avLst/>
          </a:prstGeom>
        </p:spPr>
        <p:txBody>
          <a:bodyPr lIns="0" tIns="0" rIns="0" bIns="0" rtlCol="0" anchor="t">
            <a:spAutoFit/>
          </a:bodyPr>
          <a:lstStyle/>
          <a:p>
            <a:pPr algn="ctr">
              <a:lnSpc>
                <a:spcPts val="10320"/>
              </a:lnSpc>
            </a:pPr>
            <a:r>
              <a:rPr lang="en-US" sz="8000" u="sng">
                <a:solidFill>
                  <a:srgbClr val="1B1B1B"/>
                </a:solidFill>
                <a:latin typeface="Times New Roman Bold"/>
              </a:rPr>
              <a:t>Problem Statement</a:t>
            </a:r>
            <a:endParaRPr lang="en-US" sz="8000" u="sng">
              <a:solidFill>
                <a:srgbClr val="1B1B1B"/>
              </a:solidFill>
              <a:latin typeface="Times New Roman Bold"/>
            </a:endParaRPr>
          </a:p>
        </p:txBody>
      </p:sp>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5659424" y="0"/>
            <a:ext cx="3407342" cy="4163771"/>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3540" y="343667"/>
            <a:ext cx="2750134" cy="1370067"/>
          </a:xfrm>
          <a:prstGeom prst="rect">
            <a:avLst/>
          </a:prstGeom>
        </p:spPr>
      </p:pic>
      <p:sp>
        <p:nvSpPr>
          <p:cNvPr id="5" name="AutoShape 5"/>
          <p:cNvSpPr/>
          <p:nvPr/>
        </p:nvSpPr>
        <p:spPr>
          <a:xfrm rot="-2386809">
            <a:off x="14968301" y="2496397"/>
            <a:ext cx="1382246" cy="239309"/>
          </a:xfrm>
          <a:prstGeom prst="rect">
            <a:avLst/>
          </a:prstGeom>
          <a:solidFill>
            <a:srgbClr val="FF738E"/>
          </a:solidFill>
        </p:spPr>
      </p:sp>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2283292" y="8237305"/>
            <a:ext cx="2952750" cy="2952750"/>
          </a:xfrm>
          <a:prstGeom prst="rect">
            <a:avLst/>
          </a:prstGeom>
        </p:spPr>
      </p:pic>
      <p:sp>
        <p:nvSpPr>
          <p:cNvPr id="7" name="TextBox 7"/>
          <p:cNvSpPr txBox="1"/>
          <p:nvPr/>
        </p:nvSpPr>
        <p:spPr>
          <a:xfrm>
            <a:off x="0" y="4011371"/>
            <a:ext cx="18288000" cy="2796701"/>
          </a:xfrm>
          <a:prstGeom prst="rect">
            <a:avLst/>
          </a:prstGeom>
        </p:spPr>
        <p:txBody>
          <a:bodyPr lIns="0" tIns="0" rIns="0" bIns="0" rtlCol="0" anchor="t">
            <a:spAutoFit/>
          </a:bodyPr>
          <a:lstStyle/>
          <a:p>
            <a:pPr algn="ctr">
              <a:lnSpc>
                <a:spcPts val="5450"/>
              </a:lnSpc>
            </a:pPr>
            <a:r>
              <a:rPr lang="en-US" sz="3895">
                <a:solidFill>
                  <a:srgbClr val="1B1B1B"/>
                </a:solidFill>
                <a:latin typeface="Times New Roman Bold"/>
              </a:rPr>
              <a:t>Mental health plays a crucial role in our daily life as it affects our thoughts, emotions, and behavior, which ultimately shape our overall well-being and quality of life. Detection of the state of ones mind using the modern technologies using the mobile application that the one will be able to handle and is easy to use.</a:t>
            </a:r>
            <a:endParaRPr lang="en-US" sz="3895">
              <a:solidFill>
                <a:srgbClr val="1B1B1B"/>
              </a:solidFill>
              <a:latin typeface="Times New Roman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931371" y="1028700"/>
            <a:ext cx="15622908" cy="7387590"/>
            <a:chOff x="0" y="0"/>
            <a:chExt cx="20830544" cy="9850120"/>
          </a:xfrm>
        </p:grpSpPr>
        <p:sp>
          <p:nvSpPr>
            <p:cNvPr id="3" name="TextBox 3"/>
            <p:cNvSpPr txBox="1"/>
            <p:nvPr/>
          </p:nvSpPr>
          <p:spPr>
            <a:xfrm>
              <a:off x="0" y="-180975"/>
              <a:ext cx="19104393" cy="1480439"/>
            </a:xfrm>
            <a:prstGeom prst="rect">
              <a:avLst/>
            </a:prstGeom>
          </p:spPr>
          <p:txBody>
            <a:bodyPr lIns="0" tIns="0" rIns="0" bIns="0" rtlCol="0" anchor="t">
              <a:spAutoFit/>
            </a:bodyPr>
            <a:lstStyle/>
            <a:p>
              <a:pPr>
                <a:lnSpc>
                  <a:spcPts val="8255"/>
                </a:lnSpc>
              </a:pPr>
              <a:r>
                <a:rPr lang="en-US" sz="6400" u="sng">
                  <a:solidFill>
                    <a:srgbClr val="1B1B1B"/>
                  </a:solidFill>
                  <a:latin typeface="Times New Roman" panose="02020603050405020304"/>
                </a:rPr>
                <a:t>User Segment And Pain Points</a:t>
              </a:r>
              <a:endParaRPr lang="en-US" sz="6400" u="sng">
                <a:solidFill>
                  <a:srgbClr val="1B1B1B"/>
                </a:solidFill>
                <a:latin typeface="Times New Roman" panose="02020603050405020304"/>
              </a:endParaRPr>
            </a:p>
          </p:txBody>
        </p:sp>
        <p:sp>
          <p:nvSpPr>
            <p:cNvPr id="4" name="TextBox 4"/>
            <p:cNvSpPr txBox="1"/>
            <p:nvPr/>
          </p:nvSpPr>
          <p:spPr>
            <a:xfrm>
              <a:off x="1460224" y="2312035"/>
              <a:ext cx="19370320" cy="7538085"/>
            </a:xfrm>
            <a:prstGeom prst="rect">
              <a:avLst/>
            </a:prstGeom>
          </p:spPr>
          <p:txBody>
            <a:bodyPr lIns="0" tIns="0" rIns="0" bIns="0" rtlCol="0" anchor="t">
              <a:spAutoFit/>
            </a:bodyPr>
            <a:lstStyle/>
            <a:p>
              <a:pPr marL="712470" lvl="1" indent="-356235">
                <a:lnSpc>
                  <a:spcPts val="4950"/>
                </a:lnSpc>
                <a:buFont typeface="Arial" panose="020B0604020202020204"/>
                <a:buChar char="•"/>
              </a:pPr>
              <a:r>
                <a:rPr lang="en-US" sz="3300">
                  <a:solidFill>
                    <a:srgbClr val="1B1B1B"/>
                  </a:solidFill>
                  <a:latin typeface="Times New Roman" panose="02020603050405020304"/>
                </a:rPr>
                <a:t>Now a days every person is suffering from various problems some of them might be related as physical and some may be psychological. Physical problems have a lot of solutions as compared to psychological. </a:t>
              </a:r>
              <a:endParaRPr lang="en-US" sz="3300">
                <a:solidFill>
                  <a:srgbClr val="1B1B1B"/>
                </a:solidFill>
                <a:latin typeface="Times New Roman" panose="02020603050405020304"/>
              </a:endParaRPr>
            </a:p>
            <a:p>
              <a:pPr marL="712470" lvl="1" indent="-356235">
                <a:lnSpc>
                  <a:spcPts val="4950"/>
                </a:lnSpc>
                <a:buFont typeface="Arial" panose="020B0604020202020204"/>
                <a:buChar char="•"/>
              </a:pPr>
              <a:r>
                <a:rPr lang="en-US" sz="3300">
                  <a:solidFill>
                    <a:srgbClr val="1B1B1B"/>
                  </a:solidFill>
                  <a:latin typeface="Times New Roman" panose="02020603050405020304"/>
                </a:rPr>
                <a:t>Many a time a person having psychological problem doesn't know what is his state of mind and may not get aware about the upcoming problems. So detection of psychological problems in early stage is most important.</a:t>
              </a:r>
              <a:endParaRPr lang="en-US" sz="3300">
                <a:solidFill>
                  <a:srgbClr val="1B1B1B"/>
                </a:solidFill>
                <a:latin typeface="Times New Roman" panose="02020603050405020304"/>
              </a:endParaRPr>
            </a:p>
            <a:p>
              <a:pPr marL="712470" lvl="1" indent="-356235">
                <a:lnSpc>
                  <a:spcPts val="4950"/>
                </a:lnSpc>
                <a:buFont typeface="Arial" panose="020B0604020202020204"/>
                <a:buChar char="•"/>
              </a:pPr>
              <a:r>
                <a:rPr lang="en-US" sz="3300">
                  <a:solidFill>
                    <a:srgbClr val="1B1B1B"/>
                  </a:solidFill>
                  <a:latin typeface="Times New Roman" panose="02020603050405020304"/>
                </a:rPr>
                <a:t>A person who is mentally unstable, depressed, tensed or stressed will be able to easily discuss their problems and work on them according to the report generated.</a:t>
              </a:r>
              <a:endParaRPr lang="en-US" sz="3300">
                <a:solidFill>
                  <a:srgbClr val="1B1B1B"/>
                </a:solidFill>
                <a:latin typeface="Times New Roman" panose="02020603050405020304"/>
              </a:endParaRPr>
            </a:p>
          </p:txBody>
        </p:sp>
      </p:grpSp>
      <p:grpSp>
        <p:nvGrpSpPr>
          <p:cNvPr id="5" name="Group 5"/>
          <p:cNvGrpSpPr/>
          <p:nvPr/>
        </p:nvGrpSpPr>
        <p:grpSpPr>
          <a:xfrm rot="0">
            <a:off x="-353669" y="4606488"/>
            <a:ext cx="1855075" cy="1855075"/>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48AB"/>
            </a:solidFill>
          </p:spPr>
        </p:sp>
      </p:grpSp>
      <p:sp>
        <p:nvSpPr>
          <p:cNvPr id="7" name="AutoShape 7"/>
          <p:cNvSpPr/>
          <p:nvPr/>
        </p:nvSpPr>
        <p:spPr>
          <a:xfrm rot="-2386809">
            <a:off x="16458820" y="494265"/>
            <a:ext cx="2139948" cy="475850"/>
          </a:xfrm>
          <a:prstGeom prst="rect">
            <a:avLst/>
          </a:prstGeom>
          <a:solidFill>
            <a:srgbClr val="FFA53B"/>
          </a:solidFill>
        </p:spPr>
      </p:sp>
      <p:pic>
        <p:nvPicPr>
          <p:cNvPr id="8" name="Picture 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10659524">
            <a:off x="14333557" y="9258300"/>
            <a:ext cx="3195237" cy="15918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1995" y="411122"/>
            <a:ext cx="3873698" cy="1025606"/>
          </a:xfrm>
          <a:prstGeom prst="rect">
            <a:avLst/>
          </a:prstGeom>
        </p:spPr>
        <p:txBody>
          <a:bodyPr lIns="0" tIns="0" rIns="0" bIns="0" rtlCol="0" anchor="t">
            <a:spAutoFit/>
          </a:bodyPr>
          <a:lstStyle/>
          <a:p>
            <a:pPr algn="ctr">
              <a:lnSpc>
                <a:spcPts val="7520"/>
              </a:lnSpc>
            </a:pPr>
            <a:r>
              <a:rPr lang="en-US" sz="5370" u="sng">
                <a:solidFill>
                  <a:srgbClr val="000000"/>
                </a:solidFill>
                <a:latin typeface="Times New Roman Bold"/>
              </a:rPr>
              <a:t>Pre-Requisite</a:t>
            </a:r>
            <a:endParaRPr lang="en-US" sz="5370" u="sng">
              <a:solidFill>
                <a:srgbClr val="000000"/>
              </a:solidFill>
              <a:latin typeface="Times New Roman Bold"/>
            </a:endParaRPr>
          </a:p>
        </p:txBody>
      </p:sp>
      <p:sp>
        <p:nvSpPr>
          <p:cNvPr id="3" name="TextBox 3"/>
          <p:cNvSpPr txBox="1"/>
          <p:nvPr/>
        </p:nvSpPr>
        <p:spPr>
          <a:xfrm>
            <a:off x="-164583" y="2014435"/>
            <a:ext cx="18288000" cy="6482080"/>
          </a:xfrm>
          <a:prstGeom prst="rect">
            <a:avLst/>
          </a:prstGeom>
        </p:spPr>
        <p:txBody>
          <a:bodyPr lIns="0" tIns="0" rIns="0" bIns="0" rtlCol="0" anchor="t">
            <a:spAutoFit/>
          </a:bodyPr>
          <a:lstStyle/>
          <a:p>
            <a:pPr marL="690880" lvl="1" indent="-345440">
              <a:lnSpc>
                <a:spcPts val="3200"/>
              </a:lnSpc>
              <a:buFont typeface="Arial" panose="020B0604020202020204"/>
              <a:buChar char="•"/>
            </a:pPr>
            <a:r>
              <a:rPr lang="en-US" sz="3200">
                <a:solidFill>
                  <a:srgbClr val="000000"/>
                </a:solidFill>
                <a:latin typeface="Times New Roman" panose="02020603050405020304"/>
              </a:rPr>
              <a:t>Application will consist of an annonymous </a:t>
            </a:r>
            <a:r>
              <a:rPr lang="en-US" sz="3200">
                <a:solidFill>
                  <a:srgbClr val="000000"/>
                </a:solidFill>
                <a:latin typeface="Times New Roman Bold"/>
              </a:rPr>
              <a:t>chatbot</a:t>
            </a:r>
            <a:r>
              <a:rPr lang="en-US" sz="3200">
                <a:solidFill>
                  <a:srgbClr val="000000"/>
                </a:solidFill>
                <a:latin typeface="Times New Roman" panose="02020603050405020304"/>
              </a:rPr>
              <a:t> with all privacy methods.So that one can easily express about his feelings and discuss about them without hesitation.</a:t>
            </a:r>
            <a:endParaRPr lang="en-US" sz="3200">
              <a:solidFill>
                <a:srgbClr val="000000"/>
              </a:solidFill>
              <a:latin typeface="Times New Roman" panose="02020603050405020304"/>
            </a:endParaRPr>
          </a:p>
          <a:p>
            <a:pPr>
              <a:lnSpc>
                <a:spcPts val="3200"/>
              </a:lnSpc>
            </a:pPr>
          </a:p>
          <a:p>
            <a:pPr marL="690880" lvl="1" indent="-345440">
              <a:lnSpc>
                <a:spcPts val="3200"/>
              </a:lnSpc>
              <a:buFont typeface="Arial" panose="020B0604020202020204"/>
              <a:buChar char="•"/>
            </a:pPr>
            <a:r>
              <a:rPr lang="en-US" sz="3200">
                <a:solidFill>
                  <a:srgbClr val="000000"/>
                </a:solidFill>
                <a:latin typeface="Times New Roman" panose="02020603050405020304"/>
              </a:rPr>
              <a:t>By having the access to</a:t>
            </a:r>
            <a:r>
              <a:rPr lang="en-US" sz="3200">
                <a:solidFill>
                  <a:srgbClr val="000000"/>
                </a:solidFill>
                <a:latin typeface="Times New Roman Bold"/>
              </a:rPr>
              <a:t> camera</a:t>
            </a:r>
            <a:r>
              <a:rPr lang="en-US" sz="3200">
                <a:solidFill>
                  <a:srgbClr val="000000"/>
                </a:solidFill>
                <a:latin typeface="Times New Roman" panose="02020603050405020304"/>
              </a:rPr>
              <a:t>'s  the emotion of one person can be detected using the facial emotions, the expressions express a lot about persons particular state of mind.</a:t>
            </a:r>
            <a:endParaRPr lang="en-US" sz="3200">
              <a:solidFill>
                <a:srgbClr val="000000"/>
              </a:solidFill>
              <a:latin typeface="Times New Roman" panose="02020603050405020304"/>
            </a:endParaRPr>
          </a:p>
          <a:p>
            <a:pPr>
              <a:lnSpc>
                <a:spcPts val="3200"/>
              </a:lnSpc>
            </a:pPr>
          </a:p>
          <a:p>
            <a:pPr marL="690880" lvl="1" indent="-345440">
              <a:lnSpc>
                <a:spcPts val="3200"/>
              </a:lnSpc>
              <a:buFont typeface="Arial" panose="020B0604020202020204"/>
              <a:buChar char="•"/>
            </a:pPr>
            <a:r>
              <a:rPr lang="en-US" sz="3200">
                <a:solidFill>
                  <a:srgbClr val="000000"/>
                </a:solidFill>
                <a:latin typeface="Times New Roman" panose="02020603050405020304"/>
              </a:rPr>
              <a:t>The  </a:t>
            </a:r>
            <a:r>
              <a:rPr lang="en-US" sz="3200">
                <a:solidFill>
                  <a:srgbClr val="000000"/>
                </a:solidFill>
                <a:latin typeface="Times New Roman Bold"/>
              </a:rPr>
              <a:t>facial recognition</a:t>
            </a:r>
            <a:r>
              <a:rPr lang="en-US" sz="3200">
                <a:solidFill>
                  <a:srgbClr val="000000"/>
                </a:solidFill>
                <a:latin typeface="Times New Roman" panose="02020603050405020304"/>
              </a:rPr>
              <a:t> and the </a:t>
            </a:r>
            <a:r>
              <a:rPr lang="en-US" sz="3200">
                <a:solidFill>
                  <a:srgbClr val="000000"/>
                </a:solidFill>
                <a:latin typeface="Times New Roman Bold"/>
              </a:rPr>
              <a:t>emotion detection</a:t>
            </a:r>
            <a:r>
              <a:rPr lang="en-US" sz="3200">
                <a:solidFill>
                  <a:srgbClr val="000000"/>
                </a:solidFill>
                <a:latin typeface="Times New Roman" panose="02020603050405020304"/>
              </a:rPr>
              <a:t> can be done by using the various machine learning algorithms and the artificial intelligence technology.</a:t>
            </a:r>
            <a:endParaRPr lang="en-US" sz="3200">
              <a:solidFill>
                <a:srgbClr val="000000"/>
              </a:solidFill>
              <a:latin typeface="Times New Roman" panose="02020603050405020304"/>
            </a:endParaRPr>
          </a:p>
          <a:p>
            <a:pPr>
              <a:lnSpc>
                <a:spcPts val="3200"/>
              </a:lnSpc>
            </a:pPr>
          </a:p>
          <a:p>
            <a:pPr marL="690880" lvl="1" indent="-345440">
              <a:lnSpc>
                <a:spcPts val="3200"/>
              </a:lnSpc>
              <a:buFont typeface="Arial" panose="020B0604020202020204"/>
              <a:buChar char="•"/>
            </a:pPr>
            <a:r>
              <a:rPr lang="en-US" sz="3200">
                <a:solidFill>
                  <a:srgbClr val="000000"/>
                </a:solidFill>
                <a:latin typeface="Times New Roman" panose="02020603050405020304"/>
              </a:rPr>
              <a:t> Using</a:t>
            </a:r>
            <a:r>
              <a:rPr lang="en-US" sz="3200">
                <a:solidFill>
                  <a:srgbClr val="000000"/>
                </a:solidFill>
                <a:latin typeface="Times New Roman Bold"/>
              </a:rPr>
              <a:t> voice analyzer</a:t>
            </a:r>
            <a:r>
              <a:rPr lang="en-US" sz="3200">
                <a:solidFill>
                  <a:srgbClr val="000000"/>
                </a:solidFill>
                <a:latin typeface="Times New Roman" panose="02020603050405020304"/>
              </a:rPr>
              <a:t> by detecting </a:t>
            </a:r>
            <a:r>
              <a:rPr lang="en-US" sz="3200">
                <a:solidFill>
                  <a:srgbClr val="000000"/>
                </a:solidFill>
                <a:latin typeface="Times New Roman" panose="02020603050405020304"/>
              </a:rPr>
              <a:t>the pitch of the voice and  tone of the talking we can categorize the mindset of person.</a:t>
            </a:r>
            <a:endParaRPr lang="en-US" sz="3200">
              <a:solidFill>
                <a:srgbClr val="000000"/>
              </a:solidFill>
              <a:latin typeface="Times New Roman" panose="02020603050405020304"/>
            </a:endParaRPr>
          </a:p>
          <a:p>
            <a:pPr>
              <a:lnSpc>
                <a:spcPts val="3200"/>
              </a:lnSpc>
            </a:pPr>
          </a:p>
          <a:p>
            <a:pPr marL="690880" lvl="1" indent="-345440">
              <a:lnSpc>
                <a:spcPts val="3200"/>
              </a:lnSpc>
              <a:buFont typeface="Arial" panose="020B0604020202020204"/>
              <a:buChar char="•"/>
            </a:pPr>
            <a:r>
              <a:rPr lang="en-US" sz="3200">
                <a:solidFill>
                  <a:srgbClr val="000000"/>
                </a:solidFill>
                <a:latin typeface="Times New Roman" panose="02020603050405020304"/>
              </a:rPr>
              <a:t>The person using the application will be asked to read the text provided and depending on the vocal notes the record can be maintained and determine the health of person.</a:t>
            </a:r>
            <a:endParaRPr lang="en-US" sz="3200">
              <a:solidFill>
                <a:srgbClr val="000000"/>
              </a:solidFill>
              <a:latin typeface="Times New Roman" panose="02020603050405020304"/>
            </a:endParaRPr>
          </a:p>
          <a:p>
            <a:pPr>
              <a:lnSpc>
                <a:spcPts val="3200"/>
              </a:lnSpc>
            </a:pPr>
          </a:p>
          <a:p>
            <a:pPr marL="690880" lvl="1" indent="-345440">
              <a:lnSpc>
                <a:spcPts val="3200"/>
              </a:lnSpc>
              <a:buFont typeface="Arial" panose="020B0604020202020204"/>
              <a:buChar char="•"/>
            </a:pPr>
            <a:r>
              <a:rPr lang="en-US" sz="3200">
                <a:solidFill>
                  <a:srgbClr val="000000"/>
                </a:solidFill>
                <a:latin typeface="Times New Roman" panose="02020603050405020304"/>
              </a:rPr>
              <a:t> By using </a:t>
            </a:r>
            <a:r>
              <a:rPr lang="en-US" sz="3200">
                <a:solidFill>
                  <a:srgbClr val="000000"/>
                </a:solidFill>
                <a:latin typeface="Times New Roman Bold"/>
              </a:rPr>
              <a:t>eye sensor</a:t>
            </a:r>
            <a:r>
              <a:rPr lang="en-US" sz="3200">
                <a:solidFill>
                  <a:srgbClr val="000000"/>
                </a:solidFill>
                <a:latin typeface="Times New Roman" panose="02020603050405020304"/>
              </a:rPr>
              <a:t> w</a:t>
            </a:r>
            <a:r>
              <a:rPr lang="en-US" sz="3200">
                <a:solidFill>
                  <a:srgbClr val="000000"/>
                </a:solidFill>
                <a:latin typeface="Times New Roman" panose="02020603050405020304"/>
              </a:rPr>
              <a:t>hile talking ,eye contact frequency tells a lot about the mind set of the person.</a:t>
            </a:r>
            <a:endParaRPr lang="en-US" sz="3200">
              <a:solidFill>
                <a:srgbClr val="000000"/>
              </a:solidFill>
              <a:latin typeface="Times New Roman" panose="02020603050405020304"/>
            </a:endParaRPr>
          </a:p>
        </p:txBody>
      </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4880658" y="-2332636"/>
            <a:ext cx="3407342" cy="4163771"/>
          </a:xfrm>
          <a:prstGeom prst="rect">
            <a:avLst/>
          </a:prstGeom>
        </p:spPr>
      </p:pic>
      <p:sp>
        <p:nvSpPr>
          <p:cNvPr id="5" name="AutoShape 5"/>
          <p:cNvSpPr/>
          <p:nvPr/>
        </p:nvSpPr>
        <p:spPr>
          <a:xfrm rot="-2386809">
            <a:off x="16246410" y="9377487"/>
            <a:ext cx="2325851" cy="401031"/>
          </a:xfrm>
          <a:prstGeom prst="rect">
            <a:avLst/>
          </a:prstGeom>
          <a:solidFill>
            <a:srgbClr val="FFA53B"/>
          </a:solidFill>
        </p:spPr>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4583" y="8915131"/>
            <a:ext cx="2386566" cy="23865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39238" y="4547552"/>
            <a:ext cx="9525" cy="991870"/>
          </a:xfrm>
          <a:prstGeom prst="rect">
            <a:avLst/>
          </a:prstGeom>
        </p:spPr>
        <p:txBody>
          <a:bodyPr lIns="0" tIns="0" rIns="0" bIns="0" rtlCol="0" anchor="t">
            <a:spAutoFit/>
          </a:bodyPr>
          <a:lstStyle/>
          <a:p>
            <a:pPr algn="ctr">
              <a:lnSpc>
                <a:spcPts val="7280"/>
              </a:lnSpc>
            </a:pPr>
          </a:p>
        </p:txBody>
      </p:sp>
      <p:sp>
        <p:nvSpPr>
          <p:cNvPr id="3" name="TextBox 3"/>
          <p:cNvSpPr txBox="1"/>
          <p:nvPr/>
        </p:nvSpPr>
        <p:spPr>
          <a:xfrm>
            <a:off x="-145852" y="2727607"/>
            <a:ext cx="18288000" cy="6200871"/>
          </a:xfrm>
          <a:prstGeom prst="rect">
            <a:avLst/>
          </a:prstGeom>
        </p:spPr>
        <p:txBody>
          <a:bodyPr lIns="0" tIns="0" rIns="0" bIns="0" rtlCol="0" anchor="t">
            <a:spAutoFit/>
          </a:bodyPr>
          <a:lstStyle/>
          <a:p>
            <a:pPr marL="720725" lvl="1" indent="-360680" algn="just">
              <a:lnSpc>
                <a:spcPts val="3340"/>
              </a:lnSpc>
              <a:buFont typeface="Arial" panose="020B0604020202020204"/>
              <a:buChar char="•"/>
            </a:pPr>
            <a:r>
              <a:rPr lang="en-US" sz="3340">
                <a:solidFill>
                  <a:srgbClr val="000000"/>
                </a:solidFill>
                <a:latin typeface="Times New Roman" panose="02020603050405020304"/>
              </a:rPr>
              <a:t>Mental health plays a very important role in a person's everyday work and routine.</a:t>
            </a:r>
            <a:endParaRPr lang="en-US" sz="3340">
              <a:solidFill>
                <a:srgbClr val="000000"/>
              </a:solidFill>
              <a:latin typeface="Times New Roman" panose="02020603050405020304"/>
            </a:endParaRPr>
          </a:p>
          <a:p>
            <a:pPr algn="just">
              <a:lnSpc>
                <a:spcPts val="3340"/>
              </a:lnSpc>
            </a:pPr>
          </a:p>
          <a:p>
            <a:pPr marL="720725" lvl="1" indent="-360680" algn="just">
              <a:lnSpc>
                <a:spcPts val="3340"/>
              </a:lnSpc>
              <a:buFont typeface="Arial" panose="020B0604020202020204"/>
              <a:buChar char="•"/>
            </a:pPr>
            <a:r>
              <a:rPr lang="en-US" sz="3340">
                <a:solidFill>
                  <a:srgbClr val="000000"/>
                </a:solidFill>
                <a:latin typeface="Times New Roman" panose="02020603050405020304"/>
              </a:rPr>
              <a:t>All along with the development in various aspects of electronic and digital devices has gained much more importance, smart technologies are used to tackle various problems.</a:t>
            </a:r>
            <a:endParaRPr lang="en-US" sz="3340">
              <a:solidFill>
                <a:srgbClr val="000000"/>
              </a:solidFill>
              <a:latin typeface="Times New Roman" panose="02020603050405020304"/>
            </a:endParaRPr>
          </a:p>
          <a:p>
            <a:pPr algn="just">
              <a:lnSpc>
                <a:spcPts val="3340"/>
              </a:lnSpc>
            </a:pPr>
          </a:p>
          <a:p>
            <a:pPr marL="720725" lvl="1" indent="-360680" algn="just">
              <a:lnSpc>
                <a:spcPts val="3340"/>
              </a:lnSpc>
              <a:buFont typeface="Arial" panose="020B0604020202020204"/>
              <a:buChar char="•"/>
            </a:pPr>
            <a:r>
              <a:rPr lang="en-US" sz="3340">
                <a:solidFill>
                  <a:srgbClr val="000000"/>
                </a:solidFill>
                <a:latin typeface="Times New Roman" panose="02020603050405020304"/>
              </a:rPr>
              <a:t>Facial recognition is being used to detect the emotion of the person using the cameras of the devices.</a:t>
            </a:r>
            <a:endParaRPr lang="en-US" sz="3340">
              <a:solidFill>
                <a:srgbClr val="000000"/>
              </a:solidFill>
              <a:latin typeface="Times New Roman" panose="02020603050405020304"/>
            </a:endParaRPr>
          </a:p>
          <a:p>
            <a:pPr algn="just">
              <a:lnSpc>
                <a:spcPts val="3340"/>
              </a:lnSpc>
            </a:pPr>
          </a:p>
          <a:p>
            <a:pPr marL="720725" lvl="1" indent="-360680" algn="just">
              <a:lnSpc>
                <a:spcPts val="3340"/>
              </a:lnSpc>
              <a:buFont typeface="Arial" panose="020B0604020202020204"/>
              <a:buChar char="•"/>
            </a:pPr>
            <a:r>
              <a:rPr lang="en-US" sz="3340">
                <a:solidFill>
                  <a:srgbClr val="000000"/>
                </a:solidFill>
                <a:latin typeface="Times New Roman" panose="02020603050405020304"/>
              </a:rPr>
              <a:t>One more technique that the psychologists use is the Eye contact frequency of the person. </a:t>
            </a:r>
            <a:endParaRPr lang="en-US" sz="3340">
              <a:solidFill>
                <a:srgbClr val="000000"/>
              </a:solidFill>
              <a:latin typeface="Times New Roman" panose="02020603050405020304"/>
            </a:endParaRPr>
          </a:p>
          <a:p>
            <a:pPr algn="just">
              <a:lnSpc>
                <a:spcPts val="3340"/>
              </a:lnSpc>
            </a:pPr>
          </a:p>
          <a:p>
            <a:pPr marL="720725" lvl="1" indent="-360680" algn="just">
              <a:lnSpc>
                <a:spcPts val="3340"/>
              </a:lnSpc>
              <a:buFont typeface="Arial" panose="020B0604020202020204"/>
              <a:buChar char="•"/>
            </a:pPr>
            <a:r>
              <a:rPr lang="en-US" sz="3340">
                <a:solidFill>
                  <a:srgbClr val="000000"/>
                </a:solidFill>
                <a:latin typeface="Times New Roman" panose="02020603050405020304"/>
              </a:rPr>
              <a:t>Using the device camera the app is going to count the eye contact frequency and the time period of the eye contact of the person and through the data obtained we are going to define the mental stability of the person. </a:t>
            </a:r>
            <a:endParaRPr lang="en-US" sz="3340">
              <a:solidFill>
                <a:srgbClr val="000000"/>
              </a:solidFill>
              <a:latin typeface="Times New Roman" panose="02020603050405020304"/>
            </a:endParaRPr>
          </a:p>
          <a:p>
            <a:pPr algn="just">
              <a:lnSpc>
                <a:spcPts val="2665"/>
              </a:lnSpc>
            </a:pPr>
          </a:p>
          <a:p>
            <a:pPr algn="just">
              <a:lnSpc>
                <a:spcPts val="2665"/>
              </a:lnSpc>
            </a:pPr>
          </a:p>
        </p:txBody>
      </p:sp>
      <p:sp>
        <p:nvSpPr>
          <p:cNvPr id="4" name="TextBox 4"/>
          <p:cNvSpPr txBox="1"/>
          <p:nvPr/>
        </p:nvSpPr>
        <p:spPr>
          <a:xfrm>
            <a:off x="4470677" y="771525"/>
            <a:ext cx="9054941" cy="1260939"/>
          </a:xfrm>
          <a:prstGeom prst="rect">
            <a:avLst/>
          </a:prstGeom>
        </p:spPr>
        <p:txBody>
          <a:bodyPr lIns="0" tIns="0" rIns="0" bIns="0" rtlCol="0" anchor="t">
            <a:spAutoFit/>
          </a:bodyPr>
          <a:lstStyle/>
          <a:p>
            <a:pPr algn="ctr">
              <a:lnSpc>
                <a:spcPts val="9250"/>
              </a:lnSpc>
            </a:pPr>
            <a:r>
              <a:rPr lang="en-US" sz="6605" u="sng">
                <a:solidFill>
                  <a:srgbClr val="000000"/>
                </a:solidFill>
                <a:latin typeface="Times New Roman Bold"/>
              </a:rPr>
              <a:t>Solution and methodology</a:t>
            </a:r>
            <a:endParaRPr lang="en-US" sz="6605" u="sng">
              <a:solidFill>
                <a:srgbClr val="000000"/>
              </a:solidFill>
              <a:latin typeface="Times New Roman Bold"/>
            </a:endParaRPr>
          </a:p>
        </p:txBody>
      </p:sp>
      <p:grpSp>
        <p:nvGrpSpPr>
          <p:cNvPr id="5" name="Group 5"/>
          <p:cNvGrpSpPr/>
          <p:nvPr/>
        </p:nvGrpSpPr>
        <p:grpSpPr>
          <a:xfrm rot="0">
            <a:off x="16209792" y="286308"/>
            <a:ext cx="1484783" cy="1484783"/>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p:spPr>
        </p:sp>
      </p:grpSp>
      <p:pic>
        <p:nvPicPr>
          <p:cNvPr id="7" name="Picture 7"/>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828945" y="-1795577"/>
            <a:ext cx="3407342" cy="4163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2391" y="1761286"/>
            <a:ext cx="16230600" cy="6944360"/>
          </a:xfrm>
          <a:prstGeom prst="rect">
            <a:avLst/>
          </a:prstGeom>
        </p:spPr>
        <p:txBody>
          <a:bodyPr lIns="0" tIns="0" rIns="0" bIns="0" rtlCol="0" anchor="t">
            <a:spAutoFit/>
          </a:bodyPr>
          <a:lstStyle/>
          <a:p>
            <a:pPr marL="734060" lvl="1" indent="-367030">
              <a:lnSpc>
                <a:spcPts val="3400"/>
              </a:lnSpc>
              <a:buFont typeface="Arial" panose="020B0604020202020204"/>
              <a:buChar char="•"/>
            </a:pPr>
            <a:r>
              <a:rPr lang="en-US" sz="3400">
                <a:solidFill>
                  <a:srgbClr val="000000"/>
                </a:solidFill>
                <a:latin typeface="Times New Roman" panose="02020603050405020304"/>
              </a:rPr>
              <a:t>When a person is in an unstable condition like anxiety,depression,stress,pressure his/her voice note changes drastically and that can be observed and noted.</a:t>
            </a:r>
            <a:endParaRPr lang="en-US" sz="3400">
              <a:solidFill>
                <a:srgbClr val="000000"/>
              </a:solidFill>
              <a:latin typeface="Times New Roman" panose="02020603050405020304"/>
            </a:endParaRPr>
          </a:p>
          <a:p>
            <a:pPr>
              <a:lnSpc>
                <a:spcPts val="3400"/>
              </a:lnSpc>
            </a:pPr>
          </a:p>
          <a:p>
            <a:pPr marL="734060" lvl="1" indent="-367030">
              <a:lnSpc>
                <a:spcPts val="3400"/>
              </a:lnSpc>
              <a:buFont typeface="Arial" panose="020B0604020202020204"/>
              <a:buChar char="•"/>
            </a:pPr>
            <a:r>
              <a:rPr lang="en-US" sz="3400">
                <a:solidFill>
                  <a:srgbClr val="000000"/>
                </a:solidFill>
                <a:latin typeface="Times New Roman" panose="02020603050405020304"/>
              </a:rPr>
              <a:t> This app is going to have some text or paragraphs that the user should read and the voice is stored and processed to obtain the result.</a:t>
            </a:r>
            <a:endParaRPr lang="en-US" sz="3400">
              <a:solidFill>
                <a:srgbClr val="000000"/>
              </a:solidFill>
              <a:latin typeface="Times New Roman" panose="02020603050405020304"/>
            </a:endParaRPr>
          </a:p>
          <a:p>
            <a:pPr>
              <a:lnSpc>
                <a:spcPts val="3400"/>
              </a:lnSpc>
            </a:pPr>
          </a:p>
          <a:p>
            <a:pPr marL="734060" lvl="1" indent="-367030">
              <a:lnSpc>
                <a:spcPts val="3400"/>
              </a:lnSpc>
              <a:buFont typeface="Arial" panose="020B0604020202020204"/>
              <a:buChar char="•"/>
            </a:pPr>
            <a:r>
              <a:rPr lang="en-US" sz="3400">
                <a:solidFill>
                  <a:srgbClr val="000000"/>
                </a:solidFill>
                <a:latin typeface="Times New Roman" panose="02020603050405020304"/>
              </a:rPr>
              <a:t>Chatbots are being used for a friendly and unrecognized, private conversation that a person doesn't want to express with someone else for an easier and better way to deal with the condition because most of the problems are solved through conversation.</a:t>
            </a:r>
            <a:endParaRPr lang="en-US" sz="3400">
              <a:solidFill>
                <a:srgbClr val="000000"/>
              </a:solidFill>
              <a:latin typeface="Times New Roman" panose="02020603050405020304"/>
            </a:endParaRPr>
          </a:p>
          <a:p>
            <a:pPr>
              <a:lnSpc>
                <a:spcPts val="3400"/>
              </a:lnSpc>
            </a:pPr>
          </a:p>
          <a:p>
            <a:pPr marL="734060" lvl="1" indent="-367030">
              <a:lnSpc>
                <a:spcPts val="3400"/>
              </a:lnSpc>
              <a:buFont typeface="Arial" panose="020B0604020202020204"/>
              <a:buChar char="•"/>
            </a:pPr>
            <a:r>
              <a:rPr lang="en-US" sz="3400">
                <a:solidFill>
                  <a:srgbClr val="000000"/>
                </a:solidFill>
                <a:latin typeface="Times New Roman" panose="02020603050405020304"/>
              </a:rPr>
              <a:t>Natural Language processing is used to study for the texts that a user may have posted on social media or has been asked to type there and through the text obtained we are going to process it through various methods and try to determine the mental state of the person and also for voice recognition in case of people speaking in different languages.</a:t>
            </a:r>
            <a:endParaRPr lang="en-US" sz="3400">
              <a:solidFill>
                <a:srgbClr val="000000"/>
              </a:solidFill>
              <a:latin typeface="Times New Roman" panose="02020603050405020304"/>
            </a:endParaRPr>
          </a:p>
        </p:txBody>
      </p:sp>
      <p:pic>
        <p:nvPicPr>
          <p:cNvPr id="3" name="Picture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169310" y="0"/>
            <a:ext cx="3195237" cy="1591809"/>
          </a:xfrm>
          <a:prstGeom prst="rect">
            <a:avLst/>
          </a:prstGeom>
        </p:spPr>
      </p:pic>
      <p:sp>
        <p:nvSpPr>
          <p:cNvPr id="4" name="AutoShape 4"/>
          <p:cNvSpPr/>
          <p:nvPr/>
        </p:nvSpPr>
        <p:spPr>
          <a:xfrm rot="-8221945">
            <a:off x="-297963" y="9515949"/>
            <a:ext cx="2000707" cy="305661"/>
          </a:xfrm>
          <a:prstGeom prst="rect">
            <a:avLst/>
          </a:prstGeom>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5648905" y="2139371"/>
            <a:ext cx="6990190" cy="6008258"/>
          </a:xfrm>
          <a:prstGeom prst="rect">
            <a:avLst/>
          </a:prstGeom>
        </p:spPr>
      </p:pic>
      <p:pic>
        <p:nvPicPr>
          <p:cNvPr id="3" name="Picture 3"/>
          <p:cNvPicPr>
            <a:picLocks noChangeAspect="1"/>
          </p:cNvPicPr>
          <p:nvPr/>
        </p:nvPicPr>
        <p:blipFill>
          <a:blip r:embed="rId1"/>
          <a:srcRect l="4061" t="411" b="411"/>
          <a:stretch>
            <a:fillRect/>
          </a:stretch>
        </p:blipFill>
        <p:spPr>
          <a:xfrm>
            <a:off x="4305660" y="1319602"/>
            <a:ext cx="8934528" cy="7938698"/>
          </a:xfrm>
          <a:prstGeom prst="rect">
            <a:avLst/>
          </a:prstGeom>
        </p:spPr>
      </p:pic>
      <p:sp>
        <p:nvSpPr>
          <p:cNvPr id="4" name="TextBox 4"/>
          <p:cNvSpPr txBox="1"/>
          <p:nvPr/>
        </p:nvSpPr>
        <p:spPr>
          <a:xfrm>
            <a:off x="1525112" y="589442"/>
            <a:ext cx="2290762" cy="1915795"/>
          </a:xfrm>
          <a:prstGeom prst="rect">
            <a:avLst/>
          </a:prstGeom>
        </p:spPr>
        <p:txBody>
          <a:bodyPr lIns="0" tIns="0" rIns="0" bIns="0" rtlCol="0" anchor="t">
            <a:spAutoFit/>
          </a:bodyPr>
          <a:lstStyle/>
          <a:p>
            <a:pPr algn="ctr">
              <a:lnSpc>
                <a:spcPts val="7280"/>
              </a:lnSpc>
            </a:pPr>
            <a:r>
              <a:rPr lang="en-US" sz="5200">
                <a:solidFill>
                  <a:srgbClr val="000000"/>
                </a:solidFill>
                <a:latin typeface="Times New Roman Bold"/>
              </a:rPr>
              <a:t>System </a:t>
            </a:r>
            <a:endParaRPr lang="en-US" sz="5200">
              <a:solidFill>
                <a:srgbClr val="000000"/>
              </a:solidFill>
              <a:latin typeface="Times New Roman Bold"/>
            </a:endParaRPr>
          </a:p>
          <a:p>
            <a:pPr algn="ctr">
              <a:lnSpc>
                <a:spcPts val="7280"/>
              </a:lnSpc>
            </a:pPr>
            <a:r>
              <a:rPr lang="en-US" sz="5200">
                <a:solidFill>
                  <a:srgbClr val="000000"/>
                </a:solidFill>
                <a:latin typeface="Times New Roman Bold"/>
              </a:rPr>
              <a:t>Design:-</a:t>
            </a:r>
            <a:endParaRPr lang="en-US" sz="5200">
              <a:solidFill>
                <a:srgbClr val="000000"/>
              </a:solidFill>
              <a:latin typeface="Times New Roman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4435" y="2051883"/>
            <a:ext cx="17695427" cy="6227188"/>
          </a:xfrm>
          <a:prstGeom prst="rect">
            <a:avLst/>
          </a:prstGeom>
        </p:spPr>
        <p:txBody>
          <a:bodyPr lIns="0" tIns="0" rIns="0" bIns="0" rtlCol="0" anchor="t">
            <a:spAutoFit/>
          </a:bodyPr>
          <a:lstStyle/>
          <a:p>
            <a:pPr algn="ctr">
              <a:lnSpc>
                <a:spcPts val="4915"/>
              </a:lnSpc>
              <a:spcBef>
                <a:spcPct val="0"/>
              </a:spcBef>
            </a:pPr>
            <a:r>
              <a:rPr lang="en-US" sz="3510">
                <a:solidFill>
                  <a:srgbClr val="000000"/>
                </a:solidFill>
                <a:latin typeface="Times New Roman" panose="02020603050405020304"/>
              </a:rPr>
              <a:t>  There are various applications in market, we tried some of them personally. Following is the is list of things we noticed that were not up to the mark as compared to our application and some more extra features that our application will include that these do not: -</a:t>
            </a:r>
            <a:endParaRPr lang="en-US" sz="3510">
              <a:solidFill>
                <a:srgbClr val="000000"/>
              </a:solidFill>
              <a:latin typeface="Times New Roman" panose="02020603050405020304"/>
            </a:endParaRPr>
          </a:p>
          <a:p>
            <a:pPr>
              <a:lnSpc>
                <a:spcPts val="4915"/>
              </a:lnSpc>
              <a:spcBef>
                <a:spcPct val="0"/>
              </a:spcBef>
            </a:pPr>
            <a:r>
              <a:rPr lang="en-US" sz="3510">
                <a:solidFill>
                  <a:srgbClr val="000000"/>
                </a:solidFill>
                <a:latin typeface="Times New Roman" panose="02020603050405020304"/>
              </a:rPr>
              <a:t>       </a:t>
            </a:r>
            <a:r>
              <a:rPr lang="en-US" sz="3510">
                <a:solidFill>
                  <a:srgbClr val="000000"/>
                </a:solidFill>
                <a:latin typeface="Times New Roman" panose="02020603050405020304"/>
              </a:rPr>
              <a:t>1.)  Chat functionality not good.</a:t>
            </a:r>
            <a:endParaRPr lang="en-US" sz="3510">
              <a:solidFill>
                <a:srgbClr val="000000"/>
              </a:solidFill>
              <a:latin typeface="Times New Roman" panose="02020603050405020304"/>
            </a:endParaRPr>
          </a:p>
          <a:p>
            <a:pPr>
              <a:lnSpc>
                <a:spcPts val="4915"/>
              </a:lnSpc>
              <a:spcBef>
                <a:spcPct val="0"/>
              </a:spcBef>
            </a:pPr>
            <a:r>
              <a:rPr lang="en-US" sz="3510">
                <a:solidFill>
                  <a:srgbClr val="000000"/>
                </a:solidFill>
                <a:latin typeface="Times New Roman" panose="02020603050405020304"/>
              </a:rPr>
              <a:t>       2.)  Severely lacking AI and ML technology in their chat bots.</a:t>
            </a:r>
            <a:endParaRPr lang="en-US" sz="3510">
              <a:solidFill>
                <a:srgbClr val="000000"/>
              </a:solidFill>
              <a:latin typeface="Times New Roman" panose="02020603050405020304"/>
            </a:endParaRPr>
          </a:p>
          <a:p>
            <a:pPr>
              <a:lnSpc>
                <a:spcPts val="4915"/>
              </a:lnSpc>
              <a:spcBef>
                <a:spcPct val="0"/>
              </a:spcBef>
            </a:pPr>
            <a:r>
              <a:rPr lang="en-US" sz="3510">
                <a:solidFill>
                  <a:srgbClr val="000000"/>
                </a:solidFill>
                <a:latin typeface="Times New Roman" panose="02020603050405020304"/>
              </a:rPr>
              <a:t>       3.)  No interest/engagement built up for user to connect with the application.</a:t>
            </a:r>
            <a:endParaRPr lang="en-US" sz="3510">
              <a:solidFill>
                <a:srgbClr val="000000"/>
              </a:solidFill>
              <a:latin typeface="Times New Roman" panose="02020603050405020304"/>
            </a:endParaRPr>
          </a:p>
          <a:p>
            <a:pPr>
              <a:lnSpc>
                <a:spcPts val="4915"/>
              </a:lnSpc>
              <a:spcBef>
                <a:spcPct val="0"/>
              </a:spcBef>
            </a:pPr>
            <a:r>
              <a:rPr lang="en-US" sz="3510">
                <a:solidFill>
                  <a:srgbClr val="000000"/>
                </a:solidFill>
                <a:latin typeface="Times New Roman" panose="02020603050405020304"/>
              </a:rPr>
              <a:t>       4.)  No enough activities to help the user.</a:t>
            </a:r>
            <a:endParaRPr lang="en-US" sz="3510">
              <a:solidFill>
                <a:srgbClr val="000000"/>
              </a:solidFill>
              <a:latin typeface="Times New Roman" panose="02020603050405020304"/>
            </a:endParaRPr>
          </a:p>
          <a:p>
            <a:pPr>
              <a:lnSpc>
                <a:spcPts val="4915"/>
              </a:lnSpc>
              <a:spcBef>
                <a:spcPct val="0"/>
              </a:spcBef>
            </a:pPr>
            <a:r>
              <a:rPr lang="en-US" sz="3510">
                <a:solidFill>
                  <a:srgbClr val="000000"/>
                </a:solidFill>
                <a:latin typeface="Times New Roman" panose="02020603050405020304"/>
              </a:rPr>
              <a:t>       5.)  No Voice tone recognition/Emotion detection using facial recognition/Eye           contact frequency technology used in the application. </a:t>
            </a:r>
            <a:endParaRPr lang="en-US" sz="3510">
              <a:solidFill>
                <a:srgbClr val="000000"/>
              </a:solidFill>
              <a:latin typeface="Times New Roman" panose="02020603050405020304"/>
            </a:endParaRPr>
          </a:p>
          <a:p>
            <a:pPr algn="ctr">
              <a:lnSpc>
                <a:spcPts val="4775"/>
              </a:lnSpc>
              <a:spcBef>
                <a:spcPct val="0"/>
              </a:spcBef>
            </a:pPr>
          </a:p>
        </p:txBody>
      </p:sp>
      <p:sp>
        <p:nvSpPr>
          <p:cNvPr id="3" name="TextBox 3"/>
          <p:cNvSpPr txBox="1"/>
          <p:nvPr/>
        </p:nvSpPr>
        <p:spPr>
          <a:xfrm>
            <a:off x="1568901" y="673806"/>
            <a:ext cx="9847302" cy="1025652"/>
          </a:xfrm>
          <a:prstGeom prst="rect">
            <a:avLst/>
          </a:prstGeom>
        </p:spPr>
        <p:txBody>
          <a:bodyPr lIns="0" tIns="0" rIns="0" bIns="0" rtlCol="0" anchor="t">
            <a:spAutoFit/>
          </a:bodyPr>
          <a:lstStyle/>
          <a:p>
            <a:pPr algn="ctr">
              <a:lnSpc>
                <a:spcPts val="7515"/>
              </a:lnSpc>
              <a:spcBef>
                <a:spcPct val="0"/>
              </a:spcBef>
            </a:pPr>
            <a:r>
              <a:rPr lang="en-US" sz="5370" u="sng">
                <a:solidFill>
                  <a:srgbClr val="000000"/>
                </a:solidFill>
                <a:latin typeface="Times New Roman Bold"/>
              </a:rPr>
              <a:t>Why our application will be better?</a:t>
            </a:r>
            <a:endParaRPr lang="en-US" sz="5370" u="sng">
              <a:solidFill>
                <a:srgbClr val="000000"/>
              </a:solidFill>
              <a:latin typeface="Times New Roman Bold"/>
            </a:endParaRPr>
          </a:p>
        </p:txBody>
      </p:sp>
      <p:sp>
        <p:nvSpPr>
          <p:cNvPr id="4" name="AutoShape 4"/>
          <p:cNvSpPr/>
          <p:nvPr/>
        </p:nvSpPr>
        <p:spPr>
          <a:xfrm rot="7934298">
            <a:off x="-715918" y="490263"/>
            <a:ext cx="2000707" cy="305661"/>
          </a:xfrm>
          <a:prstGeom prst="rect">
            <a:avLst/>
          </a:prstGeom>
        </p:spPr>
      </p:sp>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6584329" y="-2081886"/>
            <a:ext cx="3407342" cy="4163771"/>
          </a:xfrm>
          <a:prstGeom prst="rect">
            <a:avLst/>
          </a:prstGeom>
        </p:spPr>
      </p:pic>
      <p:grpSp>
        <p:nvGrpSpPr>
          <p:cNvPr id="6" name="Group 6"/>
          <p:cNvGrpSpPr/>
          <p:nvPr/>
        </p:nvGrpSpPr>
        <p:grpSpPr>
          <a:xfrm rot="0">
            <a:off x="311616" y="8770158"/>
            <a:ext cx="1516842" cy="1516842"/>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5010</Words>
  <Application>WPS Presentation</Application>
  <PresentationFormat>On-screen Show (4:3)</PresentationFormat>
  <Paragraphs>101</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 Bold</vt:lpstr>
      <vt:lpstr>Times New Roman</vt:lpstr>
      <vt:lpstr>Times New Roman</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Minimalist Shapes Internal Pitch Deck Talking Presentation</dc:title>
  <dc:creator/>
  <cp:lastModifiedBy>shrip</cp:lastModifiedBy>
  <cp:revision>2</cp:revision>
  <dcterms:created xsi:type="dcterms:W3CDTF">2006-08-16T00:00:00Z</dcterms:created>
  <dcterms:modified xsi:type="dcterms:W3CDTF">2023-04-30T09:37:12Z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C2BB2D9B96C041EB8500998465DC174E</vt:lpwstr>
  </property>
  <property fmtid="{D5CDD505-2E9C-101B-9397-08002B2CF9AE}" pid="3" name="KSOProductBuildVer">
    <vt:lpwstr>1033-11.2.0.11537</vt:lpwstr>
  </property>
</Properties>
</file>