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7" r:id="rId5"/>
    <p:sldId id="282" r:id="rId6"/>
    <p:sldId id="279" r:id="rId7"/>
    <p:sldId id="281" r:id="rId8"/>
    <p:sldId id="278" r:id="rId9"/>
    <p:sldId id="280" r:id="rId10"/>
    <p:sldId id="283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97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8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2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5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4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8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4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065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ripadH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shripadh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635760-FF56-4119-8C20-BD4C34019A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6667"/>
          <a:stretch/>
        </p:blipFill>
        <p:spPr>
          <a:xfrm>
            <a:off x="-128941" y="84123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B2C611-4E4A-4496-A0DA-35FA22BFB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925" y="2775612"/>
            <a:ext cx="11058614" cy="1475013"/>
          </a:xfrm>
        </p:spPr>
        <p:txBody>
          <a:bodyPr>
            <a:normAutofit fontScale="90000"/>
          </a:bodyPr>
          <a:lstStyle/>
          <a:p>
            <a:pPr algn="r"/>
            <a:r>
              <a:rPr lang="en-US" sz="6000" dirty="0">
                <a:solidFill>
                  <a:schemeClr val="tx1"/>
                </a:solidFill>
              </a:rPr>
              <a:t>Gender recognition by voice</a:t>
            </a:r>
            <a:br>
              <a:rPr lang="en-US" sz="6000" dirty="0">
                <a:solidFill>
                  <a:schemeClr val="tx1"/>
                </a:solidFill>
              </a:rPr>
            </a:br>
            <a:endParaRPr lang="en-IN" sz="6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48298-A97A-4DEE-A679-ECDFDC015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3225" y="4776784"/>
            <a:ext cx="4953001" cy="1262066"/>
          </a:xfrm>
        </p:spPr>
        <p:txBody>
          <a:bodyPr>
            <a:normAutofit fontScale="92500"/>
          </a:bodyPr>
          <a:lstStyle/>
          <a:p>
            <a:pPr marL="285750" indent="-285750">
              <a:buFontTx/>
              <a:buChar char="-"/>
            </a:pPr>
            <a:r>
              <a:rPr lang="en-US" sz="1900" b="1" dirty="0">
                <a:solidFill>
                  <a:schemeClr val="tx1"/>
                </a:solidFill>
              </a:rPr>
              <a:t>Shripad hendre</a:t>
            </a:r>
          </a:p>
          <a:p>
            <a:pPr marL="285750" indent="-285750">
              <a:buFontTx/>
              <a:buChar char="-"/>
            </a:pPr>
            <a:r>
              <a:rPr lang="en-IN" dirty="0">
                <a:hlinkClick r:id="rId3"/>
              </a:rPr>
              <a:t>https://github.com/ShripadH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>
                <a:hlinkClick r:id="rId4"/>
              </a:rPr>
              <a:t>https://www.linkedin.com/in/shripadh/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16BF8-BA9E-44F3-9C17-185D656966B9}"/>
              </a:ext>
            </a:extLst>
          </p:cNvPr>
          <p:cNvSpPr/>
          <p:nvPr/>
        </p:nvSpPr>
        <p:spPr>
          <a:xfrm>
            <a:off x="8983417" y="3726801"/>
            <a:ext cx="2618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2400" b="1" dirty="0"/>
              <a:t>-ML2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28949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0E7D-08A5-46C7-84AA-7EB824D0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92" y="111606"/>
            <a:ext cx="11029616" cy="1188720"/>
          </a:xfrm>
        </p:spPr>
        <p:txBody>
          <a:bodyPr/>
          <a:lstStyle/>
          <a:p>
            <a:r>
              <a:rPr lang="en-IN" dirty="0"/>
              <a:t>Accuracy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9519D-E658-4715-BBB2-F896445FB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4" y="1172371"/>
            <a:ext cx="7533183" cy="568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5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5829-482E-45F0-9058-726308A9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17365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Insights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B58E8-9DD2-4A71-BF20-DE120998D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509712"/>
            <a:ext cx="11029615" cy="3838575"/>
          </a:xfrm>
        </p:spPr>
        <p:txBody>
          <a:bodyPr>
            <a:normAutofit/>
          </a:bodyPr>
          <a:lstStyle/>
          <a:p>
            <a:r>
              <a:rPr lang="en-IN" sz="1600" b="1" dirty="0">
                <a:solidFill>
                  <a:schemeClr val="tx1"/>
                </a:solidFill>
              </a:rPr>
              <a:t>Comparison in all models-</a:t>
            </a:r>
            <a:endParaRPr lang="en-IN" b="1" dirty="0">
              <a:solidFill>
                <a:schemeClr val="tx1"/>
              </a:solidFill>
            </a:endParaRPr>
          </a:p>
          <a:p>
            <a:pPr lvl="1"/>
            <a:r>
              <a:rPr lang="en-IN" sz="1600" dirty="0"/>
              <a:t>Naïve Bayes – 90.852%</a:t>
            </a:r>
          </a:p>
          <a:p>
            <a:pPr lvl="1"/>
            <a:r>
              <a:rPr lang="en-IN" sz="1600" dirty="0"/>
              <a:t>Decision Tree – 96.688%</a:t>
            </a:r>
          </a:p>
          <a:p>
            <a:pPr lvl="1"/>
            <a:r>
              <a:rPr lang="en-IN" sz="1600" dirty="0"/>
              <a:t>SVM (Random State =1) – 97.95%</a:t>
            </a:r>
          </a:p>
          <a:p>
            <a:pPr lvl="1"/>
            <a:r>
              <a:rPr lang="en-IN" sz="1600" dirty="0"/>
              <a:t>Logistic regression – 98.107%</a:t>
            </a:r>
          </a:p>
          <a:p>
            <a:pPr lvl="1"/>
            <a:r>
              <a:rPr lang="en-IN" sz="1600" dirty="0"/>
              <a:t>KNN Classifier (K=8) – 98.432%</a:t>
            </a:r>
          </a:p>
          <a:p>
            <a:pPr lvl="1"/>
            <a:endParaRPr lang="en-IN" sz="1600" dirty="0"/>
          </a:p>
          <a:p>
            <a:pPr lvl="1"/>
            <a:endParaRPr lang="en-IN" sz="1600" dirty="0"/>
          </a:p>
          <a:p>
            <a:pPr lvl="1"/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7754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FBB8-83F2-4013-816B-CDCB04F1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834640"/>
            <a:ext cx="11029616" cy="118872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4886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8027C-A2DB-4AEA-A706-2BE9EB03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36" y="163141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D70A4-4BA0-4411-870A-6AA5884DB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437" y="1455339"/>
            <a:ext cx="11029615" cy="3634486"/>
          </a:xfrm>
        </p:spPr>
        <p:txBody>
          <a:bodyPr>
            <a:normAutofit/>
          </a:bodyPr>
          <a:lstStyle/>
          <a:p>
            <a:r>
              <a:rPr lang="en-US" dirty="0"/>
              <a:t>This database was created to identify a voice as male voice or female voice, </a:t>
            </a:r>
          </a:p>
          <a:p>
            <a:r>
              <a:rPr lang="en-US" dirty="0"/>
              <a:t>This is based upon acoustic properties of the voice and speech. </a:t>
            </a:r>
          </a:p>
          <a:p>
            <a:r>
              <a:rPr lang="en-US" dirty="0"/>
              <a:t>The dataset consists of 3,168 recorded voice samples, collected from male and female speakers. </a:t>
            </a:r>
          </a:p>
          <a:p>
            <a:r>
              <a:rPr lang="en-US" dirty="0"/>
              <a:t>Data has 20 explanatory variables and one target variable (i.e. label)</a:t>
            </a:r>
          </a:p>
          <a:p>
            <a:r>
              <a:rPr lang="en-US" dirty="0"/>
              <a:t>The voice samples are pre-processed by acoustic analysis in R using the </a:t>
            </a:r>
            <a:r>
              <a:rPr lang="en-US" dirty="0" err="1"/>
              <a:t>seewave</a:t>
            </a:r>
            <a:r>
              <a:rPr lang="en-US" dirty="0"/>
              <a:t> and </a:t>
            </a:r>
            <a:r>
              <a:rPr lang="en-US" dirty="0" err="1"/>
              <a:t>tuneR</a:t>
            </a:r>
            <a:r>
              <a:rPr lang="en-US" dirty="0"/>
              <a:t> packages, with an analyzed frequency range of 0hz-280hz (human vocal range).</a:t>
            </a:r>
          </a:p>
        </p:txBody>
      </p:sp>
    </p:spTree>
    <p:extLst>
      <p:ext uri="{BB962C8B-B14F-4D97-AF65-F5344CB8AC3E}">
        <p14:creationId xmlns:p14="http://schemas.microsoft.com/office/powerpoint/2010/main" val="38949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EF9D-CF0C-4D2D-92B5-13281CF3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693039"/>
            <a:ext cx="11029616" cy="62141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Data Correlation Matrix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AD204B-3D69-4C83-819C-B7F7AC9FE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89" y="1314450"/>
            <a:ext cx="10151222" cy="55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2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809AB-2F62-4DE1-AF0C-BC605B11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704850"/>
            <a:ext cx="11258383" cy="5848350"/>
          </a:xfrm>
        </p:spPr>
        <p:txBody>
          <a:bodyPr>
            <a:normAutofit/>
          </a:bodyPr>
          <a:lstStyle/>
          <a:p>
            <a:r>
              <a:rPr lang="en-US" sz="1800" b="1" i="1" dirty="0"/>
              <a:t>Mean frequency </a:t>
            </a:r>
            <a:r>
              <a:rPr lang="en-US" sz="1800" dirty="0"/>
              <a:t>is moderately related to </a:t>
            </a:r>
            <a:r>
              <a:rPr lang="en-US" sz="1800" b="1" i="1" dirty="0"/>
              <a:t>label</a:t>
            </a:r>
            <a:r>
              <a:rPr lang="en-US" sz="1800" dirty="0"/>
              <a:t>.</a:t>
            </a:r>
          </a:p>
          <a:p>
            <a:r>
              <a:rPr lang="en-US" sz="1800" b="1" i="1" dirty="0"/>
              <a:t>IQR</a:t>
            </a:r>
            <a:r>
              <a:rPr lang="en-US" sz="1800" dirty="0"/>
              <a:t> and </a:t>
            </a:r>
            <a:r>
              <a:rPr lang="en-US" sz="1800" b="1" i="1" dirty="0"/>
              <a:t>label</a:t>
            </a:r>
            <a:r>
              <a:rPr lang="en-US" sz="1800" dirty="0"/>
              <a:t> tend to have a strong positive correlation.</a:t>
            </a:r>
          </a:p>
          <a:p>
            <a:r>
              <a:rPr lang="en-US" sz="1800" b="1" i="1" dirty="0"/>
              <a:t>Spectral entropy </a:t>
            </a:r>
            <a:r>
              <a:rPr lang="en-US" sz="1800" dirty="0"/>
              <a:t>is also quite highly corelated with the </a:t>
            </a:r>
            <a:r>
              <a:rPr lang="en-US" sz="1800" b="1" i="1" dirty="0"/>
              <a:t>label</a:t>
            </a:r>
            <a:r>
              <a:rPr lang="en-US" sz="1800" dirty="0"/>
              <a:t> while </a:t>
            </a:r>
            <a:r>
              <a:rPr lang="en-US" sz="1800" b="1" i="1" dirty="0" err="1"/>
              <a:t>sfm</a:t>
            </a:r>
            <a:r>
              <a:rPr lang="en-US" sz="1800" dirty="0"/>
              <a:t> is moderately related with </a:t>
            </a:r>
            <a:r>
              <a:rPr lang="en-US" sz="1800" b="1" i="1" dirty="0"/>
              <a:t>label</a:t>
            </a:r>
            <a:r>
              <a:rPr lang="en-US" sz="1800" dirty="0"/>
              <a:t>.</a:t>
            </a:r>
          </a:p>
          <a:p>
            <a:r>
              <a:rPr lang="en-US" sz="1800" b="1" i="1" dirty="0"/>
              <a:t>Skewness</a:t>
            </a:r>
            <a:r>
              <a:rPr lang="en-US" sz="1800" dirty="0"/>
              <a:t> and </a:t>
            </a:r>
            <a:r>
              <a:rPr lang="en-US" sz="1800" b="1" i="1" dirty="0"/>
              <a:t>kurtosis</a:t>
            </a:r>
            <a:r>
              <a:rPr lang="en-US" sz="1800" dirty="0"/>
              <a:t> aren't much related with </a:t>
            </a:r>
            <a:r>
              <a:rPr lang="en-US" sz="1800" b="1" i="1" dirty="0"/>
              <a:t>label</a:t>
            </a:r>
            <a:r>
              <a:rPr lang="en-US" sz="1800" dirty="0"/>
              <a:t>.</a:t>
            </a:r>
          </a:p>
          <a:p>
            <a:r>
              <a:rPr lang="en-US" sz="1800" b="1" i="1" dirty="0" err="1"/>
              <a:t>Meanfun</a:t>
            </a:r>
            <a:r>
              <a:rPr lang="en-US" sz="1800" dirty="0"/>
              <a:t> is highly negatively corelated with the </a:t>
            </a:r>
            <a:r>
              <a:rPr lang="en-US" sz="1800" b="1" i="1" dirty="0"/>
              <a:t>label</a:t>
            </a:r>
            <a:r>
              <a:rPr lang="en-US" sz="1800" dirty="0"/>
              <a:t>.</a:t>
            </a:r>
          </a:p>
          <a:p>
            <a:r>
              <a:rPr lang="en-US" sz="1800" b="1" i="1" dirty="0"/>
              <a:t>Centroid</a:t>
            </a:r>
            <a:r>
              <a:rPr lang="en-US" sz="1800" dirty="0"/>
              <a:t> and </a:t>
            </a:r>
            <a:r>
              <a:rPr lang="en-US" sz="1800" b="1" i="1" dirty="0"/>
              <a:t>median</a:t>
            </a:r>
            <a:r>
              <a:rPr lang="en-US" sz="1800" dirty="0"/>
              <a:t> have a high positive correlations expected from their formulae.</a:t>
            </a:r>
          </a:p>
          <a:p>
            <a:r>
              <a:rPr lang="en-US" sz="1800" dirty="0"/>
              <a:t>Also note that </a:t>
            </a:r>
            <a:r>
              <a:rPr lang="en-US" sz="1800" b="1" i="1" dirty="0" err="1"/>
              <a:t>MeanFrq</a:t>
            </a:r>
            <a:r>
              <a:rPr lang="en-US" sz="1800" dirty="0"/>
              <a:t> and </a:t>
            </a:r>
            <a:r>
              <a:rPr lang="en-US" sz="1800" b="1" i="1" dirty="0"/>
              <a:t>Centroid</a:t>
            </a:r>
            <a:r>
              <a:rPr lang="en-US" sz="1800" dirty="0"/>
              <a:t> are exactly same features as per </a:t>
            </a:r>
            <a:r>
              <a:rPr lang="en-US" sz="1800" dirty="0" err="1"/>
              <a:t>formule</a:t>
            </a:r>
            <a:r>
              <a:rPr lang="en-US" sz="1800" dirty="0"/>
              <a:t> and values. Hence their correlation is  1. In that case we can drop any of the column. But we will keep all columns.</a:t>
            </a:r>
          </a:p>
          <a:p>
            <a:r>
              <a:rPr lang="en-US" sz="1800" b="1" dirty="0" err="1"/>
              <a:t>kurt</a:t>
            </a:r>
            <a:r>
              <a:rPr lang="en-US" sz="1800" dirty="0"/>
              <a:t> and </a:t>
            </a:r>
            <a:r>
              <a:rPr lang="en-US" sz="1800" b="1" dirty="0"/>
              <a:t>skew</a:t>
            </a:r>
            <a:r>
              <a:rPr lang="en-US" sz="1800" dirty="0"/>
              <a:t> are also highly corelated.</a:t>
            </a:r>
          </a:p>
          <a:p>
            <a:r>
              <a:rPr lang="en-US" sz="1800" b="1" i="1" dirty="0" err="1"/>
              <a:t>Centrold</a:t>
            </a:r>
            <a:r>
              <a:rPr lang="en-US" sz="1800" dirty="0"/>
              <a:t> is highly related to </a:t>
            </a:r>
            <a:r>
              <a:rPr lang="en-US" sz="1800" b="1" i="1" dirty="0" err="1"/>
              <a:t>Medainas</a:t>
            </a:r>
            <a:r>
              <a:rPr lang="en-US" sz="1800" dirty="0"/>
              <a:t> well as </a:t>
            </a:r>
            <a:r>
              <a:rPr lang="en-US" sz="1800" b="1" i="1" dirty="0"/>
              <a:t>Q25</a:t>
            </a:r>
            <a:r>
              <a:rPr lang="en-US" sz="1800" dirty="0"/>
              <a:t>.</a:t>
            </a:r>
          </a:p>
          <a:p>
            <a:r>
              <a:rPr lang="en-US" sz="1800" b="1" i="1" dirty="0"/>
              <a:t>IQR</a:t>
            </a:r>
            <a:r>
              <a:rPr lang="en-US" sz="1800" dirty="0"/>
              <a:t> is highly corelated to </a:t>
            </a:r>
            <a:r>
              <a:rPr lang="en-US" sz="1800" b="1" i="1" dirty="0"/>
              <a:t>sd</a:t>
            </a:r>
            <a:r>
              <a:rPr lang="en-US" sz="1800" dirty="0"/>
              <a:t>.</a:t>
            </a:r>
          </a:p>
          <a:p>
            <a:r>
              <a:rPr lang="en-US" sz="1800" dirty="0"/>
              <a:t>Finally self relation i.e. of a feature to itself is equal to 1 as expected.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9262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3C0D-2577-4438-AB0C-0363DC6A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42" y="149706"/>
            <a:ext cx="11029616" cy="1188720"/>
          </a:xfrm>
        </p:spPr>
        <p:txBody>
          <a:bodyPr/>
          <a:lstStyle/>
          <a:p>
            <a:r>
              <a:rPr lang="en-IN" dirty="0"/>
              <a:t>Naive Bayes (90.852%)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6F49A-63BC-4C76-B34C-2F71C52FD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82" y="1232935"/>
            <a:ext cx="5308935" cy="547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4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93E9-3EFC-4763-9EE4-0DF73F97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083" y="121131"/>
            <a:ext cx="11029616" cy="1188720"/>
          </a:xfrm>
        </p:spPr>
        <p:txBody>
          <a:bodyPr/>
          <a:lstStyle/>
          <a:p>
            <a:r>
              <a:rPr lang="en-IN" dirty="0"/>
              <a:t> 	Decision Tree (96.688%)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66913-AA58-47A9-8291-B3298046B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70" y="1330275"/>
            <a:ext cx="5242260" cy="540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1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6D61-4882-4927-B7AF-27A58430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17" y="130656"/>
            <a:ext cx="11029616" cy="1188720"/>
          </a:xfrm>
        </p:spPr>
        <p:txBody>
          <a:bodyPr/>
          <a:lstStyle/>
          <a:p>
            <a:r>
              <a:rPr lang="en-IN" dirty="0"/>
              <a:t>Support Vector Machine (97.95%)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9BD97-28E5-42AD-9060-65AD07AB1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049" y="1221248"/>
            <a:ext cx="5839901" cy="563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72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7C8D-300D-42A0-8751-47918526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2" y="225906"/>
            <a:ext cx="11029616" cy="1188720"/>
          </a:xfrm>
        </p:spPr>
        <p:txBody>
          <a:bodyPr/>
          <a:lstStyle/>
          <a:p>
            <a:r>
              <a:rPr lang="en-IN" dirty="0"/>
              <a:t>Logistic regression – (98.107%)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9A88D2-2572-4E50-924A-623C310DF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57" y="1300325"/>
            <a:ext cx="5591718" cy="5468249"/>
          </a:xfrm>
        </p:spPr>
      </p:pic>
    </p:spTree>
    <p:extLst>
      <p:ext uri="{BB962C8B-B14F-4D97-AF65-F5344CB8AC3E}">
        <p14:creationId xmlns:p14="http://schemas.microsoft.com/office/powerpoint/2010/main" val="352485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F7AE-C6D9-4712-B6B8-85FA327E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92" y="121131"/>
            <a:ext cx="11029616" cy="1188720"/>
          </a:xfrm>
        </p:spPr>
        <p:txBody>
          <a:bodyPr/>
          <a:lstStyle/>
          <a:p>
            <a:r>
              <a:rPr lang="en-IN" dirty="0"/>
              <a:t>KNN- Classifier (98.432)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2D84B-53F7-40AD-95BA-8B292B136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57" y="1309851"/>
            <a:ext cx="5366085" cy="553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130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52441"/>
      </a:dk2>
      <a:lt2>
        <a:srgbClr val="E3E2E8"/>
      </a:lt2>
      <a:accent1>
        <a:srgbClr val="9CA57D"/>
      </a:accent1>
      <a:accent2>
        <a:srgbClr val="ABA175"/>
      </a:accent2>
      <a:accent3>
        <a:srgbClr val="BD9A84"/>
      </a:accent3>
      <a:accent4>
        <a:srgbClr val="BA7F80"/>
      </a:accent4>
      <a:accent5>
        <a:srgbClr val="C491A7"/>
      </a:accent5>
      <a:accent6>
        <a:srgbClr val="BA7FB1"/>
      </a:accent6>
      <a:hlink>
        <a:srgbClr val="7969AE"/>
      </a:hlink>
      <a:folHlink>
        <a:srgbClr val="7F7F7F"/>
      </a:folHlink>
    </a:clrScheme>
    <a:fontScheme name="Dividend">
      <a:majorFont>
        <a:latin typeface="Bahnschrif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News Gothic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345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Bahnschrift</vt:lpstr>
      <vt:lpstr>News Gothic MT</vt:lpstr>
      <vt:lpstr>Wingdings 2</vt:lpstr>
      <vt:lpstr>DividendVTI</vt:lpstr>
      <vt:lpstr>Gender recognition by voice </vt:lpstr>
      <vt:lpstr>Introduction</vt:lpstr>
      <vt:lpstr>Data Correlation Matrix</vt:lpstr>
      <vt:lpstr>PowerPoint Presentation</vt:lpstr>
      <vt:lpstr>Naive Bayes (90.852%)</vt:lpstr>
      <vt:lpstr>  Decision Tree (96.688%)</vt:lpstr>
      <vt:lpstr>Support Vector Machine (97.95%)</vt:lpstr>
      <vt:lpstr>Logistic regression – (98.107%)</vt:lpstr>
      <vt:lpstr>KNN- Classifier (98.432)</vt:lpstr>
      <vt:lpstr>Accuracy comparison</vt:lpstr>
      <vt:lpstr>Insights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Overflow EDA</dc:title>
  <dc:creator>shripad hendre</dc:creator>
  <cp:lastModifiedBy>shripad hendre</cp:lastModifiedBy>
  <cp:revision>16</cp:revision>
  <dcterms:created xsi:type="dcterms:W3CDTF">2020-01-09T17:55:09Z</dcterms:created>
  <dcterms:modified xsi:type="dcterms:W3CDTF">2020-06-18T09:35:07Z</dcterms:modified>
</cp:coreProperties>
</file>