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ld Standard TT"/>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bold.fntdata"/><Relationship Id="rId10" Type="http://schemas.openxmlformats.org/officeDocument/2006/relationships/slide" Target="slides/slide5.xml"/><Relationship Id="rId21" Type="http://schemas.openxmlformats.org/officeDocument/2006/relationships/font" Target="fonts/OldStandardTT-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ldStandardT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94291b369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94291b36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94291b369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94291b36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94291b369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94291b3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94291b36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4291b36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94291b36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94291b36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94291b36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94291b3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94291b369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94291b36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94291b369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94291b36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Battle of Neighborhood - </a:t>
            </a:r>
            <a:endParaRPr/>
          </a:p>
          <a:p>
            <a:pPr indent="0" lvl="0" marL="4572000" rtl="0" algn="l">
              <a:spcBef>
                <a:spcPts val="0"/>
              </a:spcBef>
              <a:spcAft>
                <a:spcPts val="0"/>
              </a:spcAft>
              <a:buNone/>
            </a:pPr>
            <a:r>
              <a:rPr lang="en"/>
              <a:t>New Delhi</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Shripad D. Mhetre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897313" y="152400"/>
            <a:ext cx="7349374" cy="4838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3"/>
          <p:cNvPicPr preferRelativeResize="0"/>
          <p:nvPr/>
        </p:nvPicPr>
        <p:blipFill rotWithShape="1">
          <a:blip r:embed="rId3">
            <a:alphaModFix/>
          </a:blip>
          <a:srcRect b="4027" l="0" r="0" t="4018"/>
          <a:stretch/>
        </p:blipFill>
        <p:spPr>
          <a:xfrm>
            <a:off x="897313" y="152400"/>
            <a:ext cx="7349374" cy="4838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4"/>
          <p:cNvPicPr preferRelativeResize="0"/>
          <p:nvPr/>
        </p:nvPicPr>
        <p:blipFill rotWithShape="1">
          <a:blip r:embed="rId3">
            <a:alphaModFix/>
          </a:blip>
          <a:srcRect b="13120" l="0" r="0" t="13127"/>
          <a:stretch/>
        </p:blipFill>
        <p:spPr>
          <a:xfrm>
            <a:off x="897313" y="152400"/>
            <a:ext cx="7349374"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id="127" name="Google Shape;127;p25"/>
          <p:cNvPicPr preferRelativeResize="0"/>
          <p:nvPr/>
        </p:nvPicPr>
        <p:blipFill rotWithShape="1">
          <a:blip r:embed="rId3">
            <a:alphaModFix/>
          </a:blip>
          <a:srcRect b="0" l="6400" r="6392" t="0"/>
          <a:stretch/>
        </p:blipFill>
        <p:spPr>
          <a:xfrm>
            <a:off x="897313" y="152400"/>
            <a:ext cx="7349375"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 Means Cluster analysis on transformed data</a:t>
            </a:r>
            <a:endParaRPr/>
          </a:p>
        </p:txBody>
      </p:sp>
      <p:sp>
        <p:nvSpPr>
          <p:cNvPr id="133" name="Google Shape;133;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cluster analysis, It is found that -</a:t>
            </a:r>
            <a:endParaRPr/>
          </a:p>
          <a:p>
            <a:pPr indent="0" lvl="0" marL="0" rtl="0" algn="l">
              <a:spcBef>
                <a:spcPts val="1600"/>
              </a:spcBef>
              <a:spcAft>
                <a:spcPts val="0"/>
              </a:spcAft>
              <a:buClr>
                <a:schemeClr val="dk1"/>
              </a:buClr>
              <a:buSzPts val="1100"/>
              <a:buFont typeface="Arial"/>
              <a:buNone/>
            </a:pPr>
            <a:r>
              <a:rPr lang="en"/>
              <a:t>Cluster 1: It is most recommended for Indian Restaurants.</a:t>
            </a:r>
            <a:endParaRPr/>
          </a:p>
          <a:p>
            <a:pPr indent="0" lvl="0" marL="0" rtl="0" algn="l">
              <a:spcBef>
                <a:spcPts val="1600"/>
              </a:spcBef>
              <a:spcAft>
                <a:spcPts val="0"/>
              </a:spcAft>
              <a:buClr>
                <a:schemeClr val="dk1"/>
              </a:buClr>
              <a:buSzPts val="1100"/>
              <a:buFont typeface="Arial"/>
              <a:buNone/>
            </a:pPr>
            <a:r>
              <a:rPr lang="en"/>
              <a:t>Cluster 2: It is most recommended for Hotels and night clubs.</a:t>
            </a:r>
            <a:endParaRPr/>
          </a:p>
          <a:p>
            <a:pPr indent="0" lvl="0" marL="0" rtl="0" algn="l">
              <a:spcBef>
                <a:spcPts val="1600"/>
              </a:spcBef>
              <a:spcAft>
                <a:spcPts val="0"/>
              </a:spcAft>
              <a:buClr>
                <a:schemeClr val="dk1"/>
              </a:buClr>
              <a:buSzPts val="1100"/>
              <a:buFont typeface="Arial"/>
              <a:buNone/>
            </a:pPr>
            <a:r>
              <a:rPr lang="en"/>
              <a:t>Cluster 3 and Cluster 4: It is most recommended for Fast food.</a:t>
            </a:r>
            <a:endParaRPr/>
          </a:p>
          <a:p>
            <a:pPr indent="0" lvl="0" marL="0" rtl="0" algn="l">
              <a:spcBef>
                <a:spcPts val="1600"/>
              </a:spcBef>
              <a:spcAft>
                <a:spcPts val="1600"/>
              </a:spcAft>
              <a:buNone/>
            </a:pPr>
            <a:r>
              <a:rPr lang="en"/>
              <a:t>Cluster 5: It is most recommended for the cafe and pizza.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9" name="Google Shape;139;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 Chanakyapuri, Pitampura, Safdarjung are some of the best neighborhoods for Chinese      cuisine.</a:t>
            </a:r>
            <a:endParaRPr sz="1600"/>
          </a:p>
          <a:p>
            <a:pPr indent="0" lvl="0" marL="0" rtl="0" algn="l">
              <a:spcBef>
                <a:spcPts val="1600"/>
              </a:spcBef>
              <a:spcAft>
                <a:spcPts val="0"/>
              </a:spcAft>
              <a:buNone/>
            </a:pPr>
            <a:r>
              <a:rPr lang="en" sz="1600"/>
              <a:t>● Panchsheel park, Nehru place have the best Chinese Restaurant.</a:t>
            </a:r>
            <a:endParaRPr sz="1600"/>
          </a:p>
          <a:p>
            <a:pPr indent="0" lvl="0" marL="0" rtl="0" algn="l">
              <a:spcBef>
                <a:spcPts val="1600"/>
              </a:spcBef>
              <a:spcAft>
                <a:spcPts val="0"/>
              </a:spcAft>
              <a:buClr>
                <a:schemeClr val="dk1"/>
              </a:buClr>
              <a:buSzPts val="1100"/>
              <a:buFont typeface="Arial"/>
              <a:buNone/>
            </a:pPr>
            <a:r>
              <a:rPr lang="en" sz="1600"/>
              <a:t>● Connaught place, Rajouri garden, Malviya nagar are the best places for edible food.</a:t>
            </a:r>
            <a:endParaRPr sz="1600"/>
          </a:p>
          <a:p>
            <a:pPr indent="0" lvl="0" marL="0" rtl="0" algn="l">
              <a:spcBef>
                <a:spcPts val="1600"/>
              </a:spcBef>
              <a:spcAft>
                <a:spcPts val="1600"/>
              </a:spcAft>
              <a:buNone/>
            </a:pPr>
            <a:r>
              <a:rPr lang="en" sz="1600"/>
              <a:t>● Greater kailash, Feroze shah road, Saket have the best restaurants in New Delhi.</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ntroduction:</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New Delhi is the capital city of India. It is a part of the city of Delhi’s 11 districts. The city itself has a large population. However, the much larger metro area has a population that exceeds 30 million.</a:t>
            </a:r>
            <a:endParaRPr/>
          </a:p>
          <a:p>
            <a:pPr indent="0" lvl="0" marL="0" rtl="0" algn="l">
              <a:spcBef>
                <a:spcPts val="1600"/>
              </a:spcBef>
              <a:spcAft>
                <a:spcPts val="0"/>
              </a:spcAft>
              <a:buClr>
                <a:schemeClr val="dk1"/>
              </a:buClr>
              <a:buSzPts val="1100"/>
              <a:buFont typeface="Arial"/>
              <a:buNone/>
            </a:pPr>
            <a:r>
              <a:rPr lang="en"/>
              <a:t>With Delhi's diverse culture , comes diverse food items. There are many restaurants in New Delhi City, each belonging to different categories like Chinese , Italian , French etc. So as part of this project , we will list and visualise all major parts of New Delhi City.</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72" name="Google Shape;72;p15"/>
          <p:cNvSpPr txBox="1"/>
          <p:nvPr>
            <p:ph idx="1" type="body"/>
          </p:nvPr>
        </p:nvSpPr>
        <p:spPr>
          <a:xfrm>
            <a:off x="311700" y="1171675"/>
            <a:ext cx="3999900" cy="3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New Delhi Restaurants data that contains list Locality, Restaurant name,Rating along with their latitude and longitude</a:t>
            </a:r>
            <a:endParaRPr/>
          </a:p>
          <a:p>
            <a:pPr indent="0" lvl="0" marL="0" rtl="0" algn="l">
              <a:spcBef>
                <a:spcPts val="1600"/>
              </a:spcBef>
              <a:spcAft>
                <a:spcPts val="0"/>
              </a:spcAft>
              <a:buClr>
                <a:schemeClr val="dk1"/>
              </a:buClr>
              <a:buSzPts val="1100"/>
              <a:buFont typeface="Arial"/>
              <a:buNone/>
            </a:pPr>
            <a:r>
              <a:rPr lang="en"/>
              <a:t>○ </a:t>
            </a:r>
            <a:r>
              <a:rPr b="1" lang="en"/>
              <a:t>Data Source</a:t>
            </a:r>
            <a:r>
              <a:rPr lang="en"/>
              <a:t>​ : ​ Zomato kaggle dataset</a:t>
            </a:r>
            <a:endParaRPr/>
          </a:p>
          <a:p>
            <a:pPr indent="0" lvl="0" marL="0" rtl="0" algn="l">
              <a:spcBef>
                <a:spcPts val="1600"/>
              </a:spcBef>
              <a:spcAft>
                <a:spcPts val="0"/>
              </a:spcAft>
              <a:buNone/>
            </a:pPr>
            <a:r>
              <a:rPr lang="en"/>
              <a:t>○ </a:t>
            </a:r>
            <a:r>
              <a:rPr b="1" lang="en"/>
              <a:t>Description of Data​</a:t>
            </a:r>
            <a:r>
              <a:rPr lang="en"/>
              <a:t> : This dataset contains the locality of different restaurants, along with their ratings given by customers. The Latitude and Longitude are also provided.</a:t>
            </a:r>
            <a:endParaRPr/>
          </a:p>
          <a:p>
            <a:pPr indent="0" lvl="0" marL="0" rtl="0" algn="l">
              <a:spcBef>
                <a:spcPts val="1600"/>
              </a:spcBef>
              <a:spcAft>
                <a:spcPts val="0"/>
              </a:spcAft>
              <a:buNone/>
            </a:pPr>
            <a:r>
              <a:rPr lang="en"/>
              <a:t>○ </a:t>
            </a:r>
            <a:r>
              <a:rPr b="1" lang="en"/>
              <a:t>Example</a:t>
            </a:r>
            <a:r>
              <a:rPr lang="en"/>
              <a:t>​ : if i want to know best locality of chinese restaurant in New Delhi city then from dataset, we will group the restaurants in the same locality</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73" name="Google Shape;73;p15"/>
          <p:cNvSpPr txBox="1"/>
          <p:nvPr>
            <p:ph idx="2" type="body"/>
          </p:nvPr>
        </p:nvSpPr>
        <p:spPr>
          <a:xfrm>
            <a:off x="4832400" y="1171675"/>
            <a:ext cx="3999900" cy="37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Nearby places in each locality of new delhi city</a:t>
            </a:r>
            <a:endParaRPr/>
          </a:p>
          <a:p>
            <a:pPr indent="0" lvl="0" marL="0" rtl="0" algn="l">
              <a:spcBef>
                <a:spcPts val="1600"/>
              </a:spcBef>
              <a:spcAft>
                <a:spcPts val="0"/>
              </a:spcAft>
              <a:buClr>
                <a:schemeClr val="dk1"/>
              </a:buClr>
              <a:buSzPts val="1100"/>
              <a:buFont typeface="Arial"/>
              <a:buNone/>
            </a:pPr>
            <a:r>
              <a:rPr lang="en"/>
              <a:t>○ </a:t>
            </a:r>
            <a:r>
              <a:rPr b="1" lang="en"/>
              <a:t>Data source​</a:t>
            </a:r>
            <a:r>
              <a:rPr lang="en"/>
              <a:t> : ​ Foursquare API</a:t>
            </a:r>
            <a:endParaRPr/>
          </a:p>
          <a:p>
            <a:pPr indent="0" lvl="0" marL="0" rtl="0" algn="l">
              <a:spcBef>
                <a:spcPts val="1600"/>
              </a:spcBef>
              <a:spcAft>
                <a:spcPts val="0"/>
              </a:spcAft>
              <a:buClr>
                <a:schemeClr val="dk1"/>
              </a:buClr>
              <a:buSzPts val="1100"/>
              <a:buFont typeface="Arial"/>
              <a:buNone/>
            </a:pPr>
            <a:r>
              <a:rPr lang="en"/>
              <a:t>○ </a:t>
            </a:r>
            <a:r>
              <a:rPr b="1" lang="en"/>
              <a:t>Description​</a:t>
            </a:r>
            <a:r>
              <a:rPr lang="en"/>
              <a:t> : The foursquare api will be used to get all the nearby venues in each neighborhood.</a:t>
            </a:r>
            <a:endParaRPr/>
          </a:p>
          <a:p>
            <a:pPr indent="0" lvl="0" marL="0" rtl="0" algn="l">
              <a:spcBef>
                <a:spcPts val="1600"/>
              </a:spcBef>
              <a:spcAft>
                <a:spcPts val="1600"/>
              </a:spcAft>
              <a:buNone/>
            </a:pPr>
            <a:r>
              <a:rPr lang="en"/>
              <a:t>○ </a:t>
            </a:r>
            <a:r>
              <a:rPr b="1" lang="en"/>
              <a:t>Example</a:t>
            </a:r>
            <a:r>
              <a:rPr lang="en"/>
              <a:t>​ : Using this we will find the venues in all or selected neighborhoods. And then by filtering out nearby locality and then aggregating the rating of each restaurant, we get the best places.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265500" y="1382350"/>
            <a:ext cx="4045200" cy="13332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457200" rtl="0" algn="l">
              <a:lnSpc>
                <a:spcPct val="115000"/>
              </a:lnSpc>
              <a:spcBef>
                <a:spcPts val="0"/>
              </a:spcBef>
              <a:spcAft>
                <a:spcPts val="1600"/>
              </a:spcAft>
              <a:buNone/>
            </a:pPr>
            <a:r>
              <a:rPr lang="en"/>
              <a:t>Approach</a:t>
            </a:r>
            <a:endParaRPr/>
          </a:p>
        </p:txBody>
      </p:sp>
      <p:sp>
        <p:nvSpPr>
          <p:cNvPr id="84" name="Google Shape;84;p17"/>
          <p:cNvSpPr txBox="1"/>
          <p:nvPr>
            <p:ph idx="1" type="subTitle"/>
          </p:nvPr>
        </p:nvSpPr>
        <p:spPr>
          <a:xfrm>
            <a:off x="265500" y="2769001"/>
            <a:ext cx="4045200" cy="47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85" name="Google Shape;85;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a:p>
            <a:pPr indent="-311150" lvl="0" marL="457200" rtl="0" algn="l">
              <a:spcBef>
                <a:spcPts val="1600"/>
              </a:spcBef>
              <a:spcAft>
                <a:spcPts val="0"/>
              </a:spcAft>
              <a:buSzPts val="1300"/>
              <a:buChar char="●"/>
            </a:pPr>
            <a:r>
              <a:rPr lang="en" sz="1300"/>
              <a:t>Collect the New delhi city data from Zomato kaggle dataset.</a:t>
            </a:r>
            <a:endParaRPr sz="1300"/>
          </a:p>
          <a:p>
            <a:pPr indent="-311150" lvl="0" marL="457200" rtl="0" algn="l">
              <a:spcBef>
                <a:spcPts val="1600"/>
              </a:spcBef>
              <a:spcAft>
                <a:spcPts val="0"/>
              </a:spcAft>
              <a:buSzPts val="1300"/>
              <a:buChar char="●"/>
            </a:pPr>
            <a:r>
              <a:rPr lang="en" sz="1300"/>
              <a:t>Using FourSquare API we will find all venues for each neighborhood.</a:t>
            </a:r>
            <a:endParaRPr sz="1300"/>
          </a:p>
          <a:p>
            <a:pPr indent="-311150" lvl="0" marL="457200" rtl="0" algn="l">
              <a:spcBef>
                <a:spcPts val="1600"/>
              </a:spcBef>
              <a:spcAft>
                <a:spcPts val="0"/>
              </a:spcAft>
              <a:buSzPts val="1300"/>
              <a:buChar char="●"/>
            </a:pPr>
            <a:r>
              <a:rPr lang="en" sz="1300"/>
              <a:t>Filter out all venues that are nearby by locality.</a:t>
            </a:r>
            <a:endParaRPr sz="1300"/>
          </a:p>
          <a:p>
            <a:pPr indent="-311150" lvl="0" marL="457200" rtl="0" algn="l">
              <a:spcBef>
                <a:spcPts val="1600"/>
              </a:spcBef>
              <a:spcAft>
                <a:spcPts val="0"/>
              </a:spcAft>
              <a:buSzPts val="1300"/>
              <a:buChar char="●"/>
            </a:pPr>
            <a:r>
              <a:rPr lang="en" sz="1300"/>
              <a:t>Using aggregate rating for each resturant to find the best places.</a:t>
            </a:r>
            <a:endParaRPr sz="1300"/>
          </a:p>
          <a:p>
            <a:pPr indent="-311150" lvl="0" marL="457200" rtl="0" algn="l">
              <a:spcBef>
                <a:spcPts val="1600"/>
              </a:spcBef>
              <a:spcAft>
                <a:spcPts val="1600"/>
              </a:spcAft>
              <a:buSzPts val="1300"/>
              <a:buChar char="●"/>
            </a:pPr>
            <a:r>
              <a:rPr lang="en" sz="1300"/>
              <a:t>Visualize the Ranking of neighborhoods using folium library(python).</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Folium Map before cluster analysis:</a:t>
            </a:r>
            <a:endParaRPr/>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p>
        </p:txBody>
      </p:sp>
      <p:pic>
        <p:nvPicPr>
          <p:cNvPr id="92" name="Google Shape;92;p18"/>
          <p:cNvPicPr preferRelativeResize="0"/>
          <p:nvPr/>
        </p:nvPicPr>
        <p:blipFill>
          <a:blip r:embed="rId3">
            <a:alphaModFix/>
          </a:blip>
          <a:stretch>
            <a:fillRect/>
          </a:stretch>
        </p:blipFill>
        <p:spPr>
          <a:xfrm>
            <a:off x="382750" y="1228625"/>
            <a:ext cx="7492776" cy="354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870613" y="152400"/>
            <a:ext cx="7402775"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679287" y="152400"/>
            <a:ext cx="7785425"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581400" y="152400"/>
            <a:ext cx="798120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