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95D9-9A81-4598-89AF-9F4C35078779}"/>
              </a:ext>
            </a:extLst>
          </p:cNvPr>
          <p:cNvSpPr>
            <a:spLocks noGrp="1"/>
          </p:cNvSpPr>
          <p:nvPr>
            <p:ph type="ctrTitle"/>
          </p:nvPr>
        </p:nvSpPr>
        <p:spPr>
          <a:xfrm>
            <a:off x="1353738" y="525117"/>
            <a:ext cx="8825658" cy="1388165"/>
          </a:xfrm>
        </p:spPr>
        <p:txBody>
          <a:bodyPr/>
          <a:lstStyle/>
          <a:p>
            <a:pPr algn="ctr"/>
            <a:r>
              <a:rPr lang="en-US" sz="4000" dirty="0">
                <a:solidFill>
                  <a:srgbClr val="FF0000"/>
                </a:solidFill>
                <a:latin typeface="Calibri" panose="020F0502020204030204" pitchFamily="34" charset="0"/>
                <a:cs typeface="Calibri" panose="020F0502020204030204" pitchFamily="34" charset="0"/>
              </a:rPr>
              <a:t>OPENING A NEW SHOPPING MALL, IN KAULA LAMPUR,MALYASIA</a:t>
            </a:r>
            <a:endParaRPr lang="en-IN" sz="4000" dirty="0">
              <a:solidFill>
                <a:srgbClr val="FF0000"/>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8B6BD99-A0E6-4053-AE72-0494976864DB}"/>
              </a:ext>
            </a:extLst>
          </p:cNvPr>
          <p:cNvSpPr>
            <a:spLocks noGrp="1"/>
          </p:cNvSpPr>
          <p:nvPr>
            <p:ph type="subTitle" idx="1"/>
          </p:nvPr>
        </p:nvSpPr>
        <p:spPr/>
        <p:txBody>
          <a:bodyPr/>
          <a:lstStyle/>
          <a:p>
            <a:endParaRPr lang="en-IN" dirty="0"/>
          </a:p>
        </p:txBody>
      </p:sp>
      <p:pic>
        <p:nvPicPr>
          <p:cNvPr id="4" name="Picture 3" descr="Image result for shopping mall malaysia images">
            <a:extLst>
              <a:ext uri="{FF2B5EF4-FFF2-40B4-BE49-F238E27FC236}">
                <a16:creationId xmlns:a16="http://schemas.microsoft.com/office/drawing/2014/main" id="{E3A085C9-B115-4038-95DB-96E7DB3DD6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54955" y="2090559"/>
            <a:ext cx="9619062" cy="4398893"/>
          </a:xfrm>
          <a:prstGeom prst="rect">
            <a:avLst/>
          </a:prstGeom>
          <a:noFill/>
          <a:ln>
            <a:noFill/>
          </a:ln>
        </p:spPr>
      </p:pic>
    </p:spTree>
    <p:extLst>
      <p:ext uri="{BB962C8B-B14F-4D97-AF65-F5344CB8AC3E}">
        <p14:creationId xmlns:p14="http://schemas.microsoft.com/office/powerpoint/2010/main" val="258930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27C7-9195-4D7C-B2C3-65DCE2F7F340}"/>
              </a:ext>
            </a:extLst>
          </p:cNvPr>
          <p:cNvSpPr>
            <a:spLocks noGrp="1"/>
          </p:cNvSpPr>
          <p:nvPr>
            <p:ph type="title"/>
          </p:nvPr>
        </p:nvSpPr>
        <p:spPr>
          <a:xfrm>
            <a:off x="646111" y="452718"/>
            <a:ext cx="9404723" cy="1058030"/>
          </a:xfrm>
        </p:spPr>
        <p:txBody>
          <a:bodyPr/>
          <a:lstStyle/>
          <a:p>
            <a:pPr algn="ctr"/>
            <a:r>
              <a:rPr lang="en-US" dirty="0">
                <a:solidFill>
                  <a:srgbClr val="FF0000"/>
                </a:solidFill>
              </a:rPr>
              <a:t>BUSINESS PROBLEM</a:t>
            </a:r>
            <a:endParaRPr lang="en-IN" dirty="0">
              <a:solidFill>
                <a:srgbClr val="FF0000"/>
              </a:solidFill>
            </a:endParaRPr>
          </a:p>
        </p:txBody>
      </p:sp>
      <p:sp>
        <p:nvSpPr>
          <p:cNvPr id="3" name="Content Placeholder 2">
            <a:extLst>
              <a:ext uri="{FF2B5EF4-FFF2-40B4-BE49-F238E27FC236}">
                <a16:creationId xmlns:a16="http://schemas.microsoft.com/office/drawing/2014/main" id="{6F7732D9-0A78-4378-AF9D-70E2D2799BC0}"/>
              </a:ext>
            </a:extLst>
          </p:cNvPr>
          <p:cNvSpPr>
            <a:spLocks noGrp="1"/>
          </p:cNvSpPr>
          <p:nvPr>
            <p:ph idx="1"/>
          </p:nvPr>
        </p:nvSpPr>
        <p:spPr>
          <a:xfrm>
            <a:off x="1103312" y="1510748"/>
            <a:ext cx="8946541" cy="4737651"/>
          </a:xfrm>
        </p:spPr>
        <p:txBody>
          <a:bodyPr/>
          <a:lstStyle/>
          <a:p>
            <a:r>
              <a:rPr lang="en-IN" dirty="0"/>
              <a:t>The objective of this capstone project is to analyse and select the best locations in the city of Kuala Lumpur, Malaysia to open a new shopping mall.</a:t>
            </a:r>
          </a:p>
          <a:p>
            <a:r>
              <a:rPr lang="en-IN" dirty="0"/>
              <a:t>Using data science methodology and machine learning techniques like clustering, this project aims to provide solutions to answer the business question: In the city of Kuala Lumpur, Malaysia, if a property developer is looking to open a new shopping mall, where would you recommend that they open it?</a:t>
            </a:r>
          </a:p>
        </p:txBody>
      </p:sp>
    </p:spTree>
    <p:extLst>
      <p:ext uri="{BB962C8B-B14F-4D97-AF65-F5344CB8AC3E}">
        <p14:creationId xmlns:p14="http://schemas.microsoft.com/office/powerpoint/2010/main" val="167743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53CC-F779-400C-A54C-59D581DC8EAF}"/>
              </a:ext>
            </a:extLst>
          </p:cNvPr>
          <p:cNvSpPr>
            <a:spLocks noGrp="1"/>
          </p:cNvSpPr>
          <p:nvPr>
            <p:ph type="title"/>
          </p:nvPr>
        </p:nvSpPr>
        <p:spPr>
          <a:xfrm>
            <a:off x="646111" y="452718"/>
            <a:ext cx="9404723" cy="845995"/>
          </a:xfrm>
        </p:spPr>
        <p:txBody>
          <a:bodyPr/>
          <a:lstStyle/>
          <a:p>
            <a:pPr algn="ctr"/>
            <a:r>
              <a:rPr lang="en-US" dirty="0">
                <a:solidFill>
                  <a:srgbClr val="FF0000"/>
                </a:solidFill>
              </a:rPr>
              <a:t>DATA</a:t>
            </a:r>
            <a:endParaRPr lang="en-IN" dirty="0">
              <a:solidFill>
                <a:srgbClr val="FF0000"/>
              </a:solidFill>
            </a:endParaRPr>
          </a:p>
        </p:txBody>
      </p:sp>
      <p:sp>
        <p:nvSpPr>
          <p:cNvPr id="3" name="Content Placeholder 2">
            <a:extLst>
              <a:ext uri="{FF2B5EF4-FFF2-40B4-BE49-F238E27FC236}">
                <a16:creationId xmlns:a16="http://schemas.microsoft.com/office/drawing/2014/main" id="{B7D038E5-7F9B-46D7-B745-D42CA9460B13}"/>
              </a:ext>
            </a:extLst>
          </p:cNvPr>
          <p:cNvSpPr>
            <a:spLocks noGrp="1"/>
          </p:cNvSpPr>
          <p:nvPr>
            <p:ph idx="1"/>
          </p:nvPr>
        </p:nvSpPr>
        <p:spPr>
          <a:xfrm>
            <a:off x="1103312" y="1497496"/>
            <a:ext cx="9404723" cy="4750903"/>
          </a:xfrm>
        </p:spPr>
        <p:txBody>
          <a:bodyPr/>
          <a:lstStyle/>
          <a:p>
            <a:r>
              <a:rPr lang="en-IN" dirty="0"/>
              <a:t>List of neighbourhoods in Kuala Lumpur. This defines the scope of this project which is confined to the city of Kuala Lumpur, the capital city of the country of Malaysia in South East Asia.</a:t>
            </a:r>
          </a:p>
          <a:p>
            <a:r>
              <a:rPr lang="en-IN" dirty="0"/>
              <a:t>Latitude and longitude coordinates of those neighbourhoods. This is required in order to plot the map and also to get the venue data. </a:t>
            </a:r>
          </a:p>
          <a:p>
            <a:r>
              <a:rPr lang="en-IN" dirty="0"/>
              <a:t>Venue data, particularly data related to shopping malls. We will use this data to perform clustering on the neighbourhoods.</a:t>
            </a:r>
          </a:p>
          <a:p>
            <a:pPr marL="0" indent="0">
              <a:buNone/>
            </a:pPr>
            <a:r>
              <a:rPr lang="en-IN" b="1" dirty="0"/>
              <a:t>Sources of data and methods to extract them</a:t>
            </a:r>
          </a:p>
          <a:p>
            <a:pPr>
              <a:buFont typeface="Wingdings" panose="05000000000000000000" pitchFamily="2" charset="2"/>
              <a:buChar char="Ø"/>
            </a:pPr>
            <a:r>
              <a:rPr lang="en-IN" dirty="0"/>
              <a:t>Wikipedia page (https://en.wikipedia.org/wiki/Category:Suburbs_in_Kuala_Lumpur) </a:t>
            </a:r>
          </a:p>
          <a:p>
            <a:r>
              <a:rPr lang="en-IN" dirty="0"/>
              <a:t>Foursquare API for Venue data.</a:t>
            </a:r>
          </a:p>
        </p:txBody>
      </p:sp>
    </p:spTree>
    <p:extLst>
      <p:ext uri="{BB962C8B-B14F-4D97-AF65-F5344CB8AC3E}">
        <p14:creationId xmlns:p14="http://schemas.microsoft.com/office/powerpoint/2010/main" val="347222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0230-EBFB-4BCC-B449-8A43409FB7C1}"/>
              </a:ext>
            </a:extLst>
          </p:cNvPr>
          <p:cNvSpPr>
            <a:spLocks noGrp="1"/>
          </p:cNvSpPr>
          <p:nvPr>
            <p:ph type="title"/>
          </p:nvPr>
        </p:nvSpPr>
        <p:spPr>
          <a:xfrm>
            <a:off x="646111" y="452718"/>
            <a:ext cx="9404723" cy="938760"/>
          </a:xfrm>
        </p:spPr>
        <p:txBody>
          <a:bodyPr/>
          <a:lstStyle/>
          <a:p>
            <a:pPr algn="ctr"/>
            <a:r>
              <a:rPr lang="en-US" dirty="0">
                <a:solidFill>
                  <a:srgbClr val="FF0000"/>
                </a:solidFill>
              </a:rPr>
              <a:t>METHODOLOGY</a:t>
            </a:r>
            <a:endParaRPr lang="en-IN" dirty="0">
              <a:solidFill>
                <a:srgbClr val="FF0000"/>
              </a:solidFill>
            </a:endParaRPr>
          </a:p>
        </p:txBody>
      </p:sp>
      <p:sp>
        <p:nvSpPr>
          <p:cNvPr id="3" name="Content Placeholder 2">
            <a:extLst>
              <a:ext uri="{FF2B5EF4-FFF2-40B4-BE49-F238E27FC236}">
                <a16:creationId xmlns:a16="http://schemas.microsoft.com/office/drawing/2014/main" id="{C08FF84D-3F99-4502-BD05-87B8AAC39B98}"/>
              </a:ext>
            </a:extLst>
          </p:cNvPr>
          <p:cNvSpPr>
            <a:spLocks noGrp="1"/>
          </p:cNvSpPr>
          <p:nvPr>
            <p:ph idx="1"/>
          </p:nvPr>
        </p:nvSpPr>
        <p:spPr>
          <a:xfrm>
            <a:off x="954158" y="1391478"/>
            <a:ext cx="9303026" cy="4856921"/>
          </a:xfrm>
        </p:spPr>
        <p:txBody>
          <a:bodyPr/>
          <a:lstStyle/>
          <a:p>
            <a:r>
              <a:rPr lang="en-US" dirty="0"/>
              <a:t>Web scraping </a:t>
            </a:r>
            <a:r>
              <a:rPr lang="en-US" dirty="0" err="1"/>
              <a:t>wikepedia</a:t>
            </a:r>
            <a:r>
              <a:rPr lang="en-US" dirty="0"/>
              <a:t> page for </a:t>
            </a:r>
            <a:r>
              <a:rPr lang="en-US" dirty="0" err="1"/>
              <a:t>neighbourhoods</a:t>
            </a:r>
            <a:r>
              <a:rPr lang="en-US" dirty="0"/>
              <a:t> list.</a:t>
            </a:r>
          </a:p>
          <a:p>
            <a:r>
              <a:rPr lang="en-US" dirty="0"/>
              <a:t>Get latitude and longitude coordinates using Geocoder.</a:t>
            </a:r>
          </a:p>
          <a:p>
            <a:r>
              <a:rPr lang="en-US" dirty="0"/>
              <a:t>Use Foursquare API to get venue data.</a:t>
            </a:r>
          </a:p>
          <a:p>
            <a:r>
              <a:rPr lang="en-US" dirty="0"/>
              <a:t>Group data b </a:t>
            </a:r>
            <a:r>
              <a:rPr lang="en-US" dirty="0" err="1"/>
              <a:t>neighbourhood</a:t>
            </a:r>
            <a:r>
              <a:rPr lang="en-US" dirty="0"/>
              <a:t> and taking the mean of the frequency of occurrence of each category.</a:t>
            </a:r>
          </a:p>
          <a:p>
            <a:r>
              <a:rPr lang="en-US" dirty="0"/>
              <a:t>Filter venue category by shopping mall.</a:t>
            </a:r>
          </a:p>
          <a:p>
            <a:r>
              <a:rPr lang="en-US" dirty="0"/>
              <a:t>Perform clustering on the data by using the K means clustering.</a:t>
            </a:r>
          </a:p>
          <a:p>
            <a:r>
              <a:rPr lang="en-US" dirty="0"/>
              <a:t>Visualize the clusters in the maps using folium.</a:t>
            </a:r>
          </a:p>
        </p:txBody>
      </p:sp>
    </p:spTree>
    <p:extLst>
      <p:ext uri="{BB962C8B-B14F-4D97-AF65-F5344CB8AC3E}">
        <p14:creationId xmlns:p14="http://schemas.microsoft.com/office/powerpoint/2010/main" val="26369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F7A8-B160-447E-9C71-666EA0F52F2E}"/>
              </a:ext>
            </a:extLst>
          </p:cNvPr>
          <p:cNvSpPr>
            <a:spLocks noGrp="1"/>
          </p:cNvSpPr>
          <p:nvPr>
            <p:ph type="title"/>
          </p:nvPr>
        </p:nvSpPr>
        <p:spPr>
          <a:xfrm>
            <a:off x="646111" y="452718"/>
            <a:ext cx="9404723" cy="938760"/>
          </a:xfrm>
        </p:spPr>
        <p:txBody>
          <a:bodyPr/>
          <a:lstStyle/>
          <a:p>
            <a:pPr algn="ctr"/>
            <a:r>
              <a:rPr lang="en-US" dirty="0">
                <a:solidFill>
                  <a:srgbClr val="FF0000"/>
                </a:solidFill>
              </a:rPr>
              <a:t>RESULTS</a:t>
            </a:r>
            <a:endParaRPr lang="en-IN" dirty="0">
              <a:solidFill>
                <a:srgbClr val="FF0000"/>
              </a:solidFill>
            </a:endParaRPr>
          </a:p>
        </p:txBody>
      </p:sp>
      <p:sp>
        <p:nvSpPr>
          <p:cNvPr id="3" name="Content Placeholder 2">
            <a:extLst>
              <a:ext uri="{FF2B5EF4-FFF2-40B4-BE49-F238E27FC236}">
                <a16:creationId xmlns:a16="http://schemas.microsoft.com/office/drawing/2014/main" id="{5B242242-2509-4DA2-8B7B-8993A982BA2C}"/>
              </a:ext>
            </a:extLst>
          </p:cNvPr>
          <p:cNvSpPr>
            <a:spLocks noGrp="1"/>
          </p:cNvSpPr>
          <p:nvPr>
            <p:ph idx="1"/>
          </p:nvPr>
        </p:nvSpPr>
        <p:spPr>
          <a:xfrm>
            <a:off x="1103312" y="1563758"/>
            <a:ext cx="5231227" cy="4684642"/>
          </a:xfrm>
        </p:spPr>
        <p:txBody>
          <a:bodyPr/>
          <a:lstStyle/>
          <a:p>
            <a:pPr marL="0" indent="0">
              <a:buNone/>
            </a:pPr>
            <a:r>
              <a:rPr lang="en-IN" dirty="0"/>
              <a:t>The results from the k-means clustering show that we can categorize the neighbourhoods into 3 clusters based on the frequency of occurrence for “Shopping Mall”:</a:t>
            </a:r>
          </a:p>
          <a:p>
            <a:pPr>
              <a:buFont typeface="Wingdings" panose="05000000000000000000" pitchFamily="2" charset="2"/>
              <a:buChar char="Ø"/>
            </a:pPr>
            <a:r>
              <a:rPr lang="en-IN" dirty="0"/>
              <a:t>Cluster 0: Neighbourhoods with moderate number of shopping malls</a:t>
            </a:r>
          </a:p>
          <a:p>
            <a:pPr>
              <a:buFont typeface="Wingdings" panose="05000000000000000000" pitchFamily="2" charset="2"/>
              <a:buChar char="Ø"/>
            </a:pPr>
            <a:r>
              <a:rPr lang="en-IN" dirty="0"/>
              <a:t>Cluster 1: Neighbourhoods with low number to no existence of shopping malls </a:t>
            </a:r>
          </a:p>
          <a:p>
            <a:pPr>
              <a:buFont typeface="Wingdings" panose="05000000000000000000" pitchFamily="2" charset="2"/>
              <a:buChar char="Ø"/>
            </a:pPr>
            <a:r>
              <a:rPr lang="en-IN" dirty="0"/>
              <a:t>Cluster 2: Neighbourhoods with high concentration of shopping malls </a:t>
            </a:r>
          </a:p>
          <a:p>
            <a:pPr marL="0" indent="0">
              <a:buNone/>
            </a:pPr>
            <a:r>
              <a:rPr lang="en-IN" dirty="0"/>
              <a:t> </a:t>
            </a:r>
          </a:p>
          <a:p>
            <a:endParaRPr lang="en-IN" dirty="0"/>
          </a:p>
        </p:txBody>
      </p:sp>
      <p:pic>
        <p:nvPicPr>
          <p:cNvPr id="4" name="Picture 3">
            <a:extLst>
              <a:ext uri="{FF2B5EF4-FFF2-40B4-BE49-F238E27FC236}">
                <a16:creationId xmlns:a16="http://schemas.microsoft.com/office/drawing/2014/main" id="{FE6CFE03-24CA-48E5-A3BE-10AA49AE02E9}"/>
              </a:ext>
            </a:extLst>
          </p:cNvPr>
          <p:cNvPicPr>
            <a:picLocks noChangeAspect="1"/>
          </p:cNvPicPr>
          <p:nvPr/>
        </p:nvPicPr>
        <p:blipFill>
          <a:blip r:embed="rId2"/>
          <a:stretch>
            <a:fillRect/>
          </a:stretch>
        </p:blipFill>
        <p:spPr>
          <a:xfrm>
            <a:off x="6334539" y="1563758"/>
            <a:ext cx="5616022" cy="4495800"/>
          </a:xfrm>
          <a:prstGeom prst="rect">
            <a:avLst/>
          </a:prstGeom>
        </p:spPr>
      </p:pic>
    </p:spTree>
    <p:extLst>
      <p:ext uri="{BB962C8B-B14F-4D97-AF65-F5344CB8AC3E}">
        <p14:creationId xmlns:p14="http://schemas.microsoft.com/office/powerpoint/2010/main" val="58470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DE49-D89A-42BB-BE68-F545E8B780BA}"/>
              </a:ext>
            </a:extLst>
          </p:cNvPr>
          <p:cNvSpPr>
            <a:spLocks noGrp="1"/>
          </p:cNvSpPr>
          <p:nvPr>
            <p:ph type="title"/>
          </p:nvPr>
        </p:nvSpPr>
        <p:spPr/>
        <p:txBody>
          <a:bodyPr/>
          <a:lstStyle/>
          <a:p>
            <a:pPr algn="ctr"/>
            <a:r>
              <a:rPr lang="en-IN" dirty="0">
                <a:solidFill>
                  <a:srgbClr val="FF0000"/>
                </a:solidFill>
              </a:rPr>
              <a:t>Conclusion</a:t>
            </a:r>
            <a:br>
              <a:rPr lang="en-IN" dirty="0"/>
            </a:br>
            <a:endParaRPr lang="en-IN" dirty="0"/>
          </a:p>
        </p:txBody>
      </p:sp>
      <p:sp>
        <p:nvSpPr>
          <p:cNvPr id="3" name="Content Placeholder 2">
            <a:extLst>
              <a:ext uri="{FF2B5EF4-FFF2-40B4-BE49-F238E27FC236}">
                <a16:creationId xmlns:a16="http://schemas.microsoft.com/office/drawing/2014/main" id="{06A1EA85-F20D-4CCA-AB40-BB078958D3BC}"/>
              </a:ext>
            </a:extLst>
          </p:cNvPr>
          <p:cNvSpPr>
            <a:spLocks noGrp="1"/>
          </p:cNvSpPr>
          <p:nvPr>
            <p:ph idx="1"/>
          </p:nvPr>
        </p:nvSpPr>
        <p:spPr/>
        <p:txBody>
          <a:bodyPr/>
          <a:lstStyle/>
          <a:p>
            <a:r>
              <a:rPr lang="en-IN" dirty="0"/>
              <a:t>The neighbourhoods in cluster 1 are the most preferred locations to open a new shopping mall. </a:t>
            </a:r>
          </a:p>
          <a:p>
            <a:r>
              <a:rPr lang="en-IN" dirty="0"/>
              <a:t>The findings of this project will help the relevant stakeholders to capitalize on the opportunities on high potential locations while avoiding overcrowded areas in their decisions to open a new shopping mall.</a:t>
            </a:r>
          </a:p>
        </p:txBody>
      </p:sp>
    </p:spTree>
    <p:extLst>
      <p:ext uri="{BB962C8B-B14F-4D97-AF65-F5344CB8AC3E}">
        <p14:creationId xmlns:p14="http://schemas.microsoft.com/office/powerpoint/2010/main" val="3409750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TotalTime>
  <Words>401</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Ion</vt:lpstr>
      <vt:lpstr>OPENING A NEW SHOPPING MALL, IN KAULA LAMPUR,MALYASIA</vt:lpstr>
      <vt:lpstr>BUSINESS PROBLEM</vt:lpstr>
      <vt:lpstr>DATA</vt:lpstr>
      <vt:lpstr>METHODOLOGY</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NEW SHOPPING MALL, IN KAULA LAMPUR,MALYASIA</dc:title>
  <dc:creator>SHRIPRASAD</dc:creator>
  <cp:lastModifiedBy>SHRIPRASAD</cp:lastModifiedBy>
  <cp:revision>3</cp:revision>
  <dcterms:created xsi:type="dcterms:W3CDTF">2020-01-15T15:22:13Z</dcterms:created>
  <dcterms:modified xsi:type="dcterms:W3CDTF">2020-01-15T15:38:33Z</dcterms:modified>
</cp:coreProperties>
</file>